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89" r:id="rId4"/>
    <p:sldId id="290" r:id="rId5"/>
    <p:sldId id="287" r:id="rId6"/>
    <p:sldId id="288" r:id="rId7"/>
    <p:sldId id="28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0DA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483322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483322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398677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963989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031675"/>
            <a:ext cx="9144000" cy="1111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00991" y="150097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92149" y="999460"/>
            <a:ext cx="8768826" cy="1546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or-IN" sz="36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କିଏ ଭାସେ କିଏ ବୁଡେ</a:t>
            </a:r>
            <a:endParaRPr lang="or-IN" sz="3600" b="1" i="0" u="none" strike="noStrike" cap="none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or-IN" sz="48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or-IN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ପ୍ରାବନ୍ଧିକ:</a:t>
            </a:r>
            <a:r>
              <a:rPr lang="or-IN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ଡକ୍ଟର କୁଳମଣି ସାମଲ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or-IN" sz="32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ଶ୍ରେଣୀ:</a:t>
            </a:r>
            <a:r>
              <a:rPr lang="or-IN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ଷଷ୍ଠ</a:t>
            </a:r>
            <a:endParaRPr lang="or-IN" sz="3200" b="1" i="0" u="none" strike="noStrike" cap="none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or-IN" sz="3200" b="1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ଚତୁର୍ଥ </a:t>
            </a:r>
            <a:r>
              <a:rPr lang="or-IN" sz="32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ଦିନ</a:t>
            </a:r>
            <a:endParaRPr lang="or-IN" sz="32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77110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83025" y="2483820"/>
            <a:ext cx="5067067" cy="317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81319" y="30876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2673" y="825023"/>
            <a:ext cx="6884398" cy="2447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</a:pPr>
            <a:r>
              <a:rPr lang="or-IN" sz="2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SUB-CONCEPTS:</a:t>
            </a:r>
            <a:r>
              <a:rPr lang="or-IN" sz="24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’ଆର୍କିମିଡିସଙ୍କ ମାନବ ଜଗତକୁ ମୂଲ୍ୟବାନ ତଥ୍ୟ I</a:t>
            </a:r>
          </a:p>
          <a:p>
            <a:pPr>
              <a:buSzPts val="1400"/>
            </a:pPr>
            <a:endParaRPr lang="or-IN" sz="2400" dirty="0" smtClean="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400"/>
            </a:pPr>
            <a:r>
              <a:rPr lang="or-IN" sz="24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ପୂର୍ବ ପାଠର ଆଲୋଚନା-</a:t>
            </a:r>
            <a:endParaRPr lang="en-IN" sz="24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400"/>
            </a:pPr>
            <a:r>
              <a:rPr lang="or-IN" sz="2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୧.ଇଉରେକାର ଅର୍ଥ କ’ଣ ?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୨.ରାଜା ଆର୍କିମେଡିସଙ୍କୁ କ’ଣ କହିଲେ ?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୩. ଆର୍କିମେଡିସ କ’ଣ କହି ଦାଣ୍ଡରେ ଧାଇଁଲେ ?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୪.ଲୁହା କାହିଁକି ପାଣିରେ ବୁଡିଯାଏ 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000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or-IN" sz="2000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8CB882E3-46A6-5145-8C4F-9699C230606C}"/>
              </a:ext>
            </a:extLst>
          </p:cNvPr>
          <p:cNvSpPr>
            <a:spLocks noGrp="1"/>
          </p:cNvSpPr>
          <p:nvPr/>
        </p:nvSpPr>
        <p:spPr>
          <a:xfrm>
            <a:off x="272674" y="-488155"/>
            <a:ext cx="8091605" cy="6119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/>
              <a:t/>
            </a:r>
            <a:br>
              <a:rPr lang="en-GB" sz="6000" dirty="0"/>
            </a:br>
            <a:r>
              <a:rPr lang="en-GB" sz="6000" dirty="0"/>
              <a:t/>
            </a:r>
            <a:br>
              <a:rPr lang="en-GB" sz="6000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3" y="39814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0" y="660018"/>
            <a:ext cx="7191447" cy="283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or-IN" sz="28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ପ୍ରବନ୍ଧ ପ୍ରବେଶ: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or-IN" sz="2000" b="1" dirty="0" smtClean="0">
                <a:solidFill>
                  <a:srgbClr val="180DA3"/>
                </a:solidFill>
                <a:latin typeface="Calibri"/>
                <a:ea typeface="Calibri"/>
                <a:cs typeface="Calibri"/>
                <a:sym typeface="Calibri"/>
              </a:rPr>
              <a:t>“ଅଜା କହିଲେ,ସାବାସ.................................ସମାଧି ଉପରେ ଆଙ୍କି ଦିଆଯିବ I”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lang="or-IN" sz="2400" b="1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ବିଜ୍ଞାନର ତଥ୍ୟ ଜାଣି ସମସ୍ତେ ଖୁସି ହେଲେ I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ଆର୍କିମିଡିସଙ୍କ ମାନବ ଜଗତକୁ ଏକ ବିରାଟ ତଥ୍ୟ ପ୍ରଦାନ I </a:t>
            </a:r>
          </a:p>
          <a:p>
            <a:pPr marL="342900" lvl="0" indent="-342900">
              <a:buSzPts val="1400"/>
              <a:buFont typeface="Wingdings" panose="05000000000000000000" pitchFamily="2" charset="2"/>
              <a:buChar char="q"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ଜ୍ଞାନୀଗୁଣୀ ଲୋକଙ୍କ ପାଖରେ ଶତ୍ରୁ ସୈନ୍ୟ ବି ମୁଣ୍ଡ ନୁଆଁଇ ଦେଇଥାଏ  I</a:t>
            </a:r>
          </a:p>
          <a:p>
            <a:pPr marL="342900" lvl="0" indent="-342900">
              <a:buSzPts val="1400"/>
              <a:buFont typeface="Wingdings" panose="05000000000000000000" pitchFamily="2" charset="2"/>
              <a:buChar char="q"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ରୋମୀୟମାନଙ୍କ ଦ୍ଵାରା ହତ୍ୟା ପରେ ସେ ଚିର ଜୀବିତ ହୋଇ ରହିଲେ I</a:t>
            </a:r>
          </a:p>
          <a:p>
            <a:pPr marL="342900" lvl="0" indent="-342900">
              <a:buSzPts val="1400"/>
              <a:buFont typeface="Wingdings" panose="05000000000000000000" pitchFamily="2" charset="2"/>
              <a:buChar char="q"/>
            </a:pPr>
            <a:endParaRPr lang="or-IN" sz="2400" b="1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SzPts val="1400"/>
            </a:pPr>
            <a:endParaRPr lang="or-IN" sz="2400" b="1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lang="or-IN" sz="2400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3200" b="1" i="0" u="none" strike="noStrike" cap="none" dirty="0" smtClean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58925" y="202547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3836053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3" y="39814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72675" y="996902"/>
            <a:ext cx="3632432" cy="2908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32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କଠିନ ଶବ୍ଦର ଅର୍ଥ:</a:t>
            </a:r>
            <a:endParaRPr lang="or-IN" sz="3200" b="1" i="0" u="none" strike="noStrike" cap="none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ଗଣିତଜ୍ଞ-ଯିଏ ଗଣିତ ଜାଣନ୍ତି </a:t>
            </a:r>
            <a:endParaRPr lang="or-IN" sz="20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ବେଦଜ୍ଞ-ଯିଏ ବେଦ ଜାଣନ୍ତି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ଶାସ୍ତ୍ରଜ୍ଞ-ଯିଏ ଶାସ୍ତ୍ର ଜାଣନ୍ତି</a:t>
            </a:r>
            <a:endParaRPr lang="or-IN" sz="20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ଆଇନିଜ୍ଞ-ଯିଏ ଆଇନି ଜାଣନ୍ତି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ରାଜନୀତିଜ୍ଞ-ଯିଏ ରାଜନୀତି ଜାଣନ୍ତି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ସଂସ୍କୃତଜ୍ଞ-ଯିଏ ସଂସ୍କୃତ ଜାଣନ୍ତ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ଖାଣ୍ଟି-ଅସଲି</a:t>
            </a:r>
            <a:endParaRPr lang="or-IN" sz="20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3836053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9446" y="37126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563765" y="261258"/>
            <a:ext cx="5073888" cy="680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ବ୍ୟା</a:t>
            </a:r>
            <a:r>
              <a:rPr lang="or-IN" sz="24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କରଣଗତ ଶବ୍ଦ</a:t>
            </a:r>
            <a:r>
              <a:rPr lang="or-IN" sz="32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lang="or-IN" sz="3200" b="1" i="0" u="none" strike="noStrike" cap="none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sz="2000" b="1" i="0" u="none" strike="noStrike" cap="none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ବିପରୀତ ଶବ୍ଦ: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ପୂର୍ଣ୍ଣ-ଅପୂର୍ଣ୍ଣ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ଅଲଗା-ଏକାଠି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ଖାଣ୍ଟି-ମିଶ୍ରୀତ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ନକଲି-ଅସଲି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ତଥ୍ୟ-ଅତଥ୍ୟ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ପ୍ରିୟ-ଅପ୍ରିୟ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ଭକ୍ତି-ଅଭକ୍ତି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ସମ୍ମାନ-ଅସମ୍ମାନ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1800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1800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  <p:sp>
        <p:nvSpPr>
          <p:cNvPr id="9" name="Rectangle 8"/>
          <p:cNvSpPr/>
          <p:nvPr/>
        </p:nvSpPr>
        <p:spPr>
          <a:xfrm>
            <a:off x="3011332" y="1560668"/>
            <a:ext cx="19663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400"/>
            </a:pPr>
            <a:r>
              <a:rPr lang="or-IN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ପ୍ରତିଶବ୍ଦ:</a:t>
            </a:r>
          </a:p>
          <a:p>
            <a:pPr lvl="0">
              <a:buSzPts val="1400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ଘର-ଆବାସ,ନିବାସ</a:t>
            </a:r>
          </a:p>
          <a:p>
            <a:pPr lvl="0">
              <a:buSzPts val="1400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ମୁକୁଟ-କିରୀଟ</a:t>
            </a:r>
          </a:p>
          <a:p>
            <a:pPr lvl="0">
              <a:buSzPts val="1400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ଶତ୍ରୁ-ଅରି,ବଇରୀ</a:t>
            </a:r>
          </a:p>
          <a:p>
            <a:pPr lvl="0">
              <a:buSzPts val="1400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ସୁନା-ସୁବର୍ଣ୍ଣ</a:t>
            </a:r>
          </a:p>
          <a:p>
            <a:pPr lvl="0">
              <a:buSzPts val="1400"/>
            </a:pPr>
            <a:endParaRPr lang="or-IN" sz="2000" b="1" dirty="0" smtClean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46388" y="1430040"/>
            <a:ext cx="160191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400"/>
            </a:pPr>
            <a:r>
              <a:rPr lang="or-IN" sz="18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ଲିଙ୍ଗ ପରିବର୍ତ୍ତନ:</a:t>
            </a:r>
          </a:p>
          <a:p>
            <a:pPr lvl="0">
              <a:buSzPts val="1400"/>
            </a:pPr>
            <a:endParaRPr lang="or-IN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r>
              <a:rPr lang="or-IN" sz="1600" b="1" dirty="0" smtClean="0">
                <a:latin typeface="Calibri"/>
                <a:ea typeface="Calibri"/>
                <a:cs typeface="Calibri"/>
                <a:sym typeface="Calibri"/>
              </a:rPr>
              <a:t>ରାଜା-ରାଣୀ</a:t>
            </a:r>
          </a:p>
          <a:p>
            <a:pPr lvl="0">
              <a:buSzPts val="1400"/>
            </a:pPr>
            <a:r>
              <a:rPr lang="or-IN" sz="1600" b="1" dirty="0" smtClean="0">
                <a:latin typeface="Calibri"/>
                <a:ea typeface="Calibri"/>
                <a:cs typeface="Calibri"/>
                <a:sym typeface="Calibri"/>
              </a:rPr>
              <a:t>ଅଜା-ଆଈ</a:t>
            </a:r>
          </a:p>
          <a:p>
            <a:pPr lvl="0">
              <a:buSzPts val="1400"/>
            </a:pPr>
            <a:r>
              <a:rPr lang="or-IN" sz="1600" b="1" dirty="0" smtClean="0">
                <a:latin typeface="Calibri"/>
                <a:ea typeface="Calibri"/>
                <a:cs typeface="Calibri"/>
                <a:sym typeface="Calibri"/>
              </a:rPr>
              <a:t>ମାନବ-ମାନବୀ</a:t>
            </a:r>
          </a:p>
          <a:p>
            <a:pPr lvl="0">
              <a:buSzPts val="1400"/>
            </a:pPr>
            <a:r>
              <a:rPr lang="or-IN" sz="1600" b="1" dirty="0" smtClean="0">
                <a:latin typeface="Calibri"/>
                <a:ea typeface="Calibri"/>
                <a:cs typeface="Calibri"/>
                <a:sym typeface="Calibri"/>
              </a:rPr>
              <a:t>ପାତ୍ର-ପାତ୍ରୀ</a:t>
            </a:r>
          </a:p>
          <a:p>
            <a:pPr lvl="0">
              <a:buSzPts val="1400"/>
            </a:pPr>
            <a:endParaRPr lang="or-IN" b="1" dirty="0" smtClean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8200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23190" y="41189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72675" y="1437700"/>
            <a:ext cx="6004372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4000" b="1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ଗୃହକର୍ମ: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40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8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୧୦ଟି </a:t>
            </a:r>
            <a:r>
              <a:rPr lang="or-IN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ବସ୍ତୁନିଷ୍ଠ ପ୍ରଶ୍ନ ତିଆରି କର</a:t>
            </a:r>
            <a:r>
              <a:rPr lang="or-IN" sz="28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I</a:t>
            </a:r>
            <a:endParaRPr sz="28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2311104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Google Shape;215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7569" y="38439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9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4070</TotalTime>
  <Words>154</Words>
  <Application>Microsoft Office PowerPoint</Application>
  <PresentationFormat>On-screen Show (16:9)</PresentationFormat>
  <Paragraphs>66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SUVRAJIT</cp:lastModifiedBy>
  <cp:revision>115</cp:revision>
  <dcterms:modified xsi:type="dcterms:W3CDTF">2022-10-09T07:58:47Z</dcterms:modified>
</cp:coreProperties>
</file>