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83" r:id="rId4"/>
    <p:sldId id="289" r:id="rId5"/>
    <p:sldId id="290" r:id="rId6"/>
    <p:sldId id="287" r:id="rId7"/>
    <p:sldId id="288" r:id="rId8"/>
    <p:sldId id="282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0DA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-634" y="-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7872979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24833228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24833228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23986772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19639891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3" name="Google Shape;21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031675"/>
            <a:ext cx="9144000" cy="1111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200991" y="150097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92149" y="999460"/>
            <a:ext cx="8768826" cy="1546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or-IN" sz="3600" b="1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କିଏ ଭାସେ କିଏ ବୁଡେ</a:t>
            </a:r>
            <a:endParaRPr lang="or-IN" sz="3600" b="1" i="0" u="none" strike="noStrike" cap="none" dirty="0" smtClean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lang="or-IN" sz="4800" b="1" i="0" u="none" strike="noStrike" cap="none" dirty="0" smtClea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or-IN" sz="32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ପ୍ରାବନ୍ଧିକ:</a:t>
            </a:r>
            <a:r>
              <a:rPr lang="or-IN" sz="3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ଡକ୍ଟର କୁଳମଣି ସାମଲ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or-IN" sz="3200" b="1" i="0" u="none" strike="noStrike" cap="none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ଶ୍ରେଣୀ:</a:t>
            </a:r>
            <a:r>
              <a:rPr lang="or-IN" sz="3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ଷଷ୍ଠ</a:t>
            </a:r>
            <a:endParaRPr lang="or-IN" sz="3200" b="1" i="0" u="none" strike="noStrike" cap="none" dirty="0" smtClean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or-IN" sz="3200" b="1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ତୃତୀୟ ଦିନ</a:t>
            </a:r>
            <a:endParaRPr lang="or-IN" sz="3200" b="1" i="0" u="none" strike="noStrike" cap="none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5874275" y="77110"/>
            <a:ext cx="3176100" cy="12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283025" y="2483820"/>
            <a:ext cx="5067067" cy="317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IN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81319" y="308763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272675" y="263785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272673" y="825023"/>
            <a:ext cx="4973096" cy="39241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400"/>
            </a:pPr>
            <a:r>
              <a:rPr lang="or-IN" sz="2400" b="1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SUB-CONCEPTS:</a:t>
            </a:r>
            <a:r>
              <a:rPr lang="or-IN" sz="2400" b="1" dirty="0" smtClean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’ଆର୍କିମିଡିସଙ୍କ ବିହ୍ଵଳ ପଣ I</a:t>
            </a:r>
          </a:p>
          <a:p>
            <a:pPr>
              <a:buSzPts val="1400"/>
            </a:pPr>
            <a:endParaRPr lang="or-IN" sz="2400" dirty="0" smtClean="0">
              <a:latin typeface="Calibri"/>
              <a:ea typeface="Calibri"/>
              <a:cs typeface="Calibri"/>
              <a:sym typeface="Calibri"/>
            </a:endParaRPr>
          </a:p>
          <a:p>
            <a:pPr>
              <a:buSzPts val="1400"/>
            </a:pPr>
            <a:r>
              <a:rPr lang="or-IN" sz="24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ପୂର୍ବ ପାଠର ଆଲୋଚନା-</a:t>
            </a:r>
            <a:endParaRPr lang="en-IN" sz="2400" b="1" dirty="0" smtClean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SzPts val="1400"/>
            </a:pPr>
            <a:r>
              <a:rPr lang="or-IN" sz="20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୧.ଦୁଇଜଣ ଲୋକ ସକାଳୁ କ’ଣ ପ୍ରଚାର କରୁଥିଲେ ?</a:t>
            </a:r>
          </a:p>
          <a:p>
            <a:pPr>
              <a:buSzPts val="1400"/>
            </a:pPr>
            <a:r>
              <a:rPr lang="or-IN" sz="20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୨.ନାଟକଟିର ନାଁ କ’ଣ ଥିଲା ?</a:t>
            </a:r>
          </a:p>
          <a:p>
            <a:pPr>
              <a:buSzPts val="1400"/>
            </a:pPr>
            <a:r>
              <a:rPr lang="or-IN" sz="20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୩.କିଏ କିଏ ନାଟକ ଦେଖିବାକୁ ଗଲେ ?</a:t>
            </a:r>
          </a:p>
          <a:p>
            <a:pPr>
              <a:buSzPts val="1400"/>
            </a:pPr>
            <a:r>
              <a:rPr lang="or-IN" sz="20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୪.ପୋଲିସ କାହାକୁ ଧରି ନେଲେ?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or-IN" sz="2400" b="1" i="0" u="none" strike="noStrike" cap="none" dirty="0" smtClea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or-IN" sz="2000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</a:pPr>
            <a:endParaRPr lang="or-IN" sz="2000" dirty="0" smtClean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2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8CB882E3-46A6-5145-8C4F-9699C230606C}"/>
              </a:ext>
            </a:extLst>
          </p:cNvPr>
          <p:cNvSpPr>
            <a:spLocks noGrp="1"/>
          </p:cNvSpPr>
          <p:nvPr/>
        </p:nvSpPr>
        <p:spPr>
          <a:xfrm>
            <a:off x="272674" y="-488155"/>
            <a:ext cx="8091605" cy="6119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dirty="0"/>
              <a:t/>
            </a:r>
            <a:br>
              <a:rPr lang="en-GB" sz="6000" dirty="0"/>
            </a:br>
            <a:r>
              <a:rPr lang="en-GB" sz="6000" dirty="0"/>
              <a:t/>
            </a:r>
            <a:br>
              <a:rPr lang="en-GB" sz="6000" dirty="0"/>
            </a:b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18823" y="246887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8"/>
          <p:cNvSpPr txBox="1"/>
          <p:nvPr/>
        </p:nvSpPr>
        <p:spPr>
          <a:xfrm>
            <a:off x="272675" y="263784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8"/>
          <p:cNvSpPr txBox="1"/>
          <p:nvPr/>
        </p:nvSpPr>
        <p:spPr>
          <a:xfrm>
            <a:off x="224549" y="702209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or-IN" sz="2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50F0B043-C22B-AF4E-88D0-930422655904}"/>
              </a:ext>
            </a:extLst>
          </p:cNvPr>
          <p:cNvSpPr>
            <a:spLocks noGrp="1"/>
          </p:cNvSpPr>
          <p:nvPr/>
        </p:nvSpPr>
        <p:spPr>
          <a:xfrm>
            <a:off x="123900" y="285050"/>
            <a:ext cx="7850520" cy="36489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7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3772" y="476145"/>
            <a:ext cx="5445148" cy="3236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2255062" y="3746976"/>
            <a:ext cx="20075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or-IN" sz="2400" b="1" dirty="0" smtClean="0">
                <a:solidFill>
                  <a:schemeClr val="tx1"/>
                </a:solidFill>
                <a:latin typeface="Calibri"/>
                <a:sym typeface="Calibri"/>
              </a:rPr>
              <a:t>ଗାଧୁଆ କୁଣ୍ଡ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1712838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91323" y="398142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8"/>
          <p:cNvSpPr txBox="1"/>
          <p:nvPr/>
        </p:nvSpPr>
        <p:spPr>
          <a:xfrm>
            <a:off x="272675" y="263785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8"/>
          <p:cNvSpPr txBox="1"/>
          <p:nvPr/>
        </p:nvSpPr>
        <p:spPr>
          <a:xfrm>
            <a:off x="0" y="660017"/>
            <a:ext cx="8071471" cy="36741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or-IN" sz="2800" b="1" dirty="0" smtClean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ପ୍ରବନ୍ଧ ପ୍ରବେଶ: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or-IN" sz="2000" b="1" dirty="0" smtClean="0">
                <a:solidFill>
                  <a:srgbClr val="180DA3"/>
                </a:solidFill>
                <a:latin typeface="Calibri"/>
                <a:ea typeface="Calibri"/>
                <a:cs typeface="Calibri"/>
                <a:sym typeface="Calibri"/>
              </a:rPr>
              <a:t>“ଅଜା ଏଥର ଚିଡ଼ି ଉଠିଲେ.................................ଲୁହା ଖଣ୍ଡେ ରଖିଦେଲେ ବୁଡିଯିବ I”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q"/>
            </a:pPr>
            <a:endParaRPr lang="or-IN" sz="2400" b="1" dirty="0" smtClean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q"/>
            </a:pPr>
            <a:r>
              <a:rPr lang="or-IN" sz="2400" b="1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ବିନା ଯୁକ୍ତି ବିନା ପ୍ରମାଣରେ କଥାକୁ ସତ୍ୟ ବୋଲି ମାନିବାକୁ  କେହି ପ୍ରସ୍ତୁତ ନୁହଁନ୍ତି I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q"/>
            </a:pPr>
            <a:r>
              <a:rPr lang="or-IN" sz="2400" b="1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ଆର୍କିମିଡିସଙ୍କ ଇଉରେକା ଇଉରେକା କହି ଗାଁ ଦାଣ୍ଡରେ ଡେଇଁବା I </a:t>
            </a:r>
          </a:p>
          <a:p>
            <a:pPr marL="342900" lvl="0" indent="-342900">
              <a:buSzPts val="1400"/>
              <a:buFont typeface="Wingdings" panose="05000000000000000000" pitchFamily="2" charset="2"/>
              <a:buChar char="q"/>
            </a:pPr>
            <a:r>
              <a:rPr lang="or-IN" sz="2400" b="1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ବସ୍ତୁଟି ପାଣି ଭିତରେ ଯେତିକି ସ୍ଥାନ ଦଖଲ କରେ,ସେହି ସ୍ଥାନରେ ଥିବା ପାଣିକୁ ଓଜନ କଲେ ଯେତିକି ହେବ,ବସ୍ତୁର ଓଜନ ସେତିକି କମେ I</a:t>
            </a:r>
          </a:p>
          <a:p>
            <a:pPr marL="342900" lvl="0" indent="-342900">
              <a:buSzPts val="1400"/>
            </a:pPr>
            <a:endParaRPr lang="or-IN" sz="2400" b="1" dirty="0" smtClean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q"/>
            </a:pPr>
            <a:endParaRPr lang="or-IN" sz="2400" b="1" dirty="0" smtClean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or-IN" sz="3200" b="1" i="0" u="none" strike="noStrike" cap="none" dirty="0" smtClean="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or-IN" sz="2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or-IN" sz="20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A4140568-AEE3-EA4F-BA58-1CF7C4DBC311}"/>
              </a:ext>
            </a:extLst>
          </p:cNvPr>
          <p:cNvSpPr>
            <a:spLocks noGrp="1"/>
          </p:cNvSpPr>
          <p:nvPr/>
        </p:nvSpPr>
        <p:spPr>
          <a:xfrm>
            <a:off x="258925" y="202547"/>
            <a:ext cx="8077428" cy="42444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xmlns="" val="3836053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91323" y="398142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8"/>
          <p:cNvSpPr txBox="1"/>
          <p:nvPr/>
        </p:nvSpPr>
        <p:spPr>
          <a:xfrm>
            <a:off x="272675" y="263785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8"/>
          <p:cNvSpPr txBox="1"/>
          <p:nvPr/>
        </p:nvSpPr>
        <p:spPr>
          <a:xfrm>
            <a:off x="272675" y="996902"/>
            <a:ext cx="3632432" cy="25713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or-IN" sz="3200" b="1" i="0" u="none" strike="noStrike" cap="none" dirty="0" smtClean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କଠିନ ଶବ୍ଦର ଅର୍ଥ:</a:t>
            </a:r>
            <a:endParaRPr lang="or-IN" sz="3200" b="1" i="0" u="none" strike="noStrike" cap="none" dirty="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or-IN" sz="2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q"/>
            </a:pPr>
            <a:r>
              <a:rPr lang="or-IN" sz="2000" b="1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ନିଠେଇ-ଟିକିନିକି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q"/>
            </a:pPr>
            <a:r>
              <a:rPr lang="or-IN" sz="2000" b="1" dirty="0" smtClean="0">
                <a:latin typeface="Calibri"/>
                <a:ea typeface="Calibri"/>
                <a:cs typeface="Calibri"/>
                <a:sym typeface="Calibri"/>
              </a:rPr>
              <a:t>ଉଛୁଳି-ବାହାରିଯିବା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q"/>
            </a:pPr>
            <a:r>
              <a:rPr lang="or-IN" sz="2000" b="1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ଉଲଗ୍ନ-ଲଙ୍ଗଳା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q"/>
            </a:pPr>
            <a:r>
              <a:rPr lang="or-IN" sz="2000" b="1" dirty="0" smtClean="0">
                <a:latin typeface="Calibri"/>
                <a:ea typeface="Calibri"/>
                <a:cs typeface="Calibri"/>
                <a:sym typeface="Calibri"/>
              </a:rPr>
              <a:t>ବିହ୍ଵଳ-ଖୁସୀ ହେବା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q"/>
            </a:pPr>
            <a:r>
              <a:rPr lang="or-IN" sz="2000" b="1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ଫମ୍ପା-ଖାଲି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or-IN" sz="20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or-IN" sz="2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q"/>
            </a:pPr>
            <a:endParaRPr sz="2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A4140568-AEE3-EA4F-BA58-1CF7C4DBC311}"/>
              </a:ext>
            </a:extLst>
          </p:cNvPr>
          <p:cNvSpPr>
            <a:spLocks noGrp="1"/>
          </p:cNvSpPr>
          <p:nvPr/>
        </p:nvSpPr>
        <p:spPr>
          <a:xfrm>
            <a:off x="272675" y="285049"/>
            <a:ext cx="8077428" cy="42444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xmlns="" val="38360535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9446" y="37126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8"/>
          <p:cNvSpPr txBox="1"/>
          <p:nvPr/>
        </p:nvSpPr>
        <p:spPr>
          <a:xfrm>
            <a:off x="272675" y="263785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8"/>
          <p:cNvSpPr txBox="1"/>
          <p:nvPr/>
        </p:nvSpPr>
        <p:spPr>
          <a:xfrm>
            <a:off x="563765" y="261258"/>
            <a:ext cx="5073888" cy="6806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or-IN" sz="2400" b="1" dirty="0" smtClean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ବ୍ୟା</a:t>
            </a:r>
            <a:r>
              <a:rPr lang="or-IN" sz="2400" b="1" i="0" u="none" strike="noStrike" cap="none" dirty="0" smtClean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କରଣଗତ ଶବ୍ଦ</a:t>
            </a:r>
            <a:r>
              <a:rPr lang="or-IN" sz="3200" b="1" i="0" u="none" strike="noStrike" cap="none" dirty="0" smtClean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lang="or-IN" sz="3200" b="1" i="0" u="none" strike="noStrike" cap="none" dirty="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IN" sz="2000" b="1" i="0" u="none" strike="noStrike" cap="none" dirty="0" smtClean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or-IN" sz="20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ବିପରୀତ ଶବ୍ଦ: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or-IN" sz="1800" b="1" dirty="0" smtClean="0">
                <a:latin typeface="Calibri"/>
                <a:ea typeface="Calibri"/>
                <a:cs typeface="Calibri"/>
                <a:sym typeface="Calibri"/>
              </a:rPr>
              <a:t>ଯୁକ୍ତି-ଅଯୁକ୍ତି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or-IN" sz="1800" b="1" dirty="0" smtClean="0">
                <a:latin typeface="Calibri"/>
                <a:ea typeface="Calibri"/>
                <a:cs typeface="Calibri"/>
                <a:sym typeface="Calibri"/>
              </a:rPr>
              <a:t>ବିଶ୍ଵାସୀ-ଅବିଶ୍ଵାସୀ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or-IN" sz="1800" b="1" dirty="0" smtClean="0">
                <a:latin typeface="Calibri"/>
                <a:ea typeface="Calibri"/>
                <a:cs typeface="Calibri"/>
                <a:sym typeface="Calibri"/>
              </a:rPr>
              <a:t>ନୂତନ-ପୁରାତନ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or-IN" sz="1800" b="1" dirty="0" smtClean="0">
                <a:latin typeface="Calibri"/>
                <a:ea typeface="Calibri"/>
                <a:cs typeface="Calibri"/>
                <a:sym typeface="Calibri"/>
              </a:rPr>
              <a:t>ସତ୍ୟ-ଅସତ୍ୟ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or-IN" sz="1800" b="1" dirty="0" smtClean="0">
                <a:latin typeface="Calibri"/>
                <a:ea typeface="Calibri"/>
                <a:cs typeface="Calibri"/>
                <a:sym typeface="Calibri"/>
              </a:rPr>
              <a:t>ଆଦର-ଅନାଦର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or-IN" sz="1800" b="1" dirty="0" smtClean="0">
                <a:latin typeface="Calibri"/>
                <a:ea typeface="Calibri"/>
                <a:cs typeface="Calibri"/>
                <a:sym typeface="Calibri"/>
              </a:rPr>
              <a:t>ସମ୍ମାନ-ଅସମ୍ମାନ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or-IN" sz="1800" b="1" dirty="0" smtClean="0">
                <a:latin typeface="Calibri"/>
                <a:ea typeface="Calibri"/>
                <a:cs typeface="Calibri"/>
                <a:sym typeface="Calibri"/>
              </a:rPr>
              <a:t>ଦୋଷ-ଗୁଣ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or-IN" sz="1800" b="1" dirty="0" smtClean="0">
                <a:latin typeface="Calibri"/>
                <a:ea typeface="Calibri"/>
                <a:cs typeface="Calibri"/>
                <a:sym typeface="Calibri"/>
              </a:rPr>
              <a:t>ପ୍ରଶ୍ନ-ଉତ୍ତର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or-IN" sz="1800" b="1" dirty="0" smtClean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or-IN" sz="1800" dirty="0" smtClean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or-IN" sz="2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or-IN" sz="2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q"/>
            </a:pPr>
            <a:endParaRPr sz="2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A4140568-AEE3-EA4F-BA58-1CF7C4DBC311}"/>
              </a:ext>
            </a:extLst>
          </p:cNvPr>
          <p:cNvSpPr>
            <a:spLocks noGrp="1"/>
          </p:cNvSpPr>
          <p:nvPr/>
        </p:nvSpPr>
        <p:spPr>
          <a:xfrm>
            <a:off x="272675" y="285049"/>
            <a:ext cx="8077428" cy="42444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7200" dirty="0"/>
          </a:p>
        </p:txBody>
      </p:sp>
      <p:sp>
        <p:nvSpPr>
          <p:cNvPr id="9" name="Rectangle 8"/>
          <p:cNvSpPr/>
          <p:nvPr/>
        </p:nvSpPr>
        <p:spPr>
          <a:xfrm>
            <a:off x="3011332" y="1560668"/>
            <a:ext cx="155379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SzPts val="1400"/>
            </a:pPr>
            <a:r>
              <a:rPr lang="or-IN" sz="2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ପ୍ରତିଶବ୍ଦ:</a:t>
            </a:r>
          </a:p>
          <a:p>
            <a:pPr lvl="0">
              <a:buSzPts val="1400"/>
            </a:pPr>
            <a:r>
              <a:rPr lang="or-IN" sz="2000" b="1" dirty="0" smtClean="0">
                <a:latin typeface="Calibri"/>
                <a:ea typeface="Calibri"/>
                <a:cs typeface="Calibri"/>
                <a:sym typeface="Calibri"/>
              </a:rPr>
              <a:t>ଲୁଗା-ଅମ୍ବର,ବସ୍ତ୍ର</a:t>
            </a:r>
          </a:p>
          <a:p>
            <a:pPr lvl="0">
              <a:buSzPts val="1400"/>
            </a:pPr>
            <a:r>
              <a:rPr lang="or-IN" sz="2000" b="1" dirty="0" smtClean="0">
                <a:latin typeface="Calibri"/>
                <a:ea typeface="Calibri"/>
                <a:cs typeface="Calibri"/>
                <a:sym typeface="Calibri"/>
              </a:rPr>
              <a:t>କାଠ-ଦାରୁ</a:t>
            </a:r>
          </a:p>
          <a:p>
            <a:pPr lvl="0">
              <a:buSzPts val="1400"/>
            </a:pPr>
            <a:r>
              <a:rPr lang="or-IN" sz="2000" b="1" dirty="0" smtClean="0">
                <a:latin typeface="Calibri"/>
                <a:ea typeface="Calibri"/>
                <a:cs typeface="Calibri"/>
                <a:sym typeface="Calibri"/>
              </a:rPr>
              <a:t>ଲୁହା-ଲୌହ</a:t>
            </a:r>
          </a:p>
          <a:p>
            <a:pPr lvl="0">
              <a:buSzPts val="1400"/>
            </a:pPr>
            <a:r>
              <a:rPr lang="or-IN" sz="2000" b="1" dirty="0" smtClean="0">
                <a:latin typeface="Calibri"/>
                <a:ea typeface="Calibri"/>
                <a:cs typeface="Calibri"/>
                <a:sym typeface="Calibri"/>
              </a:rPr>
              <a:t>ସ୍ଥାନ-ଜାଗା</a:t>
            </a:r>
          </a:p>
          <a:p>
            <a:pPr lvl="0">
              <a:buSzPts val="1400"/>
            </a:pPr>
            <a:endParaRPr lang="or-IN" sz="2000" b="1" dirty="0" smtClean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46388" y="1430040"/>
            <a:ext cx="1601919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SzPts val="1400"/>
            </a:pPr>
            <a:r>
              <a:rPr lang="or-IN" sz="1800" b="1" dirty="0" smtClean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ଲିଙ୍ଗ ପରିବର୍ତ୍ତନ:</a:t>
            </a:r>
          </a:p>
          <a:p>
            <a:pPr lvl="0">
              <a:buSzPts val="1400"/>
            </a:pPr>
            <a:endParaRPr lang="or-IN" b="1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</a:pPr>
            <a:r>
              <a:rPr lang="or-IN" sz="1600" b="1" dirty="0" smtClean="0">
                <a:latin typeface="Calibri"/>
                <a:ea typeface="Calibri"/>
                <a:cs typeface="Calibri"/>
                <a:sym typeface="Calibri"/>
              </a:rPr>
              <a:t>ରାଜା-ରାଣୀ</a:t>
            </a:r>
          </a:p>
          <a:p>
            <a:pPr lvl="0">
              <a:buSzPts val="1400"/>
            </a:pPr>
            <a:endParaRPr lang="or-IN" b="1" dirty="0" smtClean="0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28200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23190" y="411891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8"/>
          <p:cNvSpPr txBox="1"/>
          <p:nvPr/>
        </p:nvSpPr>
        <p:spPr>
          <a:xfrm>
            <a:off x="272675" y="263785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8"/>
          <p:cNvSpPr txBox="1"/>
          <p:nvPr/>
        </p:nvSpPr>
        <p:spPr>
          <a:xfrm>
            <a:off x="272675" y="1437700"/>
            <a:ext cx="6004372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or-IN" sz="4000" b="1" i="0" u="none" strike="noStrike" cap="none" dirty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ଗୃହକର୍ମ: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or-IN" sz="4000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or-IN" sz="2800" b="1" i="0" u="none" strike="noStrike" cap="none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୧୦ଟି କଠିନ ଶବ୍ଦ ଲେଖ I</a:t>
            </a:r>
            <a:endParaRPr sz="2800" b="1" i="0" u="none" strike="noStrike" cap="none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A4140568-AEE3-EA4F-BA58-1CF7C4DBC311}"/>
              </a:ext>
            </a:extLst>
          </p:cNvPr>
          <p:cNvSpPr>
            <a:spLocks noGrp="1"/>
          </p:cNvSpPr>
          <p:nvPr/>
        </p:nvSpPr>
        <p:spPr>
          <a:xfrm>
            <a:off x="272675" y="285049"/>
            <a:ext cx="8077428" cy="42444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xmlns="" val="23111046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" name="Google Shape;215;p3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67569" y="384391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Google Shape;216;p39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4030</TotalTime>
  <Words>143</Words>
  <Application>Microsoft Office PowerPoint</Application>
  <PresentationFormat>On-screen Show (16:9)</PresentationFormat>
  <Paragraphs>60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SUVRAJIT</cp:lastModifiedBy>
  <cp:revision>110</cp:revision>
  <dcterms:modified xsi:type="dcterms:W3CDTF">2022-10-09T07:58:21Z</dcterms:modified>
</cp:coreProperties>
</file>