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83" r:id="rId4"/>
    <p:sldId id="285" r:id="rId5"/>
    <p:sldId id="290" r:id="rId6"/>
    <p:sldId id="287" r:id="rId7"/>
    <p:sldId id="289" r:id="rId8"/>
    <p:sldId id="286" r:id="rId9"/>
    <p:sldId id="282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8729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83322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83322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9867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9867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6398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31675"/>
            <a:ext cx="9144000" cy="111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7869" y="287601"/>
            <a:ext cx="1578401" cy="78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85273" y="965084"/>
            <a:ext cx="8768826" cy="1546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3100"/>
            </a:pPr>
            <a:r>
              <a:rPr lang="or-IN" sz="36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କିଏ ଭାସେ କିଏ ବୁଡେ</a:t>
            </a:r>
            <a:r>
              <a:rPr lang="en-IN" sz="4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IN" sz="4800" dirty="0" smtClean="0">
                <a:latin typeface="Calibri"/>
                <a:ea typeface="Calibri"/>
                <a:cs typeface="Calibri"/>
                <a:sym typeface="Calibri"/>
              </a:rPr>
            </a:br>
            <a:endParaRPr lang="or-IN" sz="4800" dirty="0" smtClean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SzPts val="3100"/>
            </a:pPr>
            <a:r>
              <a:rPr lang="or-IN" sz="28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ପ୍ରବନ୍ଧ:</a:t>
            </a:r>
            <a:r>
              <a:rPr lang="or-IN" sz="28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ଡ.କୁଳମଣି ସାମଲ</a:t>
            </a:r>
            <a:br>
              <a:rPr lang="or-IN" sz="28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or-IN" sz="28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ଶ୍ରେଣୀ:</a:t>
            </a:r>
            <a:r>
              <a:rPr lang="or-IN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ଷଷ୍ଠ</a:t>
            </a:r>
            <a:br>
              <a:rPr lang="or-IN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or-IN" sz="28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ପ୍ରଥମ ଦିନ</a:t>
            </a:r>
            <a:br>
              <a:rPr lang="or-IN" sz="28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or-IN" sz="2800" b="1" i="0" u="none" strike="noStrike" cap="none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874275" y="77110"/>
            <a:ext cx="31761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58652" y="2490696"/>
            <a:ext cx="5067067" cy="31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or-IN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1319" y="308763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63785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2673" y="567070"/>
            <a:ext cx="7514902" cy="4182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400"/>
            </a:pPr>
            <a:r>
              <a:rPr lang="en-US" sz="2400" b="1" spc="-5" dirty="0" smtClean="0">
                <a:solidFill>
                  <a:srgbClr val="002060"/>
                </a:solidFill>
                <a:latin typeface="Calibri"/>
                <a:cs typeface="Calibri"/>
              </a:rPr>
              <a:t>SU</a:t>
            </a:r>
            <a:r>
              <a:rPr lang="en-US" sz="2400" b="1" spc="-15" dirty="0" smtClean="0">
                <a:solidFill>
                  <a:srgbClr val="002060"/>
                </a:solidFill>
                <a:latin typeface="Calibri"/>
                <a:cs typeface="Calibri"/>
              </a:rPr>
              <a:t>B</a:t>
            </a:r>
            <a:r>
              <a:rPr lang="en-US" sz="2400" b="1" spc="5" dirty="0" smtClean="0">
                <a:solidFill>
                  <a:srgbClr val="002060"/>
                </a:solidFill>
                <a:latin typeface="Calibri"/>
                <a:cs typeface="Calibri"/>
              </a:rPr>
              <a:t>-</a:t>
            </a:r>
            <a:r>
              <a:rPr lang="en-US" sz="2400" b="1" spc="-15" dirty="0" smtClean="0">
                <a:solidFill>
                  <a:srgbClr val="002060"/>
                </a:solidFill>
                <a:latin typeface="Calibri"/>
                <a:cs typeface="Calibri"/>
              </a:rPr>
              <a:t>C</a:t>
            </a:r>
            <a:r>
              <a:rPr lang="en-US" sz="2400" b="1" spc="-5" dirty="0" smtClean="0">
                <a:solidFill>
                  <a:srgbClr val="002060"/>
                </a:solidFill>
                <a:latin typeface="Calibri"/>
                <a:cs typeface="Calibri"/>
              </a:rPr>
              <a:t>ONCEP</a:t>
            </a:r>
            <a:r>
              <a:rPr lang="en-US" sz="2400" b="1" spc="5" dirty="0" smtClean="0">
                <a:solidFill>
                  <a:srgbClr val="002060"/>
                </a:solidFill>
                <a:latin typeface="Calibri"/>
                <a:cs typeface="Calibri"/>
              </a:rPr>
              <a:t>T</a:t>
            </a:r>
            <a:r>
              <a:rPr lang="en-US" sz="2400" b="1" spc="-5" dirty="0" smtClean="0">
                <a:solidFill>
                  <a:srgbClr val="002060"/>
                </a:solidFill>
                <a:latin typeface="Calibri"/>
                <a:cs typeface="Calibri"/>
              </a:rPr>
              <a:t>S</a:t>
            </a:r>
            <a:r>
              <a:rPr lang="en-US" sz="2400" b="1" spc="10" dirty="0" smtClean="0">
                <a:solidFill>
                  <a:srgbClr val="002060"/>
                </a:solidFill>
                <a:latin typeface="Calibri"/>
                <a:cs typeface="Calibri"/>
              </a:rPr>
              <a:t>:</a:t>
            </a:r>
            <a:endParaRPr lang="or-IN"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>
              <a:spcBef>
                <a:spcPts val="100"/>
              </a:spcBef>
            </a:pPr>
            <a:r>
              <a:rPr lang="en-US" sz="2000" b="1" spc="-5" dirty="0" smtClean="0">
                <a:solidFill>
                  <a:srgbClr val="FF0000"/>
                </a:solidFill>
                <a:latin typeface="Calibri"/>
                <a:cs typeface="Calibri"/>
              </a:rPr>
              <a:t>GENERAL</a:t>
            </a:r>
            <a:r>
              <a:rPr lang="en-US" sz="2000" b="1" spc="3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spc="-5" dirty="0" smtClean="0">
                <a:solidFill>
                  <a:srgbClr val="FF0000"/>
                </a:solidFill>
                <a:latin typeface="Calibri"/>
                <a:cs typeface="Calibri"/>
              </a:rPr>
              <a:t>OBJECTIVES</a:t>
            </a:r>
            <a:r>
              <a:rPr lang="en-US" sz="2000" spc="-5" dirty="0" smtClean="0">
                <a:latin typeface="Calibri"/>
                <a:cs typeface="Calibri"/>
              </a:rPr>
              <a:t>(</a:t>
            </a:r>
            <a:r>
              <a:rPr lang="or-IN" sz="2000" b="1" spc="-5" dirty="0" smtClean="0">
                <a:solidFill>
                  <a:srgbClr val="C00000"/>
                </a:solidFill>
                <a:latin typeface="Nirmala UI"/>
                <a:cs typeface="Nirmala UI"/>
              </a:rPr>
              <a:t>ସାଧାରଣ</a:t>
            </a:r>
            <a:r>
              <a:rPr lang="or-IN" sz="2000" b="1" spc="-45" dirty="0" smtClean="0">
                <a:solidFill>
                  <a:srgbClr val="C00000"/>
                </a:solidFill>
                <a:latin typeface="Nirmala UI"/>
                <a:cs typeface="Nirmala UI"/>
              </a:rPr>
              <a:t> </a:t>
            </a:r>
            <a:r>
              <a:rPr lang="or-IN" sz="2000" b="1" spc="-40" dirty="0" smtClean="0">
                <a:solidFill>
                  <a:srgbClr val="C00000"/>
                </a:solidFill>
                <a:latin typeface="Nirmala UI"/>
                <a:cs typeface="Nirmala UI"/>
              </a:rPr>
              <a:t>ଆଭିମୁଖ୍ୟ</a:t>
            </a:r>
            <a:r>
              <a:rPr lang="or-IN" sz="2000" spc="-40" dirty="0" smtClean="0">
                <a:latin typeface="Calibri"/>
                <a:cs typeface="Calibri"/>
              </a:rPr>
              <a:t>):</a:t>
            </a:r>
            <a:r>
              <a:rPr lang="or-IN" sz="2000" b="1" spc="-40" dirty="0" smtClean="0">
                <a:solidFill>
                  <a:srgbClr val="002060"/>
                </a:solidFill>
                <a:latin typeface="Calibri"/>
                <a:cs typeface="Calibri"/>
              </a:rPr>
              <a:t>ଡକ୍ଟର କୁଳମଣି ସାମଲଙ୍କ ଦ୍ଵାରା ରଚିତ ‘କିଏ ଭାସେ କିଏ ବୁଡେ”ପ୍ରବନ୍ଧ ମାଧ୍ୟମରେ ଜଳରେ କେଉଁ ବସ୍ତୁ ବୁଡେ ଓ କେଉଁ ବସ୍ତୁ ଭାସେ ତାର ବୈଜ୍ଞାନିକ ସିଦ୍ଧାନ୍ତ  ସମ୍ପର୍କରେ ଶିକ୍ଷାଦାନ କରାଯିବ</a:t>
            </a:r>
            <a:r>
              <a:rPr lang="or-IN" sz="2000" b="1" spc="-55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en-US" sz="2000" b="1" spc="-5" dirty="0" smtClean="0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endParaRPr lang="en-US" sz="2000" b="1" dirty="0" smtClean="0">
              <a:solidFill>
                <a:srgbClr val="002060"/>
              </a:solidFill>
              <a:latin typeface="Calibri"/>
              <a:cs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or-I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or-IN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78740">
              <a:lnSpc>
                <a:spcPct val="100699"/>
              </a:lnSpc>
              <a:tabLst>
                <a:tab pos="4604385" algn="l"/>
              </a:tabLst>
            </a:pPr>
            <a:r>
              <a:rPr lang="en-US" sz="1800" b="1" spc="-5" dirty="0" smtClean="0">
                <a:solidFill>
                  <a:srgbClr val="FF0000"/>
                </a:solidFill>
                <a:latin typeface="Calibri"/>
                <a:cs typeface="Calibri"/>
              </a:rPr>
              <a:t>SPECIFIC</a:t>
            </a:r>
            <a:r>
              <a:rPr lang="en-US" sz="1800" b="1" spc="-1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b="1" spc="-30" dirty="0" smtClean="0">
                <a:solidFill>
                  <a:srgbClr val="FF0000"/>
                </a:solidFill>
                <a:latin typeface="Calibri"/>
                <a:cs typeface="Calibri"/>
              </a:rPr>
              <a:t>OBJECTIVES</a:t>
            </a:r>
            <a:r>
              <a:rPr lang="en-US" sz="1800" spc="-30" dirty="0" smtClean="0">
                <a:latin typeface="Calibri"/>
                <a:cs typeface="Calibri"/>
              </a:rPr>
              <a:t>(</a:t>
            </a:r>
            <a:r>
              <a:rPr lang="or-IN" sz="1800" b="1" spc="-30" dirty="0" smtClean="0">
                <a:solidFill>
                  <a:srgbClr val="C00000"/>
                </a:solidFill>
                <a:latin typeface="Nirmala UI"/>
                <a:cs typeface="Nirmala UI"/>
              </a:rPr>
              <a:t>ବିଶେଷ ଆଭିମୁଖ୍ୟ</a:t>
            </a:r>
            <a:r>
              <a:rPr lang="or-IN" sz="1800" spc="-60" dirty="0" smtClean="0">
                <a:latin typeface="Calibri"/>
                <a:cs typeface="Calibri"/>
              </a:rPr>
              <a:t>):</a:t>
            </a:r>
            <a:r>
              <a:rPr lang="or-IN" sz="1800" spc="-20" dirty="0" smtClean="0">
                <a:latin typeface="Calibri"/>
                <a:cs typeface="Calibri"/>
              </a:rPr>
              <a:t>“</a:t>
            </a:r>
            <a:r>
              <a:rPr lang="or-IN" sz="1800" b="1" spc="-10" dirty="0" smtClean="0">
                <a:solidFill>
                  <a:srgbClr val="002060"/>
                </a:solidFill>
                <a:latin typeface="Nirmala UI"/>
                <a:cs typeface="Nirmala UI"/>
              </a:rPr>
              <a:t>କିଏ ଭାସେ କିଏ ବୁଡେ”ପ୍ରବନ୍ଧ ସମ୍ପର୍କରେ ଜ୍ଞାନ,ନୈତିକ ଜ୍ଞାନ,</a:t>
            </a:r>
            <a:r>
              <a:rPr lang="or-IN" sz="1800" b="1" spc="-140" dirty="0" smtClean="0">
                <a:solidFill>
                  <a:srgbClr val="002060"/>
                </a:solidFill>
                <a:latin typeface="Nirmala UI"/>
                <a:cs typeface="Nirmala UI"/>
              </a:rPr>
              <a:t>ଭାଷାଜ୍ଞାନ</a:t>
            </a:r>
            <a:r>
              <a:rPr lang="or-IN" sz="1800" b="1" spc="105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or-IN" sz="1800" b="1" spc="-155" dirty="0" smtClean="0">
                <a:solidFill>
                  <a:srgbClr val="002060"/>
                </a:solidFill>
                <a:latin typeface="Nirmala UI"/>
                <a:cs typeface="Nirmala UI"/>
              </a:rPr>
              <a:t>ଅଭିବୃଦ୍ଧି</a:t>
            </a:r>
            <a:r>
              <a:rPr lang="or-IN" sz="1800" b="1" spc="-155" dirty="0" smtClean="0">
                <a:solidFill>
                  <a:srgbClr val="002060"/>
                </a:solidFill>
                <a:latin typeface="Calibri"/>
                <a:cs typeface="Calibri"/>
              </a:rPr>
              <a:t>,</a:t>
            </a:r>
            <a:r>
              <a:rPr lang="or-IN" sz="1800" b="1" spc="240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or-IN" sz="1800" b="1" spc="-130" dirty="0" smtClean="0">
                <a:solidFill>
                  <a:srgbClr val="002060"/>
                </a:solidFill>
                <a:latin typeface="Nirmala UI"/>
                <a:cs typeface="Nirmala UI"/>
              </a:rPr>
              <a:t>ନିର୍ଭୁଲ ଲିଖନ </a:t>
            </a:r>
            <a:r>
              <a:rPr lang="or-IN" sz="1800" b="1" spc="-5" dirty="0" smtClean="0">
                <a:solidFill>
                  <a:srgbClr val="002060"/>
                </a:solidFill>
                <a:latin typeface="Calibri"/>
                <a:cs typeface="Calibri"/>
              </a:rPr>
              <a:t>,</a:t>
            </a:r>
            <a:r>
              <a:rPr lang="or-IN" sz="1800" b="1" spc="-5" dirty="0" smtClean="0">
                <a:solidFill>
                  <a:srgbClr val="002060"/>
                </a:solidFill>
                <a:latin typeface="Nirmala UI"/>
                <a:cs typeface="Nirmala UI"/>
              </a:rPr>
              <a:t>ପଠନ </a:t>
            </a:r>
            <a:r>
              <a:rPr lang="or-IN" sz="1800" b="1" spc="-195" dirty="0" smtClean="0">
                <a:solidFill>
                  <a:srgbClr val="002060"/>
                </a:solidFill>
                <a:latin typeface="Nirmala UI"/>
                <a:cs typeface="Nirmala UI"/>
              </a:rPr>
              <a:t>ଦକ୍ଷତାର</a:t>
            </a:r>
            <a:r>
              <a:rPr lang="or-IN" sz="1800" b="1" spc="-190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or-IN" sz="1800" b="1" spc="-5" dirty="0" smtClean="0">
                <a:solidFill>
                  <a:srgbClr val="002060"/>
                </a:solidFill>
                <a:latin typeface="Nirmala UI"/>
                <a:cs typeface="Nirmala UI"/>
              </a:rPr>
              <a:t>ବିକାଶ</a:t>
            </a:r>
            <a:r>
              <a:rPr lang="or-IN" sz="1800" b="1" spc="-5" dirty="0" smtClean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or-IN" sz="1800" b="1" spc="-440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or-IN" sz="1800" b="1" spc="-75" dirty="0" smtClean="0">
                <a:solidFill>
                  <a:srgbClr val="002060"/>
                </a:solidFill>
                <a:latin typeface="Nirmala UI"/>
                <a:cs typeface="Nirmala UI"/>
              </a:rPr>
              <a:t>ବ୍ୟାକରଣଗତ</a:t>
            </a:r>
            <a:r>
              <a:rPr lang="or-IN" sz="1800" b="1" spc="-45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or-IN" sz="1800" b="1" spc="-350" dirty="0" smtClean="0">
                <a:solidFill>
                  <a:srgbClr val="002060"/>
                </a:solidFill>
                <a:latin typeface="Nirmala UI"/>
                <a:cs typeface="Nirmala UI"/>
              </a:rPr>
              <a:t>ଶବ୍ଦ</a:t>
            </a:r>
            <a:r>
              <a:rPr lang="or-IN" sz="1800" b="1" spc="-210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or-IN" sz="1800" b="1" spc="-10" dirty="0" smtClean="0">
                <a:solidFill>
                  <a:srgbClr val="002060"/>
                </a:solidFill>
                <a:latin typeface="Nirmala UI"/>
                <a:cs typeface="Nirmala UI"/>
              </a:rPr>
              <a:t>ଏବଂ</a:t>
            </a:r>
            <a:r>
              <a:rPr lang="or-IN" sz="1800" b="1" spc="-60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or-IN" sz="1800" b="1" spc="-45" dirty="0" smtClean="0">
                <a:solidFill>
                  <a:srgbClr val="002060"/>
                </a:solidFill>
                <a:latin typeface="Nirmala UI"/>
                <a:cs typeface="Nirmala UI"/>
              </a:rPr>
              <a:t>ନୂତନ</a:t>
            </a:r>
            <a:r>
              <a:rPr lang="or-IN" sz="1800" b="1" spc="-75" dirty="0" smtClean="0">
                <a:solidFill>
                  <a:srgbClr val="002060"/>
                </a:solidFill>
                <a:latin typeface="Nirmala UI"/>
                <a:cs typeface="Nirmala UI"/>
              </a:rPr>
              <a:t> ଶବ୍ଦାବଳୀ </a:t>
            </a:r>
            <a:r>
              <a:rPr lang="or-IN" sz="1800" b="1" spc="-10" dirty="0" smtClean="0">
                <a:solidFill>
                  <a:srgbClr val="002060"/>
                </a:solidFill>
                <a:latin typeface="Nirmala UI"/>
                <a:cs typeface="Nirmala UI"/>
              </a:rPr>
              <a:t>ସଂପର୍କିତ</a:t>
            </a:r>
            <a:r>
              <a:rPr lang="or-IN" sz="1800" b="1" spc="-60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or-IN" sz="1800" b="1" spc="-275" dirty="0" smtClean="0">
                <a:solidFill>
                  <a:srgbClr val="002060"/>
                </a:solidFill>
                <a:latin typeface="Nirmala UI"/>
                <a:cs typeface="Nirmala UI"/>
              </a:rPr>
              <a:t>ଜ୍ଞାନ</a:t>
            </a:r>
            <a:r>
              <a:rPr lang="or-IN" sz="1800" b="1" spc="-100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or-IN" sz="1800" b="1" spc="-55" dirty="0" smtClean="0">
                <a:solidFill>
                  <a:srgbClr val="002060"/>
                </a:solidFill>
                <a:latin typeface="Nirmala UI"/>
                <a:cs typeface="Nirmala UI"/>
              </a:rPr>
              <a:t>ବିଷୟରେ</a:t>
            </a:r>
            <a:r>
              <a:rPr lang="or-IN" sz="1800" b="1" spc="-40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or-IN" sz="1800" b="1" spc="-10" dirty="0" smtClean="0">
                <a:solidFill>
                  <a:srgbClr val="002060"/>
                </a:solidFill>
                <a:latin typeface="Nirmala UI"/>
                <a:cs typeface="Nirmala UI"/>
              </a:rPr>
              <a:t>ଜଣାଇବା</a:t>
            </a:r>
            <a:r>
              <a:rPr lang="or-IN" sz="1800" b="1" spc="-25" dirty="0" smtClean="0">
                <a:solidFill>
                  <a:srgbClr val="002060"/>
                </a:solidFill>
                <a:latin typeface="Nirmala UI"/>
                <a:cs typeface="Nirmala UI"/>
              </a:rPr>
              <a:t> </a:t>
            </a:r>
            <a:r>
              <a:rPr lang="en-US" sz="1800" b="1" spc="-5" dirty="0" smtClean="0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endParaRPr lang="en-US" sz="18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CB882E3-46A6-5145-8C4F-9699C230606C}"/>
              </a:ext>
            </a:extLst>
          </p:cNvPr>
          <p:cNvSpPr>
            <a:spLocks noGrp="1"/>
          </p:cNvSpPr>
          <p:nvPr/>
        </p:nvSpPr>
        <p:spPr>
          <a:xfrm>
            <a:off x="272674" y="-488155"/>
            <a:ext cx="8091605" cy="6119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/>
              <a:t/>
            </a:r>
            <a:br>
              <a:rPr lang="en-GB" sz="6000" dirty="0"/>
            </a:br>
            <a:r>
              <a:rPr lang="en-GB" sz="6000" dirty="0"/>
              <a:t/>
            </a:r>
            <a:br>
              <a:rPr lang="en-GB" sz="6000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8823" y="246887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272675" y="263784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272674" y="1113780"/>
            <a:ext cx="7874423" cy="249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ପ୍ରାରମ୍ଭିକ ସୂଚନା ଓ କେତୋଟି ସାଧାରଣ </a:t>
            </a:r>
            <a:r>
              <a:rPr lang="or-IN" sz="20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ଜ୍ଞାନ ପ୍ରଶ୍ନ ମାଧ୍ୟମରେ ବିଷୟ ପ୍ରବେଶ</a:t>
            </a:r>
            <a:r>
              <a:rPr lang="or-IN" sz="2000" b="1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or-IN" sz="2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or-IN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୧.କେତେ ଜଣ ବୈଜ୍ଞାନିକଙ୍କ ନାମ କୁହ ?</a:t>
            </a:r>
            <a:endParaRPr lang="or-IN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୨.ଓଡିଶାର କେତେ ଜଣ ବୈଜ୍ଞାନିକଙ୍କ ନାମ କୁହ?</a:t>
            </a:r>
            <a:endParaRPr lang="or-IN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୩.ଓଡିଶାର ପ୍ରଥମ ବୈଜ୍ଞାନିକ କିଏ ଥିଲେ ?</a:t>
            </a:r>
            <a:endParaRPr lang="or-IN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୪.ପୃଥିବୀ ସୂର୍ଯ୍ୟଙ୍କ ଚାରି ପାଖେ ଘୂରେ ବୋଲି କିଏ କହିଥିଲେ?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୫.ମହାକର୍ଷଣ ଶକ୍ତି ଓ ମାଧ୍ୟାକର୍ଷଣ ଶକ୍ତି କହିଲେ କଣ ବୁଝ ?</a:t>
            </a:r>
            <a:endParaRPr lang="or-IN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400"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୬. ଆର୍କିମେଡିସ କିଏ ?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or-IN" sz="2400" b="1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or-IN" sz="2400" b="1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0F0B043-C22B-AF4E-88D0-930422655904}"/>
              </a:ext>
            </a:extLst>
          </p:cNvPr>
          <p:cNvSpPr>
            <a:spLocks noGrp="1"/>
          </p:cNvSpPr>
          <p:nvPr/>
        </p:nvSpPr>
        <p:spPr>
          <a:xfrm>
            <a:off x="123900" y="285050"/>
            <a:ext cx="7850520" cy="3648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xmlns="" val="1712838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2570" y="329389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272675" y="263785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272674" y="1437700"/>
            <a:ext cx="7276282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4140568-AEE3-EA4F-BA58-1CF7C4DBC311}"/>
              </a:ext>
            </a:extLst>
          </p:cNvPr>
          <p:cNvSpPr>
            <a:spLocks noGrp="1"/>
          </p:cNvSpPr>
          <p:nvPr/>
        </p:nvSpPr>
        <p:spPr>
          <a:xfrm>
            <a:off x="272675" y="285049"/>
            <a:ext cx="8077428" cy="4244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7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26" y="265983"/>
            <a:ext cx="2567119" cy="160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Google Shape;90;p18"/>
          <p:cNvSpPr txBox="1"/>
          <p:nvPr/>
        </p:nvSpPr>
        <p:spPr>
          <a:xfrm>
            <a:off x="272675" y="1890677"/>
            <a:ext cx="1831134" cy="49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400"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ଅବଦୁଲ କାଲାମ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or-IN" sz="2400" b="1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or-IN" sz="2400" b="1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3907" y="2167082"/>
            <a:ext cx="1910337" cy="198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042" y="2481943"/>
            <a:ext cx="2272492" cy="159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53142" y="4138864"/>
            <a:ext cx="928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or-IN" sz="1800" b="1" dirty="0" smtClean="0">
                <a:solidFill>
                  <a:srgbClr val="002060"/>
                </a:solidFill>
                <a:latin typeface="Calibri"/>
                <a:sym typeface="Calibri"/>
              </a:rPr>
              <a:t>ଗାଲିଲିଓ</a:t>
            </a:r>
            <a:endParaRPr lang="en-US" sz="1800" dirty="0"/>
          </a:p>
        </p:txBody>
      </p:sp>
      <p:sp>
        <p:nvSpPr>
          <p:cNvPr id="12290" name="AutoShape 2" descr="C:\Users\S\Downloads\enstain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AutoShape 4" descr="C:\Users\S\Downloads\enstain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4" name="AutoShape 6" descr="C:\Users\S\Downloads\enstain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6" name="AutoShape 8" descr="C:\Users\S\Downloads\enstain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0090" y="237217"/>
            <a:ext cx="2413191" cy="163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61967" y="2014431"/>
            <a:ext cx="2172559" cy="235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2" descr="C:\Users\S\Downloads\enstain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605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2570" y="329389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272675" y="263785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272674" y="1437700"/>
            <a:ext cx="7276282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LEARNING OUT COME: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or-IN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q"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ବିଜ୍ଞାନ ବିଷୟରେ ଅବଗତ ହେବା</a:t>
            </a: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I</a:t>
            </a:r>
            <a:endParaRPr lang="or-IN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q"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ବୈଜ୍ଞାନିକମାନଙ୍କ ବିଷୟରେ ଜାଣିବା </a:t>
            </a: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lang="or-IN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q"/>
            </a:pP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ଜଳରେ କେଉଁ ବସ୍ତୁ ଭାସେ ଓ କେଉଁ ବସ୍ତୁ ବୁଡେ ସେ ବିଷୟରେ ଜାଣିବା </a:t>
            </a:r>
            <a:r>
              <a:rPr lang="or-IN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q"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ଭ୍ରାତୃଭକ୍ତିର ବିଶାଳତା ଓ ପତିଧର୍ମର ପବିତ୍ରତାକୁ ସମ୍ମାନ ଦେବା </a:t>
            </a: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q"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ବୈଜ୍ଞାନିକ ଆର୍କମେଡିସଙ୍କ ଜନ୍ମ,ଜୀବନୀ ବିଷୟରେ ଜାଣିବା I</a:t>
            </a:r>
            <a:endParaRPr lang="or-IN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or-IN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q"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4140568-AEE3-EA4F-BA58-1CF7C4DBC311}"/>
              </a:ext>
            </a:extLst>
          </p:cNvPr>
          <p:cNvSpPr>
            <a:spLocks noGrp="1"/>
          </p:cNvSpPr>
          <p:nvPr/>
        </p:nvSpPr>
        <p:spPr>
          <a:xfrm>
            <a:off x="272675" y="285049"/>
            <a:ext cx="8077428" cy="4244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xmlns="" val="383605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6943" y="39876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148922" y="229409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455700" y="962459"/>
            <a:ext cx="7395765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ଲେଖକ</a:t>
            </a:r>
            <a:r>
              <a:rPr lang="or-IN" sz="24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or-IN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ପରିଚୟ</a:t>
            </a:r>
            <a:r>
              <a:rPr lang="or-IN" sz="24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0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ଡକ୍ଟର କୁଳମଣି ସାମଲ</a:t>
            </a:r>
            <a:r>
              <a:rPr lang="or-IN" sz="2000" b="1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or-IN" sz="20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ଜନ୍ମ:କଟକ ଜିଲ୍ଲାର ନୃତାଙ୍ଗ 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ଲୋକପ୍ରିୟ ବିଜ୍ଞାନ ଲେଖକ ଥିଲେ 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ବିଜ୍ଞାନ ସାହିତ୍ୟ ପାଇଁ ସେ ଓଡିଶା ବିଜ୍ଞାନ ଏକାଡେମୀ ପୁରସ୍କାର ପାଇଥିଲେ 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ମାନବୀୟ ଚିନ୍ତାଧାରାର ସଫଳ ରୂପକାର ଥିଲେ</a:t>
            </a:r>
            <a:r>
              <a:rPr lang="or-IN" sz="2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ବୁର୍ଲା ଇଂଜିନିୟରିଂ କଲେଜରେ ପଦାର୍ଥ ବିଜ୍ଞାନ ବିଭାଗରେ ପ୍ରଫେସର ଭାବେ କାର୍ଯ୍ୟ କରି ସେ ଅବସର ଗ୍ରହଣ କରିଥିଲେ I</a:t>
            </a:r>
            <a:endParaRPr lang="or-IN" sz="2000" b="1" i="0" u="none" strike="noStrike" cap="none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or-IN" sz="2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or-IN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or-IN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q"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4140568-AEE3-EA4F-BA58-1CF7C4DBC311}"/>
              </a:ext>
            </a:extLst>
          </p:cNvPr>
          <p:cNvSpPr>
            <a:spLocks noGrp="1"/>
          </p:cNvSpPr>
          <p:nvPr/>
        </p:nvSpPr>
        <p:spPr>
          <a:xfrm>
            <a:off x="272675" y="285049"/>
            <a:ext cx="8077428" cy="4244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xmlns="" val="152820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9449" y="37813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272675" y="263785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455700" y="962459"/>
            <a:ext cx="634386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400"/>
            </a:pPr>
            <a:r>
              <a:rPr lang="or-IN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ଡକ୍ଟର କୁଳମଣି ସାମଲଙ୍କର ସୃଷ୍ଟି :</a:t>
            </a:r>
            <a:endParaRPr lang="or-IN" sz="24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or-IN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or-IN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ମହାକାଶର ଆହ୍ଵାନ</a:t>
            </a:r>
            <a:endParaRPr lang="or-IN" sz="2400" b="1" i="0" u="none" strike="noStrike" cap="none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or-IN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ଆଈମା କାହାଣୀ ନୁହଁ</a:t>
            </a:r>
            <a:endParaRPr lang="or-IN" sz="2400" b="1" i="0" u="none" strike="noStrike" cap="none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or-IN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ସଭ୍ୟତାର ତିନୋଟି ସୋପାନ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or-IN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ବିଶ୍ଵବିଖ୍ୟାତ ବୈଜ୍ଞାନିକ</a:t>
            </a:r>
            <a:endParaRPr lang="or-IN" sz="2400" b="1" i="0" u="none" strike="noStrike" cap="none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or-IN" sz="2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q"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4140568-AEE3-EA4F-BA58-1CF7C4DBC311}"/>
              </a:ext>
            </a:extLst>
          </p:cNvPr>
          <p:cNvSpPr>
            <a:spLocks noGrp="1"/>
          </p:cNvSpPr>
          <p:nvPr/>
        </p:nvSpPr>
        <p:spPr>
          <a:xfrm>
            <a:off x="272675" y="285049"/>
            <a:ext cx="8077428" cy="4244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7200" dirty="0"/>
          </a:p>
        </p:txBody>
      </p:sp>
      <p:sp>
        <p:nvSpPr>
          <p:cNvPr id="6146" name="AutoShape 2" descr="C:\Users\S\Downloads\mahakas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C:\Users\S\Downloads\mahakas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820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3181" y="693774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272675" y="263785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272675" y="1437700"/>
            <a:ext cx="8688300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4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ଗୃହକର୍ମ: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or-IN" sz="4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or-IN" sz="4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ବିଷୟଟିକୁ ଭଲ </a:t>
            </a:r>
            <a:r>
              <a:rPr lang="or-IN" sz="4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ଭାବେ </a:t>
            </a:r>
            <a:r>
              <a:rPr lang="or-IN" sz="40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ପଢି କଠିନ ଶବ୍ଦ ଲେଖିବ I</a:t>
            </a:r>
            <a:endParaRPr sz="4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4140568-AEE3-EA4F-BA58-1CF7C4DBC311}"/>
              </a:ext>
            </a:extLst>
          </p:cNvPr>
          <p:cNvSpPr>
            <a:spLocks noGrp="1"/>
          </p:cNvSpPr>
          <p:nvPr/>
        </p:nvSpPr>
        <p:spPr>
          <a:xfrm>
            <a:off x="272675" y="285049"/>
            <a:ext cx="8077428" cy="4244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xmlns="" val="231110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7569" y="384391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9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242</Words>
  <Application>Microsoft Office PowerPoint</Application>
  <PresentationFormat>On-screen Show (16:9)</PresentationFormat>
  <Paragraphs>45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 Light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SUVRAJIT</cp:lastModifiedBy>
  <cp:revision>104</cp:revision>
  <dcterms:modified xsi:type="dcterms:W3CDTF">2022-10-09T07:51:30Z</dcterms:modified>
</cp:coreProperties>
</file>