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media/image3.jpg" ContentType="image/jpeg"/>
  <Override PartName="/ppt/media/image4.jpg" ContentType="image/jpeg"/>
  <Override PartName="/ppt/media/image5.jpg" ContentType="image/jpeg"/>
  <Override PartName="/ppt/media/image6.jpg" ContentType="image/jpeg"/>
  <Override PartName="/ppt/media/image7.jp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60" r:id="rId3"/>
    <p:sldId id="257" r:id="rId4"/>
    <p:sldId id="258" r:id="rId5"/>
    <p:sldId id="261" r:id="rId6"/>
    <p:sldId id="259" r:id="rId7"/>
  </p:sldIdLst>
  <p:sldSz cx="9144000" cy="5143500" type="screen16x9"/>
  <p:notesSz cx="9144000" cy="51435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516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1080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12/10/2021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12/10/2021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12/10/2021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7787559" y="4378866"/>
            <a:ext cx="1232522" cy="61187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12/10/2021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12/10/2021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00084" y="1586700"/>
            <a:ext cx="7343831" cy="1435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19874" y="1115896"/>
            <a:ext cx="7864475" cy="2292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12/10/2021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27698" y="1858006"/>
            <a:ext cx="408051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0" u="heavy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rlito"/>
                <a:cs typeface="Carlito"/>
              </a:rPr>
              <a:t>Education </a:t>
            </a:r>
            <a:r>
              <a:rPr sz="3000" b="0" u="heavy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rlito"/>
                <a:cs typeface="Carlito"/>
              </a:rPr>
              <a:t>and </a:t>
            </a:r>
            <a:r>
              <a:rPr sz="3000" b="0" u="heavy" spc="-1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rlito"/>
                <a:cs typeface="Carlito"/>
              </a:rPr>
              <a:t>British</a:t>
            </a:r>
            <a:r>
              <a:rPr sz="3000" b="0" u="heavy" spc="-9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rlito"/>
                <a:cs typeface="Carlito"/>
              </a:rPr>
              <a:t> </a:t>
            </a:r>
            <a:r>
              <a:rPr sz="3000" b="0" u="heavy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rlito"/>
                <a:cs typeface="Carlito"/>
              </a:rPr>
              <a:t>Rule</a:t>
            </a:r>
            <a:endParaRPr sz="3000">
              <a:latin typeface="Carlito"/>
              <a:cs typeface="Carlito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7668315" y="209550"/>
            <a:ext cx="1183797" cy="58767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270095" y="2637657"/>
            <a:ext cx="3882390" cy="657860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700" marR="1370965">
              <a:lnSpc>
                <a:spcPts val="1650"/>
              </a:lnSpc>
              <a:spcBef>
                <a:spcPts val="180"/>
              </a:spcBef>
            </a:pPr>
            <a:r>
              <a:rPr sz="1400" b="1" spc="-5" dirty="0">
                <a:latin typeface="Arial"/>
                <a:cs typeface="Arial"/>
              </a:rPr>
              <a:t>SUBJECT </a:t>
            </a:r>
            <a:r>
              <a:rPr sz="1400" b="1" dirty="0">
                <a:latin typeface="Arial"/>
                <a:cs typeface="Arial"/>
              </a:rPr>
              <a:t>: </a:t>
            </a:r>
            <a:r>
              <a:rPr sz="1400" b="1" spc="-5" dirty="0">
                <a:latin typeface="Arial"/>
                <a:cs typeface="Arial"/>
              </a:rPr>
              <a:t>SOCIAL</a:t>
            </a:r>
            <a:r>
              <a:rPr sz="1400" b="1" spc="-12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SCIENCE  CHAPTER NUMBER:</a:t>
            </a:r>
            <a:r>
              <a:rPr sz="1400" b="1" spc="-2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8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ts val="1600"/>
              </a:lnSpc>
            </a:pPr>
            <a:r>
              <a:rPr sz="1400" b="1" spc="-5" dirty="0">
                <a:latin typeface="Arial"/>
                <a:cs typeface="Arial"/>
              </a:rPr>
              <a:t>CHAPTER NAME </a:t>
            </a:r>
            <a:r>
              <a:rPr sz="1400" b="1" dirty="0">
                <a:latin typeface="Arial"/>
                <a:cs typeface="Arial"/>
              </a:rPr>
              <a:t>: </a:t>
            </a:r>
            <a:r>
              <a:rPr sz="1400" b="1" spc="-5" dirty="0">
                <a:latin typeface="Arial"/>
                <a:cs typeface="Arial"/>
              </a:rPr>
              <a:t>Education and British</a:t>
            </a:r>
            <a:r>
              <a:rPr sz="1400" b="1" spc="-8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Rule</a:t>
            </a:r>
            <a:endParaRPr sz="1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852112" y="3551022"/>
            <a:ext cx="96520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dirty="0">
                <a:solidFill>
                  <a:srgbClr val="595959"/>
                </a:solidFill>
                <a:latin typeface="Arial"/>
                <a:cs typeface="Arial"/>
              </a:rPr>
              <a:t>1</a:t>
            </a:r>
            <a:endParaRPr sz="10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4137677"/>
            <a:ext cx="9143981" cy="100581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D2ADA0-B210-4436-BC39-E1AFFCA5A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38150"/>
            <a:ext cx="5791201" cy="307777"/>
          </a:xfrm>
        </p:spPr>
        <p:txBody>
          <a:bodyPr/>
          <a:lstStyle/>
          <a:p>
            <a:r>
              <a:rPr lang="en-IN" sz="2000" dirty="0">
                <a:solidFill>
                  <a:srgbClr val="FF0000"/>
                </a:solidFill>
              </a:rPr>
              <a:t>RECAPITULATION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B73D92-C5A4-4F74-9160-FA7F848A61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875" y="1047750"/>
            <a:ext cx="6261925" cy="3447098"/>
          </a:xfrm>
        </p:spPr>
        <p:txBody>
          <a:bodyPr/>
          <a:lstStyle/>
          <a:p>
            <a:r>
              <a:rPr lang="en-IN" dirty="0"/>
              <a:t> 1. Who recommended the western system of education in India?</a:t>
            </a:r>
          </a:p>
          <a:p>
            <a:endParaRPr lang="en-IN" dirty="0"/>
          </a:p>
          <a:p>
            <a:r>
              <a:rPr lang="en-IN" dirty="0"/>
              <a:t>2. What was the opinion of  Lord Macaulay regarding Indian Education?</a:t>
            </a:r>
          </a:p>
          <a:p>
            <a:endParaRPr lang="en-IN" dirty="0"/>
          </a:p>
          <a:p>
            <a:r>
              <a:rPr lang="en-IN" dirty="0"/>
              <a:t>3.What do mean by Gurukul education of ancient time?</a:t>
            </a:r>
          </a:p>
          <a:p>
            <a:endParaRPr lang="en-IN" dirty="0"/>
          </a:p>
          <a:p>
            <a:r>
              <a:rPr lang="en-IN" dirty="0"/>
              <a:t>4.Who established The Calcutta Madrasa?</a:t>
            </a:r>
          </a:p>
          <a:p>
            <a:endParaRPr lang="en-IN" dirty="0"/>
          </a:p>
          <a:p>
            <a:r>
              <a:rPr lang="en-IN" dirty="0"/>
              <a:t>5. Who established  The Banaras Sanskrit College ?</a:t>
            </a:r>
          </a:p>
          <a:p>
            <a:endParaRPr lang="en-IN" dirty="0"/>
          </a:p>
          <a:p>
            <a:r>
              <a:rPr lang="en-IN" dirty="0"/>
              <a:t>6. Who was Sir Charles Wood?</a:t>
            </a:r>
          </a:p>
          <a:p>
            <a:endParaRPr lang="en-IN" dirty="0"/>
          </a:p>
          <a:p>
            <a:r>
              <a:rPr lang="en-IN" dirty="0"/>
              <a:t>7.Name the Governor –general of India who received  Wood’s Dispatch ?</a:t>
            </a:r>
          </a:p>
          <a:p>
            <a:endParaRPr lang="en-IN" dirty="0"/>
          </a:p>
          <a:p>
            <a:r>
              <a:rPr lang="en-IN" dirty="0"/>
              <a:t>8 . What do you mean by Wood’s Dispatch?</a:t>
            </a:r>
          </a:p>
          <a:p>
            <a:endParaRPr lang="en-IN" dirty="0"/>
          </a:p>
        </p:txBody>
      </p:sp>
      <p:sp>
        <p:nvSpPr>
          <p:cNvPr id="4" name="object 7">
            <a:extLst>
              <a:ext uri="{FF2B5EF4-FFF2-40B4-BE49-F238E27FC236}">
                <a16:creationId xmlns:a16="http://schemas.microsoft.com/office/drawing/2014/main" id="{F9E73B9F-A126-4248-B32C-55E20B7AA481}"/>
              </a:ext>
            </a:extLst>
          </p:cNvPr>
          <p:cNvSpPr/>
          <p:nvPr/>
        </p:nvSpPr>
        <p:spPr>
          <a:xfrm>
            <a:off x="7010603" y="419100"/>
            <a:ext cx="1613522" cy="838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420473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19875" y="393648"/>
            <a:ext cx="5728526" cy="360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200" u="heavy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rlito"/>
                <a:cs typeface="Carlito"/>
              </a:rPr>
              <a:t>The important provisions of Wood’s</a:t>
            </a:r>
            <a:r>
              <a:rPr sz="2200" u="heavy" spc="-7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rlito"/>
                <a:cs typeface="Carlito"/>
              </a:rPr>
              <a:t> </a:t>
            </a:r>
            <a:r>
              <a:rPr sz="2200" u="heavy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rlito"/>
                <a:cs typeface="Carlito"/>
              </a:rPr>
              <a:t>Dispatch</a:t>
            </a:r>
            <a:endParaRPr sz="2200" dirty="0">
              <a:latin typeface="Carlito"/>
              <a:cs typeface="Carlito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195369" y="1115897"/>
            <a:ext cx="4681432" cy="39275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072005">
              <a:lnSpc>
                <a:spcPct val="151800"/>
              </a:lnSpc>
              <a:spcBef>
                <a:spcPts val="100"/>
              </a:spcBef>
            </a:pPr>
            <a:r>
              <a:rPr lang="en-IN" dirty="0"/>
              <a:t>  1.</a:t>
            </a:r>
            <a:r>
              <a:rPr dirty="0"/>
              <a:t>A </a:t>
            </a:r>
            <a:r>
              <a:rPr spc="-5" dirty="0"/>
              <a:t>systematic method of education from the primary level to the university level.</a:t>
            </a:r>
            <a:endParaRPr lang="en-IN" spc="-5" dirty="0"/>
          </a:p>
          <a:p>
            <a:pPr marL="12700" marR="2072005">
              <a:lnSpc>
                <a:spcPct val="151800"/>
              </a:lnSpc>
              <a:spcBef>
                <a:spcPts val="100"/>
              </a:spcBef>
            </a:pPr>
            <a:r>
              <a:rPr spc="-5" dirty="0"/>
              <a:t>  </a:t>
            </a:r>
            <a:r>
              <a:rPr lang="en-IN" spc="-5" dirty="0"/>
              <a:t>2.</a:t>
            </a:r>
            <a:r>
              <a:rPr spc="-5" dirty="0"/>
              <a:t>An education department was to be set up in </a:t>
            </a:r>
            <a:r>
              <a:rPr dirty="0"/>
              <a:t>all </a:t>
            </a:r>
            <a:r>
              <a:rPr spc="-5" dirty="0"/>
              <a:t>the</a:t>
            </a:r>
            <a:r>
              <a:rPr spc="-25" dirty="0"/>
              <a:t> </a:t>
            </a:r>
            <a:r>
              <a:rPr spc="-5" dirty="0"/>
              <a:t>provisions.</a:t>
            </a:r>
          </a:p>
          <a:p>
            <a:pPr marL="12700">
              <a:lnSpc>
                <a:spcPct val="100000"/>
              </a:lnSpc>
              <a:spcBef>
                <a:spcPts val="870"/>
              </a:spcBef>
            </a:pPr>
            <a:r>
              <a:rPr lang="en-IN" spc="-5" dirty="0"/>
              <a:t>  3.</a:t>
            </a:r>
            <a:r>
              <a:rPr spc="-5" dirty="0"/>
              <a:t>Every district was to have one</a:t>
            </a:r>
            <a:endParaRPr lang="en-IN" spc="-5" dirty="0"/>
          </a:p>
          <a:p>
            <a:pPr marL="12700">
              <a:lnSpc>
                <a:spcPct val="100000"/>
              </a:lnSpc>
              <a:spcBef>
                <a:spcPts val="870"/>
              </a:spcBef>
            </a:pPr>
            <a:r>
              <a:rPr spc="-5" dirty="0"/>
              <a:t> government</a:t>
            </a:r>
            <a:r>
              <a:rPr spc="-10" dirty="0"/>
              <a:t> </a:t>
            </a:r>
            <a:r>
              <a:rPr spc="-5" dirty="0"/>
              <a:t>school</a:t>
            </a:r>
          </a:p>
          <a:p>
            <a:pPr marL="12700" marR="394970">
              <a:lnSpc>
                <a:spcPct val="151800"/>
              </a:lnSpc>
            </a:pPr>
            <a:r>
              <a:rPr lang="en-IN" spc="-5" dirty="0"/>
              <a:t> 4.</a:t>
            </a:r>
            <a:r>
              <a:rPr spc="-5" dirty="0"/>
              <a:t>In Bombay </a:t>
            </a:r>
            <a:r>
              <a:rPr dirty="0"/>
              <a:t>, </a:t>
            </a:r>
            <a:r>
              <a:rPr spc="-5" dirty="0"/>
              <a:t>Madras, </a:t>
            </a:r>
            <a:r>
              <a:rPr dirty="0"/>
              <a:t>and </a:t>
            </a:r>
            <a:r>
              <a:rPr spc="-5" dirty="0"/>
              <a:t>Calcutta</a:t>
            </a:r>
            <a:endParaRPr lang="en-IN" spc="-5" dirty="0"/>
          </a:p>
          <a:p>
            <a:pPr marL="12700" marR="394970">
              <a:lnSpc>
                <a:spcPct val="151800"/>
              </a:lnSpc>
            </a:pPr>
            <a:r>
              <a:rPr spc="-5" dirty="0"/>
              <a:t> universities were to be opened </a:t>
            </a:r>
            <a:r>
              <a:rPr dirty="0"/>
              <a:t>along </a:t>
            </a:r>
            <a:r>
              <a:rPr spc="-5" dirty="0"/>
              <a:t>the</a:t>
            </a:r>
            <a:endParaRPr lang="en-IN" spc="-5" dirty="0"/>
          </a:p>
          <a:p>
            <a:pPr marL="12700" marR="394970">
              <a:lnSpc>
                <a:spcPct val="151800"/>
              </a:lnSpc>
            </a:pPr>
            <a:r>
              <a:rPr spc="-5" dirty="0"/>
              <a:t> lines of London Universities</a:t>
            </a:r>
            <a:endParaRPr lang="en-IN" spc="-5" dirty="0"/>
          </a:p>
          <a:p>
            <a:pPr marL="12700" marR="394970">
              <a:lnSpc>
                <a:spcPct val="151800"/>
              </a:lnSpc>
            </a:pPr>
            <a:r>
              <a:rPr spc="-5" dirty="0"/>
              <a:t> </a:t>
            </a:r>
            <a:r>
              <a:rPr lang="en-IN" spc="-5" dirty="0"/>
              <a:t>5.</a:t>
            </a:r>
            <a:r>
              <a:rPr spc="-5" dirty="0"/>
              <a:t> Indians were to be taught their mother</a:t>
            </a:r>
            <a:endParaRPr lang="en-IN" spc="-5" dirty="0"/>
          </a:p>
          <a:p>
            <a:pPr marL="12700" marR="394970">
              <a:lnSpc>
                <a:spcPct val="151800"/>
              </a:lnSpc>
            </a:pPr>
            <a:r>
              <a:rPr spc="-5" dirty="0"/>
              <a:t> tongue </a:t>
            </a:r>
            <a:r>
              <a:rPr dirty="0"/>
              <a:t>as</a:t>
            </a:r>
            <a:r>
              <a:rPr spc="-15" dirty="0"/>
              <a:t> </a:t>
            </a:r>
            <a:r>
              <a:rPr spc="-5" dirty="0"/>
              <a:t>well.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8852112" y="3551022"/>
            <a:ext cx="96520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dirty="0">
                <a:solidFill>
                  <a:srgbClr val="595959"/>
                </a:solidFill>
                <a:latin typeface="Arial"/>
                <a:cs typeface="Arial"/>
              </a:rPr>
              <a:t>2</a:t>
            </a:r>
            <a:endParaRPr sz="10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7848600" y="142455"/>
            <a:ext cx="1232522" cy="61187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41873F0-2FA8-4C22-AB67-CBB6E8A1D0E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7594" y="850176"/>
            <a:ext cx="3137112" cy="2190152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5126CDC7-4604-446F-8AD5-54BB4297CDF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1" y="3181349"/>
            <a:ext cx="3233631" cy="1786851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1D23E8E0-D85F-4D9C-8F7B-15F2A82491B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6600" y="3191457"/>
            <a:ext cx="2341882" cy="1786851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1F7D8934-19F4-4E20-92C9-73D29E6331D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8451" y="850176"/>
            <a:ext cx="2857500" cy="1980601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8602" y="299973"/>
            <a:ext cx="6434306" cy="360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200" u="heavy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rlito"/>
                <a:cs typeface="Carlito"/>
              </a:rPr>
              <a:t>The Demerits of the modern</a:t>
            </a:r>
            <a:r>
              <a:rPr sz="2200" u="heavy" spc="-7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rlito"/>
                <a:cs typeface="Carlito"/>
              </a:rPr>
              <a:t> </a:t>
            </a:r>
            <a:r>
              <a:rPr sz="2200" u="heavy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rlito"/>
                <a:cs typeface="Carlito"/>
              </a:rPr>
              <a:t>system</a:t>
            </a:r>
            <a:endParaRPr sz="2200" dirty="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5147" y="973471"/>
            <a:ext cx="8736965" cy="228344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51800"/>
              </a:lnSpc>
              <a:spcBef>
                <a:spcPts val="100"/>
              </a:spcBef>
            </a:pPr>
            <a:r>
              <a:rPr sz="1400" spc="-5" dirty="0">
                <a:latin typeface="Carlito"/>
                <a:cs typeface="Carlito"/>
              </a:rPr>
              <a:t>Though the middle schools which taught in English were opened,</a:t>
            </a:r>
            <a:endParaRPr lang="en-IN" sz="1400" spc="-5" dirty="0">
              <a:latin typeface="Carlito"/>
              <a:cs typeface="Carlito"/>
            </a:endParaRPr>
          </a:p>
          <a:p>
            <a:pPr marL="12700" marR="5080">
              <a:lnSpc>
                <a:spcPct val="151800"/>
              </a:lnSpc>
              <a:spcBef>
                <a:spcPts val="100"/>
              </a:spcBef>
            </a:pPr>
            <a:r>
              <a:rPr sz="1400" spc="-5" dirty="0">
                <a:latin typeface="Carlito"/>
                <a:cs typeface="Carlito"/>
              </a:rPr>
              <a:t> primary education was neglected.</a:t>
            </a:r>
            <a:endParaRPr lang="en-IN" sz="1400" spc="-5" dirty="0">
              <a:latin typeface="Carlito"/>
              <a:cs typeface="Carlito"/>
            </a:endParaRPr>
          </a:p>
          <a:p>
            <a:pPr marL="12700" marR="18415" indent="40005">
              <a:lnSpc>
                <a:spcPct val="151800"/>
              </a:lnSpc>
            </a:pPr>
            <a:r>
              <a:rPr sz="1400" spc="-5" dirty="0">
                <a:latin typeface="Carlito"/>
                <a:cs typeface="Carlito"/>
              </a:rPr>
              <a:t>There was </a:t>
            </a:r>
            <a:r>
              <a:rPr sz="1400" dirty="0">
                <a:latin typeface="Carlito"/>
                <a:cs typeface="Carlito"/>
              </a:rPr>
              <a:t>a </a:t>
            </a:r>
            <a:r>
              <a:rPr sz="1400" spc="-5" dirty="0">
                <a:latin typeface="Carlito"/>
                <a:cs typeface="Carlito"/>
              </a:rPr>
              <a:t>decline in the indigenous system of Education</a:t>
            </a:r>
            <a:endParaRPr lang="en-IN" sz="1400" spc="-5" dirty="0">
              <a:latin typeface="Carlito"/>
              <a:cs typeface="Carlito"/>
            </a:endParaRPr>
          </a:p>
          <a:p>
            <a:pPr marL="12700" marR="18415" indent="40005">
              <a:lnSpc>
                <a:spcPct val="151800"/>
              </a:lnSpc>
            </a:pPr>
            <a:r>
              <a:rPr sz="1400" spc="-5" dirty="0">
                <a:latin typeface="Carlito"/>
                <a:cs typeface="Carlito"/>
              </a:rPr>
              <a:t>. Indian language schools lost support </a:t>
            </a:r>
            <a:r>
              <a:rPr sz="1400" dirty="0">
                <a:latin typeface="Carlito"/>
                <a:cs typeface="Carlito"/>
              </a:rPr>
              <a:t>and </a:t>
            </a:r>
            <a:r>
              <a:rPr sz="1400" spc="-5" dirty="0">
                <a:latin typeface="Carlito"/>
                <a:cs typeface="Carlito"/>
              </a:rPr>
              <a:t>students,</a:t>
            </a:r>
            <a:endParaRPr lang="en-IN" sz="1400" spc="-5" dirty="0">
              <a:latin typeface="Carlito"/>
              <a:cs typeface="Carlito"/>
            </a:endParaRPr>
          </a:p>
          <a:p>
            <a:pPr marL="12700" marR="18415" indent="40005">
              <a:lnSpc>
                <a:spcPct val="151800"/>
              </a:lnSpc>
            </a:pPr>
            <a:r>
              <a:rPr sz="1400" spc="-5" dirty="0">
                <a:latin typeface="Carlito"/>
                <a:cs typeface="Carlito"/>
              </a:rPr>
              <a:t> </a:t>
            </a:r>
            <a:r>
              <a:rPr sz="1400" dirty="0">
                <a:latin typeface="Carlito"/>
                <a:cs typeface="Carlito"/>
              </a:rPr>
              <a:t>and </a:t>
            </a:r>
            <a:r>
              <a:rPr sz="1400" spc="-5" dirty="0">
                <a:latin typeface="Carlito"/>
                <a:cs typeface="Carlito"/>
              </a:rPr>
              <a:t>were  forced to</a:t>
            </a:r>
            <a:r>
              <a:rPr sz="1400" spc="-10" dirty="0">
                <a:latin typeface="Carlito"/>
                <a:cs typeface="Carlito"/>
              </a:rPr>
              <a:t> </a:t>
            </a:r>
            <a:r>
              <a:rPr sz="1400" spc="-5" dirty="0">
                <a:latin typeface="Carlito"/>
                <a:cs typeface="Carlito"/>
              </a:rPr>
              <a:t>close.</a:t>
            </a:r>
            <a:endParaRPr sz="1400" dirty="0">
              <a:latin typeface="Carlito"/>
              <a:cs typeface="Carlito"/>
            </a:endParaRPr>
          </a:p>
          <a:p>
            <a:pPr marL="52705" marR="4628515" indent="-40640">
              <a:lnSpc>
                <a:spcPct val="151800"/>
              </a:lnSpc>
            </a:pPr>
            <a:r>
              <a:rPr sz="1400" spc="-5" dirty="0">
                <a:latin typeface="Carlito"/>
                <a:cs typeface="Carlito"/>
              </a:rPr>
              <a:t>No </a:t>
            </a:r>
            <a:r>
              <a:rPr sz="1400" dirty="0">
                <a:latin typeface="Carlito"/>
                <a:cs typeface="Carlito"/>
              </a:rPr>
              <a:t>attention </a:t>
            </a:r>
            <a:r>
              <a:rPr sz="1400" spc="-5" dirty="0">
                <a:latin typeface="Carlito"/>
                <a:cs typeface="Carlito"/>
              </a:rPr>
              <a:t>was paid to the education of women.  Scientific </a:t>
            </a:r>
            <a:r>
              <a:rPr sz="1400" dirty="0">
                <a:latin typeface="Carlito"/>
                <a:cs typeface="Carlito"/>
              </a:rPr>
              <a:t>and </a:t>
            </a:r>
            <a:r>
              <a:rPr sz="1400" spc="-5" dirty="0">
                <a:latin typeface="Carlito"/>
                <a:cs typeface="Carlito"/>
              </a:rPr>
              <a:t>technical education was not taken care</a:t>
            </a:r>
            <a:r>
              <a:rPr sz="1400" spc="-75" dirty="0">
                <a:latin typeface="Carlito"/>
                <a:cs typeface="Carlito"/>
              </a:rPr>
              <a:t> </a:t>
            </a:r>
            <a:r>
              <a:rPr sz="1400" spc="-5" dirty="0">
                <a:latin typeface="Carlito"/>
                <a:cs typeface="Carlito"/>
              </a:rPr>
              <a:t>of.</a:t>
            </a:r>
            <a:endParaRPr sz="1400" dirty="0">
              <a:latin typeface="Carlito"/>
              <a:cs typeface="Carlito"/>
            </a:endParaRPr>
          </a:p>
        </p:txBody>
      </p:sp>
      <p:sp>
        <p:nvSpPr>
          <p:cNvPr id="4" name="object 4"/>
          <p:cNvSpPr txBox="1"/>
          <p:nvPr/>
        </p:nvSpPr>
        <p:spPr>
          <a:xfrm flipH="1">
            <a:off x="228601" y="2941971"/>
            <a:ext cx="76200" cy="3058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51800"/>
              </a:lnSpc>
              <a:spcBef>
                <a:spcPts val="100"/>
              </a:spcBef>
            </a:pPr>
            <a:r>
              <a:rPr sz="1400" spc="-5" dirty="0">
                <a:latin typeface="Carlito"/>
                <a:cs typeface="Carlito"/>
              </a:rPr>
              <a:t>.</a:t>
            </a:r>
            <a:endParaRPr sz="1400" dirty="0">
              <a:latin typeface="Carlito"/>
              <a:cs typeface="Carlito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852112" y="3551022"/>
            <a:ext cx="96520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dirty="0">
                <a:solidFill>
                  <a:srgbClr val="595959"/>
                </a:solidFill>
                <a:latin typeface="Arial"/>
                <a:cs typeface="Arial"/>
              </a:rPr>
              <a:t>3</a:t>
            </a:r>
            <a:endParaRPr sz="10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7716110" y="118260"/>
            <a:ext cx="1232522" cy="61187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F0AC67C-72DC-4E77-BD8D-3E182EAEFD6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800" y="903991"/>
            <a:ext cx="3956263" cy="2343833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0E08C217-2689-4686-A9E5-307879E80689}"/>
              </a:ext>
            </a:extLst>
          </p:cNvPr>
          <p:cNvSpPr txBox="1"/>
          <p:nvPr/>
        </p:nvSpPr>
        <p:spPr>
          <a:xfrm>
            <a:off x="5187741" y="3256917"/>
            <a:ext cx="334665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dirty="0"/>
              <a:t>https://youtu.be/RbDqBLsYE0Q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2E0316BF-7228-42B5-AA81-B0509B5539E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1" y="3322304"/>
            <a:ext cx="3809999" cy="169545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F7459D-FBDA-4415-9E6F-D1022F638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1" y="590550"/>
            <a:ext cx="5943600" cy="615553"/>
          </a:xfrm>
        </p:spPr>
        <p:txBody>
          <a:bodyPr/>
          <a:lstStyle/>
          <a:p>
            <a:r>
              <a:rPr lang="en-IN" dirty="0"/>
              <a:t>  </a:t>
            </a:r>
            <a:r>
              <a:rPr lang="en-IN" sz="2000" dirty="0">
                <a:solidFill>
                  <a:srgbClr val="FF0000"/>
                </a:solidFill>
              </a:rPr>
              <a:t>HOME ASSIGNMENTS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2A98D2-B73C-4B7C-86DB-E9C822F755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874" y="1733550"/>
            <a:ext cx="7864475" cy="2154436"/>
          </a:xfrm>
        </p:spPr>
        <p:txBody>
          <a:bodyPr/>
          <a:lstStyle/>
          <a:p>
            <a:r>
              <a:rPr lang="en-IN" dirty="0"/>
              <a:t>1.What were the important provisions of Wood’s Dispatch?</a:t>
            </a:r>
          </a:p>
          <a:p>
            <a:endParaRPr lang="en-IN" dirty="0"/>
          </a:p>
          <a:p>
            <a:r>
              <a:rPr lang="en-IN" dirty="0"/>
              <a:t>  2. What was the aim of  the British in educating Indians?</a:t>
            </a:r>
          </a:p>
          <a:p>
            <a:endParaRPr lang="en-IN" dirty="0"/>
          </a:p>
          <a:p>
            <a:r>
              <a:rPr lang="en-IN" dirty="0"/>
              <a:t> 3. What were the important demerits of Wood’s Dispatch?</a:t>
            </a:r>
          </a:p>
          <a:p>
            <a:endParaRPr lang="en-IN" dirty="0"/>
          </a:p>
          <a:p>
            <a:r>
              <a:rPr lang="en-IN" dirty="0"/>
              <a:t> 4 . Name the  cities where  universities were established after  Wood’s Dispatch?</a:t>
            </a:r>
          </a:p>
          <a:p>
            <a:endParaRPr lang="en-IN" dirty="0"/>
          </a:p>
          <a:p>
            <a:endParaRPr lang="en-IN" dirty="0"/>
          </a:p>
          <a:p>
            <a:endParaRPr lang="en-IN" dirty="0"/>
          </a:p>
        </p:txBody>
      </p:sp>
      <p:sp>
        <p:nvSpPr>
          <p:cNvPr id="4" name="object 7">
            <a:extLst>
              <a:ext uri="{FF2B5EF4-FFF2-40B4-BE49-F238E27FC236}">
                <a16:creationId xmlns:a16="http://schemas.microsoft.com/office/drawing/2014/main" id="{D20C05D5-CB23-4C07-A950-AF3509A822EA}"/>
              </a:ext>
            </a:extLst>
          </p:cNvPr>
          <p:cNvSpPr/>
          <p:nvPr/>
        </p:nvSpPr>
        <p:spPr>
          <a:xfrm>
            <a:off x="6629400" y="419100"/>
            <a:ext cx="2057399" cy="10096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921421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07950" rIns="0" bIns="0" rtlCol="0">
            <a:spAutoFit/>
          </a:bodyPr>
          <a:lstStyle/>
          <a:p>
            <a:pPr marL="349250" algn="ctr">
              <a:lnSpc>
                <a:spcPct val="100000"/>
              </a:lnSpc>
              <a:spcBef>
                <a:spcPts val="850"/>
              </a:spcBef>
            </a:pPr>
            <a:r>
              <a:rPr spc="-10" dirty="0"/>
              <a:t>THANKING</a:t>
            </a:r>
            <a:r>
              <a:rPr spc="-95" dirty="0"/>
              <a:t> </a:t>
            </a:r>
            <a:r>
              <a:rPr spc="-5" dirty="0"/>
              <a:t>YOU</a:t>
            </a:r>
          </a:p>
          <a:p>
            <a:pPr marL="347980" algn="ctr">
              <a:lnSpc>
                <a:spcPct val="100000"/>
              </a:lnSpc>
              <a:spcBef>
                <a:spcPts val="750"/>
              </a:spcBef>
            </a:pPr>
            <a:r>
              <a:rPr spc="-10" dirty="0">
                <a:solidFill>
                  <a:srgbClr val="FF0000"/>
                </a:solidFill>
              </a:rPr>
              <a:t>ODM </a:t>
            </a:r>
            <a:r>
              <a:rPr spc="-35" dirty="0">
                <a:solidFill>
                  <a:srgbClr val="FF0000"/>
                </a:solidFill>
              </a:rPr>
              <a:t>EDUCATIONAL</a:t>
            </a:r>
            <a:r>
              <a:rPr spc="-130" dirty="0">
                <a:solidFill>
                  <a:srgbClr val="FF0000"/>
                </a:solidFill>
              </a:rPr>
              <a:t> </a:t>
            </a:r>
            <a:r>
              <a:rPr spc="-5" dirty="0">
                <a:solidFill>
                  <a:srgbClr val="FF0000"/>
                </a:solidFill>
              </a:rPr>
              <a:t>GROUP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</TotalTime>
  <Words>335</Words>
  <Application>Microsoft Office PowerPoint</Application>
  <PresentationFormat>On-screen Show (16:9)</PresentationFormat>
  <Paragraphs>52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Carlito</vt:lpstr>
      <vt:lpstr>Office Theme</vt:lpstr>
      <vt:lpstr>Education and British Rule</vt:lpstr>
      <vt:lpstr>RECAPITULATION</vt:lpstr>
      <vt:lpstr>The important provisions of Wood’s Dispatch</vt:lpstr>
      <vt:lpstr>The Demerits of the modern system</vt:lpstr>
      <vt:lpstr>  HOME ASSIGNMENTS</vt:lpstr>
      <vt:lpstr>THANKING YOU ODM EDUCATIONAL GROUP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Education and British Rule</dc:title>
  <cp:lastModifiedBy>Jancy Tom</cp:lastModifiedBy>
  <cp:revision>8</cp:revision>
  <dcterms:created xsi:type="dcterms:W3CDTF">2021-12-09T15:27:00Z</dcterms:created>
  <dcterms:modified xsi:type="dcterms:W3CDTF">2021-12-10T18:10:32Z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or">
    <vt:lpwstr>Google</vt:lpwstr>
  </property>
  <property fmtid="{D5CDD505-2E9C-101B-9397-08002B2CF9AE}" pid="3" name="LastSaved">
    <vt:filetime>2021-12-09T00:00:00Z</vt:filetime>
  </property>
</Properties>
</file>