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9144000" cy="5143500"/>
  <p:embeddedFontLst>
    <p:embeddedFont>
      <p:font typeface="Open Sans"/>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 uri="http://customooxmlschemas.google.com/">
      <go:slidesCustomData xmlns:go="http://customooxmlschemas.google.com/" r:id="rId17" roundtripDataSignature="AMtx7mjS5pMbqUNhWyLG0fxKtW6HF59aD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OpenSans-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OpenSans-italic.fntdata"/><Relationship Id="rId14" Type="http://schemas.openxmlformats.org/officeDocument/2006/relationships/font" Target="fonts/OpenSans-bold.fntdata"/><Relationship Id="rId17" Type="http://customschemas.google.com/relationships/presentationmetadata" Target="metadata"/><Relationship Id="rId16" Type="http://schemas.openxmlformats.org/officeDocument/2006/relationships/font" Target="fonts/OpenSans-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25717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180013" y="0"/>
            <a:ext cx="3962400" cy="25717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028950" y="642938"/>
            <a:ext cx="3086100" cy="17367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14400" y="2474913"/>
            <a:ext cx="7315200" cy="20256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4886325"/>
            <a:ext cx="3962400" cy="257175"/>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180013" y="4886325"/>
            <a:ext cx="3962400" cy="257175"/>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I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 name="Shape 44"/>
        <p:cNvGrpSpPr/>
        <p:nvPr/>
      </p:nvGrpSpPr>
      <p:grpSpPr>
        <a:xfrm>
          <a:off x="0" y="0"/>
          <a:ext cx="0" cy="0"/>
          <a:chOff x="0" y="0"/>
          <a:chExt cx="0" cy="0"/>
        </a:xfrm>
      </p:grpSpPr>
      <p:sp>
        <p:nvSpPr>
          <p:cNvPr id="45" name="Google Shape;45;p1:notes"/>
          <p:cNvSpPr txBox="1"/>
          <p:nvPr>
            <p:ph idx="1" type="body"/>
          </p:nvPr>
        </p:nvSpPr>
        <p:spPr>
          <a:xfrm>
            <a:off x="914400" y="2474913"/>
            <a:ext cx="7315200" cy="20256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 name="Google Shape;46;p1:notes"/>
          <p:cNvSpPr/>
          <p:nvPr>
            <p:ph idx="2" type="sldImg"/>
          </p:nvPr>
        </p:nvSpPr>
        <p:spPr>
          <a:xfrm>
            <a:off x="3028950" y="642938"/>
            <a:ext cx="3086100" cy="1736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2:notes"/>
          <p:cNvSpPr txBox="1"/>
          <p:nvPr>
            <p:ph idx="1" type="body"/>
          </p:nvPr>
        </p:nvSpPr>
        <p:spPr>
          <a:xfrm>
            <a:off x="914400" y="2474913"/>
            <a:ext cx="7315200" cy="20256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 name="Google Shape;55;p2:notes"/>
          <p:cNvSpPr/>
          <p:nvPr>
            <p:ph idx="2" type="sldImg"/>
          </p:nvPr>
        </p:nvSpPr>
        <p:spPr>
          <a:xfrm>
            <a:off x="3028950" y="642938"/>
            <a:ext cx="3086100" cy="1736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3:notes"/>
          <p:cNvSpPr txBox="1"/>
          <p:nvPr>
            <p:ph idx="1" type="body"/>
          </p:nvPr>
        </p:nvSpPr>
        <p:spPr>
          <a:xfrm>
            <a:off x="914400" y="2474913"/>
            <a:ext cx="7315200" cy="20256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 name="Google Shape;62;p3:notes"/>
          <p:cNvSpPr/>
          <p:nvPr>
            <p:ph idx="2" type="sldImg"/>
          </p:nvPr>
        </p:nvSpPr>
        <p:spPr>
          <a:xfrm>
            <a:off x="3028950" y="642938"/>
            <a:ext cx="3086100" cy="1736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4:notes"/>
          <p:cNvSpPr txBox="1"/>
          <p:nvPr>
            <p:ph idx="1" type="body"/>
          </p:nvPr>
        </p:nvSpPr>
        <p:spPr>
          <a:xfrm>
            <a:off x="914400" y="2474913"/>
            <a:ext cx="7315200" cy="20256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7" name="Google Shape;77;p4:notes"/>
          <p:cNvSpPr/>
          <p:nvPr>
            <p:ph idx="2" type="sldImg"/>
          </p:nvPr>
        </p:nvSpPr>
        <p:spPr>
          <a:xfrm>
            <a:off x="3028950" y="642938"/>
            <a:ext cx="3086100" cy="1736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5:notes"/>
          <p:cNvSpPr txBox="1"/>
          <p:nvPr>
            <p:ph idx="1" type="body"/>
          </p:nvPr>
        </p:nvSpPr>
        <p:spPr>
          <a:xfrm>
            <a:off x="914400" y="2474913"/>
            <a:ext cx="7315200" cy="20256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5:notes"/>
          <p:cNvSpPr/>
          <p:nvPr>
            <p:ph idx="2" type="sldImg"/>
          </p:nvPr>
        </p:nvSpPr>
        <p:spPr>
          <a:xfrm>
            <a:off x="3028950" y="642938"/>
            <a:ext cx="3086100" cy="1736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6:notes"/>
          <p:cNvSpPr txBox="1"/>
          <p:nvPr>
            <p:ph idx="1" type="body"/>
          </p:nvPr>
        </p:nvSpPr>
        <p:spPr>
          <a:xfrm>
            <a:off x="914400" y="2474913"/>
            <a:ext cx="7315200" cy="20256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6:notes"/>
          <p:cNvSpPr/>
          <p:nvPr>
            <p:ph idx="2" type="sldImg"/>
          </p:nvPr>
        </p:nvSpPr>
        <p:spPr>
          <a:xfrm>
            <a:off x="3028950" y="642938"/>
            <a:ext cx="3086100" cy="17367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7:notes"/>
          <p:cNvSpPr/>
          <p:nvPr>
            <p:ph idx="2" type="sldImg"/>
          </p:nvPr>
        </p:nvSpPr>
        <p:spPr>
          <a:xfrm>
            <a:off x="3028950" y="642938"/>
            <a:ext cx="3086100" cy="17367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6" name="Google Shape;106;p7:notes"/>
          <p:cNvSpPr txBox="1"/>
          <p:nvPr>
            <p:ph idx="1" type="body"/>
          </p:nvPr>
        </p:nvSpPr>
        <p:spPr>
          <a:xfrm>
            <a:off x="914400" y="2474913"/>
            <a:ext cx="7315200" cy="20256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7:notes"/>
          <p:cNvSpPr txBox="1"/>
          <p:nvPr>
            <p:ph idx="12" type="sldNum"/>
          </p:nvPr>
        </p:nvSpPr>
        <p:spPr>
          <a:xfrm>
            <a:off x="5180013" y="4886325"/>
            <a:ext cx="3962400" cy="257175"/>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9"/>
          <p:cNvSpPr txBox="1"/>
          <p:nvPr>
            <p:ph type="title"/>
          </p:nvPr>
        </p:nvSpPr>
        <p:spPr>
          <a:xfrm>
            <a:off x="2879779" y="299973"/>
            <a:ext cx="3380104" cy="36068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200" u="sng">
                <a:solidFill>
                  <a:srgbClr val="FF000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9"/>
          <p:cNvSpPr txBox="1"/>
          <p:nvPr>
            <p:ph idx="1" type="body"/>
          </p:nvPr>
        </p:nvSpPr>
        <p:spPr>
          <a:xfrm>
            <a:off x="97146" y="781939"/>
            <a:ext cx="8949706" cy="3504565"/>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0" i="0">
                <a:solidFill>
                  <a:schemeClr val="dk1"/>
                </a:solidFill>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8" name="Google Shape;18;p9"/>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9"/>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9"/>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IN"/>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p:cSld name="Blank">
    <p:bg>
      <p:bgPr>
        <a:solidFill>
          <a:schemeClr val="lt1"/>
        </a:solidFill>
      </p:bgPr>
    </p:bg>
    <p:spTree>
      <p:nvGrpSpPr>
        <p:cNvPr id="21" name="Shape 21"/>
        <p:cNvGrpSpPr/>
        <p:nvPr/>
      </p:nvGrpSpPr>
      <p:grpSpPr>
        <a:xfrm>
          <a:off x="0" y="0"/>
          <a:ext cx="0" cy="0"/>
          <a:chOff x="0" y="0"/>
          <a:chExt cx="0" cy="0"/>
        </a:xfrm>
      </p:grpSpPr>
      <p:sp>
        <p:nvSpPr>
          <p:cNvPr id="22" name="Google Shape;22;p10"/>
          <p:cNvSpPr/>
          <p:nvPr/>
        </p:nvSpPr>
        <p:spPr>
          <a:xfrm>
            <a:off x="1368774" y="1770231"/>
            <a:ext cx="7451107" cy="2930984"/>
          </a:xfrm>
          <a:prstGeom prst="rect">
            <a:avLst/>
          </a:prstGeom>
          <a:blipFill rotWithShape="1">
            <a:blip r:embed="rId2">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 name="Google Shape;23;p10"/>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0"/>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0"/>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IN"/>
              <a:t>‹#›</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6" name="Shape 26"/>
        <p:cNvGrpSpPr/>
        <p:nvPr/>
      </p:nvGrpSpPr>
      <p:grpSpPr>
        <a:xfrm>
          <a:off x="0" y="0"/>
          <a:ext cx="0" cy="0"/>
          <a:chOff x="0" y="0"/>
          <a:chExt cx="0" cy="0"/>
        </a:xfrm>
      </p:grpSpPr>
      <p:sp>
        <p:nvSpPr>
          <p:cNvPr id="27" name="Google Shape;27;p11"/>
          <p:cNvSpPr txBox="1"/>
          <p:nvPr>
            <p:ph type="ctrTitle"/>
          </p:nvPr>
        </p:nvSpPr>
        <p:spPr>
          <a:xfrm>
            <a:off x="685800" y="1594485"/>
            <a:ext cx="7772400" cy="108013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11"/>
          <p:cNvSpPr txBox="1"/>
          <p:nvPr>
            <p:ph idx="1" type="subTitle"/>
          </p:nvPr>
        </p:nvSpPr>
        <p:spPr>
          <a:xfrm>
            <a:off x="1371600" y="2880360"/>
            <a:ext cx="6400800" cy="12858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1"/>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1"/>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1"/>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IN"/>
              <a:t>‹#›</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32" name="Shape 32"/>
        <p:cNvGrpSpPr/>
        <p:nvPr/>
      </p:nvGrpSpPr>
      <p:grpSpPr>
        <a:xfrm>
          <a:off x="0" y="0"/>
          <a:ext cx="0" cy="0"/>
          <a:chOff x="0" y="0"/>
          <a:chExt cx="0" cy="0"/>
        </a:xfrm>
      </p:grpSpPr>
      <p:sp>
        <p:nvSpPr>
          <p:cNvPr id="33" name="Google Shape;33;p12"/>
          <p:cNvSpPr txBox="1"/>
          <p:nvPr>
            <p:ph type="title"/>
          </p:nvPr>
        </p:nvSpPr>
        <p:spPr>
          <a:xfrm>
            <a:off x="2879779" y="299973"/>
            <a:ext cx="3380104" cy="36068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200" u="sng">
                <a:solidFill>
                  <a:srgbClr val="FF000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12"/>
          <p:cNvSpPr txBox="1"/>
          <p:nvPr>
            <p:ph idx="1" type="body"/>
          </p:nvPr>
        </p:nvSpPr>
        <p:spPr>
          <a:xfrm>
            <a:off x="457200" y="1183005"/>
            <a:ext cx="3977640" cy="339471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5" name="Google Shape;35;p12"/>
          <p:cNvSpPr txBox="1"/>
          <p:nvPr>
            <p:ph idx="2" type="body"/>
          </p:nvPr>
        </p:nvSpPr>
        <p:spPr>
          <a:xfrm>
            <a:off x="4709160" y="1183005"/>
            <a:ext cx="3977640" cy="339471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6" name="Google Shape;36;p12"/>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2"/>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2"/>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IN"/>
              <a:t>‹#›</a:t>
            </a:fld>
            <a:endParaRPr sz="180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9" name="Shape 39"/>
        <p:cNvGrpSpPr/>
        <p:nvPr/>
      </p:nvGrpSpPr>
      <p:grpSpPr>
        <a:xfrm>
          <a:off x="0" y="0"/>
          <a:ext cx="0" cy="0"/>
          <a:chOff x="0" y="0"/>
          <a:chExt cx="0" cy="0"/>
        </a:xfrm>
      </p:grpSpPr>
      <p:sp>
        <p:nvSpPr>
          <p:cNvPr id="40" name="Google Shape;40;p13"/>
          <p:cNvSpPr txBox="1"/>
          <p:nvPr>
            <p:ph type="title"/>
          </p:nvPr>
        </p:nvSpPr>
        <p:spPr>
          <a:xfrm>
            <a:off x="2879779" y="299973"/>
            <a:ext cx="3380104" cy="36068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200" u="sng">
                <a:solidFill>
                  <a:srgbClr val="FF000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13"/>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3"/>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3"/>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IN"/>
              <a:t>‹#›</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2879779" y="299973"/>
            <a:ext cx="3380104" cy="360680"/>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2200" u="sng" cap="none" strike="noStrike">
                <a:solidFill>
                  <a:srgbClr val="FF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8"/>
          <p:cNvSpPr txBox="1"/>
          <p:nvPr>
            <p:ph idx="1" type="body"/>
          </p:nvPr>
        </p:nvSpPr>
        <p:spPr>
          <a:xfrm>
            <a:off x="97146" y="781939"/>
            <a:ext cx="8949706" cy="3504565"/>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2" name="Google Shape;12;p8"/>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marR="0" rtl="0" algn="ctr">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8"/>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8"/>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marR="0" rtl="0" algn="r">
              <a:spcBef>
                <a:spcPts val="0"/>
              </a:spcBef>
              <a:buNone/>
              <a:defRPr b="0" i="0" sz="1800" u="none" cap="none" strike="noStrike">
                <a:solidFill>
                  <a:srgbClr val="888888"/>
                </a:solidFill>
                <a:latin typeface="Calibri"/>
                <a:ea typeface="Calibri"/>
                <a:cs typeface="Calibri"/>
                <a:sym typeface="Calibri"/>
              </a:defRPr>
            </a:lvl1pPr>
            <a:lvl2pPr indent="0" lvl="1" marL="0" marR="0" rtl="0" algn="r">
              <a:spcBef>
                <a:spcPts val="0"/>
              </a:spcBef>
              <a:buNone/>
              <a:defRPr b="0" i="0" sz="1800" u="none" cap="none" strike="noStrike">
                <a:solidFill>
                  <a:srgbClr val="888888"/>
                </a:solidFill>
                <a:latin typeface="Calibri"/>
                <a:ea typeface="Calibri"/>
                <a:cs typeface="Calibri"/>
                <a:sym typeface="Calibri"/>
              </a:defRPr>
            </a:lvl2pPr>
            <a:lvl3pPr indent="0" lvl="2" marL="0" marR="0" rtl="0" algn="r">
              <a:spcBef>
                <a:spcPts val="0"/>
              </a:spcBef>
              <a:buNone/>
              <a:defRPr b="0" i="0" sz="1800" u="none" cap="none" strike="noStrike">
                <a:solidFill>
                  <a:srgbClr val="888888"/>
                </a:solidFill>
                <a:latin typeface="Calibri"/>
                <a:ea typeface="Calibri"/>
                <a:cs typeface="Calibri"/>
                <a:sym typeface="Calibri"/>
              </a:defRPr>
            </a:lvl3pPr>
            <a:lvl4pPr indent="0" lvl="3" marL="0" marR="0" rtl="0" algn="r">
              <a:spcBef>
                <a:spcPts val="0"/>
              </a:spcBef>
              <a:buNone/>
              <a:defRPr b="0" i="0" sz="1800" u="none" cap="none" strike="noStrike">
                <a:solidFill>
                  <a:srgbClr val="888888"/>
                </a:solidFill>
                <a:latin typeface="Calibri"/>
                <a:ea typeface="Calibri"/>
                <a:cs typeface="Calibri"/>
                <a:sym typeface="Calibri"/>
              </a:defRPr>
            </a:lvl4pPr>
            <a:lvl5pPr indent="0" lvl="4" marL="0" marR="0" rtl="0" algn="r">
              <a:spcBef>
                <a:spcPts val="0"/>
              </a:spcBef>
              <a:buNone/>
              <a:defRPr b="0" i="0" sz="1800" u="none" cap="none" strike="noStrike">
                <a:solidFill>
                  <a:srgbClr val="888888"/>
                </a:solidFill>
                <a:latin typeface="Calibri"/>
                <a:ea typeface="Calibri"/>
                <a:cs typeface="Calibri"/>
                <a:sym typeface="Calibri"/>
              </a:defRPr>
            </a:lvl5pPr>
            <a:lvl6pPr indent="0" lvl="5" marL="0" marR="0" rtl="0" algn="r">
              <a:spcBef>
                <a:spcPts val="0"/>
              </a:spcBef>
              <a:buNone/>
              <a:defRPr b="0" i="0" sz="1800" u="none" cap="none" strike="noStrike">
                <a:solidFill>
                  <a:srgbClr val="888888"/>
                </a:solidFill>
                <a:latin typeface="Calibri"/>
                <a:ea typeface="Calibri"/>
                <a:cs typeface="Calibri"/>
                <a:sym typeface="Calibri"/>
              </a:defRPr>
            </a:lvl6pPr>
            <a:lvl7pPr indent="0" lvl="6" marL="0" marR="0" rtl="0" algn="r">
              <a:spcBef>
                <a:spcPts val="0"/>
              </a:spcBef>
              <a:buNone/>
              <a:defRPr b="0" i="0" sz="1800" u="none" cap="none" strike="noStrike">
                <a:solidFill>
                  <a:srgbClr val="888888"/>
                </a:solidFill>
                <a:latin typeface="Calibri"/>
                <a:ea typeface="Calibri"/>
                <a:cs typeface="Calibri"/>
                <a:sym typeface="Calibri"/>
              </a:defRPr>
            </a:lvl7pPr>
            <a:lvl8pPr indent="0" lvl="7" marL="0" marR="0" rtl="0" algn="r">
              <a:spcBef>
                <a:spcPts val="0"/>
              </a:spcBef>
              <a:buNone/>
              <a:defRPr b="0" i="0" sz="1800" u="none" cap="none" strike="noStrike">
                <a:solidFill>
                  <a:srgbClr val="888888"/>
                </a:solidFill>
                <a:latin typeface="Calibri"/>
                <a:ea typeface="Calibri"/>
                <a:cs typeface="Calibri"/>
                <a:sym typeface="Calibri"/>
              </a:defRPr>
            </a:lvl8pPr>
            <a:lvl9pPr indent="0" lvl="8" marL="0" marR="0" rtl="0" algn="r">
              <a:spcBef>
                <a:spcPts val="0"/>
              </a:spcBef>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I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10.jpg"/><Relationship Id="rId5" Type="http://schemas.openxmlformats.org/officeDocument/2006/relationships/image" Target="../media/image7.jpg"/><Relationship Id="rId6"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jpg"/><Relationship Id="rId4" Type="http://schemas.openxmlformats.org/officeDocument/2006/relationships/image" Target="../media/image3.png"/><Relationship Id="rId5" Type="http://schemas.openxmlformats.org/officeDocument/2006/relationships/image" Target="../media/image1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9.jpg"/><Relationship Id="rId4" Type="http://schemas.openxmlformats.org/officeDocument/2006/relationships/image" Target="../media/image3.png"/><Relationship Id="rId5" Type="http://schemas.openxmlformats.org/officeDocument/2006/relationships/image" Target="../media/image8.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7" name="Shape 47"/>
        <p:cNvGrpSpPr/>
        <p:nvPr/>
      </p:nvGrpSpPr>
      <p:grpSpPr>
        <a:xfrm>
          <a:off x="0" y="0"/>
          <a:ext cx="0" cy="0"/>
          <a:chOff x="0" y="0"/>
          <a:chExt cx="0" cy="0"/>
        </a:xfrm>
      </p:grpSpPr>
      <p:sp>
        <p:nvSpPr>
          <p:cNvPr id="48" name="Google Shape;48;p1"/>
          <p:cNvSpPr txBox="1"/>
          <p:nvPr>
            <p:ph type="title"/>
          </p:nvPr>
        </p:nvSpPr>
        <p:spPr>
          <a:xfrm>
            <a:off x="2527698" y="1858006"/>
            <a:ext cx="4080510" cy="4826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0" lang="en-IN" sz="3000">
                <a:latin typeface="Arial"/>
                <a:ea typeface="Arial"/>
                <a:cs typeface="Arial"/>
                <a:sym typeface="Arial"/>
              </a:rPr>
              <a:t>Education and British Rule</a:t>
            </a:r>
            <a:endParaRPr sz="3000">
              <a:latin typeface="Arial"/>
              <a:ea typeface="Arial"/>
              <a:cs typeface="Arial"/>
              <a:sym typeface="Arial"/>
            </a:endParaRPr>
          </a:p>
        </p:txBody>
      </p:sp>
      <p:sp>
        <p:nvSpPr>
          <p:cNvPr id="49" name="Google Shape;49;p1"/>
          <p:cNvSpPr/>
          <p:nvPr/>
        </p:nvSpPr>
        <p:spPr>
          <a:xfrm>
            <a:off x="0" y="4137659"/>
            <a:ext cx="9143981" cy="100583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0" name="Google Shape;50;p1"/>
          <p:cNvSpPr txBox="1"/>
          <p:nvPr/>
        </p:nvSpPr>
        <p:spPr>
          <a:xfrm>
            <a:off x="1688947" y="2637657"/>
            <a:ext cx="3882390" cy="657860"/>
          </a:xfrm>
          <a:prstGeom prst="rect">
            <a:avLst/>
          </a:prstGeom>
          <a:noFill/>
          <a:ln>
            <a:noFill/>
          </a:ln>
        </p:spPr>
        <p:txBody>
          <a:bodyPr anchorCtr="0" anchor="t" bIns="0" lIns="0" spcFirstLastPara="1" rIns="0" wrap="square" tIns="22850">
            <a:spAutoFit/>
          </a:bodyPr>
          <a:lstStyle/>
          <a:p>
            <a:pPr indent="0" lvl="0" marL="12700" marR="1370965" rtl="0" algn="l">
              <a:lnSpc>
                <a:spcPct val="117857"/>
              </a:lnSpc>
              <a:spcBef>
                <a:spcPts val="0"/>
              </a:spcBef>
              <a:spcAft>
                <a:spcPts val="0"/>
              </a:spcAft>
              <a:buNone/>
            </a:pPr>
            <a:r>
              <a:rPr b="1" lang="en-IN" sz="1400">
                <a:solidFill>
                  <a:schemeClr val="dk1"/>
                </a:solidFill>
                <a:latin typeface="Arial"/>
                <a:ea typeface="Arial"/>
                <a:cs typeface="Arial"/>
                <a:sym typeface="Arial"/>
              </a:rPr>
              <a:t>SUBJECT : SOCIAL SCIENCE  CHAPTER NUMBER: 8</a:t>
            </a:r>
            <a:endParaRPr sz="1400">
              <a:solidFill>
                <a:schemeClr val="dk1"/>
              </a:solidFill>
              <a:latin typeface="Arial"/>
              <a:ea typeface="Arial"/>
              <a:cs typeface="Arial"/>
              <a:sym typeface="Arial"/>
            </a:endParaRPr>
          </a:p>
          <a:p>
            <a:pPr indent="0" lvl="0" marL="12700" marR="0" rtl="0" algn="l">
              <a:lnSpc>
                <a:spcPct val="114285"/>
              </a:lnSpc>
              <a:spcBef>
                <a:spcPts val="0"/>
              </a:spcBef>
              <a:spcAft>
                <a:spcPts val="0"/>
              </a:spcAft>
              <a:buNone/>
            </a:pPr>
            <a:r>
              <a:rPr b="1" lang="en-IN" sz="1400">
                <a:solidFill>
                  <a:schemeClr val="dk1"/>
                </a:solidFill>
                <a:latin typeface="Arial"/>
                <a:ea typeface="Arial"/>
                <a:cs typeface="Arial"/>
                <a:sym typeface="Arial"/>
              </a:rPr>
              <a:t>CHAPTER NAME : Education and British Rule</a:t>
            </a:r>
            <a:endParaRPr sz="1400">
              <a:solidFill>
                <a:schemeClr val="dk1"/>
              </a:solidFill>
              <a:latin typeface="Arial"/>
              <a:ea typeface="Arial"/>
              <a:cs typeface="Arial"/>
              <a:sym typeface="Arial"/>
            </a:endParaRPr>
          </a:p>
        </p:txBody>
      </p:sp>
      <p:sp>
        <p:nvSpPr>
          <p:cNvPr id="51" name="Google Shape;51;p1"/>
          <p:cNvSpPr txBox="1"/>
          <p:nvPr/>
        </p:nvSpPr>
        <p:spPr>
          <a:xfrm>
            <a:off x="8852112" y="3551022"/>
            <a:ext cx="96520" cy="17780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None/>
            </a:pPr>
            <a:r>
              <a:rPr lang="en-IN" sz="1000">
                <a:solidFill>
                  <a:srgbClr val="595959"/>
                </a:solidFill>
                <a:latin typeface="Arial"/>
                <a:ea typeface="Arial"/>
                <a:cs typeface="Arial"/>
                <a:sym typeface="Arial"/>
              </a:rPr>
              <a:t>1</a:t>
            </a:r>
            <a:endParaRPr sz="1000">
              <a:solidFill>
                <a:schemeClr val="dk1"/>
              </a:solidFill>
              <a:latin typeface="Arial"/>
              <a:ea typeface="Arial"/>
              <a:cs typeface="Arial"/>
              <a:sym typeface="Arial"/>
            </a:endParaRPr>
          </a:p>
        </p:txBody>
      </p:sp>
      <p:sp>
        <p:nvSpPr>
          <p:cNvPr id="52" name="Google Shape;52;p1"/>
          <p:cNvSpPr/>
          <p:nvPr/>
        </p:nvSpPr>
        <p:spPr>
          <a:xfrm>
            <a:off x="7370236" y="133350"/>
            <a:ext cx="1578396" cy="783573"/>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sp>
        <p:nvSpPr>
          <p:cNvPr id="57" name="Google Shape;57;p2"/>
          <p:cNvSpPr txBox="1"/>
          <p:nvPr>
            <p:ph type="title"/>
          </p:nvPr>
        </p:nvSpPr>
        <p:spPr>
          <a:xfrm>
            <a:off x="381000" y="299973"/>
            <a:ext cx="5878883" cy="338554"/>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en-IN"/>
              <a:t> Learning outcome</a:t>
            </a:r>
            <a:endParaRPr/>
          </a:p>
        </p:txBody>
      </p:sp>
      <p:sp>
        <p:nvSpPr>
          <p:cNvPr id="58" name="Google Shape;58;p2"/>
          <p:cNvSpPr txBox="1"/>
          <p:nvPr>
            <p:ph idx="1" type="body"/>
          </p:nvPr>
        </p:nvSpPr>
        <p:spPr>
          <a:xfrm>
            <a:off x="533400" y="1123950"/>
            <a:ext cx="7086600" cy="3836948"/>
          </a:xfrm>
          <a:prstGeom prst="rect">
            <a:avLst/>
          </a:prstGeom>
          <a:noFill/>
          <a:ln>
            <a:noFill/>
          </a:ln>
        </p:spPr>
        <p:txBody>
          <a:bodyPr anchorCtr="0" anchor="t" bIns="0" lIns="0" spcFirstLastPara="1" rIns="0" wrap="square" tIns="0">
            <a:spAutoFit/>
          </a:bodyPr>
          <a:lstStyle/>
          <a:p>
            <a:pPr indent="0" lvl="0" marL="63500" marR="118745" rtl="0" algn="l">
              <a:spcBef>
                <a:spcPts val="0"/>
              </a:spcBef>
              <a:spcAft>
                <a:spcPts val="0"/>
              </a:spcAft>
              <a:buNone/>
            </a:pPr>
            <a:r>
              <a:rPr lang="en-IN" sz="1800">
                <a:latin typeface="Calibri"/>
                <a:ea typeface="Calibri"/>
                <a:cs typeface="Calibri"/>
                <a:sym typeface="Calibri"/>
              </a:rPr>
              <a:t>Students start to compare the Gurukul education with modern education.</a:t>
            </a:r>
            <a:endParaRPr/>
          </a:p>
          <a:p>
            <a:pPr indent="0" lvl="0" marL="63500" marR="118745" rtl="0" algn="l">
              <a:spcBef>
                <a:spcPts val="510"/>
              </a:spcBef>
              <a:spcAft>
                <a:spcPts val="0"/>
              </a:spcAft>
              <a:buNone/>
            </a:pPr>
            <a:r>
              <a:t/>
            </a:r>
            <a:endParaRPr sz="1800">
              <a:latin typeface="Calibri"/>
              <a:ea typeface="Calibri"/>
              <a:cs typeface="Calibri"/>
              <a:sym typeface="Calibri"/>
            </a:endParaRPr>
          </a:p>
          <a:p>
            <a:pPr indent="0" lvl="0" marL="63500" marR="118745" rtl="0" algn="l">
              <a:spcBef>
                <a:spcPts val="510"/>
              </a:spcBef>
              <a:spcAft>
                <a:spcPts val="0"/>
              </a:spcAft>
              <a:buNone/>
            </a:pPr>
            <a:r>
              <a:rPr lang="en-IN" sz="1800">
                <a:latin typeface="Calibri"/>
                <a:ea typeface="Calibri"/>
                <a:cs typeface="Calibri"/>
                <a:sym typeface="Calibri"/>
              </a:rPr>
              <a:t>They extract the advantages of modern education.</a:t>
            </a:r>
            <a:endParaRPr/>
          </a:p>
          <a:p>
            <a:pPr indent="0" lvl="0" marL="63500" marR="118745" rtl="0" algn="l">
              <a:spcBef>
                <a:spcPts val="510"/>
              </a:spcBef>
              <a:spcAft>
                <a:spcPts val="0"/>
              </a:spcAft>
              <a:buNone/>
            </a:pPr>
            <a:r>
              <a:t/>
            </a:r>
            <a:endParaRPr sz="1800">
              <a:latin typeface="Calibri"/>
              <a:ea typeface="Calibri"/>
              <a:cs typeface="Calibri"/>
              <a:sym typeface="Calibri"/>
            </a:endParaRPr>
          </a:p>
          <a:p>
            <a:pPr indent="0" lvl="0" marL="63500" marR="118745" rtl="0" algn="l">
              <a:spcBef>
                <a:spcPts val="510"/>
              </a:spcBef>
              <a:spcAft>
                <a:spcPts val="0"/>
              </a:spcAft>
              <a:buNone/>
            </a:pPr>
            <a:r>
              <a:rPr lang="en-IN" sz="1800">
                <a:latin typeface="Calibri"/>
                <a:ea typeface="Calibri"/>
                <a:cs typeface="Calibri"/>
                <a:sym typeface="Calibri"/>
              </a:rPr>
              <a:t>They realize the facilities they are getting in the modern education system.</a:t>
            </a:r>
            <a:endParaRPr/>
          </a:p>
          <a:p>
            <a:pPr indent="0" lvl="0" marL="63500" marR="118745" rtl="0" algn="l">
              <a:spcBef>
                <a:spcPts val="510"/>
              </a:spcBef>
              <a:spcAft>
                <a:spcPts val="0"/>
              </a:spcAft>
              <a:buNone/>
            </a:pPr>
            <a:r>
              <a:t/>
            </a:r>
            <a:endParaRPr sz="1800">
              <a:latin typeface="Calibri"/>
              <a:ea typeface="Calibri"/>
              <a:cs typeface="Calibri"/>
              <a:sym typeface="Calibri"/>
            </a:endParaRPr>
          </a:p>
          <a:p>
            <a:pPr indent="0" lvl="0" marL="63500" marR="118745" rtl="0" algn="l">
              <a:spcBef>
                <a:spcPts val="510"/>
              </a:spcBef>
              <a:spcAft>
                <a:spcPts val="0"/>
              </a:spcAft>
              <a:buNone/>
            </a:pPr>
            <a:r>
              <a:rPr lang="en-IN" sz="1800">
                <a:latin typeface="Calibri"/>
                <a:ea typeface="Calibri"/>
                <a:cs typeface="Calibri"/>
                <a:sym typeface="Calibri"/>
              </a:rPr>
              <a:t>They came to know the western education is the most important benefit of colonialism.</a:t>
            </a:r>
            <a:endParaRPr/>
          </a:p>
          <a:p>
            <a:pPr indent="0" lvl="0" marL="63500" marR="118745" rtl="0" algn="l">
              <a:spcBef>
                <a:spcPts val="510"/>
              </a:spcBef>
              <a:spcAft>
                <a:spcPts val="0"/>
              </a:spcAft>
              <a:buNone/>
            </a:pPr>
            <a:r>
              <a:t/>
            </a:r>
            <a:endParaRPr sz="1800">
              <a:latin typeface="Calibri"/>
              <a:ea typeface="Calibri"/>
              <a:cs typeface="Calibri"/>
              <a:sym typeface="Calibri"/>
            </a:endParaRPr>
          </a:p>
          <a:p>
            <a:pPr indent="0" lvl="0" marL="63500" marR="118745" rtl="0" algn="l">
              <a:spcBef>
                <a:spcPts val="510"/>
              </a:spcBef>
              <a:spcAft>
                <a:spcPts val="0"/>
              </a:spcAft>
              <a:buNone/>
            </a:pPr>
            <a:r>
              <a:rPr lang="en-IN" sz="1800">
                <a:latin typeface="Calibri"/>
                <a:ea typeface="Calibri"/>
                <a:cs typeface="Calibri"/>
                <a:sym typeface="Calibri"/>
              </a:rPr>
              <a:t>They start to admire the work of Rabindra Nath Tagore and other eminent people for starting the National education system in India.</a:t>
            </a:r>
            <a:endParaRPr sz="1800">
              <a:latin typeface="Calibri"/>
              <a:ea typeface="Calibri"/>
              <a:cs typeface="Calibri"/>
              <a:sym typeface="Calibri"/>
            </a:endParaRPr>
          </a:p>
          <a:p>
            <a:pPr indent="0" lvl="0" marL="0" rtl="0" algn="l">
              <a:spcBef>
                <a:spcPts val="0"/>
              </a:spcBef>
              <a:spcAft>
                <a:spcPts val="0"/>
              </a:spcAft>
              <a:buNone/>
            </a:pPr>
            <a:r>
              <a:t/>
            </a:r>
            <a:endParaRPr/>
          </a:p>
        </p:txBody>
      </p:sp>
      <p:sp>
        <p:nvSpPr>
          <p:cNvPr id="59" name="Google Shape;59;p2"/>
          <p:cNvSpPr/>
          <p:nvPr/>
        </p:nvSpPr>
        <p:spPr>
          <a:xfrm>
            <a:off x="7239000" y="60077"/>
            <a:ext cx="1765922" cy="1063873"/>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63" name="Shape 63"/>
        <p:cNvGrpSpPr/>
        <p:nvPr/>
      </p:nvGrpSpPr>
      <p:grpSpPr>
        <a:xfrm>
          <a:off x="0" y="0"/>
          <a:ext cx="0" cy="0"/>
          <a:chOff x="0" y="0"/>
          <a:chExt cx="0" cy="0"/>
        </a:xfrm>
      </p:grpSpPr>
      <p:sp>
        <p:nvSpPr>
          <p:cNvPr id="64" name="Google Shape;64;p3"/>
          <p:cNvSpPr txBox="1"/>
          <p:nvPr>
            <p:ph type="title"/>
          </p:nvPr>
        </p:nvSpPr>
        <p:spPr>
          <a:xfrm>
            <a:off x="609600" y="185674"/>
            <a:ext cx="4681720" cy="36068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0" lang="en-IN">
                <a:latin typeface="Arial"/>
                <a:ea typeface="Arial"/>
                <a:cs typeface="Arial"/>
                <a:sym typeface="Arial"/>
              </a:rPr>
              <a:t>Introduction– DISCUSSION METHOD</a:t>
            </a:r>
            <a:endParaRPr b="0">
              <a:latin typeface="Arial"/>
              <a:ea typeface="Arial"/>
              <a:cs typeface="Arial"/>
              <a:sym typeface="Arial"/>
            </a:endParaRPr>
          </a:p>
        </p:txBody>
      </p:sp>
      <p:sp>
        <p:nvSpPr>
          <p:cNvPr id="65" name="Google Shape;65;p3"/>
          <p:cNvSpPr txBox="1"/>
          <p:nvPr/>
        </p:nvSpPr>
        <p:spPr>
          <a:xfrm>
            <a:off x="76203" y="819150"/>
            <a:ext cx="8305798" cy="1615699"/>
          </a:xfrm>
          <a:prstGeom prst="rect">
            <a:avLst/>
          </a:prstGeom>
          <a:noFill/>
          <a:ln>
            <a:noFill/>
          </a:ln>
        </p:spPr>
        <p:txBody>
          <a:bodyPr anchorCtr="0" anchor="t" bIns="0" lIns="0" spcFirstLastPara="1" rIns="0" wrap="square" tIns="12700">
            <a:spAutoFit/>
          </a:bodyPr>
          <a:lstStyle/>
          <a:p>
            <a:pPr indent="0" lvl="0" marL="12700" marR="2490470" rtl="0" algn="just">
              <a:lnSpc>
                <a:spcPct val="151800"/>
              </a:lnSpc>
              <a:spcBef>
                <a:spcPts val="0"/>
              </a:spcBef>
              <a:spcAft>
                <a:spcPts val="0"/>
              </a:spcAft>
              <a:buNone/>
            </a:pPr>
            <a:r>
              <a:rPr lang="en-IN" sz="1400">
                <a:solidFill>
                  <a:schemeClr val="dk1"/>
                </a:solidFill>
                <a:latin typeface="Arial"/>
                <a:ea typeface="Arial"/>
                <a:cs typeface="Arial"/>
                <a:sym typeface="Arial"/>
              </a:rPr>
              <a:t>Before the coming of the British, there were pathshalas and  maktabas for elementary education in tols and madrasas for  higher education. The elementary education made the  students just literate enough to maintain accounts. Learning was based on old books. Education was neither organised nor supported by the state.</a:t>
            </a:r>
            <a:endParaRPr sz="1400">
              <a:solidFill>
                <a:schemeClr val="dk1"/>
              </a:solidFill>
              <a:latin typeface="Arial"/>
              <a:ea typeface="Arial"/>
              <a:cs typeface="Arial"/>
              <a:sym typeface="Arial"/>
            </a:endParaRPr>
          </a:p>
        </p:txBody>
      </p:sp>
      <p:sp>
        <p:nvSpPr>
          <p:cNvPr id="66" name="Google Shape;66;p3"/>
          <p:cNvSpPr/>
          <p:nvPr/>
        </p:nvSpPr>
        <p:spPr>
          <a:xfrm>
            <a:off x="7467600" y="60077"/>
            <a:ext cx="1537322" cy="743197"/>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67" name="Google Shape;67;p3"/>
          <p:cNvPicPr preferRelativeResize="0"/>
          <p:nvPr/>
        </p:nvPicPr>
        <p:blipFill rotWithShape="1">
          <a:blip r:embed="rId4">
            <a:alphaModFix/>
          </a:blip>
          <a:srcRect b="0" l="0" r="0" t="0"/>
          <a:stretch/>
        </p:blipFill>
        <p:spPr>
          <a:xfrm>
            <a:off x="6033124" y="819149"/>
            <a:ext cx="2971798" cy="2037065"/>
          </a:xfrm>
          <a:prstGeom prst="rect">
            <a:avLst/>
          </a:prstGeom>
          <a:noFill/>
          <a:ln>
            <a:noFill/>
          </a:ln>
        </p:spPr>
      </p:pic>
      <p:sp>
        <p:nvSpPr>
          <p:cNvPr id="68" name="Google Shape;68;p3"/>
          <p:cNvSpPr txBox="1"/>
          <p:nvPr/>
        </p:nvSpPr>
        <p:spPr>
          <a:xfrm>
            <a:off x="6172200" y="2952750"/>
            <a:ext cx="2743200"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IN" sz="1800">
                <a:solidFill>
                  <a:srgbClr val="656565"/>
                </a:solidFill>
                <a:latin typeface="Open Sans"/>
                <a:ea typeface="Open Sans"/>
                <a:cs typeface="Open Sans"/>
                <a:sym typeface="Open Sans"/>
              </a:rPr>
              <a:t>How Gurukul Education  is Different From Modern Education System?</a:t>
            </a:r>
            <a:endParaRPr sz="1800">
              <a:solidFill>
                <a:schemeClr val="dk1"/>
              </a:solidFill>
              <a:latin typeface="Calibri"/>
              <a:ea typeface="Calibri"/>
              <a:cs typeface="Calibri"/>
              <a:sym typeface="Calibri"/>
            </a:endParaRPr>
          </a:p>
        </p:txBody>
      </p:sp>
      <p:pic>
        <p:nvPicPr>
          <p:cNvPr id="69" name="Google Shape;69;p3"/>
          <p:cNvPicPr preferRelativeResize="0"/>
          <p:nvPr/>
        </p:nvPicPr>
        <p:blipFill rotWithShape="1">
          <a:blip r:embed="rId5">
            <a:alphaModFix/>
          </a:blip>
          <a:srcRect b="0" l="0" r="0" t="0"/>
          <a:stretch/>
        </p:blipFill>
        <p:spPr>
          <a:xfrm>
            <a:off x="116198" y="2758343"/>
            <a:ext cx="3222314" cy="2385158"/>
          </a:xfrm>
          <a:prstGeom prst="rect">
            <a:avLst/>
          </a:prstGeom>
          <a:noFill/>
          <a:ln>
            <a:noFill/>
          </a:ln>
        </p:spPr>
      </p:pic>
      <p:pic>
        <p:nvPicPr>
          <p:cNvPr id="70" name="Google Shape;70;p3"/>
          <p:cNvPicPr preferRelativeResize="0"/>
          <p:nvPr/>
        </p:nvPicPr>
        <p:blipFill rotWithShape="1">
          <a:blip r:embed="rId6">
            <a:alphaModFix/>
          </a:blip>
          <a:srcRect b="0" l="0" r="0" t="0"/>
          <a:stretch/>
        </p:blipFill>
        <p:spPr>
          <a:xfrm>
            <a:off x="3474585" y="2758342"/>
            <a:ext cx="2558539" cy="2385158"/>
          </a:xfrm>
          <a:prstGeom prst="rect">
            <a:avLst/>
          </a:prstGeom>
          <a:noFill/>
          <a:ln>
            <a:noFill/>
          </a:ln>
        </p:spPr>
      </p:pic>
      <p:sp>
        <p:nvSpPr>
          <p:cNvPr id="71" name="Google Shape;71;p3"/>
          <p:cNvSpPr txBox="1"/>
          <p:nvPr/>
        </p:nvSpPr>
        <p:spPr>
          <a:xfrm>
            <a:off x="2960838" y="2387085"/>
            <a:ext cx="32223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IN" sz="1800">
                <a:solidFill>
                  <a:schemeClr val="dk1"/>
                </a:solidFill>
                <a:latin typeface="Calibri"/>
                <a:ea typeface="Calibri"/>
                <a:cs typeface="Calibri"/>
                <a:sym typeface="Calibri"/>
              </a:rPr>
              <a:t>https://youtu.be/VRDsfv56_B4</a:t>
            </a:r>
            <a:endParaRPr/>
          </a:p>
        </p:txBody>
      </p:sp>
      <p:sp>
        <p:nvSpPr>
          <p:cNvPr id="72" name="Google Shape;72;p3"/>
          <p:cNvSpPr/>
          <p:nvPr/>
        </p:nvSpPr>
        <p:spPr>
          <a:xfrm>
            <a:off x="0" y="0"/>
            <a:ext cx="9144000" cy="0"/>
          </a:xfrm>
          <a:prstGeom prst="rect">
            <a:avLst/>
          </a:prstGeom>
          <a:solidFill>
            <a:srgbClr val="DADDE1"/>
          </a:solid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br>
              <a:rPr b="0" i="0" lang="en-IN" sz="1800" u="none" cap="none" strike="noStrike">
                <a:solidFill>
                  <a:schemeClr val="dk1"/>
                </a:solidFill>
                <a:latin typeface="Arial"/>
                <a:ea typeface="Arial"/>
                <a:cs typeface="Arial"/>
                <a:sym typeface="Arial"/>
              </a:rPr>
            </a:br>
            <a:endParaRPr b="0" i="0" sz="1800" u="none" cap="none" strike="noStrike">
              <a:solidFill>
                <a:schemeClr val="dk1"/>
              </a:solidFill>
              <a:latin typeface="Arial"/>
              <a:ea typeface="Arial"/>
              <a:cs typeface="Arial"/>
              <a:sym typeface="Arial"/>
            </a:endParaRPr>
          </a:p>
        </p:txBody>
      </p:sp>
      <p:sp>
        <p:nvSpPr>
          <p:cNvPr id="73" name="Google Shape;73;p3"/>
          <p:cNvSpPr/>
          <p:nvPr/>
        </p:nvSpPr>
        <p:spPr>
          <a:xfrm>
            <a:off x="0" y="0"/>
            <a:ext cx="9144000" cy="15875"/>
          </a:xfrm>
          <a:prstGeom prst="rect">
            <a:avLst/>
          </a:prstGeom>
          <a:solidFill>
            <a:srgbClr val="000000"/>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 name="Google Shape;74;p3"/>
          <p:cNvSpPr/>
          <p:nvPr/>
        </p:nvSpPr>
        <p:spPr>
          <a:xfrm>
            <a:off x="0" y="15875"/>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br>
              <a:rPr b="0" i="0" lang="en-IN" sz="1800" u="none" cap="none" strike="noStrike">
                <a:solidFill>
                  <a:schemeClr val="dk1"/>
                </a:solidFill>
                <a:latin typeface="Arial"/>
                <a:ea typeface="Arial"/>
                <a:cs typeface="Arial"/>
                <a:sym typeface="Arial"/>
              </a:rPr>
            </a:b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4"/>
          <p:cNvSpPr txBox="1"/>
          <p:nvPr>
            <p:ph type="title"/>
          </p:nvPr>
        </p:nvSpPr>
        <p:spPr>
          <a:xfrm>
            <a:off x="304801" y="299973"/>
            <a:ext cx="5370202" cy="338554"/>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0" lang="en-IN">
                <a:latin typeface="Arial"/>
                <a:ea typeface="Arial"/>
                <a:cs typeface="Arial"/>
                <a:sym typeface="Arial"/>
              </a:rPr>
              <a:t>Introduction</a:t>
            </a:r>
            <a:endParaRPr/>
          </a:p>
        </p:txBody>
      </p:sp>
      <p:sp>
        <p:nvSpPr>
          <p:cNvPr id="80" name="Google Shape;80;p4"/>
          <p:cNvSpPr txBox="1"/>
          <p:nvPr>
            <p:ph idx="1" type="body"/>
          </p:nvPr>
        </p:nvSpPr>
        <p:spPr>
          <a:xfrm>
            <a:off x="97146" y="781939"/>
            <a:ext cx="8949706" cy="276999"/>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en-IN"/>
              <a:t> MODERN EDUCATION SYSTEM</a:t>
            </a:r>
            <a:endParaRPr/>
          </a:p>
        </p:txBody>
      </p:sp>
      <p:pic>
        <p:nvPicPr>
          <p:cNvPr id="81" name="Google Shape;81;p4"/>
          <p:cNvPicPr preferRelativeResize="0"/>
          <p:nvPr/>
        </p:nvPicPr>
        <p:blipFill rotWithShape="1">
          <a:blip r:embed="rId3">
            <a:alphaModFix/>
          </a:blip>
          <a:srcRect b="0" l="0" r="0" t="0"/>
          <a:stretch/>
        </p:blipFill>
        <p:spPr>
          <a:xfrm>
            <a:off x="97146" y="1202350"/>
            <a:ext cx="3941454" cy="3390011"/>
          </a:xfrm>
          <a:prstGeom prst="rect">
            <a:avLst/>
          </a:prstGeom>
          <a:noFill/>
          <a:ln>
            <a:noFill/>
          </a:ln>
        </p:spPr>
      </p:pic>
      <p:sp>
        <p:nvSpPr>
          <p:cNvPr id="82" name="Google Shape;82;p4"/>
          <p:cNvSpPr/>
          <p:nvPr/>
        </p:nvSpPr>
        <p:spPr>
          <a:xfrm>
            <a:off x="7370236" y="133350"/>
            <a:ext cx="1578396" cy="783573"/>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83" name="Google Shape;83;p4"/>
          <p:cNvPicPr preferRelativeResize="0"/>
          <p:nvPr/>
        </p:nvPicPr>
        <p:blipFill rotWithShape="1">
          <a:blip r:embed="rId5">
            <a:alphaModFix/>
          </a:blip>
          <a:srcRect b="0" l="0" r="0" t="0"/>
          <a:stretch/>
        </p:blipFill>
        <p:spPr>
          <a:xfrm>
            <a:off x="4267200" y="1202349"/>
            <a:ext cx="4681432" cy="339001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87" name="Shape 87"/>
        <p:cNvGrpSpPr/>
        <p:nvPr/>
      </p:nvGrpSpPr>
      <p:grpSpPr>
        <a:xfrm>
          <a:off x="0" y="0"/>
          <a:ext cx="0" cy="0"/>
          <a:chOff x="0" y="0"/>
          <a:chExt cx="0" cy="0"/>
        </a:xfrm>
      </p:grpSpPr>
      <p:sp>
        <p:nvSpPr>
          <p:cNvPr id="88" name="Google Shape;88;p5"/>
          <p:cNvSpPr txBox="1"/>
          <p:nvPr>
            <p:ph type="title"/>
          </p:nvPr>
        </p:nvSpPr>
        <p:spPr>
          <a:xfrm>
            <a:off x="914401" y="299973"/>
            <a:ext cx="4648200" cy="36068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IN"/>
              <a:t>Modern System of Education</a:t>
            </a:r>
            <a:endParaRPr/>
          </a:p>
        </p:txBody>
      </p:sp>
      <p:sp>
        <p:nvSpPr>
          <p:cNvPr id="89" name="Google Shape;89;p5"/>
          <p:cNvSpPr txBox="1"/>
          <p:nvPr/>
        </p:nvSpPr>
        <p:spPr>
          <a:xfrm>
            <a:off x="381000" y="971550"/>
            <a:ext cx="6096000" cy="1943161"/>
          </a:xfrm>
          <a:prstGeom prst="rect">
            <a:avLst/>
          </a:prstGeom>
          <a:noFill/>
          <a:ln>
            <a:noFill/>
          </a:ln>
        </p:spPr>
        <p:txBody>
          <a:bodyPr anchorCtr="0" anchor="t" bIns="0" lIns="0" spcFirstLastPara="1" rIns="0" wrap="square" tIns="12700">
            <a:spAutoFit/>
          </a:bodyPr>
          <a:lstStyle/>
          <a:p>
            <a:pPr indent="0" lvl="0" marL="12700" marR="5080" rtl="0" algn="just">
              <a:lnSpc>
                <a:spcPct val="151800"/>
              </a:lnSpc>
              <a:spcBef>
                <a:spcPts val="0"/>
              </a:spcBef>
              <a:spcAft>
                <a:spcPts val="0"/>
              </a:spcAft>
              <a:buNone/>
            </a:pPr>
            <a:r>
              <a:rPr lang="en-IN" sz="1400">
                <a:solidFill>
                  <a:schemeClr val="dk1"/>
                </a:solidFill>
                <a:latin typeface="Arial"/>
                <a:ea typeface="Arial"/>
                <a:cs typeface="Arial"/>
                <a:sym typeface="Arial"/>
              </a:rPr>
              <a:t>When British started ruling India, they realised that they needed educated Indians at some levels to help them run  the country. The British appointed Lord Macaulay to decide whether they continue the existing system of education or English  education</a:t>
            </a:r>
            <a:endParaRPr sz="1400">
              <a:solidFill>
                <a:schemeClr val="dk1"/>
              </a:solidFill>
              <a:latin typeface="Arial"/>
              <a:ea typeface="Arial"/>
              <a:cs typeface="Arial"/>
              <a:sym typeface="Arial"/>
            </a:endParaRPr>
          </a:p>
          <a:p>
            <a:pPr indent="0" lvl="0" marL="12700" marR="5080" rtl="0" algn="just">
              <a:lnSpc>
                <a:spcPct val="151800"/>
              </a:lnSpc>
              <a:spcBef>
                <a:spcPts val="0"/>
              </a:spcBef>
              <a:spcAft>
                <a:spcPts val="0"/>
              </a:spcAft>
              <a:buNone/>
            </a:pPr>
            <a:r>
              <a:rPr lang="en-IN" sz="1400">
                <a:solidFill>
                  <a:schemeClr val="dk1"/>
                </a:solidFill>
                <a:latin typeface="Arial"/>
                <a:ea typeface="Arial"/>
                <a:cs typeface="Arial"/>
                <a:sym typeface="Arial"/>
              </a:rPr>
              <a:t>‘’ Lord Macaulay strongly believed that Oriental learning was completely inferior to European learning’s” he  recommended the western system as it encouraged rational thinking and scientific research.</a:t>
            </a:r>
            <a:endParaRPr sz="1400">
              <a:solidFill>
                <a:schemeClr val="dk1"/>
              </a:solidFill>
              <a:latin typeface="Arial"/>
              <a:ea typeface="Arial"/>
              <a:cs typeface="Arial"/>
              <a:sym typeface="Arial"/>
            </a:endParaRPr>
          </a:p>
        </p:txBody>
      </p:sp>
      <p:sp>
        <p:nvSpPr>
          <p:cNvPr id="90" name="Google Shape;90;p5"/>
          <p:cNvSpPr txBox="1"/>
          <p:nvPr/>
        </p:nvSpPr>
        <p:spPr>
          <a:xfrm>
            <a:off x="3558472" y="2922461"/>
            <a:ext cx="4150360" cy="1518285"/>
          </a:xfrm>
          <a:prstGeom prst="rect">
            <a:avLst/>
          </a:prstGeom>
          <a:noFill/>
          <a:ln>
            <a:noFill/>
          </a:ln>
        </p:spPr>
        <p:txBody>
          <a:bodyPr anchorCtr="0" anchor="t" bIns="0" lIns="0" spcFirstLastPara="1" rIns="0" wrap="square" tIns="76825">
            <a:spAutoFit/>
          </a:bodyPr>
          <a:lstStyle/>
          <a:p>
            <a:pPr indent="0" lvl="0" marL="1575435" marR="0" rtl="0" algn="l">
              <a:lnSpc>
                <a:spcPct val="100000"/>
              </a:lnSpc>
              <a:spcBef>
                <a:spcPts val="0"/>
              </a:spcBef>
              <a:spcAft>
                <a:spcPts val="0"/>
              </a:spcAft>
              <a:buNone/>
            </a:pPr>
            <a:r>
              <a:rPr b="1" lang="en-IN" sz="2200" u="sng">
                <a:solidFill>
                  <a:srgbClr val="FF0000"/>
                </a:solidFill>
                <a:latin typeface="Arial"/>
                <a:ea typeface="Arial"/>
                <a:cs typeface="Arial"/>
                <a:sym typeface="Arial"/>
              </a:rPr>
              <a:t>Wood’s Dispatch</a:t>
            </a:r>
            <a:endParaRPr sz="2200">
              <a:solidFill>
                <a:schemeClr val="dk1"/>
              </a:solidFill>
              <a:latin typeface="Arial"/>
              <a:ea typeface="Arial"/>
              <a:cs typeface="Arial"/>
              <a:sym typeface="Arial"/>
            </a:endParaRPr>
          </a:p>
          <a:p>
            <a:pPr indent="0" lvl="0" marL="12700" marR="5080" rtl="0" algn="just">
              <a:lnSpc>
                <a:spcPct val="117857"/>
              </a:lnSpc>
              <a:spcBef>
                <a:spcPts val="405"/>
              </a:spcBef>
              <a:spcAft>
                <a:spcPts val="0"/>
              </a:spcAft>
              <a:buNone/>
            </a:pPr>
            <a:r>
              <a:rPr lang="en-IN" sz="1400">
                <a:solidFill>
                  <a:schemeClr val="dk1"/>
                </a:solidFill>
                <a:latin typeface="Arial"/>
                <a:ea typeface="Arial"/>
                <a:cs typeface="Arial"/>
                <a:sym typeface="Arial"/>
              </a:rPr>
              <a:t>Sir Charles Wood, the president of the Board of Control  in England, sent a Dispatch to Governor – General Lord  Dalhousie with his recommendations on the system of  education to be followed in India came to known as  Wood’s Dispatch.</a:t>
            </a:r>
            <a:endParaRPr sz="1400">
              <a:solidFill>
                <a:schemeClr val="dk1"/>
              </a:solidFill>
              <a:latin typeface="Arial"/>
              <a:ea typeface="Arial"/>
              <a:cs typeface="Arial"/>
              <a:sym typeface="Arial"/>
            </a:endParaRPr>
          </a:p>
        </p:txBody>
      </p:sp>
      <p:sp>
        <p:nvSpPr>
          <p:cNvPr id="91" name="Google Shape;91;p5"/>
          <p:cNvSpPr txBox="1"/>
          <p:nvPr/>
        </p:nvSpPr>
        <p:spPr>
          <a:xfrm>
            <a:off x="3558472" y="4620529"/>
            <a:ext cx="4150360" cy="448309"/>
          </a:xfrm>
          <a:prstGeom prst="rect">
            <a:avLst/>
          </a:prstGeom>
          <a:noFill/>
          <a:ln>
            <a:noFill/>
          </a:ln>
        </p:spPr>
        <p:txBody>
          <a:bodyPr anchorCtr="0" anchor="t" bIns="0" lIns="0" spcFirstLastPara="1" rIns="0" wrap="square" tIns="22850">
            <a:spAutoFit/>
          </a:bodyPr>
          <a:lstStyle/>
          <a:p>
            <a:pPr indent="0" lvl="0" marL="12700" marR="5080" rtl="0" algn="l">
              <a:lnSpc>
                <a:spcPct val="117857"/>
              </a:lnSpc>
              <a:spcBef>
                <a:spcPts val="0"/>
              </a:spcBef>
              <a:spcAft>
                <a:spcPts val="0"/>
              </a:spcAft>
              <a:buNone/>
            </a:pPr>
            <a:r>
              <a:rPr lang="en-IN" sz="1400">
                <a:solidFill>
                  <a:schemeClr val="dk1"/>
                </a:solidFill>
                <a:latin typeface="Arial"/>
                <a:ea typeface="Arial"/>
                <a:cs typeface="Arial"/>
                <a:sym typeface="Arial"/>
              </a:rPr>
              <a:t>This Dispatch was to become the blueprint for Education  in India for long time to come.</a:t>
            </a:r>
            <a:endParaRPr sz="1400">
              <a:solidFill>
                <a:schemeClr val="dk1"/>
              </a:solidFill>
              <a:latin typeface="Arial"/>
              <a:ea typeface="Arial"/>
              <a:cs typeface="Arial"/>
              <a:sym typeface="Arial"/>
            </a:endParaRPr>
          </a:p>
        </p:txBody>
      </p:sp>
      <p:sp>
        <p:nvSpPr>
          <p:cNvPr id="92" name="Google Shape;92;p5"/>
          <p:cNvSpPr/>
          <p:nvPr/>
        </p:nvSpPr>
        <p:spPr>
          <a:xfrm>
            <a:off x="65895" y="2940344"/>
            <a:ext cx="3248097" cy="2203045"/>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 name="Google Shape;93;p5"/>
          <p:cNvSpPr txBox="1"/>
          <p:nvPr/>
        </p:nvSpPr>
        <p:spPr>
          <a:xfrm>
            <a:off x="8852112" y="3551022"/>
            <a:ext cx="96520" cy="17780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None/>
            </a:pPr>
            <a:r>
              <a:rPr lang="en-IN" sz="1000">
                <a:solidFill>
                  <a:srgbClr val="595959"/>
                </a:solidFill>
                <a:latin typeface="Arial"/>
                <a:ea typeface="Arial"/>
                <a:cs typeface="Arial"/>
                <a:sym typeface="Arial"/>
              </a:rPr>
              <a:t>3</a:t>
            </a:r>
            <a:endParaRPr sz="1000">
              <a:solidFill>
                <a:schemeClr val="dk1"/>
              </a:solidFill>
              <a:latin typeface="Arial"/>
              <a:ea typeface="Arial"/>
              <a:cs typeface="Arial"/>
              <a:sym typeface="Arial"/>
            </a:endParaRPr>
          </a:p>
        </p:txBody>
      </p:sp>
      <p:sp>
        <p:nvSpPr>
          <p:cNvPr id="94" name="Google Shape;94;p5"/>
          <p:cNvSpPr txBox="1"/>
          <p:nvPr/>
        </p:nvSpPr>
        <p:spPr>
          <a:xfrm>
            <a:off x="8307214" y="65912"/>
            <a:ext cx="770890" cy="228268"/>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None/>
            </a:pPr>
            <a:r>
              <a:rPr b="1" lang="en-IN" sz="1400">
                <a:solidFill>
                  <a:srgbClr val="FF0000"/>
                </a:solidFill>
                <a:latin typeface="Arial"/>
                <a:ea typeface="Arial"/>
                <a:cs typeface="Arial"/>
                <a:sym typeface="Arial"/>
              </a:rPr>
              <a:t>I</a:t>
            </a:r>
            <a:endParaRPr sz="1400">
              <a:solidFill>
                <a:schemeClr val="dk1"/>
              </a:solidFill>
              <a:latin typeface="Arial"/>
              <a:ea typeface="Arial"/>
              <a:cs typeface="Arial"/>
              <a:sym typeface="Arial"/>
            </a:endParaRPr>
          </a:p>
        </p:txBody>
      </p:sp>
      <p:sp>
        <p:nvSpPr>
          <p:cNvPr id="95" name="Google Shape;95;p5"/>
          <p:cNvSpPr/>
          <p:nvPr/>
        </p:nvSpPr>
        <p:spPr>
          <a:xfrm>
            <a:off x="7629115" y="42161"/>
            <a:ext cx="1232522" cy="611873"/>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96" name="Google Shape;96;p5"/>
          <p:cNvPicPr preferRelativeResize="0"/>
          <p:nvPr/>
        </p:nvPicPr>
        <p:blipFill rotWithShape="1">
          <a:blip r:embed="rId5">
            <a:alphaModFix/>
          </a:blip>
          <a:srcRect b="0" l="0" r="0" t="0"/>
          <a:stretch/>
        </p:blipFill>
        <p:spPr>
          <a:xfrm>
            <a:off x="6477000" y="702754"/>
            <a:ext cx="2601105" cy="223940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6"/>
          <p:cNvSpPr txBox="1"/>
          <p:nvPr>
            <p:ph type="title"/>
          </p:nvPr>
        </p:nvSpPr>
        <p:spPr>
          <a:xfrm>
            <a:off x="381000" y="299973"/>
            <a:ext cx="5878883" cy="338554"/>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en-IN"/>
              <a:t> HOME ASSIGNMENTS</a:t>
            </a:r>
            <a:endParaRPr/>
          </a:p>
        </p:txBody>
      </p:sp>
      <p:sp>
        <p:nvSpPr>
          <p:cNvPr id="102" name="Google Shape;102;p6"/>
          <p:cNvSpPr txBox="1"/>
          <p:nvPr>
            <p:ph idx="1" type="body"/>
          </p:nvPr>
        </p:nvSpPr>
        <p:spPr>
          <a:xfrm>
            <a:off x="228600" y="1010125"/>
            <a:ext cx="8229600" cy="4268809"/>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en-IN"/>
              <a:t>Who recommended the western system of education in India?</a:t>
            </a:r>
            <a:endParaRPr/>
          </a:p>
          <a:p>
            <a:pPr indent="0" lvl="0" marL="0" rtl="0" algn="l">
              <a:spcBef>
                <a:spcPts val="0"/>
              </a:spcBef>
              <a:spcAft>
                <a:spcPts val="0"/>
              </a:spcAft>
              <a:buNone/>
            </a:pPr>
            <a:r>
              <a:t/>
            </a:r>
            <a:endParaRPr/>
          </a:p>
          <a:p>
            <a:pPr indent="0" lvl="0" marL="0" rtl="0" algn="l">
              <a:spcBef>
                <a:spcPts val="0"/>
              </a:spcBef>
              <a:spcAft>
                <a:spcPts val="0"/>
              </a:spcAft>
              <a:buNone/>
            </a:pPr>
            <a:r>
              <a:rPr lang="en-IN"/>
              <a:t>2. What was the opinion of  Lord Macaulay regarding Indian Education?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IN"/>
              <a:t>3.What do mean by Gurukul education of ancient time?</a:t>
            </a:r>
            <a:endParaRPr/>
          </a:p>
          <a:p>
            <a:pPr indent="0" lvl="0" marL="0" rtl="0" algn="l">
              <a:spcBef>
                <a:spcPts val="0"/>
              </a:spcBef>
              <a:spcAft>
                <a:spcPts val="0"/>
              </a:spcAft>
              <a:buNone/>
            </a:pPr>
            <a:r>
              <a:t/>
            </a:r>
            <a:endParaRPr/>
          </a:p>
          <a:p>
            <a:pPr indent="0" lvl="0" marL="0" rtl="0" algn="l">
              <a:spcBef>
                <a:spcPts val="0"/>
              </a:spcBef>
              <a:spcAft>
                <a:spcPts val="0"/>
              </a:spcAft>
              <a:buNone/>
            </a:pPr>
            <a:r>
              <a:rPr lang="en-IN"/>
              <a:t>4.Who established The Calcutta Madrasa?</a:t>
            </a:r>
            <a:endParaRPr/>
          </a:p>
          <a:p>
            <a:pPr indent="0" lvl="0" marL="0" rtl="0" algn="l">
              <a:spcBef>
                <a:spcPts val="0"/>
              </a:spcBef>
              <a:spcAft>
                <a:spcPts val="0"/>
              </a:spcAft>
              <a:buNone/>
            </a:pPr>
            <a:r>
              <a:t/>
            </a:r>
            <a:endParaRPr/>
          </a:p>
          <a:p>
            <a:pPr indent="0" lvl="0" marL="0" rtl="0" algn="l">
              <a:spcBef>
                <a:spcPts val="0"/>
              </a:spcBef>
              <a:spcAft>
                <a:spcPts val="0"/>
              </a:spcAft>
              <a:buNone/>
            </a:pPr>
            <a:r>
              <a:rPr lang="en-IN"/>
              <a:t>5. Who established  The Banaras Sanskrit College ?</a:t>
            </a:r>
            <a:endParaRPr/>
          </a:p>
          <a:p>
            <a:pPr indent="0" lvl="0" marL="0" rtl="0" algn="l">
              <a:spcBef>
                <a:spcPts val="0"/>
              </a:spcBef>
              <a:spcAft>
                <a:spcPts val="0"/>
              </a:spcAft>
              <a:buNone/>
            </a:pPr>
            <a:r>
              <a:t/>
            </a:r>
            <a:endParaRPr/>
          </a:p>
          <a:p>
            <a:pPr indent="0" lvl="0" marL="0" rtl="0" algn="l">
              <a:spcBef>
                <a:spcPts val="0"/>
              </a:spcBef>
              <a:spcAft>
                <a:spcPts val="0"/>
              </a:spcAft>
              <a:buNone/>
            </a:pPr>
            <a:r>
              <a:rPr lang="en-IN"/>
              <a:t>6. Who was Sir Charles Wood?</a:t>
            </a:r>
            <a:endParaRPr/>
          </a:p>
          <a:p>
            <a:pPr indent="0" lvl="0" marL="0" rtl="0" algn="l">
              <a:spcBef>
                <a:spcPts val="0"/>
              </a:spcBef>
              <a:spcAft>
                <a:spcPts val="0"/>
              </a:spcAft>
              <a:buNone/>
            </a:pPr>
            <a:r>
              <a:t/>
            </a:r>
            <a:endParaRPr/>
          </a:p>
          <a:p>
            <a:pPr indent="0" lvl="0" marL="0" rtl="0" algn="l">
              <a:spcBef>
                <a:spcPts val="0"/>
              </a:spcBef>
              <a:spcAft>
                <a:spcPts val="0"/>
              </a:spcAft>
              <a:buNone/>
            </a:pPr>
            <a:r>
              <a:rPr lang="en-IN"/>
              <a:t>7.Name the Governor –general of India who received  Wood’s Dispatch ?</a:t>
            </a:r>
            <a:endParaRPr/>
          </a:p>
          <a:p>
            <a:pPr indent="0" lvl="0" marL="0" rtl="0" algn="l">
              <a:spcBef>
                <a:spcPts val="0"/>
              </a:spcBef>
              <a:spcAft>
                <a:spcPts val="0"/>
              </a:spcAft>
              <a:buNone/>
            </a:pPr>
            <a:r>
              <a:rPr lang="en-IN"/>
              <a:t>8 . What do you mean by Wood’s Dispatch?</a:t>
            </a:r>
            <a:endParaRPr/>
          </a:p>
          <a:p>
            <a:pPr indent="0" lvl="0" marL="0" rtl="0" algn="l">
              <a:spcBef>
                <a:spcPts val="0"/>
              </a:spcBef>
              <a:spcAft>
                <a:spcPts val="0"/>
              </a:spcAft>
              <a:buNone/>
            </a:pPr>
            <a:r>
              <a:t/>
            </a:r>
            <a:endParaRPr/>
          </a:p>
        </p:txBody>
      </p:sp>
      <p:sp>
        <p:nvSpPr>
          <p:cNvPr id="103" name="Google Shape;103;p6"/>
          <p:cNvSpPr/>
          <p:nvPr/>
        </p:nvSpPr>
        <p:spPr>
          <a:xfrm>
            <a:off x="7220541" y="266928"/>
            <a:ext cx="1537322" cy="743197"/>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2021-12-09T15:25:50Z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LastSaved">
    <vt:filetime>2021-12-09T00:00:00Z</vt:filetime>
  </property>
</Properties>
</file>