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3" r:id="rId5"/>
    <p:sldId id="259" r:id="rId6"/>
    <p:sldId id="260" r:id="rId7"/>
    <p:sldId id="261" r:id="rId8"/>
    <p:sldId id="262" r:id="rId9"/>
    <p:sldId id="264" r:id="rId10"/>
    <p:sldId id="265" r:id="rId11"/>
    <p:sldId id="266" r:id="rId12"/>
    <p:sldId id="267" r:id="rId13"/>
    <p:sldId id="268" r:id="rId14"/>
    <p:sldId id="269" r:id="rId15"/>
    <p:sldId id="271" r:id="rId16"/>
    <p:sldId id="272" r:id="rId17"/>
    <p:sldId id="273" r:id="rId18"/>
    <p:sldId id="274" r:id="rId19"/>
    <p:sldId id="270"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72" d="100"/>
          <a:sy n="72" d="100"/>
        </p:scale>
        <p:origin x="65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71B1C-080A-4783-9047-2D9D17E0B7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22D33BA4-CD82-4366-B456-F63AD58725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FEBD1023-13DC-4660-B23E-F062C0AAA158}"/>
              </a:ext>
            </a:extLst>
          </p:cNvPr>
          <p:cNvSpPr>
            <a:spLocks noGrp="1"/>
          </p:cNvSpPr>
          <p:nvPr>
            <p:ph type="dt" sz="half" idx="10"/>
          </p:nvPr>
        </p:nvSpPr>
        <p:spPr/>
        <p:txBody>
          <a:bodyPr/>
          <a:lstStyle/>
          <a:p>
            <a:fld id="{19862122-F7FA-4F94-BE18-7C7C0B1402CA}" type="datetimeFigureOut">
              <a:rPr lang="en-IN" smtClean="0"/>
              <a:t>08-08-2021</a:t>
            </a:fld>
            <a:endParaRPr lang="en-IN"/>
          </a:p>
        </p:txBody>
      </p:sp>
      <p:sp>
        <p:nvSpPr>
          <p:cNvPr id="5" name="Footer Placeholder 4">
            <a:extLst>
              <a:ext uri="{FF2B5EF4-FFF2-40B4-BE49-F238E27FC236}">
                <a16:creationId xmlns:a16="http://schemas.microsoft.com/office/drawing/2014/main" id="{EEFAA659-EA93-4B3E-A9BB-856A59C75D4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41C0123-BD0F-42A3-94B4-3F29B6BE67EF}"/>
              </a:ext>
            </a:extLst>
          </p:cNvPr>
          <p:cNvSpPr>
            <a:spLocks noGrp="1"/>
          </p:cNvSpPr>
          <p:nvPr>
            <p:ph type="sldNum" sz="quarter" idx="12"/>
          </p:nvPr>
        </p:nvSpPr>
        <p:spPr/>
        <p:txBody>
          <a:bodyPr/>
          <a:lstStyle/>
          <a:p>
            <a:fld id="{C2491958-05C3-4205-9754-67079CCF8F31}" type="slidenum">
              <a:rPr lang="en-IN" smtClean="0"/>
              <a:t>‹#›</a:t>
            </a:fld>
            <a:endParaRPr lang="en-IN"/>
          </a:p>
        </p:txBody>
      </p:sp>
    </p:spTree>
    <p:extLst>
      <p:ext uri="{BB962C8B-B14F-4D97-AF65-F5344CB8AC3E}">
        <p14:creationId xmlns:p14="http://schemas.microsoft.com/office/powerpoint/2010/main" val="3543711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AAC2D-3E17-4186-AA78-773F33812792}"/>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8B0E67BF-488A-482C-964C-096A995CA1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C3629657-C2B3-41F3-9E61-3E4EE7940008}"/>
              </a:ext>
            </a:extLst>
          </p:cNvPr>
          <p:cNvSpPr>
            <a:spLocks noGrp="1"/>
          </p:cNvSpPr>
          <p:nvPr>
            <p:ph type="dt" sz="half" idx="10"/>
          </p:nvPr>
        </p:nvSpPr>
        <p:spPr/>
        <p:txBody>
          <a:bodyPr/>
          <a:lstStyle/>
          <a:p>
            <a:fld id="{19862122-F7FA-4F94-BE18-7C7C0B1402CA}" type="datetimeFigureOut">
              <a:rPr lang="en-IN" smtClean="0"/>
              <a:t>08-08-2021</a:t>
            </a:fld>
            <a:endParaRPr lang="en-IN"/>
          </a:p>
        </p:txBody>
      </p:sp>
      <p:sp>
        <p:nvSpPr>
          <p:cNvPr id="5" name="Footer Placeholder 4">
            <a:extLst>
              <a:ext uri="{FF2B5EF4-FFF2-40B4-BE49-F238E27FC236}">
                <a16:creationId xmlns:a16="http://schemas.microsoft.com/office/drawing/2014/main" id="{987C96AB-F5ED-4684-A8F6-5EC0D2EB4C5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6E76A6D-893F-4CB6-9A6A-65FE67C947B8}"/>
              </a:ext>
            </a:extLst>
          </p:cNvPr>
          <p:cNvSpPr>
            <a:spLocks noGrp="1"/>
          </p:cNvSpPr>
          <p:nvPr>
            <p:ph type="sldNum" sz="quarter" idx="12"/>
          </p:nvPr>
        </p:nvSpPr>
        <p:spPr/>
        <p:txBody>
          <a:bodyPr/>
          <a:lstStyle/>
          <a:p>
            <a:fld id="{C2491958-05C3-4205-9754-67079CCF8F31}" type="slidenum">
              <a:rPr lang="en-IN" smtClean="0"/>
              <a:t>‹#›</a:t>
            </a:fld>
            <a:endParaRPr lang="en-IN"/>
          </a:p>
        </p:txBody>
      </p:sp>
    </p:spTree>
    <p:extLst>
      <p:ext uri="{BB962C8B-B14F-4D97-AF65-F5344CB8AC3E}">
        <p14:creationId xmlns:p14="http://schemas.microsoft.com/office/powerpoint/2010/main" val="3996513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431E786-04B7-4351-B869-3717CBA8664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3D3DA3F5-03C1-403D-9F11-32B93B0D9F5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771F50D-2110-4311-B75C-61319B04F76F}"/>
              </a:ext>
            </a:extLst>
          </p:cNvPr>
          <p:cNvSpPr>
            <a:spLocks noGrp="1"/>
          </p:cNvSpPr>
          <p:nvPr>
            <p:ph type="dt" sz="half" idx="10"/>
          </p:nvPr>
        </p:nvSpPr>
        <p:spPr/>
        <p:txBody>
          <a:bodyPr/>
          <a:lstStyle/>
          <a:p>
            <a:fld id="{19862122-F7FA-4F94-BE18-7C7C0B1402CA}" type="datetimeFigureOut">
              <a:rPr lang="en-IN" smtClean="0"/>
              <a:t>08-08-2021</a:t>
            </a:fld>
            <a:endParaRPr lang="en-IN"/>
          </a:p>
        </p:txBody>
      </p:sp>
      <p:sp>
        <p:nvSpPr>
          <p:cNvPr id="5" name="Footer Placeholder 4">
            <a:extLst>
              <a:ext uri="{FF2B5EF4-FFF2-40B4-BE49-F238E27FC236}">
                <a16:creationId xmlns:a16="http://schemas.microsoft.com/office/drawing/2014/main" id="{93B2F843-81EA-4B8A-B1BC-004043B21CF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F67411A-6F2F-43A2-A994-EDFE33474A48}"/>
              </a:ext>
            </a:extLst>
          </p:cNvPr>
          <p:cNvSpPr>
            <a:spLocks noGrp="1"/>
          </p:cNvSpPr>
          <p:nvPr>
            <p:ph type="sldNum" sz="quarter" idx="12"/>
          </p:nvPr>
        </p:nvSpPr>
        <p:spPr/>
        <p:txBody>
          <a:bodyPr/>
          <a:lstStyle/>
          <a:p>
            <a:fld id="{C2491958-05C3-4205-9754-67079CCF8F31}" type="slidenum">
              <a:rPr lang="en-IN" smtClean="0"/>
              <a:t>‹#›</a:t>
            </a:fld>
            <a:endParaRPr lang="en-IN"/>
          </a:p>
        </p:txBody>
      </p:sp>
    </p:spTree>
    <p:extLst>
      <p:ext uri="{BB962C8B-B14F-4D97-AF65-F5344CB8AC3E}">
        <p14:creationId xmlns:p14="http://schemas.microsoft.com/office/powerpoint/2010/main" val="2524077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8D598-686C-4575-90DF-254642EB2B78}"/>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9F213BB9-3E14-447F-9CFD-8AE62AC4591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19B6262-9E03-40ED-9E3B-6E38CE384A04}"/>
              </a:ext>
            </a:extLst>
          </p:cNvPr>
          <p:cNvSpPr>
            <a:spLocks noGrp="1"/>
          </p:cNvSpPr>
          <p:nvPr>
            <p:ph type="dt" sz="half" idx="10"/>
          </p:nvPr>
        </p:nvSpPr>
        <p:spPr/>
        <p:txBody>
          <a:bodyPr/>
          <a:lstStyle/>
          <a:p>
            <a:fld id="{19862122-F7FA-4F94-BE18-7C7C0B1402CA}" type="datetimeFigureOut">
              <a:rPr lang="en-IN" smtClean="0"/>
              <a:t>08-08-2021</a:t>
            </a:fld>
            <a:endParaRPr lang="en-IN"/>
          </a:p>
        </p:txBody>
      </p:sp>
      <p:sp>
        <p:nvSpPr>
          <p:cNvPr id="5" name="Footer Placeholder 4">
            <a:extLst>
              <a:ext uri="{FF2B5EF4-FFF2-40B4-BE49-F238E27FC236}">
                <a16:creationId xmlns:a16="http://schemas.microsoft.com/office/drawing/2014/main" id="{D43D91EC-62A2-48F7-8477-D910ED08F06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1152BAA-11C0-44F4-9D72-4454A8096CD6}"/>
              </a:ext>
            </a:extLst>
          </p:cNvPr>
          <p:cNvSpPr>
            <a:spLocks noGrp="1"/>
          </p:cNvSpPr>
          <p:nvPr>
            <p:ph type="sldNum" sz="quarter" idx="12"/>
          </p:nvPr>
        </p:nvSpPr>
        <p:spPr/>
        <p:txBody>
          <a:bodyPr/>
          <a:lstStyle/>
          <a:p>
            <a:fld id="{C2491958-05C3-4205-9754-67079CCF8F31}" type="slidenum">
              <a:rPr lang="en-IN" smtClean="0"/>
              <a:t>‹#›</a:t>
            </a:fld>
            <a:endParaRPr lang="en-IN"/>
          </a:p>
        </p:txBody>
      </p:sp>
    </p:spTree>
    <p:extLst>
      <p:ext uri="{BB962C8B-B14F-4D97-AF65-F5344CB8AC3E}">
        <p14:creationId xmlns:p14="http://schemas.microsoft.com/office/powerpoint/2010/main" val="2189728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5A9FD-1840-4FD1-A7A5-80400E06353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CA497E37-FAAE-459D-BBCD-ED81CCF1A80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1334448-04E3-448D-A705-1C53B26F75D6}"/>
              </a:ext>
            </a:extLst>
          </p:cNvPr>
          <p:cNvSpPr>
            <a:spLocks noGrp="1"/>
          </p:cNvSpPr>
          <p:nvPr>
            <p:ph type="dt" sz="half" idx="10"/>
          </p:nvPr>
        </p:nvSpPr>
        <p:spPr/>
        <p:txBody>
          <a:bodyPr/>
          <a:lstStyle/>
          <a:p>
            <a:fld id="{19862122-F7FA-4F94-BE18-7C7C0B1402CA}" type="datetimeFigureOut">
              <a:rPr lang="en-IN" smtClean="0"/>
              <a:t>08-08-2021</a:t>
            </a:fld>
            <a:endParaRPr lang="en-IN"/>
          </a:p>
        </p:txBody>
      </p:sp>
      <p:sp>
        <p:nvSpPr>
          <p:cNvPr id="5" name="Footer Placeholder 4">
            <a:extLst>
              <a:ext uri="{FF2B5EF4-FFF2-40B4-BE49-F238E27FC236}">
                <a16:creationId xmlns:a16="http://schemas.microsoft.com/office/drawing/2014/main" id="{B8FC91AF-5E7A-4474-9DE6-3CFD172490F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7341A1D-A546-46A3-95D9-CB3FC836AC56}"/>
              </a:ext>
            </a:extLst>
          </p:cNvPr>
          <p:cNvSpPr>
            <a:spLocks noGrp="1"/>
          </p:cNvSpPr>
          <p:nvPr>
            <p:ph type="sldNum" sz="quarter" idx="12"/>
          </p:nvPr>
        </p:nvSpPr>
        <p:spPr/>
        <p:txBody>
          <a:bodyPr/>
          <a:lstStyle/>
          <a:p>
            <a:fld id="{C2491958-05C3-4205-9754-67079CCF8F31}" type="slidenum">
              <a:rPr lang="en-IN" smtClean="0"/>
              <a:t>‹#›</a:t>
            </a:fld>
            <a:endParaRPr lang="en-IN"/>
          </a:p>
        </p:txBody>
      </p:sp>
    </p:spTree>
    <p:extLst>
      <p:ext uri="{BB962C8B-B14F-4D97-AF65-F5344CB8AC3E}">
        <p14:creationId xmlns:p14="http://schemas.microsoft.com/office/powerpoint/2010/main" val="4200360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54773-EC0C-4CBB-91B0-7051CEB60B9A}"/>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EEDDF56C-AECB-45DD-A51C-01B403CDFF2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96D01022-39D0-4F87-B13F-A655E90C388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C3ED33D0-763E-4549-8A0E-8852A5549F0B}"/>
              </a:ext>
            </a:extLst>
          </p:cNvPr>
          <p:cNvSpPr>
            <a:spLocks noGrp="1"/>
          </p:cNvSpPr>
          <p:nvPr>
            <p:ph type="dt" sz="half" idx="10"/>
          </p:nvPr>
        </p:nvSpPr>
        <p:spPr/>
        <p:txBody>
          <a:bodyPr/>
          <a:lstStyle/>
          <a:p>
            <a:fld id="{19862122-F7FA-4F94-BE18-7C7C0B1402CA}" type="datetimeFigureOut">
              <a:rPr lang="en-IN" smtClean="0"/>
              <a:t>08-08-2021</a:t>
            </a:fld>
            <a:endParaRPr lang="en-IN"/>
          </a:p>
        </p:txBody>
      </p:sp>
      <p:sp>
        <p:nvSpPr>
          <p:cNvPr id="6" name="Footer Placeholder 5">
            <a:extLst>
              <a:ext uri="{FF2B5EF4-FFF2-40B4-BE49-F238E27FC236}">
                <a16:creationId xmlns:a16="http://schemas.microsoft.com/office/drawing/2014/main" id="{598007C2-69CF-41B9-BA24-570D7925D3B0}"/>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F52E79EC-BEDB-4A0D-8EB6-1469E10089EB}"/>
              </a:ext>
            </a:extLst>
          </p:cNvPr>
          <p:cNvSpPr>
            <a:spLocks noGrp="1"/>
          </p:cNvSpPr>
          <p:nvPr>
            <p:ph type="sldNum" sz="quarter" idx="12"/>
          </p:nvPr>
        </p:nvSpPr>
        <p:spPr/>
        <p:txBody>
          <a:bodyPr/>
          <a:lstStyle/>
          <a:p>
            <a:fld id="{C2491958-05C3-4205-9754-67079CCF8F31}" type="slidenum">
              <a:rPr lang="en-IN" smtClean="0"/>
              <a:t>‹#›</a:t>
            </a:fld>
            <a:endParaRPr lang="en-IN"/>
          </a:p>
        </p:txBody>
      </p:sp>
    </p:spTree>
    <p:extLst>
      <p:ext uri="{BB962C8B-B14F-4D97-AF65-F5344CB8AC3E}">
        <p14:creationId xmlns:p14="http://schemas.microsoft.com/office/powerpoint/2010/main" val="238481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341F1-9912-4610-BC28-E95A29CF15FF}"/>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0ED83C99-93A0-4367-B33D-3F346AB005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6D212FD-38CE-4706-8800-19E9DFEBD4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B895A9D9-9170-4967-A85D-3082B90C08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1ABAA8A-6399-46B0-B443-ED1B53E8DC4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BAC14A71-756B-488D-9285-6D95BBF9A1E2}"/>
              </a:ext>
            </a:extLst>
          </p:cNvPr>
          <p:cNvSpPr>
            <a:spLocks noGrp="1"/>
          </p:cNvSpPr>
          <p:nvPr>
            <p:ph type="dt" sz="half" idx="10"/>
          </p:nvPr>
        </p:nvSpPr>
        <p:spPr/>
        <p:txBody>
          <a:bodyPr/>
          <a:lstStyle/>
          <a:p>
            <a:fld id="{19862122-F7FA-4F94-BE18-7C7C0B1402CA}" type="datetimeFigureOut">
              <a:rPr lang="en-IN" smtClean="0"/>
              <a:t>08-08-2021</a:t>
            </a:fld>
            <a:endParaRPr lang="en-IN"/>
          </a:p>
        </p:txBody>
      </p:sp>
      <p:sp>
        <p:nvSpPr>
          <p:cNvPr id="8" name="Footer Placeholder 7">
            <a:extLst>
              <a:ext uri="{FF2B5EF4-FFF2-40B4-BE49-F238E27FC236}">
                <a16:creationId xmlns:a16="http://schemas.microsoft.com/office/drawing/2014/main" id="{398568F0-3C20-4EEF-A374-1D909C21A817}"/>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B7E40F2B-941C-45E0-824D-983FC0DD7AC8}"/>
              </a:ext>
            </a:extLst>
          </p:cNvPr>
          <p:cNvSpPr>
            <a:spLocks noGrp="1"/>
          </p:cNvSpPr>
          <p:nvPr>
            <p:ph type="sldNum" sz="quarter" idx="12"/>
          </p:nvPr>
        </p:nvSpPr>
        <p:spPr/>
        <p:txBody>
          <a:bodyPr/>
          <a:lstStyle/>
          <a:p>
            <a:fld id="{C2491958-05C3-4205-9754-67079CCF8F31}" type="slidenum">
              <a:rPr lang="en-IN" smtClean="0"/>
              <a:t>‹#›</a:t>
            </a:fld>
            <a:endParaRPr lang="en-IN"/>
          </a:p>
        </p:txBody>
      </p:sp>
    </p:spTree>
    <p:extLst>
      <p:ext uri="{BB962C8B-B14F-4D97-AF65-F5344CB8AC3E}">
        <p14:creationId xmlns:p14="http://schemas.microsoft.com/office/powerpoint/2010/main" val="3047568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DFDA1-ACEB-406F-AF80-E8A381A627EE}"/>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15414141-CCD5-49CE-B3CC-D2302E4604F7}"/>
              </a:ext>
            </a:extLst>
          </p:cNvPr>
          <p:cNvSpPr>
            <a:spLocks noGrp="1"/>
          </p:cNvSpPr>
          <p:nvPr>
            <p:ph type="dt" sz="half" idx="10"/>
          </p:nvPr>
        </p:nvSpPr>
        <p:spPr/>
        <p:txBody>
          <a:bodyPr/>
          <a:lstStyle/>
          <a:p>
            <a:fld id="{19862122-F7FA-4F94-BE18-7C7C0B1402CA}" type="datetimeFigureOut">
              <a:rPr lang="en-IN" smtClean="0"/>
              <a:t>08-08-2021</a:t>
            </a:fld>
            <a:endParaRPr lang="en-IN"/>
          </a:p>
        </p:txBody>
      </p:sp>
      <p:sp>
        <p:nvSpPr>
          <p:cNvPr id="4" name="Footer Placeholder 3">
            <a:extLst>
              <a:ext uri="{FF2B5EF4-FFF2-40B4-BE49-F238E27FC236}">
                <a16:creationId xmlns:a16="http://schemas.microsoft.com/office/drawing/2014/main" id="{F21929D7-597F-4C3F-9DBD-2F2DD21C40FD}"/>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BCC554CA-9F25-4656-AACB-905A839C70E5}"/>
              </a:ext>
            </a:extLst>
          </p:cNvPr>
          <p:cNvSpPr>
            <a:spLocks noGrp="1"/>
          </p:cNvSpPr>
          <p:nvPr>
            <p:ph type="sldNum" sz="quarter" idx="12"/>
          </p:nvPr>
        </p:nvSpPr>
        <p:spPr/>
        <p:txBody>
          <a:bodyPr/>
          <a:lstStyle/>
          <a:p>
            <a:fld id="{C2491958-05C3-4205-9754-67079CCF8F31}" type="slidenum">
              <a:rPr lang="en-IN" smtClean="0"/>
              <a:t>‹#›</a:t>
            </a:fld>
            <a:endParaRPr lang="en-IN"/>
          </a:p>
        </p:txBody>
      </p:sp>
    </p:spTree>
    <p:extLst>
      <p:ext uri="{BB962C8B-B14F-4D97-AF65-F5344CB8AC3E}">
        <p14:creationId xmlns:p14="http://schemas.microsoft.com/office/powerpoint/2010/main" val="1609157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AC0F94-D794-4279-83B6-AA7792A8958E}"/>
              </a:ext>
            </a:extLst>
          </p:cNvPr>
          <p:cNvSpPr>
            <a:spLocks noGrp="1"/>
          </p:cNvSpPr>
          <p:nvPr>
            <p:ph type="dt" sz="half" idx="10"/>
          </p:nvPr>
        </p:nvSpPr>
        <p:spPr/>
        <p:txBody>
          <a:bodyPr/>
          <a:lstStyle/>
          <a:p>
            <a:fld id="{19862122-F7FA-4F94-BE18-7C7C0B1402CA}" type="datetimeFigureOut">
              <a:rPr lang="en-IN" smtClean="0"/>
              <a:t>08-08-2021</a:t>
            </a:fld>
            <a:endParaRPr lang="en-IN"/>
          </a:p>
        </p:txBody>
      </p:sp>
      <p:sp>
        <p:nvSpPr>
          <p:cNvPr id="3" name="Footer Placeholder 2">
            <a:extLst>
              <a:ext uri="{FF2B5EF4-FFF2-40B4-BE49-F238E27FC236}">
                <a16:creationId xmlns:a16="http://schemas.microsoft.com/office/drawing/2014/main" id="{B8045CAA-E7C6-4763-930A-52B8655F4006}"/>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27D509C0-3E32-4491-948F-DA5BF55E80CE}"/>
              </a:ext>
            </a:extLst>
          </p:cNvPr>
          <p:cNvSpPr>
            <a:spLocks noGrp="1"/>
          </p:cNvSpPr>
          <p:nvPr>
            <p:ph type="sldNum" sz="quarter" idx="12"/>
          </p:nvPr>
        </p:nvSpPr>
        <p:spPr/>
        <p:txBody>
          <a:bodyPr/>
          <a:lstStyle/>
          <a:p>
            <a:fld id="{C2491958-05C3-4205-9754-67079CCF8F31}" type="slidenum">
              <a:rPr lang="en-IN" smtClean="0"/>
              <a:t>‹#›</a:t>
            </a:fld>
            <a:endParaRPr lang="en-IN"/>
          </a:p>
        </p:txBody>
      </p:sp>
    </p:spTree>
    <p:extLst>
      <p:ext uri="{BB962C8B-B14F-4D97-AF65-F5344CB8AC3E}">
        <p14:creationId xmlns:p14="http://schemas.microsoft.com/office/powerpoint/2010/main" val="1332423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152AF-463B-4559-B48D-AD83009843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3F265AAE-86F3-44D8-BC33-A6C9ED8602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87A752C3-63F7-4267-99DF-C24292D49B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A825C6-6099-42B7-89E4-AA69093CBE2E}"/>
              </a:ext>
            </a:extLst>
          </p:cNvPr>
          <p:cNvSpPr>
            <a:spLocks noGrp="1"/>
          </p:cNvSpPr>
          <p:nvPr>
            <p:ph type="dt" sz="half" idx="10"/>
          </p:nvPr>
        </p:nvSpPr>
        <p:spPr/>
        <p:txBody>
          <a:bodyPr/>
          <a:lstStyle/>
          <a:p>
            <a:fld id="{19862122-F7FA-4F94-BE18-7C7C0B1402CA}" type="datetimeFigureOut">
              <a:rPr lang="en-IN" smtClean="0"/>
              <a:t>08-08-2021</a:t>
            </a:fld>
            <a:endParaRPr lang="en-IN"/>
          </a:p>
        </p:txBody>
      </p:sp>
      <p:sp>
        <p:nvSpPr>
          <p:cNvPr id="6" name="Footer Placeholder 5">
            <a:extLst>
              <a:ext uri="{FF2B5EF4-FFF2-40B4-BE49-F238E27FC236}">
                <a16:creationId xmlns:a16="http://schemas.microsoft.com/office/drawing/2014/main" id="{3BD4D613-07F8-410B-B0B5-C48BA447DAED}"/>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E31233A7-038C-4D55-AF34-97D33ECFCE77}"/>
              </a:ext>
            </a:extLst>
          </p:cNvPr>
          <p:cNvSpPr>
            <a:spLocks noGrp="1"/>
          </p:cNvSpPr>
          <p:nvPr>
            <p:ph type="sldNum" sz="quarter" idx="12"/>
          </p:nvPr>
        </p:nvSpPr>
        <p:spPr/>
        <p:txBody>
          <a:bodyPr/>
          <a:lstStyle/>
          <a:p>
            <a:fld id="{C2491958-05C3-4205-9754-67079CCF8F31}" type="slidenum">
              <a:rPr lang="en-IN" smtClean="0"/>
              <a:t>‹#›</a:t>
            </a:fld>
            <a:endParaRPr lang="en-IN"/>
          </a:p>
        </p:txBody>
      </p:sp>
    </p:spTree>
    <p:extLst>
      <p:ext uri="{BB962C8B-B14F-4D97-AF65-F5344CB8AC3E}">
        <p14:creationId xmlns:p14="http://schemas.microsoft.com/office/powerpoint/2010/main" val="2787363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ADDFC-5EDD-4AB4-9F70-45DF7C46E9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D3B83114-3B2B-453F-B9F3-3E75036073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B3D6E351-8B44-4733-97F7-50B7AF4F8B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023EBA-B106-457B-9B60-6EEF21CB60DE}"/>
              </a:ext>
            </a:extLst>
          </p:cNvPr>
          <p:cNvSpPr>
            <a:spLocks noGrp="1"/>
          </p:cNvSpPr>
          <p:nvPr>
            <p:ph type="dt" sz="half" idx="10"/>
          </p:nvPr>
        </p:nvSpPr>
        <p:spPr/>
        <p:txBody>
          <a:bodyPr/>
          <a:lstStyle/>
          <a:p>
            <a:fld id="{19862122-F7FA-4F94-BE18-7C7C0B1402CA}" type="datetimeFigureOut">
              <a:rPr lang="en-IN" smtClean="0"/>
              <a:t>08-08-2021</a:t>
            </a:fld>
            <a:endParaRPr lang="en-IN"/>
          </a:p>
        </p:txBody>
      </p:sp>
      <p:sp>
        <p:nvSpPr>
          <p:cNvPr id="6" name="Footer Placeholder 5">
            <a:extLst>
              <a:ext uri="{FF2B5EF4-FFF2-40B4-BE49-F238E27FC236}">
                <a16:creationId xmlns:a16="http://schemas.microsoft.com/office/drawing/2014/main" id="{AD784BAD-7786-479B-A7DF-E12A637AE897}"/>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EF295F47-52D9-418E-8746-AF223A28A313}"/>
              </a:ext>
            </a:extLst>
          </p:cNvPr>
          <p:cNvSpPr>
            <a:spLocks noGrp="1"/>
          </p:cNvSpPr>
          <p:nvPr>
            <p:ph type="sldNum" sz="quarter" idx="12"/>
          </p:nvPr>
        </p:nvSpPr>
        <p:spPr/>
        <p:txBody>
          <a:bodyPr/>
          <a:lstStyle/>
          <a:p>
            <a:fld id="{C2491958-05C3-4205-9754-67079CCF8F31}" type="slidenum">
              <a:rPr lang="en-IN" smtClean="0"/>
              <a:t>‹#›</a:t>
            </a:fld>
            <a:endParaRPr lang="en-IN"/>
          </a:p>
        </p:txBody>
      </p:sp>
    </p:spTree>
    <p:extLst>
      <p:ext uri="{BB962C8B-B14F-4D97-AF65-F5344CB8AC3E}">
        <p14:creationId xmlns:p14="http://schemas.microsoft.com/office/powerpoint/2010/main" val="3082806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B9D7A4-8B7D-41DE-A190-FEA750CDE5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C4D1426E-8901-4022-ACFA-E2BB219C12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171CB3D-6163-4B7A-B852-FEE10D80DE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862122-F7FA-4F94-BE18-7C7C0B1402CA}" type="datetimeFigureOut">
              <a:rPr lang="en-IN" smtClean="0"/>
              <a:t>08-08-2021</a:t>
            </a:fld>
            <a:endParaRPr lang="en-IN"/>
          </a:p>
        </p:txBody>
      </p:sp>
      <p:sp>
        <p:nvSpPr>
          <p:cNvPr id="5" name="Footer Placeholder 4">
            <a:extLst>
              <a:ext uri="{FF2B5EF4-FFF2-40B4-BE49-F238E27FC236}">
                <a16:creationId xmlns:a16="http://schemas.microsoft.com/office/drawing/2014/main" id="{1F9FB90A-E31E-4E16-8D54-228F0230D4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C1B19B1D-2465-4B23-8F11-8C6E6BEEA2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491958-05C3-4205-9754-67079CCF8F31}" type="slidenum">
              <a:rPr lang="en-IN" smtClean="0"/>
              <a:t>‹#›</a:t>
            </a:fld>
            <a:endParaRPr lang="en-IN"/>
          </a:p>
        </p:txBody>
      </p:sp>
    </p:spTree>
    <p:extLst>
      <p:ext uri="{BB962C8B-B14F-4D97-AF65-F5344CB8AC3E}">
        <p14:creationId xmlns:p14="http://schemas.microsoft.com/office/powerpoint/2010/main" val="37226319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britannica.com/science/Rutherford-model" TargetMode="External"/><Relationship Id="rId3" Type="http://schemas.openxmlformats.org/officeDocument/2006/relationships/hyperlink" Target="https://www.britannica.com/biography/J-J-Thomson" TargetMode="External"/><Relationship Id="rId7" Type="http://schemas.openxmlformats.org/officeDocument/2006/relationships/hyperlink" Target="https://www.britannica.com/plant/plum" TargetMode="External"/><Relationship Id="rId2" Type="http://schemas.openxmlformats.org/officeDocument/2006/relationships/hyperlink" Target="https://www.britannica.com/biography/William-Thomson-Baron-Kelvin" TargetMode="External"/><Relationship Id="rId1" Type="http://schemas.openxmlformats.org/officeDocument/2006/relationships/slideLayout" Target="../slideLayouts/slideLayout2.xml"/><Relationship Id="rId6" Type="http://schemas.openxmlformats.org/officeDocument/2006/relationships/hyperlink" Target="https://www.merriam-webster.com/dictionary/alternative" TargetMode="External"/><Relationship Id="rId5" Type="http://schemas.openxmlformats.org/officeDocument/2006/relationships/hyperlink" Target="https://www.britannica.com/science/atom" TargetMode="External"/><Relationship Id="rId4" Type="http://schemas.openxmlformats.org/officeDocument/2006/relationships/hyperlink" Target="https://www.britannica.com/science/electron" TargetMode="External"/><Relationship Id="rId9" Type="http://schemas.openxmlformats.org/officeDocument/2006/relationships/image" Target="../media/image1.jp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cdn.britannica.com/75/22475-050-879AFC0A/gold-foil-experiment-Diagram-Rutherford-JJ-atom-substance-1909.jp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byjus.com/jee/heisenberg-uncertainty-principle/"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youtu.be/fm2C0ovz-3M" TargetMode="Externa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watch?v=D9Nad2JxkNw" TargetMode="Externa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byjus.com/jee/atomic-structur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E0CB9-8668-4ED0-ACE2-F032331D5D8F}"/>
              </a:ext>
            </a:extLst>
          </p:cNvPr>
          <p:cNvSpPr>
            <a:spLocks noGrp="1"/>
          </p:cNvSpPr>
          <p:nvPr>
            <p:ph type="ctrTitle"/>
          </p:nvPr>
        </p:nvSpPr>
        <p:spPr/>
        <p:txBody>
          <a:bodyPr/>
          <a:lstStyle/>
          <a:p>
            <a:r>
              <a:rPr lang="en-US" dirty="0">
                <a:solidFill>
                  <a:srgbClr val="FF0000"/>
                </a:solidFill>
              </a:rPr>
              <a:t>CLASS-VIII</a:t>
            </a:r>
            <a:br>
              <a:rPr lang="en-US" dirty="0">
                <a:solidFill>
                  <a:srgbClr val="FF0000"/>
                </a:solidFill>
              </a:rPr>
            </a:br>
            <a:r>
              <a:rPr lang="en-US" dirty="0">
                <a:solidFill>
                  <a:srgbClr val="FF0000"/>
                </a:solidFill>
              </a:rPr>
              <a:t>CHEMISTRY	[</a:t>
            </a:r>
            <a:r>
              <a:rPr lang="en-US" sz="3600" dirty="0"/>
              <a:t>PPT-1</a:t>
            </a:r>
            <a:r>
              <a:rPr lang="en-US" dirty="0">
                <a:solidFill>
                  <a:srgbClr val="FF0000"/>
                </a:solidFill>
              </a:rPr>
              <a:t>]</a:t>
            </a:r>
            <a:endParaRPr lang="en-IN" dirty="0">
              <a:solidFill>
                <a:srgbClr val="FF0000"/>
              </a:solidFill>
            </a:endParaRPr>
          </a:p>
        </p:txBody>
      </p:sp>
      <p:sp>
        <p:nvSpPr>
          <p:cNvPr id="3" name="Subtitle 2">
            <a:extLst>
              <a:ext uri="{FF2B5EF4-FFF2-40B4-BE49-F238E27FC236}">
                <a16:creationId xmlns:a16="http://schemas.microsoft.com/office/drawing/2014/main" id="{15ADFE43-4978-4320-95C2-CDA5A3E215F5}"/>
              </a:ext>
            </a:extLst>
          </p:cNvPr>
          <p:cNvSpPr>
            <a:spLocks noGrp="1"/>
          </p:cNvSpPr>
          <p:nvPr>
            <p:ph type="subTitle" idx="1"/>
          </p:nvPr>
        </p:nvSpPr>
        <p:spPr>
          <a:xfrm>
            <a:off x="1524000" y="3962400"/>
            <a:ext cx="9144000" cy="1550504"/>
          </a:xfrm>
        </p:spPr>
        <p:txBody>
          <a:bodyPr/>
          <a:lstStyle/>
          <a:p>
            <a:r>
              <a:rPr lang="en-US" dirty="0"/>
              <a:t>TOPIC- ATOMIC STRUCTURE</a:t>
            </a:r>
          </a:p>
          <a:p>
            <a:r>
              <a:rPr lang="en-US" dirty="0"/>
              <a:t>SUB TOPIC – DALTON’S ATOMIC THEORY AND DISCOVERY OF CATHODE RAYS</a:t>
            </a:r>
            <a:endParaRPr lang="en-IN" dirty="0"/>
          </a:p>
        </p:txBody>
      </p:sp>
      <p:pic>
        <p:nvPicPr>
          <p:cNvPr id="4" name="Google Shape;86;p1">
            <a:extLst>
              <a:ext uri="{FF2B5EF4-FFF2-40B4-BE49-F238E27FC236}">
                <a16:creationId xmlns:a16="http://schemas.microsoft.com/office/drawing/2014/main" id="{94688894-596A-4191-AFD3-260EEC429077}"/>
              </a:ext>
            </a:extLst>
          </p:cNvPr>
          <p:cNvPicPr preferRelativeResize="0"/>
          <p:nvPr/>
        </p:nvPicPr>
        <p:blipFill rotWithShape="1">
          <a:blip r:embed="rId2">
            <a:alphaModFix/>
          </a:blip>
          <a:srcRect/>
          <a:stretch/>
        </p:blipFill>
        <p:spPr>
          <a:xfrm>
            <a:off x="1524000" y="983100"/>
            <a:ext cx="1234200" cy="1234200"/>
          </a:xfrm>
          <a:prstGeom prst="rect">
            <a:avLst/>
          </a:prstGeom>
          <a:noFill/>
          <a:ln>
            <a:noFill/>
          </a:ln>
        </p:spPr>
      </p:pic>
    </p:spTree>
    <p:extLst>
      <p:ext uri="{BB962C8B-B14F-4D97-AF65-F5344CB8AC3E}">
        <p14:creationId xmlns:p14="http://schemas.microsoft.com/office/powerpoint/2010/main" val="23331167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F8FD1-AEF5-48FD-8C38-6E1053449735}"/>
              </a:ext>
            </a:extLst>
          </p:cNvPr>
          <p:cNvSpPr>
            <a:spLocks noGrp="1"/>
          </p:cNvSpPr>
          <p:nvPr>
            <p:ph type="title"/>
          </p:nvPr>
        </p:nvSpPr>
        <p:spPr/>
        <p:txBody>
          <a:bodyPr/>
          <a:lstStyle/>
          <a:p>
            <a:r>
              <a:rPr lang="en-US" dirty="0">
                <a:solidFill>
                  <a:srgbClr val="FF0000"/>
                </a:solidFill>
              </a:rPr>
              <a:t>	Thomson’s Atomic Model and Limitations</a:t>
            </a:r>
            <a:endParaRPr lang="en-IN" dirty="0">
              <a:solidFill>
                <a:srgbClr val="FF0000"/>
              </a:solidFill>
            </a:endParaRPr>
          </a:p>
        </p:txBody>
      </p:sp>
      <p:sp>
        <p:nvSpPr>
          <p:cNvPr id="3" name="Content Placeholder 2">
            <a:extLst>
              <a:ext uri="{FF2B5EF4-FFF2-40B4-BE49-F238E27FC236}">
                <a16:creationId xmlns:a16="http://schemas.microsoft.com/office/drawing/2014/main" id="{86D81FE1-BED1-4E1D-B0D0-7FAE1CB2CC0B}"/>
              </a:ext>
            </a:extLst>
          </p:cNvPr>
          <p:cNvSpPr>
            <a:spLocks noGrp="1"/>
          </p:cNvSpPr>
          <p:nvPr>
            <p:ph idx="1"/>
          </p:nvPr>
        </p:nvSpPr>
        <p:spPr>
          <a:xfrm>
            <a:off x="838200" y="1510748"/>
            <a:ext cx="10515600" cy="4666215"/>
          </a:xfrm>
        </p:spPr>
        <p:txBody>
          <a:bodyPr>
            <a:normAutofit lnSpcReduction="10000"/>
          </a:bodyPr>
          <a:lstStyle/>
          <a:p>
            <a:r>
              <a:rPr lang="en-US" b="1" i="0" dirty="0">
                <a:solidFill>
                  <a:srgbClr val="1A1A1A"/>
                </a:solidFill>
                <a:effectLst/>
                <a:latin typeface="Georgia" panose="02040502050405020303" pitchFamily="18" charset="0"/>
              </a:rPr>
              <a:t>Thomson atomic model</a:t>
            </a:r>
            <a:r>
              <a:rPr lang="en-US" b="0" i="0" dirty="0">
                <a:solidFill>
                  <a:srgbClr val="1A1A1A"/>
                </a:solidFill>
                <a:effectLst/>
                <a:latin typeface="Georgia" panose="02040502050405020303" pitchFamily="18" charset="0"/>
              </a:rPr>
              <a:t>, earliest theoretical description of the inner structure of atoms, proposed about 1900 by </a:t>
            </a:r>
            <a:r>
              <a:rPr lang="en-US" b="0" i="0" u="none" strike="noStrike" dirty="0">
                <a:solidFill>
                  <a:srgbClr val="14599D"/>
                </a:solidFill>
                <a:effectLst/>
                <a:latin typeface="Georgia" panose="02040502050405020303" pitchFamily="18" charset="0"/>
                <a:hlinkClick r:id="rId2"/>
              </a:rPr>
              <a:t>William Thomson (Lord Kelvin)</a:t>
            </a:r>
            <a:r>
              <a:rPr lang="en-US" b="0" i="0" dirty="0">
                <a:solidFill>
                  <a:srgbClr val="1A1A1A"/>
                </a:solidFill>
                <a:effectLst/>
                <a:latin typeface="Georgia" panose="02040502050405020303" pitchFamily="18" charset="0"/>
              </a:rPr>
              <a:t> and strongly supported by </a:t>
            </a:r>
            <a:r>
              <a:rPr lang="en-US" b="0" i="0" u="none" strike="noStrike" dirty="0">
                <a:solidFill>
                  <a:srgbClr val="14599D"/>
                </a:solidFill>
                <a:effectLst/>
                <a:latin typeface="Georgia" panose="02040502050405020303" pitchFamily="18" charset="0"/>
                <a:hlinkClick r:id="rId3"/>
              </a:rPr>
              <a:t>Sir Joseph John Thomson</a:t>
            </a:r>
            <a:r>
              <a:rPr lang="en-US" b="0" i="0" dirty="0">
                <a:solidFill>
                  <a:srgbClr val="1A1A1A"/>
                </a:solidFill>
                <a:effectLst/>
                <a:latin typeface="Georgia" panose="02040502050405020303" pitchFamily="18" charset="0"/>
              </a:rPr>
              <a:t>, who had discovered (1897) the </a:t>
            </a:r>
            <a:r>
              <a:rPr lang="en-US" b="0" i="0" u="none" strike="noStrike" dirty="0">
                <a:solidFill>
                  <a:srgbClr val="14599D"/>
                </a:solidFill>
                <a:effectLst/>
                <a:latin typeface="Georgia" panose="02040502050405020303" pitchFamily="18" charset="0"/>
                <a:hlinkClick r:id="rId4"/>
              </a:rPr>
              <a:t>electron</a:t>
            </a:r>
            <a:r>
              <a:rPr lang="en-US" b="0" i="0" dirty="0">
                <a:solidFill>
                  <a:srgbClr val="1A1A1A"/>
                </a:solidFill>
                <a:effectLst/>
                <a:latin typeface="Georgia" panose="02040502050405020303" pitchFamily="18" charset="0"/>
              </a:rPr>
              <a:t>, a negatively charged part of every </a:t>
            </a:r>
            <a:r>
              <a:rPr lang="en-US" b="0" i="0" u="none" strike="noStrike" dirty="0">
                <a:solidFill>
                  <a:srgbClr val="14599D"/>
                </a:solidFill>
                <a:effectLst/>
                <a:latin typeface="Georgia" panose="02040502050405020303" pitchFamily="18" charset="0"/>
                <a:hlinkClick r:id="rId5"/>
              </a:rPr>
              <a:t>atom</a:t>
            </a:r>
            <a:r>
              <a:rPr lang="en-US" b="0" i="0" dirty="0">
                <a:solidFill>
                  <a:srgbClr val="1A1A1A"/>
                </a:solidFill>
                <a:effectLst/>
                <a:latin typeface="Georgia" panose="02040502050405020303" pitchFamily="18" charset="0"/>
              </a:rPr>
              <a:t>. Though several </a:t>
            </a:r>
            <a:r>
              <a:rPr lang="en-US" b="0" i="0" u="none" strike="noStrike" dirty="0">
                <a:effectLst/>
                <a:latin typeface="Georgia" panose="02040502050405020303" pitchFamily="18" charset="0"/>
                <a:hlinkClick r:id="rId6"/>
              </a:rPr>
              <a:t>alternative</a:t>
            </a:r>
            <a:r>
              <a:rPr lang="en-US" b="0" i="0" dirty="0">
                <a:solidFill>
                  <a:srgbClr val="1A1A1A"/>
                </a:solidFill>
                <a:effectLst/>
                <a:latin typeface="Georgia" panose="02040502050405020303" pitchFamily="18" charset="0"/>
              </a:rPr>
              <a:t> models were advanced in the 1900s by Kelvin and others, Thomson held that atoms are uniform spheres of positively charged matter in which electrons are embedded. Popularly known as the </a:t>
            </a:r>
            <a:r>
              <a:rPr lang="en-US" b="0" i="0" u="none" strike="noStrike" dirty="0">
                <a:solidFill>
                  <a:srgbClr val="14599D"/>
                </a:solidFill>
                <a:effectLst/>
                <a:latin typeface="Georgia" panose="02040502050405020303" pitchFamily="18" charset="0"/>
                <a:hlinkClick r:id="rId7"/>
              </a:rPr>
              <a:t>plum</a:t>
            </a:r>
            <a:r>
              <a:rPr lang="en-US" b="0" i="0" dirty="0">
                <a:solidFill>
                  <a:srgbClr val="1A1A1A"/>
                </a:solidFill>
                <a:effectLst/>
                <a:latin typeface="Georgia" panose="02040502050405020303" pitchFamily="18" charset="0"/>
              </a:rPr>
              <a:t> pudding model, it had to be abandoned (1911) on both theoretical and experimental grounds in </a:t>
            </a:r>
            <a:r>
              <a:rPr lang="en-US" b="0" i="0" dirty="0" err="1">
                <a:solidFill>
                  <a:srgbClr val="1A1A1A"/>
                </a:solidFill>
                <a:effectLst/>
                <a:latin typeface="Georgia" panose="02040502050405020303" pitchFamily="18" charset="0"/>
              </a:rPr>
              <a:t>favour</a:t>
            </a:r>
            <a:r>
              <a:rPr lang="en-US" b="0" i="0" dirty="0">
                <a:solidFill>
                  <a:srgbClr val="1A1A1A"/>
                </a:solidFill>
                <a:effectLst/>
                <a:latin typeface="Georgia" panose="02040502050405020303" pitchFamily="18" charset="0"/>
              </a:rPr>
              <a:t> of the </a:t>
            </a:r>
            <a:r>
              <a:rPr lang="en-US" b="0" i="0" u="none" strike="noStrike" dirty="0">
                <a:solidFill>
                  <a:srgbClr val="14599D"/>
                </a:solidFill>
                <a:effectLst/>
                <a:latin typeface="Georgia" panose="02040502050405020303" pitchFamily="18" charset="0"/>
                <a:hlinkClick r:id="rId8"/>
              </a:rPr>
              <a:t>Rutherford atomic model</a:t>
            </a:r>
            <a:r>
              <a:rPr lang="en-US" b="0" i="0" dirty="0">
                <a:solidFill>
                  <a:srgbClr val="1A1A1A"/>
                </a:solidFill>
                <a:effectLst/>
                <a:latin typeface="Georgia" panose="02040502050405020303" pitchFamily="18" charset="0"/>
              </a:rPr>
              <a:t>, in which the electrons describe orbits about a tiny positive nucleus.</a:t>
            </a:r>
            <a:endParaRPr lang="en-IN" dirty="0"/>
          </a:p>
        </p:txBody>
      </p:sp>
      <p:pic>
        <p:nvPicPr>
          <p:cNvPr id="4" name="Google Shape;86;p1">
            <a:extLst>
              <a:ext uri="{FF2B5EF4-FFF2-40B4-BE49-F238E27FC236}">
                <a16:creationId xmlns:a16="http://schemas.microsoft.com/office/drawing/2014/main" id="{2EBF7FBA-5D89-44A2-A0E1-3587DDE139F2}"/>
              </a:ext>
            </a:extLst>
          </p:cNvPr>
          <p:cNvPicPr preferRelativeResize="0"/>
          <p:nvPr/>
        </p:nvPicPr>
        <p:blipFill rotWithShape="1">
          <a:blip r:embed="rId9">
            <a:alphaModFix/>
          </a:blip>
          <a:srcRect/>
          <a:stretch/>
        </p:blipFill>
        <p:spPr>
          <a:xfrm>
            <a:off x="10435213" y="5258675"/>
            <a:ext cx="1234200" cy="1234200"/>
          </a:xfrm>
          <a:prstGeom prst="rect">
            <a:avLst/>
          </a:prstGeom>
          <a:noFill/>
          <a:ln>
            <a:noFill/>
          </a:ln>
        </p:spPr>
      </p:pic>
    </p:spTree>
    <p:extLst>
      <p:ext uri="{BB962C8B-B14F-4D97-AF65-F5344CB8AC3E}">
        <p14:creationId xmlns:p14="http://schemas.microsoft.com/office/powerpoint/2010/main" val="31613990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8B72F-8A16-4B95-9DC9-B39A88656541}"/>
              </a:ext>
            </a:extLst>
          </p:cNvPr>
          <p:cNvSpPr>
            <a:spLocks noGrp="1"/>
          </p:cNvSpPr>
          <p:nvPr>
            <p:ph type="title"/>
          </p:nvPr>
        </p:nvSpPr>
        <p:spPr/>
        <p:txBody>
          <a:bodyPr/>
          <a:lstStyle/>
          <a:p>
            <a:r>
              <a:rPr lang="en-US" dirty="0">
                <a:solidFill>
                  <a:srgbClr val="FF0000"/>
                </a:solidFill>
              </a:rPr>
              <a:t>Image showing Thomson’s Model of Atom</a:t>
            </a:r>
            <a:endParaRPr lang="en-IN" dirty="0">
              <a:solidFill>
                <a:srgbClr val="FF0000"/>
              </a:solidFill>
            </a:endParaRPr>
          </a:p>
        </p:txBody>
      </p:sp>
      <p:pic>
        <p:nvPicPr>
          <p:cNvPr id="5122" name="Picture 2" descr="Thomson atomic model">
            <a:extLst>
              <a:ext uri="{FF2B5EF4-FFF2-40B4-BE49-F238E27FC236}">
                <a16:creationId xmlns:a16="http://schemas.microsoft.com/office/drawing/2014/main" id="{49AF9CAA-9009-4473-95A0-2711F012282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02226" y="1908313"/>
            <a:ext cx="5098774" cy="3521731"/>
          </a:xfrm>
          <a:prstGeom prst="rect">
            <a:avLst/>
          </a:prstGeom>
          <a:noFill/>
          <a:extLst>
            <a:ext uri="{909E8E84-426E-40DD-AFC4-6F175D3DCCD1}">
              <a14:hiddenFill xmlns:a14="http://schemas.microsoft.com/office/drawing/2010/main">
                <a:solidFill>
                  <a:srgbClr val="FFFFFF"/>
                </a:solidFill>
              </a14:hiddenFill>
            </a:ext>
          </a:extLst>
        </p:spPr>
      </p:pic>
      <p:pic>
        <p:nvPicPr>
          <p:cNvPr id="5" name="Google Shape;86;p1">
            <a:extLst>
              <a:ext uri="{FF2B5EF4-FFF2-40B4-BE49-F238E27FC236}">
                <a16:creationId xmlns:a16="http://schemas.microsoft.com/office/drawing/2014/main" id="{4F107EE5-2E08-4A66-8131-C005CC3C11AE}"/>
              </a:ext>
            </a:extLst>
          </p:cNvPr>
          <p:cNvPicPr preferRelativeResize="0"/>
          <p:nvPr/>
        </p:nvPicPr>
        <p:blipFill rotWithShape="1">
          <a:blip r:embed="rId3">
            <a:alphaModFix/>
          </a:blip>
          <a:srcRect/>
          <a:stretch/>
        </p:blipFill>
        <p:spPr>
          <a:xfrm>
            <a:off x="10435213" y="5258675"/>
            <a:ext cx="1234200" cy="1234200"/>
          </a:xfrm>
          <a:prstGeom prst="rect">
            <a:avLst/>
          </a:prstGeom>
          <a:noFill/>
          <a:ln>
            <a:noFill/>
          </a:ln>
        </p:spPr>
      </p:pic>
    </p:spTree>
    <p:extLst>
      <p:ext uri="{BB962C8B-B14F-4D97-AF65-F5344CB8AC3E}">
        <p14:creationId xmlns:p14="http://schemas.microsoft.com/office/powerpoint/2010/main" val="31512568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7FB44-3A95-49EF-A22F-5209D15FE0DC}"/>
              </a:ext>
            </a:extLst>
          </p:cNvPr>
          <p:cNvSpPr>
            <a:spLocks noGrp="1"/>
          </p:cNvSpPr>
          <p:nvPr>
            <p:ph type="title"/>
          </p:nvPr>
        </p:nvSpPr>
        <p:spPr/>
        <p:txBody>
          <a:bodyPr/>
          <a:lstStyle/>
          <a:p>
            <a:r>
              <a:rPr lang="en-US" dirty="0"/>
              <a:t>		</a:t>
            </a:r>
            <a:r>
              <a:rPr lang="en-US" dirty="0">
                <a:solidFill>
                  <a:srgbClr val="FF0000"/>
                </a:solidFill>
              </a:rPr>
              <a:t>Limitations of Thomson’s Model </a:t>
            </a:r>
            <a:endParaRPr lang="en-IN" dirty="0"/>
          </a:p>
        </p:txBody>
      </p:sp>
      <p:sp>
        <p:nvSpPr>
          <p:cNvPr id="3" name="Content Placeholder 2">
            <a:extLst>
              <a:ext uri="{FF2B5EF4-FFF2-40B4-BE49-F238E27FC236}">
                <a16:creationId xmlns:a16="http://schemas.microsoft.com/office/drawing/2014/main" id="{ABEA1AAA-9927-4C19-9BA6-22DC0993DEBF}"/>
              </a:ext>
            </a:extLst>
          </p:cNvPr>
          <p:cNvSpPr>
            <a:spLocks noGrp="1"/>
          </p:cNvSpPr>
          <p:nvPr>
            <p:ph idx="1"/>
          </p:nvPr>
        </p:nvSpPr>
        <p:spPr/>
        <p:txBody>
          <a:bodyPr/>
          <a:lstStyle/>
          <a:p>
            <a:pPr lvl="1"/>
            <a:r>
              <a:rPr lang="en-US" dirty="0"/>
              <a:t>PLUM PUDDING MODEL OR WATER MELON MODEL</a:t>
            </a:r>
          </a:p>
          <a:p>
            <a:endParaRPr lang="en-US" dirty="0"/>
          </a:p>
          <a:p>
            <a:endParaRPr lang="en-US" dirty="0"/>
          </a:p>
          <a:p>
            <a:endParaRPr lang="en-US" dirty="0"/>
          </a:p>
          <a:p>
            <a:r>
              <a:rPr lang="en-US" dirty="0"/>
              <a:t>Negatively charged electrons can’t remain in a sphere of positively charged protons rather they should collapse with each other which proves instability of an atom. </a:t>
            </a:r>
            <a:endParaRPr lang="en-IN" dirty="0"/>
          </a:p>
        </p:txBody>
      </p:sp>
      <p:pic>
        <p:nvPicPr>
          <p:cNvPr id="4" name="Google Shape;86;p1">
            <a:extLst>
              <a:ext uri="{FF2B5EF4-FFF2-40B4-BE49-F238E27FC236}">
                <a16:creationId xmlns:a16="http://schemas.microsoft.com/office/drawing/2014/main" id="{1310C0BE-1EDD-45AE-85CB-64008228AA6D}"/>
              </a:ext>
            </a:extLst>
          </p:cNvPr>
          <p:cNvPicPr preferRelativeResize="0"/>
          <p:nvPr/>
        </p:nvPicPr>
        <p:blipFill rotWithShape="1">
          <a:blip r:embed="rId2">
            <a:alphaModFix/>
          </a:blip>
          <a:srcRect/>
          <a:stretch/>
        </p:blipFill>
        <p:spPr>
          <a:xfrm>
            <a:off x="10435213" y="5258675"/>
            <a:ext cx="1234200" cy="1234200"/>
          </a:xfrm>
          <a:prstGeom prst="rect">
            <a:avLst/>
          </a:prstGeom>
          <a:noFill/>
          <a:ln>
            <a:noFill/>
          </a:ln>
        </p:spPr>
      </p:pic>
    </p:spTree>
    <p:extLst>
      <p:ext uri="{BB962C8B-B14F-4D97-AF65-F5344CB8AC3E}">
        <p14:creationId xmlns:p14="http://schemas.microsoft.com/office/powerpoint/2010/main" val="26938958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B39E4-D533-4085-84F7-92D9F96F5CE3}"/>
              </a:ext>
            </a:extLst>
          </p:cNvPr>
          <p:cNvSpPr>
            <a:spLocks noGrp="1"/>
          </p:cNvSpPr>
          <p:nvPr>
            <p:ph type="title"/>
          </p:nvPr>
        </p:nvSpPr>
        <p:spPr>
          <a:xfrm>
            <a:off x="838200" y="365126"/>
            <a:ext cx="10515600" cy="893832"/>
          </a:xfrm>
        </p:spPr>
        <p:txBody>
          <a:bodyPr/>
          <a:lstStyle/>
          <a:p>
            <a:r>
              <a:rPr lang="en-US" dirty="0">
                <a:solidFill>
                  <a:srgbClr val="FF0000"/>
                </a:solidFill>
              </a:rPr>
              <a:t>Rutherford’s Alpha-Particle scattering Expt.</a:t>
            </a:r>
            <a:endParaRPr lang="en-IN" dirty="0">
              <a:solidFill>
                <a:srgbClr val="FF0000"/>
              </a:solidFill>
            </a:endParaRPr>
          </a:p>
        </p:txBody>
      </p:sp>
      <p:sp>
        <p:nvSpPr>
          <p:cNvPr id="3" name="Content Placeholder 2">
            <a:extLst>
              <a:ext uri="{FF2B5EF4-FFF2-40B4-BE49-F238E27FC236}">
                <a16:creationId xmlns:a16="http://schemas.microsoft.com/office/drawing/2014/main" id="{728A5B51-25A2-4EA3-B61B-60327C4707BC}"/>
              </a:ext>
            </a:extLst>
          </p:cNvPr>
          <p:cNvSpPr>
            <a:spLocks noGrp="1"/>
          </p:cNvSpPr>
          <p:nvPr>
            <p:ph idx="1"/>
          </p:nvPr>
        </p:nvSpPr>
        <p:spPr>
          <a:xfrm>
            <a:off x="838200" y="1404731"/>
            <a:ext cx="10515600" cy="4772232"/>
          </a:xfrm>
        </p:spPr>
        <p:txBody>
          <a:bodyPr/>
          <a:lstStyle/>
          <a:p>
            <a:r>
              <a:rPr lang="en-US" dirty="0"/>
              <a:t>He bombarded a stream of fast moving alpha-particle on a very thin gold foil and kept a hemispherical reflector of coated ZnS as shown : </a:t>
            </a:r>
          </a:p>
          <a:p>
            <a:endParaRPr lang="en-IN" dirty="0"/>
          </a:p>
        </p:txBody>
      </p:sp>
      <p:pic>
        <p:nvPicPr>
          <p:cNvPr id="6146" name="Picture 2">
            <a:extLst>
              <a:ext uri="{FF2B5EF4-FFF2-40B4-BE49-F238E27FC236}">
                <a16:creationId xmlns:a16="http://schemas.microsoft.com/office/drawing/2014/main" id="{5703B941-06EB-47AB-A975-26103C35BF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9588" y="2809460"/>
            <a:ext cx="8632825" cy="4048539"/>
          </a:xfrm>
          <a:prstGeom prst="rect">
            <a:avLst/>
          </a:prstGeom>
          <a:noFill/>
          <a:extLst>
            <a:ext uri="{909E8E84-426E-40DD-AFC4-6F175D3DCCD1}">
              <a14:hiddenFill xmlns:a14="http://schemas.microsoft.com/office/drawing/2010/main">
                <a:solidFill>
                  <a:srgbClr val="FFFFFF"/>
                </a:solidFill>
              </a14:hiddenFill>
            </a:ext>
          </a:extLst>
        </p:spPr>
      </p:pic>
      <p:pic>
        <p:nvPicPr>
          <p:cNvPr id="5" name="Google Shape;86;p1">
            <a:extLst>
              <a:ext uri="{FF2B5EF4-FFF2-40B4-BE49-F238E27FC236}">
                <a16:creationId xmlns:a16="http://schemas.microsoft.com/office/drawing/2014/main" id="{E303257D-4576-455D-BFDE-9CC1AB1E5487}"/>
              </a:ext>
            </a:extLst>
          </p:cNvPr>
          <p:cNvPicPr preferRelativeResize="0"/>
          <p:nvPr/>
        </p:nvPicPr>
        <p:blipFill rotWithShape="1">
          <a:blip r:embed="rId3">
            <a:alphaModFix/>
          </a:blip>
          <a:srcRect/>
          <a:stretch/>
        </p:blipFill>
        <p:spPr>
          <a:xfrm>
            <a:off x="10435213" y="5258675"/>
            <a:ext cx="1234200" cy="1234200"/>
          </a:xfrm>
          <a:prstGeom prst="rect">
            <a:avLst/>
          </a:prstGeom>
          <a:noFill/>
          <a:ln>
            <a:noFill/>
          </a:ln>
        </p:spPr>
      </p:pic>
    </p:spTree>
    <p:extLst>
      <p:ext uri="{BB962C8B-B14F-4D97-AF65-F5344CB8AC3E}">
        <p14:creationId xmlns:p14="http://schemas.microsoft.com/office/powerpoint/2010/main" val="41151440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5969A-1FD9-48EA-B46D-3CBE88572DD3}"/>
              </a:ext>
            </a:extLst>
          </p:cNvPr>
          <p:cNvSpPr>
            <a:spLocks noGrp="1"/>
          </p:cNvSpPr>
          <p:nvPr>
            <p:ph type="title"/>
          </p:nvPr>
        </p:nvSpPr>
        <p:spPr/>
        <p:txBody>
          <a:bodyPr/>
          <a:lstStyle/>
          <a:p>
            <a:r>
              <a:rPr lang="en-US" dirty="0">
                <a:solidFill>
                  <a:srgbClr val="FF0000"/>
                </a:solidFill>
              </a:rPr>
              <a:t>	Observation and Conclusion</a:t>
            </a:r>
            <a:endParaRPr lang="en-IN" dirty="0">
              <a:solidFill>
                <a:srgbClr val="FF0000"/>
              </a:solidFill>
            </a:endParaRPr>
          </a:p>
        </p:txBody>
      </p:sp>
      <p:sp>
        <p:nvSpPr>
          <p:cNvPr id="3" name="Content Placeholder 2">
            <a:extLst>
              <a:ext uri="{FF2B5EF4-FFF2-40B4-BE49-F238E27FC236}">
                <a16:creationId xmlns:a16="http://schemas.microsoft.com/office/drawing/2014/main" id="{670AF865-B865-4E8E-B812-B21F277FB928}"/>
              </a:ext>
            </a:extLst>
          </p:cNvPr>
          <p:cNvSpPr>
            <a:spLocks noGrp="1"/>
          </p:cNvSpPr>
          <p:nvPr>
            <p:ph idx="1"/>
          </p:nvPr>
        </p:nvSpPr>
        <p:spPr/>
        <p:txBody>
          <a:bodyPr>
            <a:normAutofit lnSpcReduction="10000"/>
          </a:bodyPr>
          <a:lstStyle/>
          <a:p>
            <a:r>
              <a:rPr lang="en-US" b="1" i="0" u="none" strike="noStrike" dirty="0">
                <a:solidFill>
                  <a:srgbClr val="14599D"/>
                </a:solidFill>
                <a:effectLst/>
                <a:latin typeface="-apple-system"/>
                <a:hlinkClick r:id="rId2"/>
              </a:rPr>
              <a:t>Rutherford gold-foil </a:t>
            </a:r>
            <a:r>
              <a:rPr lang="en-US" b="1" i="0" u="none" strike="noStrike" dirty="0" err="1">
                <a:solidFill>
                  <a:srgbClr val="14599D"/>
                </a:solidFill>
                <a:effectLst/>
                <a:latin typeface="-apple-system"/>
                <a:hlinkClick r:id="rId2"/>
              </a:rPr>
              <a:t>experiment</a:t>
            </a:r>
            <a:r>
              <a:rPr lang="en-US" b="0" i="0" dirty="0" err="1">
                <a:solidFill>
                  <a:srgbClr val="666666"/>
                </a:solidFill>
                <a:effectLst/>
                <a:latin typeface="Georgia" panose="02040502050405020303" pitchFamily="18" charset="0"/>
              </a:rPr>
              <a:t>In</a:t>
            </a:r>
            <a:r>
              <a:rPr lang="en-US" b="0" i="0" dirty="0">
                <a:solidFill>
                  <a:srgbClr val="666666"/>
                </a:solidFill>
                <a:effectLst/>
                <a:latin typeface="Georgia" panose="02040502050405020303" pitchFamily="18" charset="0"/>
              </a:rPr>
              <a:t> 1909 Rutherford disproved Sir J.J. Thomson's model of the atom as a uniformly distributed substance. Because only very few of the alpha particles in his beam were scattered by large angles after striking the gold foil while most passed completely through, Rutherford knew that the gold atom's mass must be concentrated in a tiny dense nucleus.</a:t>
            </a:r>
          </a:p>
          <a:p>
            <a:r>
              <a:rPr lang="en-IN" dirty="0"/>
              <a:t>Rutherford’s Atomic model : An consists of a heavy  nucleus at its centre and all –</a:t>
            </a:r>
            <a:r>
              <a:rPr lang="en-IN" dirty="0" err="1"/>
              <a:t>vely</a:t>
            </a:r>
            <a:r>
              <a:rPr lang="en-IN" dirty="0"/>
              <a:t> charged electrons revolve around it with very high speed which don’t help them in falling inward just like a solar system revolution of planets.</a:t>
            </a:r>
          </a:p>
        </p:txBody>
      </p:sp>
      <p:pic>
        <p:nvPicPr>
          <p:cNvPr id="4" name="Google Shape;86;p1">
            <a:extLst>
              <a:ext uri="{FF2B5EF4-FFF2-40B4-BE49-F238E27FC236}">
                <a16:creationId xmlns:a16="http://schemas.microsoft.com/office/drawing/2014/main" id="{4BB56F35-01D0-4D91-8EAB-96A87E37FAAD}"/>
              </a:ext>
            </a:extLst>
          </p:cNvPr>
          <p:cNvPicPr preferRelativeResize="0"/>
          <p:nvPr/>
        </p:nvPicPr>
        <p:blipFill rotWithShape="1">
          <a:blip r:embed="rId3">
            <a:alphaModFix/>
          </a:blip>
          <a:srcRect/>
          <a:stretch/>
        </p:blipFill>
        <p:spPr>
          <a:xfrm>
            <a:off x="10435213" y="5258675"/>
            <a:ext cx="1234200" cy="1234200"/>
          </a:xfrm>
          <a:prstGeom prst="rect">
            <a:avLst/>
          </a:prstGeom>
          <a:noFill/>
          <a:ln>
            <a:noFill/>
          </a:ln>
        </p:spPr>
      </p:pic>
    </p:spTree>
    <p:extLst>
      <p:ext uri="{BB962C8B-B14F-4D97-AF65-F5344CB8AC3E}">
        <p14:creationId xmlns:p14="http://schemas.microsoft.com/office/powerpoint/2010/main" val="4855519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EED8A-53DA-4FBA-9695-D4CEB9DE4911}"/>
              </a:ext>
            </a:extLst>
          </p:cNvPr>
          <p:cNvSpPr>
            <a:spLocks noGrp="1"/>
          </p:cNvSpPr>
          <p:nvPr>
            <p:ph type="title"/>
          </p:nvPr>
        </p:nvSpPr>
        <p:spPr/>
        <p:txBody>
          <a:bodyPr/>
          <a:lstStyle/>
          <a:p>
            <a:r>
              <a:rPr lang="en-US" dirty="0"/>
              <a:t>	</a:t>
            </a:r>
            <a:r>
              <a:rPr lang="en-US" dirty="0">
                <a:solidFill>
                  <a:srgbClr val="FF0000"/>
                </a:solidFill>
              </a:rPr>
              <a:t>Limitations of Rutherford’s Atomic Model</a:t>
            </a:r>
            <a:endParaRPr lang="en-IN" dirty="0"/>
          </a:p>
        </p:txBody>
      </p:sp>
      <p:sp>
        <p:nvSpPr>
          <p:cNvPr id="3" name="Content Placeholder 2">
            <a:extLst>
              <a:ext uri="{FF2B5EF4-FFF2-40B4-BE49-F238E27FC236}">
                <a16:creationId xmlns:a16="http://schemas.microsoft.com/office/drawing/2014/main" id="{B6FBDCF2-2C4F-4B95-900B-247029B7FD16}"/>
              </a:ext>
            </a:extLst>
          </p:cNvPr>
          <p:cNvSpPr>
            <a:spLocks noGrp="1"/>
          </p:cNvSpPr>
          <p:nvPr>
            <p:ph idx="1"/>
          </p:nvPr>
        </p:nvSpPr>
        <p:spPr/>
        <p:txBody>
          <a:bodyPr/>
          <a:lstStyle/>
          <a:p>
            <a:r>
              <a:rPr lang="en-US" dirty="0"/>
              <a:t>Once a charge moves around another oppositely charged particle with very high speed it must be accelerating for which it must have to radiate Energy according to Maxwell’s Theory so, here electrons must be radiating energy and gradually being dragged inward it must come close to </a:t>
            </a:r>
            <a:r>
              <a:rPr lang="en-US" dirty="0" err="1"/>
              <a:t>th</a:t>
            </a:r>
            <a:r>
              <a:rPr lang="en-US" dirty="0"/>
              <a:t> nucleus and eventually fall into it moving in a spiral path; which proves instability of an atom.</a:t>
            </a:r>
            <a:endParaRPr lang="en-IN" dirty="0"/>
          </a:p>
        </p:txBody>
      </p:sp>
      <p:pic>
        <p:nvPicPr>
          <p:cNvPr id="4" name="Google Shape;86;p1">
            <a:extLst>
              <a:ext uri="{FF2B5EF4-FFF2-40B4-BE49-F238E27FC236}">
                <a16:creationId xmlns:a16="http://schemas.microsoft.com/office/drawing/2014/main" id="{452AE090-B48C-4BD0-84F9-22BB149CCA7C}"/>
              </a:ext>
            </a:extLst>
          </p:cNvPr>
          <p:cNvPicPr preferRelativeResize="0"/>
          <p:nvPr/>
        </p:nvPicPr>
        <p:blipFill rotWithShape="1">
          <a:blip r:embed="rId2">
            <a:alphaModFix/>
          </a:blip>
          <a:srcRect/>
          <a:stretch/>
        </p:blipFill>
        <p:spPr>
          <a:xfrm>
            <a:off x="10435213" y="5258675"/>
            <a:ext cx="1234200" cy="1234200"/>
          </a:xfrm>
          <a:prstGeom prst="rect">
            <a:avLst/>
          </a:prstGeom>
          <a:noFill/>
          <a:ln>
            <a:noFill/>
          </a:ln>
        </p:spPr>
      </p:pic>
    </p:spTree>
    <p:extLst>
      <p:ext uri="{BB962C8B-B14F-4D97-AF65-F5344CB8AC3E}">
        <p14:creationId xmlns:p14="http://schemas.microsoft.com/office/powerpoint/2010/main" val="36831577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B5B35-5B19-4606-8A56-F1BDCA6435AA}"/>
              </a:ext>
            </a:extLst>
          </p:cNvPr>
          <p:cNvSpPr>
            <a:spLocks noGrp="1"/>
          </p:cNvSpPr>
          <p:nvPr>
            <p:ph type="title"/>
          </p:nvPr>
        </p:nvSpPr>
        <p:spPr/>
        <p:txBody>
          <a:bodyPr/>
          <a:lstStyle/>
          <a:p>
            <a:r>
              <a:rPr lang="en-US" dirty="0"/>
              <a:t>			THANK 		YOU</a:t>
            </a:r>
            <a:endParaRPr lang="en-IN" dirty="0"/>
          </a:p>
        </p:txBody>
      </p:sp>
      <p:sp>
        <p:nvSpPr>
          <p:cNvPr id="3" name="Content Placeholder 2">
            <a:extLst>
              <a:ext uri="{FF2B5EF4-FFF2-40B4-BE49-F238E27FC236}">
                <a16:creationId xmlns:a16="http://schemas.microsoft.com/office/drawing/2014/main" id="{0643FF4F-567D-42B0-ADE6-1F3AC04B8F14}"/>
              </a:ext>
            </a:extLst>
          </p:cNvPr>
          <p:cNvSpPr>
            <a:spLocks noGrp="1"/>
          </p:cNvSpPr>
          <p:nvPr>
            <p:ph idx="1"/>
          </p:nvPr>
        </p:nvSpPr>
        <p:spPr/>
        <p:txBody>
          <a:bodyPr/>
          <a:lstStyle/>
          <a:p>
            <a:endParaRPr lang="en-US" dirty="0"/>
          </a:p>
          <a:p>
            <a:endParaRPr lang="en-IN" dirty="0"/>
          </a:p>
          <a:p>
            <a:endParaRPr lang="en-IN" dirty="0"/>
          </a:p>
          <a:p>
            <a:pPr lvl="2"/>
            <a:r>
              <a:rPr lang="en-IN" sz="4800" dirty="0">
                <a:solidFill>
                  <a:srgbClr val="FF0000"/>
                </a:solidFill>
              </a:rPr>
              <a:t>ODM 	   EDUCATIONL 	GROUP</a:t>
            </a:r>
          </a:p>
        </p:txBody>
      </p:sp>
      <p:pic>
        <p:nvPicPr>
          <p:cNvPr id="4" name="Google Shape;86;p1">
            <a:extLst>
              <a:ext uri="{FF2B5EF4-FFF2-40B4-BE49-F238E27FC236}">
                <a16:creationId xmlns:a16="http://schemas.microsoft.com/office/drawing/2014/main" id="{9FB63D19-729D-474A-96B1-0D5D844CE3B0}"/>
              </a:ext>
            </a:extLst>
          </p:cNvPr>
          <p:cNvPicPr preferRelativeResize="0"/>
          <p:nvPr/>
        </p:nvPicPr>
        <p:blipFill rotWithShape="1">
          <a:blip r:embed="rId2">
            <a:alphaModFix/>
          </a:blip>
          <a:srcRect/>
          <a:stretch/>
        </p:blipFill>
        <p:spPr>
          <a:xfrm>
            <a:off x="10435213" y="5258675"/>
            <a:ext cx="1234200" cy="1234200"/>
          </a:xfrm>
          <a:prstGeom prst="rect">
            <a:avLst/>
          </a:prstGeom>
          <a:noFill/>
          <a:ln>
            <a:noFill/>
          </a:ln>
        </p:spPr>
      </p:pic>
    </p:spTree>
    <p:extLst>
      <p:ext uri="{BB962C8B-B14F-4D97-AF65-F5344CB8AC3E}">
        <p14:creationId xmlns:p14="http://schemas.microsoft.com/office/powerpoint/2010/main" val="26161271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51DB9-1CAE-45D7-BA42-4D137558AD3B}"/>
              </a:ext>
            </a:extLst>
          </p:cNvPr>
          <p:cNvSpPr>
            <a:spLocks noGrp="1"/>
          </p:cNvSpPr>
          <p:nvPr>
            <p:ph type="title"/>
          </p:nvPr>
        </p:nvSpPr>
        <p:spPr>
          <a:xfrm>
            <a:off x="838200" y="365125"/>
            <a:ext cx="10515600" cy="2682874"/>
          </a:xfrm>
        </p:spPr>
        <p:txBody>
          <a:bodyPr/>
          <a:lstStyle/>
          <a:p>
            <a:r>
              <a:rPr lang="en-US" dirty="0"/>
              <a:t>			</a:t>
            </a:r>
            <a:r>
              <a:rPr lang="en-US" dirty="0">
                <a:solidFill>
                  <a:srgbClr val="FF0000"/>
                </a:solidFill>
              </a:rPr>
              <a:t>CLASS-VIII</a:t>
            </a:r>
            <a:br>
              <a:rPr lang="en-US" dirty="0">
                <a:solidFill>
                  <a:srgbClr val="FF0000"/>
                </a:solidFill>
              </a:rPr>
            </a:br>
            <a:r>
              <a:rPr lang="en-US" dirty="0">
                <a:solidFill>
                  <a:srgbClr val="FF0000"/>
                </a:solidFill>
              </a:rPr>
              <a:t>			CHEMISTRY [PPT-3]</a:t>
            </a:r>
            <a:endParaRPr lang="en-IN" dirty="0">
              <a:solidFill>
                <a:srgbClr val="FF0000"/>
              </a:solidFill>
            </a:endParaRPr>
          </a:p>
        </p:txBody>
      </p:sp>
      <p:sp>
        <p:nvSpPr>
          <p:cNvPr id="3" name="Content Placeholder 2">
            <a:extLst>
              <a:ext uri="{FF2B5EF4-FFF2-40B4-BE49-F238E27FC236}">
                <a16:creationId xmlns:a16="http://schemas.microsoft.com/office/drawing/2014/main" id="{773D437F-7953-4199-93D4-F1A8E1386D55}"/>
              </a:ext>
            </a:extLst>
          </p:cNvPr>
          <p:cNvSpPr>
            <a:spLocks noGrp="1"/>
          </p:cNvSpPr>
          <p:nvPr>
            <p:ph idx="1"/>
          </p:nvPr>
        </p:nvSpPr>
        <p:spPr>
          <a:xfrm>
            <a:off x="838200" y="3949148"/>
            <a:ext cx="10515600" cy="2227814"/>
          </a:xfrm>
        </p:spPr>
        <p:txBody>
          <a:bodyPr/>
          <a:lstStyle/>
          <a:p>
            <a:pPr lvl="2"/>
            <a:r>
              <a:rPr lang="en-US" dirty="0"/>
              <a:t>TOPIC – ATOMIC STRUCTURE</a:t>
            </a:r>
          </a:p>
          <a:p>
            <a:pPr lvl="2"/>
            <a:r>
              <a:rPr lang="en-US" dirty="0"/>
              <a:t>SUB TOPIC – BOHR’S ATOMIC MODEL, ATOMIC NO, MASS NO, ELECTRONIC CONFIGURATION</a:t>
            </a:r>
            <a:endParaRPr lang="en-IN" dirty="0"/>
          </a:p>
        </p:txBody>
      </p:sp>
      <p:pic>
        <p:nvPicPr>
          <p:cNvPr id="5" name="Google Shape;86;p1">
            <a:extLst>
              <a:ext uri="{FF2B5EF4-FFF2-40B4-BE49-F238E27FC236}">
                <a16:creationId xmlns:a16="http://schemas.microsoft.com/office/drawing/2014/main" id="{63B0B822-1118-432C-86F2-114BD676BC12}"/>
              </a:ext>
            </a:extLst>
          </p:cNvPr>
          <p:cNvPicPr preferRelativeResize="0"/>
          <p:nvPr/>
        </p:nvPicPr>
        <p:blipFill rotWithShape="1">
          <a:blip r:embed="rId2">
            <a:alphaModFix/>
          </a:blip>
          <a:srcRect/>
          <a:stretch/>
        </p:blipFill>
        <p:spPr>
          <a:xfrm>
            <a:off x="1344222" y="681038"/>
            <a:ext cx="1234200" cy="1234200"/>
          </a:xfrm>
          <a:prstGeom prst="rect">
            <a:avLst/>
          </a:prstGeom>
          <a:noFill/>
          <a:ln>
            <a:noFill/>
          </a:ln>
        </p:spPr>
      </p:pic>
    </p:spTree>
    <p:extLst>
      <p:ext uri="{BB962C8B-B14F-4D97-AF65-F5344CB8AC3E}">
        <p14:creationId xmlns:p14="http://schemas.microsoft.com/office/powerpoint/2010/main" val="18511361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D8C3E-486E-4CA1-BC8A-635800228A0C}"/>
              </a:ext>
            </a:extLst>
          </p:cNvPr>
          <p:cNvSpPr>
            <a:spLocks noGrp="1"/>
          </p:cNvSpPr>
          <p:nvPr>
            <p:ph type="title"/>
          </p:nvPr>
        </p:nvSpPr>
        <p:spPr/>
        <p:txBody>
          <a:bodyPr/>
          <a:lstStyle/>
          <a:p>
            <a:r>
              <a:rPr lang="en-US" dirty="0">
                <a:solidFill>
                  <a:srgbClr val="FF0000"/>
                </a:solidFill>
              </a:rPr>
              <a:t>	BOHR’S ATOMIC MODEL</a:t>
            </a:r>
            <a:endParaRPr lang="en-IN" dirty="0">
              <a:solidFill>
                <a:srgbClr val="FF0000"/>
              </a:solidFill>
            </a:endParaRPr>
          </a:p>
        </p:txBody>
      </p:sp>
      <p:sp>
        <p:nvSpPr>
          <p:cNvPr id="3" name="Content Placeholder 2">
            <a:extLst>
              <a:ext uri="{FF2B5EF4-FFF2-40B4-BE49-F238E27FC236}">
                <a16:creationId xmlns:a16="http://schemas.microsoft.com/office/drawing/2014/main" id="{5993935A-F340-4258-B1AF-7E2106657BA6}"/>
              </a:ext>
            </a:extLst>
          </p:cNvPr>
          <p:cNvSpPr>
            <a:spLocks noGrp="1"/>
          </p:cNvSpPr>
          <p:nvPr>
            <p:ph idx="1"/>
          </p:nvPr>
        </p:nvSpPr>
        <p:spPr/>
        <p:txBody>
          <a:bodyPr>
            <a:normAutofit lnSpcReduction="10000"/>
          </a:bodyPr>
          <a:lstStyle/>
          <a:p>
            <a:pPr algn="l"/>
            <a:r>
              <a:rPr lang="en-US" b="1" i="0" dirty="0">
                <a:solidFill>
                  <a:srgbClr val="000000"/>
                </a:solidFill>
                <a:effectLst/>
                <a:latin typeface="Roboto" panose="02000000000000000000" pitchFamily="2" charset="0"/>
              </a:rPr>
              <a:t> Bohr’s Model of Atom (By Neil’s Bohr in 1913)</a:t>
            </a:r>
            <a:endParaRPr lang="en-US" b="0" i="0" dirty="0">
              <a:solidFill>
                <a:srgbClr val="000000"/>
              </a:solidFill>
              <a:effectLst/>
              <a:latin typeface="Roboto" panose="02000000000000000000" pitchFamily="2" charset="0"/>
            </a:endParaRPr>
          </a:p>
          <a:p>
            <a:pPr algn="l"/>
            <a:r>
              <a:rPr lang="en-US" b="0" i="0" dirty="0">
                <a:solidFill>
                  <a:srgbClr val="000000"/>
                </a:solidFill>
                <a:effectLst/>
                <a:latin typeface="Roboto" panose="02000000000000000000" pitchFamily="2" charset="0"/>
              </a:rPr>
              <a:t>This model of atom states that:</a:t>
            </a:r>
          </a:p>
          <a:p>
            <a:pPr algn="l"/>
            <a:r>
              <a:rPr lang="en-US" b="0" i="0" dirty="0">
                <a:solidFill>
                  <a:srgbClr val="000000"/>
                </a:solidFill>
                <a:effectLst/>
                <a:latin typeface="Roboto" panose="02000000000000000000" pitchFamily="2" charset="0"/>
              </a:rPr>
              <a:t>→ An atom consists of heavy positively charged nucleus. The whole mass of the atom is concentrated in the nucleus.</a:t>
            </a:r>
          </a:p>
          <a:p>
            <a:pPr algn="l"/>
            <a:r>
              <a:rPr lang="en-US" b="0" i="0" dirty="0">
                <a:solidFill>
                  <a:srgbClr val="000000"/>
                </a:solidFill>
                <a:effectLst/>
                <a:latin typeface="Roboto" panose="02000000000000000000" pitchFamily="2" charset="0"/>
              </a:rPr>
              <a:t>→ The electrons in an atom revolve around the nucleus in definite circular paths called orbits or energy level.</a:t>
            </a:r>
          </a:p>
          <a:p>
            <a:pPr algn="l"/>
            <a:r>
              <a:rPr lang="en-US" b="0" i="0" dirty="0">
                <a:solidFill>
                  <a:srgbClr val="000000"/>
                </a:solidFill>
                <a:effectLst/>
                <a:latin typeface="Roboto" panose="02000000000000000000" pitchFamily="2" charset="0"/>
              </a:rPr>
              <a:t>→ Each energy level is associated with a definite amount of energy.</a:t>
            </a:r>
          </a:p>
          <a:p>
            <a:pPr algn="l"/>
            <a:r>
              <a:rPr lang="en-US" b="0" i="0" dirty="0">
                <a:solidFill>
                  <a:srgbClr val="000000"/>
                </a:solidFill>
                <a:effectLst/>
                <a:latin typeface="Roboto" panose="02000000000000000000" pitchFamily="2" charset="0"/>
              </a:rPr>
              <a:t>→ The change in energy takes place when electron jumps from one energy level to another energy level.</a:t>
            </a:r>
          </a:p>
          <a:p>
            <a:endParaRPr lang="en-IN" dirty="0"/>
          </a:p>
        </p:txBody>
      </p:sp>
      <p:pic>
        <p:nvPicPr>
          <p:cNvPr id="4" name="Google Shape;86;p1">
            <a:extLst>
              <a:ext uri="{FF2B5EF4-FFF2-40B4-BE49-F238E27FC236}">
                <a16:creationId xmlns:a16="http://schemas.microsoft.com/office/drawing/2014/main" id="{EC6EF656-C6F9-4B29-9717-321108FC03AB}"/>
              </a:ext>
            </a:extLst>
          </p:cNvPr>
          <p:cNvPicPr preferRelativeResize="0"/>
          <p:nvPr/>
        </p:nvPicPr>
        <p:blipFill rotWithShape="1">
          <a:blip r:embed="rId2">
            <a:alphaModFix/>
          </a:blip>
          <a:srcRect/>
          <a:stretch/>
        </p:blipFill>
        <p:spPr>
          <a:xfrm>
            <a:off x="10435213" y="5258675"/>
            <a:ext cx="1234200" cy="1234200"/>
          </a:xfrm>
          <a:prstGeom prst="rect">
            <a:avLst/>
          </a:prstGeom>
          <a:noFill/>
          <a:ln>
            <a:noFill/>
          </a:ln>
        </p:spPr>
      </p:pic>
    </p:spTree>
    <p:extLst>
      <p:ext uri="{BB962C8B-B14F-4D97-AF65-F5344CB8AC3E}">
        <p14:creationId xmlns:p14="http://schemas.microsoft.com/office/powerpoint/2010/main" val="42514810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CA735-937E-47D5-8B19-E3AE7ED6C44F}"/>
              </a:ext>
            </a:extLst>
          </p:cNvPr>
          <p:cNvSpPr>
            <a:spLocks noGrp="1"/>
          </p:cNvSpPr>
          <p:nvPr>
            <p:ph type="title"/>
          </p:nvPr>
        </p:nvSpPr>
        <p:spPr/>
        <p:txBody>
          <a:bodyPr/>
          <a:lstStyle/>
          <a:p>
            <a:r>
              <a:rPr lang="en-US" dirty="0"/>
              <a:t>	</a:t>
            </a:r>
            <a:r>
              <a:rPr lang="en-US" sz="3600" dirty="0">
                <a:solidFill>
                  <a:srgbClr val="FF0000"/>
                </a:solidFill>
              </a:rPr>
              <a:t>SHOWING MODELS OF DIFFERENT ATOMS</a:t>
            </a:r>
            <a:endParaRPr lang="en-IN" sz="3600" dirty="0">
              <a:solidFill>
                <a:srgbClr val="FF0000"/>
              </a:solidFill>
            </a:endParaRPr>
          </a:p>
        </p:txBody>
      </p:sp>
      <p:pic>
        <p:nvPicPr>
          <p:cNvPr id="7172" name="Picture 4" descr="Bohr Model of an Atom">
            <a:extLst>
              <a:ext uri="{FF2B5EF4-FFF2-40B4-BE49-F238E27FC236}">
                <a16:creationId xmlns:a16="http://schemas.microsoft.com/office/drawing/2014/main" id="{EC0809E3-33D2-422B-A503-D0F31EED336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374296" y="1690688"/>
            <a:ext cx="5639214" cy="3596929"/>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a:extLst>
              <a:ext uri="{FF2B5EF4-FFF2-40B4-BE49-F238E27FC236}">
                <a16:creationId xmlns:a16="http://schemas.microsoft.com/office/drawing/2014/main" id="{1742D218-A842-42CE-9A53-24A4DF1FE8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5925" y="1786766"/>
            <a:ext cx="4733925" cy="4238625"/>
          </a:xfrm>
          <a:prstGeom prst="rect">
            <a:avLst/>
          </a:prstGeom>
          <a:noFill/>
          <a:extLst>
            <a:ext uri="{909E8E84-426E-40DD-AFC4-6F175D3DCCD1}">
              <a14:hiddenFill xmlns:a14="http://schemas.microsoft.com/office/drawing/2010/main">
                <a:solidFill>
                  <a:srgbClr val="FFFFFF"/>
                </a:solidFill>
              </a14:hiddenFill>
            </a:ext>
          </a:extLst>
        </p:spPr>
      </p:pic>
      <p:pic>
        <p:nvPicPr>
          <p:cNvPr id="9" name="Google Shape;86;p1">
            <a:extLst>
              <a:ext uri="{FF2B5EF4-FFF2-40B4-BE49-F238E27FC236}">
                <a16:creationId xmlns:a16="http://schemas.microsoft.com/office/drawing/2014/main" id="{E569FB32-EB65-42A5-9446-622BB05445E7}"/>
              </a:ext>
            </a:extLst>
          </p:cNvPr>
          <p:cNvPicPr preferRelativeResize="0"/>
          <p:nvPr/>
        </p:nvPicPr>
        <p:blipFill rotWithShape="1">
          <a:blip r:embed="rId4">
            <a:alphaModFix/>
          </a:blip>
          <a:srcRect/>
          <a:stretch/>
        </p:blipFill>
        <p:spPr>
          <a:xfrm>
            <a:off x="10723908" y="5167312"/>
            <a:ext cx="1234200" cy="1234200"/>
          </a:xfrm>
          <a:prstGeom prst="rect">
            <a:avLst/>
          </a:prstGeom>
          <a:noFill/>
          <a:ln>
            <a:noFill/>
          </a:ln>
        </p:spPr>
      </p:pic>
    </p:spTree>
    <p:extLst>
      <p:ext uri="{BB962C8B-B14F-4D97-AF65-F5344CB8AC3E}">
        <p14:creationId xmlns:p14="http://schemas.microsoft.com/office/powerpoint/2010/main" val="2510309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4DC2B-50D2-404E-B154-BEE47A671CBB}"/>
              </a:ext>
            </a:extLst>
          </p:cNvPr>
          <p:cNvSpPr>
            <a:spLocks noGrp="1"/>
          </p:cNvSpPr>
          <p:nvPr>
            <p:ph type="title"/>
          </p:nvPr>
        </p:nvSpPr>
        <p:spPr/>
        <p:txBody>
          <a:bodyPr/>
          <a:lstStyle/>
          <a:p>
            <a:r>
              <a:rPr lang="en-US" dirty="0">
                <a:solidFill>
                  <a:srgbClr val="FF0000"/>
                </a:solidFill>
              </a:rPr>
              <a:t>		DALTON’S ATOMIC THEORY</a:t>
            </a:r>
            <a:endParaRPr lang="en-IN" dirty="0">
              <a:solidFill>
                <a:srgbClr val="FF0000"/>
              </a:solidFill>
            </a:endParaRPr>
          </a:p>
        </p:txBody>
      </p:sp>
      <p:sp>
        <p:nvSpPr>
          <p:cNvPr id="3" name="Content Placeholder 2">
            <a:extLst>
              <a:ext uri="{FF2B5EF4-FFF2-40B4-BE49-F238E27FC236}">
                <a16:creationId xmlns:a16="http://schemas.microsoft.com/office/drawing/2014/main" id="{160C5A8D-4E6E-4EE7-AE19-4EBB3CD3B88D}"/>
              </a:ext>
            </a:extLst>
          </p:cNvPr>
          <p:cNvSpPr>
            <a:spLocks noGrp="1"/>
          </p:cNvSpPr>
          <p:nvPr>
            <p:ph idx="1"/>
          </p:nvPr>
        </p:nvSpPr>
        <p:spPr>
          <a:xfrm>
            <a:off x="838200" y="1935125"/>
            <a:ext cx="10515600" cy="4241837"/>
          </a:xfrm>
        </p:spPr>
        <p:txBody>
          <a:bodyPr>
            <a:normAutofit fontScale="25000" lnSpcReduction="20000"/>
          </a:bodyPr>
          <a:lstStyle/>
          <a:p>
            <a:r>
              <a:rPr lang="en-IN" sz="7200" dirty="0"/>
              <a:t>An atom is the simplest indivisible particle of matter</a:t>
            </a:r>
          </a:p>
          <a:p>
            <a:r>
              <a:rPr lang="en-IN" sz="7200" dirty="0"/>
              <a:t>Atoms of similar elements are alike in mass and chemical properties.</a:t>
            </a:r>
          </a:p>
          <a:p>
            <a:r>
              <a:rPr lang="en-IN" sz="7200" dirty="0"/>
              <a:t>Atoms of different elements have different atomic masses and chemical properties.</a:t>
            </a:r>
          </a:p>
          <a:p>
            <a:r>
              <a:rPr lang="en-IN" sz="7200" dirty="0"/>
              <a:t>Atoms always combine in simple whole number to form compounds.</a:t>
            </a:r>
          </a:p>
          <a:p>
            <a:r>
              <a:rPr lang="en-IN" sz="7200" dirty="0"/>
              <a:t>The relative no of atoms of different elements in a compound always remain same.</a:t>
            </a:r>
          </a:p>
          <a:p>
            <a:endParaRPr lang="en-IN" sz="7200" dirty="0"/>
          </a:p>
          <a:p>
            <a:r>
              <a:rPr lang="en-IN" sz="7200" b="1" dirty="0"/>
              <a:t>Achievement and Limitations </a:t>
            </a:r>
            <a:r>
              <a:rPr lang="en-IN" sz="7200" dirty="0"/>
              <a:t>of Dalton’s Atomic Theory :</a:t>
            </a:r>
          </a:p>
          <a:p>
            <a:endParaRPr lang="en-IN" sz="7200" dirty="0"/>
          </a:p>
          <a:p>
            <a:r>
              <a:rPr lang="en-IN" sz="7200" dirty="0">
                <a:solidFill>
                  <a:schemeClr val="accent1"/>
                </a:solidFill>
              </a:rPr>
              <a:t>https://youtu.be/ZbSsvBZEOx0</a:t>
            </a:r>
          </a:p>
          <a:p>
            <a:endParaRPr lang="en-IN" sz="7200" dirty="0"/>
          </a:p>
          <a:p>
            <a:endParaRPr lang="en-IN" sz="7200" dirty="0">
              <a:solidFill>
                <a:schemeClr val="accent1"/>
              </a:solidFill>
            </a:endParaRPr>
          </a:p>
          <a:p>
            <a:endParaRPr lang="en-IN" sz="7200" dirty="0">
              <a:solidFill>
                <a:schemeClr val="accent1"/>
              </a:solidFill>
            </a:endParaRPr>
          </a:p>
          <a:p>
            <a:endParaRPr lang="en-IN" sz="7200" dirty="0">
              <a:solidFill>
                <a:schemeClr val="accent1"/>
              </a:solidFill>
            </a:endParaRPr>
          </a:p>
          <a:p>
            <a:endParaRPr lang="en-IN" sz="7200" dirty="0">
              <a:solidFill>
                <a:schemeClr val="accent1"/>
              </a:solidFill>
            </a:endParaRPr>
          </a:p>
          <a:p>
            <a:endParaRPr lang="en-IN" sz="7200" dirty="0">
              <a:solidFill>
                <a:schemeClr val="accent1"/>
              </a:solidFill>
            </a:endParaRPr>
          </a:p>
          <a:p>
            <a:endParaRPr lang="en-IN" sz="7200" dirty="0">
              <a:solidFill>
                <a:schemeClr val="accent1"/>
              </a:solidFill>
            </a:endParaRPr>
          </a:p>
          <a:p>
            <a:r>
              <a:rPr lang="en-IN" dirty="0">
                <a:solidFill>
                  <a:schemeClr val="accent1"/>
                </a:solidFill>
              </a:rPr>
              <a:t>https://youtu.be/ZbSsvBZEOx0</a:t>
            </a:r>
          </a:p>
        </p:txBody>
      </p:sp>
      <p:pic>
        <p:nvPicPr>
          <p:cNvPr id="4" name="Google Shape;86;p1">
            <a:extLst>
              <a:ext uri="{FF2B5EF4-FFF2-40B4-BE49-F238E27FC236}">
                <a16:creationId xmlns:a16="http://schemas.microsoft.com/office/drawing/2014/main" id="{212E2B33-79B4-4C12-B33A-2710CB50C688}"/>
              </a:ext>
            </a:extLst>
          </p:cNvPr>
          <p:cNvPicPr preferRelativeResize="0"/>
          <p:nvPr/>
        </p:nvPicPr>
        <p:blipFill rotWithShape="1">
          <a:blip r:embed="rId2">
            <a:alphaModFix/>
          </a:blip>
          <a:srcRect/>
          <a:stretch/>
        </p:blipFill>
        <p:spPr>
          <a:xfrm>
            <a:off x="10435213" y="5258675"/>
            <a:ext cx="1234200" cy="1234200"/>
          </a:xfrm>
          <a:prstGeom prst="rect">
            <a:avLst/>
          </a:prstGeom>
          <a:noFill/>
          <a:ln>
            <a:noFill/>
          </a:ln>
        </p:spPr>
      </p:pic>
    </p:spTree>
    <p:extLst>
      <p:ext uri="{BB962C8B-B14F-4D97-AF65-F5344CB8AC3E}">
        <p14:creationId xmlns:p14="http://schemas.microsoft.com/office/powerpoint/2010/main" val="15917496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80BC2-ED1D-44E8-9FBE-897FEEC708F9}"/>
              </a:ext>
            </a:extLst>
          </p:cNvPr>
          <p:cNvSpPr>
            <a:spLocks noGrp="1"/>
          </p:cNvSpPr>
          <p:nvPr>
            <p:ph type="title"/>
          </p:nvPr>
        </p:nvSpPr>
        <p:spPr/>
        <p:txBody>
          <a:bodyPr/>
          <a:lstStyle/>
          <a:p>
            <a:r>
              <a:rPr lang="en-US" dirty="0">
                <a:solidFill>
                  <a:srgbClr val="FF0000"/>
                </a:solidFill>
              </a:rPr>
              <a:t>Postulates of Bohr’s Atomic Model </a:t>
            </a:r>
            <a:endParaRPr lang="en-IN" dirty="0">
              <a:solidFill>
                <a:srgbClr val="FF0000"/>
              </a:solidFill>
            </a:endParaRPr>
          </a:p>
        </p:txBody>
      </p:sp>
      <p:sp>
        <p:nvSpPr>
          <p:cNvPr id="3" name="Content Placeholder 2">
            <a:extLst>
              <a:ext uri="{FF2B5EF4-FFF2-40B4-BE49-F238E27FC236}">
                <a16:creationId xmlns:a16="http://schemas.microsoft.com/office/drawing/2014/main" id="{05DDDF1F-B15C-4CF6-A64D-8337714F46A3}"/>
              </a:ext>
            </a:extLst>
          </p:cNvPr>
          <p:cNvSpPr>
            <a:spLocks noGrp="1"/>
          </p:cNvSpPr>
          <p:nvPr>
            <p:ph idx="1"/>
          </p:nvPr>
        </p:nvSpPr>
        <p:spPr/>
        <p:txBody>
          <a:bodyPr>
            <a:normAutofit fontScale="92500" lnSpcReduction="20000"/>
          </a:bodyPr>
          <a:lstStyle/>
          <a:p>
            <a:pPr algn="l">
              <a:buFont typeface="Arial" panose="020B0604020202020204" pitchFamily="34" charset="0"/>
              <a:buChar char="•"/>
            </a:pPr>
            <a:r>
              <a:rPr lang="en-US" b="0" i="0" dirty="0">
                <a:solidFill>
                  <a:srgbClr val="333333"/>
                </a:solidFill>
                <a:effectLst/>
                <a:latin typeface="Roboto" panose="02000000000000000000" pitchFamily="2" charset="0"/>
              </a:rPr>
              <a:t>In an atom, electrons (negatively charged) revolve around the positively charged nucleus in a definite circular path called orbits or shells.</a:t>
            </a:r>
          </a:p>
          <a:p>
            <a:pPr algn="l">
              <a:buFont typeface="Arial" panose="020B0604020202020204" pitchFamily="34" charset="0"/>
              <a:buChar char="•"/>
            </a:pPr>
            <a:r>
              <a:rPr lang="en-US" b="0" i="0" dirty="0">
                <a:solidFill>
                  <a:srgbClr val="333333"/>
                </a:solidFill>
                <a:effectLst/>
                <a:latin typeface="Roboto" panose="02000000000000000000" pitchFamily="2" charset="0"/>
              </a:rPr>
              <a:t>Each orbit or shell has a fixed energy and these circular orbits are known as orbital shells.</a:t>
            </a:r>
          </a:p>
          <a:p>
            <a:pPr algn="l">
              <a:buFont typeface="Arial" panose="020B0604020202020204" pitchFamily="34" charset="0"/>
              <a:buChar char="•"/>
            </a:pPr>
            <a:r>
              <a:rPr lang="en-US" b="0" i="0" dirty="0">
                <a:solidFill>
                  <a:srgbClr val="333333"/>
                </a:solidFill>
                <a:effectLst/>
                <a:latin typeface="Roboto" panose="02000000000000000000" pitchFamily="2" charset="0"/>
              </a:rPr>
              <a:t>The energy levels are represented by an integer (n=1, 2, 3…) known as the quantum number. This range of quantum number starts from nucleus side with n=1 having the lowest energy level. The orbits n=1, 2, 3, 4… are assigned as K, L, M, N…. shells and when an electron attains the lowest energy level, it is said to be in the ground state.</a:t>
            </a:r>
          </a:p>
          <a:p>
            <a:pPr algn="l">
              <a:buFont typeface="Arial" panose="020B0604020202020204" pitchFamily="34" charset="0"/>
              <a:buChar char="•"/>
            </a:pPr>
            <a:r>
              <a:rPr lang="en-US" b="0" i="0" dirty="0">
                <a:solidFill>
                  <a:srgbClr val="333333"/>
                </a:solidFill>
                <a:effectLst/>
                <a:latin typeface="Roboto" panose="02000000000000000000" pitchFamily="2" charset="0"/>
              </a:rPr>
              <a:t>The electrons in an atom move from a lower energy level to a higher energy level by gaining the required energy and an electron moves from a higher energy level to lower energy level by losing energy.</a:t>
            </a:r>
          </a:p>
          <a:p>
            <a:endParaRPr lang="en-IN" dirty="0"/>
          </a:p>
        </p:txBody>
      </p:sp>
      <p:pic>
        <p:nvPicPr>
          <p:cNvPr id="4" name="Google Shape;86;p1">
            <a:extLst>
              <a:ext uri="{FF2B5EF4-FFF2-40B4-BE49-F238E27FC236}">
                <a16:creationId xmlns:a16="http://schemas.microsoft.com/office/drawing/2014/main" id="{E8F3C4EF-5B89-4A48-BE91-5FF8F70F6707}"/>
              </a:ext>
            </a:extLst>
          </p:cNvPr>
          <p:cNvPicPr preferRelativeResize="0"/>
          <p:nvPr/>
        </p:nvPicPr>
        <p:blipFill rotWithShape="1">
          <a:blip r:embed="rId2">
            <a:alphaModFix/>
          </a:blip>
          <a:srcRect/>
          <a:stretch/>
        </p:blipFill>
        <p:spPr>
          <a:xfrm>
            <a:off x="10736700" y="5369569"/>
            <a:ext cx="1234200" cy="1234200"/>
          </a:xfrm>
          <a:prstGeom prst="rect">
            <a:avLst/>
          </a:prstGeom>
          <a:noFill/>
          <a:ln>
            <a:noFill/>
          </a:ln>
        </p:spPr>
      </p:pic>
    </p:spTree>
    <p:extLst>
      <p:ext uri="{BB962C8B-B14F-4D97-AF65-F5344CB8AC3E}">
        <p14:creationId xmlns:p14="http://schemas.microsoft.com/office/powerpoint/2010/main" val="812317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54B2B-0375-40DD-877D-80A8AD6EBCB5}"/>
              </a:ext>
            </a:extLst>
          </p:cNvPr>
          <p:cNvSpPr>
            <a:spLocks noGrp="1"/>
          </p:cNvSpPr>
          <p:nvPr>
            <p:ph type="title"/>
          </p:nvPr>
        </p:nvSpPr>
        <p:spPr/>
        <p:txBody>
          <a:bodyPr/>
          <a:lstStyle/>
          <a:p>
            <a:r>
              <a:rPr lang="en-US" dirty="0"/>
              <a:t>		</a:t>
            </a:r>
            <a:r>
              <a:rPr lang="en-US" sz="4800" dirty="0">
                <a:solidFill>
                  <a:srgbClr val="FF0000"/>
                </a:solidFill>
              </a:rPr>
              <a:t>Limitation</a:t>
            </a:r>
            <a:endParaRPr lang="en-IN" sz="4800" dirty="0">
              <a:solidFill>
                <a:srgbClr val="FF0000"/>
              </a:solidFill>
            </a:endParaRPr>
          </a:p>
        </p:txBody>
      </p:sp>
      <p:sp>
        <p:nvSpPr>
          <p:cNvPr id="3" name="Content Placeholder 2">
            <a:extLst>
              <a:ext uri="{FF2B5EF4-FFF2-40B4-BE49-F238E27FC236}">
                <a16:creationId xmlns:a16="http://schemas.microsoft.com/office/drawing/2014/main" id="{A2B45588-2A53-4013-A8AD-93DC68664417}"/>
              </a:ext>
            </a:extLst>
          </p:cNvPr>
          <p:cNvSpPr>
            <a:spLocks noGrp="1"/>
          </p:cNvSpPr>
          <p:nvPr>
            <p:ph idx="1"/>
          </p:nvPr>
        </p:nvSpPr>
        <p:spPr/>
        <p:txBody>
          <a:bodyPr/>
          <a:lstStyle/>
          <a:p>
            <a:pPr algn="l"/>
            <a:r>
              <a:rPr lang="en-US" b="0" i="0" dirty="0">
                <a:solidFill>
                  <a:srgbClr val="800080"/>
                </a:solidFill>
                <a:effectLst/>
                <a:latin typeface="Roboto" panose="02000000000000000000" pitchFamily="2" charset="0"/>
              </a:rPr>
              <a:t>Limitations of Bohr’s Model of an Atom</a:t>
            </a:r>
            <a:endParaRPr lang="en-US" b="0" i="0" dirty="0">
              <a:solidFill>
                <a:srgbClr val="813588"/>
              </a:solidFill>
              <a:effectLst/>
              <a:latin typeface="Roboto" panose="02000000000000000000" pitchFamily="2" charset="0"/>
            </a:endParaRPr>
          </a:p>
          <a:p>
            <a:pPr algn="l">
              <a:buFont typeface="Arial" panose="020B0604020202020204" pitchFamily="34" charset="0"/>
              <a:buChar char="•"/>
            </a:pPr>
            <a:r>
              <a:rPr lang="en-US" b="0" i="0" dirty="0">
                <a:solidFill>
                  <a:srgbClr val="333333"/>
                </a:solidFill>
                <a:effectLst/>
                <a:latin typeface="Roboto" panose="02000000000000000000" pitchFamily="2" charset="0"/>
              </a:rPr>
              <a:t>Bohr’s model of an atom failed to explain the Zeeman Effect (effect of magnetic field on the spectra of atoms).</a:t>
            </a:r>
          </a:p>
          <a:p>
            <a:pPr algn="l">
              <a:buFont typeface="Arial" panose="020B0604020202020204" pitchFamily="34" charset="0"/>
              <a:buChar char="•"/>
            </a:pPr>
            <a:r>
              <a:rPr lang="en-US" b="0" i="0" dirty="0">
                <a:solidFill>
                  <a:srgbClr val="333333"/>
                </a:solidFill>
                <a:effectLst/>
                <a:latin typeface="Roboto" panose="02000000000000000000" pitchFamily="2" charset="0"/>
              </a:rPr>
              <a:t>It also failed to explain the Stark effect (effect of electric field on the spectra of atoms).</a:t>
            </a:r>
          </a:p>
          <a:p>
            <a:pPr algn="l">
              <a:buFont typeface="Arial" panose="020B0604020202020204" pitchFamily="34" charset="0"/>
              <a:buChar char="•"/>
            </a:pPr>
            <a:r>
              <a:rPr lang="en-US" b="0" i="0" dirty="0">
                <a:solidFill>
                  <a:srgbClr val="333333"/>
                </a:solidFill>
                <a:effectLst/>
                <a:latin typeface="Roboto" panose="02000000000000000000" pitchFamily="2" charset="0"/>
              </a:rPr>
              <a:t>It violates the </a:t>
            </a:r>
            <a:r>
              <a:rPr lang="en-US" b="0" i="0" u="none" strike="noStrike" dirty="0">
                <a:solidFill>
                  <a:srgbClr val="73AD21"/>
                </a:solidFill>
                <a:effectLst/>
                <a:latin typeface="Roboto" panose="02000000000000000000" pitchFamily="2" charset="0"/>
                <a:hlinkClick r:id="rId2"/>
              </a:rPr>
              <a:t>Heisenberg Uncertainty Principle</a:t>
            </a:r>
            <a:r>
              <a:rPr lang="en-US" b="0" i="0" dirty="0">
                <a:solidFill>
                  <a:srgbClr val="333333"/>
                </a:solidFill>
                <a:effectLst/>
                <a:latin typeface="Roboto" panose="02000000000000000000" pitchFamily="2" charset="0"/>
              </a:rPr>
              <a:t>.</a:t>
            </a:r>
          </a:p>
          <a:p>
            <a:pPr algn="l">
              <a:buFont typeface="Arial" panose="020B0604020202020204" pitchFamily="34" charset="0"/>
              <a:buChar char="•"/>
            </a:pPr>
            <a:r>
              <a:rPr lang="en-US" b="0" i="0" dirty="0">
                <a:solidFill>
                  <a:srgbClr val="333333"/>
                </a:solidFill>
                <a:effectLst/>
                <a:latin typeface="Roboto" panose="02000000000000000000" pitchFamily="2" charset="0"/>
              </a:rPr>
              <a:t>It could not explain the spectra obtained from larger atoms.</a:t>
            </a:r>
          </a:p>
          <a:p>
            <a:endParaRPr lang="en-IN" dirty="0"/>
          </a:p>
        </p:txBody>
      </p:sp>
      <p:pic>
        <p:nvPicPr>
          <p:cNvPr id="4" name="Google Shape;86;p1">
            <a:extLst>
              <a:ext uri="{FF2B5EF4-FFF2-40B4-BE49-F238E27FC236}">
                <a16:creationId xmlns:a16="http://schemas.microsoft.com/office/drawing/2014/main" id="{54A4DFF7-64BE-4927-B282-A5F3E7B1E3CE}"/>
              </a:ext>
            </a:extLst>
          </p:cNvPr>
          <p:cNvPicPr preferRelativeResize="0"/>
          <p:nvPr/>
        </p:nvPicPr>
        <p:blipFill rotWithShape="1">
          <a:blip r:embed="rId3">
            <a:alphaModFix/>
          </a:blip>
          <a:srcRect/>
          <a:stretch/>
        </p:blipFill>
        <p:spPr>
          <a:xfrm>
            <a:off x="10119600" y="5077700"/>
            <a:ext cx="1234200" cy="1234200"/>
          </a:xfrm>
          <a:prstGeom prst="rect">
            <a:avLst/>
          </a:prstGeom>
          <a:noFill/>
          <a:ln>
            <a:noFill/>
          </a:ln>
        </p:spPr>
      </p:pic>
    </p:spTree>
    <p:extLst>
      <p:ext uri="{BB962C8B-B14F-4D97-AF65-F5344CB8AC3E}">
        <p14:creationId xmlns:p14="http://schemas.microsoft.com/office/powerpoint/2010/main" val="17617128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64896-317D-454C-B05A-F23790EA5AEC}"/>
              </a:ext>
            </a:extLst>
          </p:cNvPr>
          <p:cNvSpPr>
            <a:spLocks noGrp="1"/>
          </p:cNvSpPr>
          <p:nvPr>
            <p:ph type="title"/>
          </p:nvPr>
        </p:nvSpPr>
        <p:spPr/>
        <p:txBody>
          <a:bodyPr/>
          <a:lstStyle/>
          <a:p>
            <a:r>
              <a:rPr lang="en-US" dirty="0">
                <a:solidFill>
                  <a:srgbClr val="FF0000"/>
                </a:solidFill>
              </a:rPr>
              <a:t>	</a:t>
            </a:r>
            <a:r>
              <a:rPr lang="en-US" dirty="0" err="1">
                <a:solidFill>
                  <a:srgbClr val="FF0000"/>
                </a:solidFill>
              </a:rPr>
              <a:t>comparision</a:t>
            </a:r>
            <a:r>
              <a:rPr lang="en-US" dirty="0">
                <a:solidFill>
                  <a:srgbClr val="FF0000"/>
                </a:solidFill>
              </a:rPr>
              <a:t> among all three</a:t>
            </a:r>
            <a:endParaRPr lang="en-IN" dirty="0">
              <a:solidFill>
                <a:srgbClr val="FF0000"/>
              </a:solidFill>
            </a:endParaRPr>
          </a:p>
        </p:txBody>
      </p:sp>
      <p:sp>
        <p:nvSpPr>
          <p:cNvPr id="3" name="Content Placeholder 2">
            <a:extLst>
              <a:ext uri="{FF2B5EF4-FFF2-40B4-BE49-F238E27FC236}">
                <a16:creationId xmlns:a16="http://schemas.microsoft.com/office/drawing/2014/main" id="{5F860C9D-930A-468E-86AF-A35FFFF1490E}"/>
              </a:ext>
            </a:extLst>
          </p:cNvPr>
          <p:cNvSpPr>
            <a:spLocks noGrp="1"/>
          </p:cNvSpPr>
          <p:nvPr>
            <p:ph idx="1"/>
          </p:nvPr>
        </p:nvSpPr>
        <p:spPr>
          <a:xfrm>
            <a:off x="838200" y="1789043"/>
            <a:ext cx="10515600" cy="4387919"/>
          </a:xfrm>
        </p:spPr>
        <p:txBody>
          <a:bodyPr/>
          <a:lstStyle/>
          <a:p>
            <a:r>
              <a:rPr lang="en-IN" dirty="0">
                <a:solidFill>
                  <a:srgbClr val="00B0F0"/>
                </a:solidFill>
                <a:hlinkClick r:id="rId2"/>
              </a:rPr>
              <a:t>https://youtu.be/fm2C0ovz-3M</a:t>
            </a:r>
            <a:endParaRPr lang="en-IN" dirty="0">
              <a:solidFill>
                <a:srgbClr val="00B0F0"/>
              </a:solidFill>
            </a:endParaRPr>
          </a:p>
          <a:p>
            <a:endParaRPr lang="en-IN" dirty="0"/>
          </a:p>
        </p:txBody>
      </p:sp>
      <p:pic>
        <p:nvPicPr>
          <p:cNvPr id="8194" name="Picture 2" descr="NCERT Solutions for Class 9 Science Chapter 4 Structure of Atom">
            <a:extLst>
              <a:ext uri="{FF2B5EF4-FFF2-40B4-BE49-F238E27FC236}">
                <a16:creationId xmlns:a16="http://schemas.microsoft.com/office/drawing/2014/main" id="{D638F154-2CEB-4645-9E71-352FD631E5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8713" y="2186608"/>
            <a:ext cx="9045437" cy="4387919"/>
          </a:xfrm>
          <a:prstGeom prst="rect">
            <a:avLst/>
          </a:prstGeom>
          <a:noFill/>
          <a:extLst>
            <a:ext uri="{909E8E84-426E-40DD-AFC4-6F175D3DCCD1}">
              <a14:hiddenFill xmlns:a14="http://schemas.microsoft.com/office/drawing/2010/main">
                <a:solidFill>
                  <a:srgbClr val="FFFFFF"/>
                </a:solidFill>
              </a14:hiddenFill>
            </a:ext>
          </a:extLst>
        </p:spPr>
      </p:pic>
      <p:pic>
        <p:nvPicPr>
          <p:cNvPr id="5" name="Google Shape;86;p1">
            <a:extLst>
              <a:ext uri="{FF2B5EF4-FFF2-40B4-BE49-F238E27FC236}">
                <a16:creationId xmlns:a16="http://schemas.microsoft.com/office/drawing/2014/main" id="{D10ACFB9-BE87-43AA-80BB-CEAEA54ADC26}"/>
              </a:ext>
            </a:extLst>
          </p:cNvPr>
          <p:cNvPicPr preferRelativeResize="0"/>
          <p:nvPr/>
        </p:nvPicPr>
        <p:blipFill rotWithShape="1">
          <a:blip r:embed="rId4">
            <a:alphaModFix/>
          </a:blip>
          <a:srcRect/>
          <a:stretch/>
        </p:blipFill>
        <p:spPr>
          <a:xfrm>
            <a:off x="10736700" y="5141545"/>
            <a:ext cx="1234200" cy="1234200"/>
          </a:xfrm>
          <a:prstGeom prst="rect">
            <a:avLst/>
          </a:prstGeom>
          <a:noFill/>
          <a:ln>
            <a:noFill/>
          </a:ln>
        </p:spPr>
      </p:pic>
    </p:spTree>
    <p:extLst>
      <p:ext uri="{BB962C8B-B14F-4D97-AF65-F5344CB8AC3E}">
        <p14:creationId xmlns:p14="http://schemas.microsoft.com/office/powerpoint/2010/main" val="21683485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EB11D-45C6-4A1E-9DB7-6623A7B98F56}"/>
              </a:ext>
            </a:extLst>
          </p:cNvPr>
          <p:cNvSpPr>
            <a:spLocks noGrp="1"/>
          </p:cNvSpPr>
          <p:nvPr>
            <p:ph type="title"/>
          </p:nvPr>
        </p:nvSpPr>
        <p:spPr/>
        <p:txBody>
          <a:bodyPr/>
          <a:lstStyle/>
          <a:p>
            <a:r>
              <a:rPr lang="en-US" dirty="0">
                <a:solidFill>
                  <a:srgbClr val="FF0000"/>
                </a:solidFill>
              </a:rPr>
              <a:t>	atomic no and mass no</a:t>
            </a:r>
            <a:endParaRPr lang="en-IN" dirty="0">
              <a:solidFill>
                <a:srgbClr val="FF0000"/>
              </a:solidFill>
            </a:endParaRPr>
          </a:p>
        </p:txBody>
      </p:sp>
      <p:sp>
        <p:nvSpPr>
          <p:cNvPr id="3" name="Content Placeholder 2">
            <a:extLst>
              <a:ext uri="{FF2B5EF4-FFF2-40B4-BE49-F238E27FC236}">
                <a16:creationId xmlns:a16="http://schemas.microsoft.com/office/drawing/2014/main" id="{2BB2C6C1-0E88-480D-B945-7945C27854AF}"/>
              </a:ext>
            </a:extLst>
          </p:cNvPr>
          <p:cNvSpPr>
            <a:spLocks noGrp="1"/>
          </p:cNvSpPr>
          <p:nvPr>
            <p:ph idx="1"/>
          </p:nvPr>
        </p:nvSpPr>
        <p:spPr/>
        <p:txBody>
          <a:bodyPr/>
          <a:lstStyle/>
          <a:p>
            <a:r>
              <a:rPr lang="en-US" dirty="0"/>
              <a:t> The atomic no of an element is the no of protons, or electrons present in an neutral atom. Denoted by letter ‘Z’.</a:t>
            </a:r>
          </a:p>
          <a:p>
            <a:r>
              <a:rPr lang="en-US" dirty="0"/>
              <a:t>Mass No : total no of protons and neutrons present in the nucleus of an atom. It is denoted by letter A.</a:t>
            </a:r>
          </a:p>
          <a:p>
            <a:r>
              <a:rPr lang="en-US" dirty="0"/>
              <a:t>At no of Mg is =12 </a:t>
            </a:r>
          </a:p>
          <a:p>
            <a:r>
              <a:rPr lang="en-US" dirty="0"/>
              <a:t>Mass no of Mg is= 24 (total no of protons and neutron)</a:t>
            </a:r>
          </a:p>
          <a:p>
            <a:r>
              <a:rPr lang="en-US" dirty="0"/>
              <a:t>A particular At No refers to a particular atom  but Mass No can vary.</a:t>
            </a:r>
          </a:p>
          <a:p>
            <a:endParaRPr lang="en-US" dirty="0"/>
          </a:p>
          <a:p>
            <a:r>
              <a:rPr lang="en-US" dirty="0"/>
              <a:t>Atoms having different At </a:t>
            </a:r>
            <a:r>
              <a:rPr lang="en-US" dirty="0" err="1"/>
              <a:t>masss</a:t>
            </a:r>
            <a:r>
              <a:rPr lang="en-US" dirty="0"/>
              <a:t> are known as Isotopes.</a:t>
            </a:r>
            <a:endParaRPr lang="en-IN" dirty="0"/>
          </a:p>
        </p:txBody>
      </p:sp>
      <p:pic>
        <p:nvPicPr>
          <p:cNvPr id="4" name="Google Shape;86;p1">
            <a:extLst>
              <a:ext uri="{FF2B5EF4-FFF2-40B4-BE49-F238E27FC236}">
                <a16:creationId xmlns:a16="http://schemas.microsoft.com/office/drawing/2014/main" id="{00CD49C7-F059-4DB9-AB05-95EF97C7841D}"/>
              </a:ext>
            </a:extLst>
          </p:cNvPr>
          <p:cNvPicPr preferRelativeResize="0"/>
          <p:nvPr/>
        </p:nvPicPr>
        <p:blipFill rotWithShape="1">
          <a:blip r:embed="rId2">
            <a:alphaModFix/>
          </a:blip>
          <a:srcRect/>
          <a:stretch/>
        </p:blipFill>
        <p:spPr>
          <a:xfrm>
            <a:off x="10172609" y="4942763"/>
            <a:ext cx="1234200" cy="1234200"/>
          </a:xfrm>
          <a:prstGeom prst="rect">
            <a:avLst/>
          </a:prstGeom>
          <a:noFill/>
          <a:ln>
            <a:noFill/>
          </a:ln>
        </p:spPr>
      </p:pic>
    </p:spTree>
    <p:extLst>
      <p:ext uri="{BB962C8B-B14F-4D97-AF65-F5344CB8AC3E}">
        <p14:creationId xmlns:p14="http://schemas.microsoft.com/office/powerpoint/2010/main" val="37109883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6F6BE-FA58-455A-ACD6-D3E6AEC3D8D3}"/>
              </a:ext>
            </a:extLst>
          </p:cNvPr>
          <p:cNvSpPr>
            <a:spLocks noGrp="1"/>
          </p:cNvSpPr>
          <p:nvPr>
            <p:ph type="title"/>
          </p:nvPr>
        </p:nvSpPr>
        <p:spPr/>
        <p:txBody>
          <a:bodyPr/>
          <a:lstStyle/>
          <a:p>
            <a:r>
              <a:rPr lang="en-US" dirty="0">
                <a:solidFill>
                  <a:srgbClr val="FF0000"/>
                </a:solidFill>
              </a:rPr>
              <a:t>Difference between Isotopes and isobars</a:t>
            </a:r>
            <a:endParaRPr lang="en-IN" dirty="0">
              <a:solidFill>
                <a:srgbClr val="FF0000"/>
              </a:solidFill>
            </a:endParaRPr>
          </a:p>
        </p:txBody>
      </p:sp>
      <p:graphicFrame>
        <p:nvGraphicFramePr>
          <p:cNvPr id="4" name="Content Placeholder 3">
            <a:extLst>
              <a:ext uri="{FF2B5EF4-FFF2-40B4-BE49-F238E27FC236}">
                <a16:creationId xmlns:a16="http://schemas.microsoft.com/office/drawing/2014/main" id="{74A3484F-C71D-4550-8F15-7494780BD929}"/>
              </a:ext>
            </a:extLst>
          </p:cNvPr>
          <p:cNvGraphicFramePr>
            <a:graphicFrameLocks noGrp="1"/>
          </p:cNvGraphicFramePr>
          <p:nvPr>
            <p:ph idx="1"/>
            <p:extLst>
              <p:ext uri="{D42A27DB-BD31-4B8C-83A1-F6EECF244321}">
                <p14:modId xmlns:p14="http://schemas.microsoft.com/office/powerpoint/2010/main" val="2823377574"/>
              </p:ext>
            </p:extLst>
          </p:nvPr>
        </p:nvGraphicFramePr>
        <p:xfrm>
          <a:off x="1417983" y="1690688"/>
          <a:ext cx="8613914" cy="4276568"/>
        </p:xfrm>
        <a:graphic>
          <a:graphicData uri="http://schemas.openxmlformats.org/drawingml/2006/table">
            <a:tbl>
              <a:tblPr/>
              <a:tblGrid>
                <a:gridCol w="4306957">
                  <a:extLst>
                    <a:ext uri="{9D8B030D-6E8A-4147-A177-3AD203B41FA5}">
                      <a16:colId xmlns:a16="http://schemas.microsoft.com/office/drawing/2014/main" val="947257144"/>
                    </a:ext>
                  </a:extLst>
                </a:gridCol>
                <a:gridCol w="4306957">
                  <a:extLst>
                    <a:ext uri="{9D8B030D-6E8A-4147-A177-3AD203B41FA5}">
                      <a16:colId xmlns:a16="http://schemas.microsoft.com/office/drawing/2014/main" val="1850003202"/>
                    </a:ext>
                  </a:extLst>
                </a:gridCol>
              </a:tblGrid>
              <a:tr h="464123">
                <a:tc>
                  <a:txBody>
                    <a:bodyPr/>
                    <a:lstStyle/>
                    <a:p>
                      <a:pPr fontAlgn="t"/>
                      <a:r>
                        <a:rPr lang="en-IN" b="1">
                          <a:effectLst/>
                        </a:rPr>
                        <a:t>Isobars</a:t>
                      </a:r>
                      <a:endParaRPr lang="en-IN">
                        <a:effectLst/>
                      </a:endParaRP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en-IN" b="1">
                          <a:effectLst/>
                        </a:rPr>
                        <a:t>Isotopes</a:t>
                      </a:r>
                      <a:endParaRPr lang="en-IN">
                        <a:effectLst/>
                      </a:endParaRP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31293065"/>
                  </a:ext>
                </a:extLst>
              </a:tr>
              <a:tr h="762489">
                <a:tc>
                  <a:txBody>
                    <a:bodyPr/>
                    <a:lstStyle/>
                    <a:p>
                      <a:pPr fontAlgn="t"/>
                      <a:r>
                        <a:rPr lang="en-US">
                          <a:effectLst/>
                        </a:rPr>
                        <a:t>Chemical elements have a different atomic number.</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en-US">
                          <a:effectLst/>
                        </a:rPr>
                        <a:t>Chemical elements have the same atomic number</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107764463"/>
                  </a:ext>
                </a:extLst>
              </a:tr>
              <a:tr h="762489">
                <a:tc>
                  <a:txBody>
                    <a:bodyPr/>
                    <a:lstStyle/>
                    <a:p>
                      <a:pPr fontAlgn="t"/>
                      <a:r>
                        <a:rPr lang="en-US">
                          <a:effectLst/>
                        </a:rPr>
                        <a:t>Chemical elements have the same atomic mass number.</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en-US">
                          <a:effectLst/>
                        </a:rPr>
                        <a:t>Chemical elements have a different atomic mass number.</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207144863"/>
                  </a:ext>
                </a:extLst>
              </a:tr>
              <a:tr h="762489">
                <a:tc>
                  <a:txBody>
                    <a:bodyPr/>
                    <a:lstStyle/>
                    <a:p>
                      <a:pPr fontAlgn="t"/>
                      <a:r>
                        <a:rPr lang="en-IN">
                          <a:effectLst/>
                        </a:rPr>
                        <a:t>Chemical elements exhibit different chemical properties.</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en-US">
                          <a:effectLst/>
                        </a:rPr>
                        <a:t>Chemical elements exhibit the same chemical properties.</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137330519"/>
                  </a:ext>
                </a:extLst>
              </a:tr>
              <a:tr h="762489">
                <a:tc>
                  <a:txBody>
                    <a:bodyPr/>
                    <a:lstStyle/>
                    <a:p>
                      <a:pPr fontAlgn="t"/>
                      <a:r>
                        <a:rPr lang="en-US">
                          <a:effectLst/>
                        </a:rPr>
                        <a:t>Chemical elements have different positions in the periodic table.</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en-US" dirty="0">
                          <a:effectLst/>
                        </a:rPr>
                        <a:t>Chemical elements have the same positions in the periodic table.</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4186062762"/>
                  </a:ext>
                </a:extLst>
              </a:tr>
              <a:tr h="762489">
                <a:tc>
                  <a:txBody>
                    <a:bodyPr/>
                    <a:lstStyle/>
                    <a:p>
                      <a:pPr fontAlgn="t"/>
                      <a:r>
                        <a:rPr lang="en-US">
                          <a:effectLst/>
                        </a:rPr>
                        <a:t>Chemical elements have a different number of protons and neutrons.</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en-US" dirty="0">
                          <a:effectLst/>
                        </a:rPr>
                        <a:t>Chemical elements have a different number of neutrons.</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312854778"/>
                  </a:ext>
                </a:extLst>
              </a:tr>
            </a:tbl>
          </a:graphicData>
        </a:graphic>
      </p:graphicFrame>
      <p:pic>
        <p:nvPicPr>
          <p:cNvPr id="5" name="Google Shape;86;p1">
            <a:extLst>
              <a:ext uri="{FF2B5EF4-FFF2-40B4-BE49-F238E27FC236}">
                <a16:creationId xmlns:a16="http://schemas.microsoft.com/office/drawing/2014/main" id="{59911742-E087-4E30-98A1-E089F7F77C02}"/>
              </a:ext>
            </a:extLst>
          </p:cNvPr>
          <p:cNvPicPr preferRelativeResize="0"/>
          <p:nvPr/>
        </p:nvPicPr>
        <p:blipFill rotWithShape="1">
          <a:blip r:embed="rId2">
            <a:alphaModFix/>
          </a:blip>
          <a:srcRect/>
          <a:stretch/>
        </p:blipFill>
        <p:spPr>
          <a:xfrm>
            <a:off x="10395456" y="5078022"/>
            <a:ext cx="1234200" cy="1234200"/>
          </a:xfrm>
          <a:prstGeom prst="rect">
            <a:avLst/>
          </a:prstGeom>
          <a:noFill/>
          <a:ln>
            <a:noFill/>
          </a:ln>
        </p:spPr>
      </p:pic>
    </p:spTree>
    <p:extLst>
      <p:ext uri="{BB962C8B-B14F-4D97-AF65-F5344CB8AC3E}">
        <p14:creationId xmlns:p14="http://schemas.microsoft.com/office/powerpoint/2010/main" val="32742575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C55E2-43ED-48D1-8B72-A9217A15742E}"/>
              </a:ext>
            </a:extLst>
          </p:cNvPr>
          <p:cNvSpPr>
            <a:spLocks noGrp="1"/>
          </p:cNvSpPr>
          <p:nvPr>
            <p:ph type="title"/>
          </p:nvPr>
        </p:nvSpPr>
        <p:spPr/>
        <p:txBody>
          <a:bodyPr/>
          <a:lstStyle/>
          <a:p>
            <a:r>
              <a:rPr lang="en-US" dirty="0"/>
              <a:t>	</a:t>
            </a:r>
            <a:r>
              <a:rPr lang="en-US" dirty="0">
                <a:solidFill>
                  <a:srgbClr val="FF0000"/>
                </a:solidFill>
              </a:rPr>
              <a:t>Electronic Configuration</a:t>
            </a:r>
            <a:endParaRPr lang="en-IN" dirty="0">
              <a:solidFill>
                <a:srgbClr val="FF0000"/>
              </a:solidFill>
            </a:endParaRPr>
          </a:p>
        </p:txBody>
      </p:sp>
      <p:sp>
        <p:nvSpPr>
          <p:cNvPr id="3" name="Content Placeholder 2">
            <a:extLst>
              <a:ext uri="{FF2B5EF4-FFF2-40B4-BE49-F238E27FC236}">
                <a16:creationId xmlns:a16="http://schemas.microsoft.com/office/drawing/2014/main" id="{5429324A-36EC-4DF2-8658-F0194F5A73D0}"/>
              </a:ext>
            </a:extLst>
          </p:cNvPr>
          <p:cNvSpPr>
            <a:spLocks noGrp="1"/>
          </p:cNvSpPr>
          <p:nvPr>
            <p:ph idx="1"/>
          </p:nvPr>
        </p:nvSpPr>
        <p:spPr/>
        <p:txBody>
          <a:bodyPr/>
          <a:lstStyle/>
          <a:p>
            <a:pPr algn="l"/>
            <a:r>
              <a:rPr lang="en-US" b="0" i="0" dirty="0">
                <a:solidFill>
                  <a:srgbClr val="813588"/>
                </a:solidFill>
                <a:effectLst/>
                <a:latin typeface="Roboto" panose="02000000000000000000" pitchFamily="2" charset="0"/>
              </a:rPr>
              <a:t>Electron Configuration of Oxygen</a:t>
            </a:r>
          </a:p>
          <a:p>
            <a:pPr algn="l"/>
            <a:r>
              <a:rPr lang="en-US" b="0" i="0" dirty="0">
                <a:solidFill>
                  <a:srgbClr val="333333"/>
                </a:solidFill>
                <a:effectLst/>
                <a:latin typeface="Roboto" panose="02000000000000000000" pitchFamily="2" charset="0"/>
              </a:rPr>
              <a:t>The atomic number of oxygen is 8, implying that an oxygen atom holds 8 electrons. Its electrons are filled in the following order:</a:t>
            </a:r>
          </a:p>
          <a:p>
            <a:pPr algn="l"/>
            <a:r>
              <a:rPr lang="en-US" b="0" i="0" dirty="0">
                <a:solidFill>
                  <a:srgbClr val="333333"/>
                </a:solidFill>
                <a:effectLst/>
                <a:latin typeface="Roboto" panose="02000000000000000000" pitchFamily="2" charset="0"/>
              </a:rPr>
              <a:t>K shell – 2 electrons</a:t>
            </a:r>
          </a:p>
          <a:p>
            <a:pPr algn="l"/>
            <a:r>
              <a:rPr lang="en-US" b="0" i="0" dirty="0">
                <a:solidFill>
                  <a:srgbClr val="333333"/>
                </a:solidFill>
                <a:effectLst/>
                <a:latin typeface="Roboto" panose="02000000000000000000" pitchFamily="2" charset="0"/>
              </a:rPr>
              <a:t>L shell – 6 electrons</a:t>
            </a:r>
          </a:p>
          <a:p>
            <a:pPr algn="l"/>
            <a:r>
              <a:rPr lang="en-US" b="0" i="0" dirty="0">
                <a:solidFill>
                  <a:srgbClr val="333333"/>
                </a:solidFill>
                <a:effectLst/>
                <a:latin typeface="Roboto" panose="02000000000000000000" pitchFamily="2" charset="0"/>
              </a:rPr>
              <a:t>Therefore, the electron configuration of oxygen is </a:t>
            </a:r>
            <a:r>
              <a:rPr lang="en-US" b="1" i="0" dirty="0">
                <a:solidFill>
                  <a:srgbClr val="333333"/>
                </a:solidFill>
                <a:effectLst/>
                <a:latin typeface="Roboto" panose="02000000000000000000" pitchFamily="2" charset="0"/>
              </a:rPr>
              <a:t>1s</a:t>
            </a:r>
            <a:r>
              <a:rPr lang="en-US" b="1" i="0" baseline="30000" dirty="0">
                <a:solidFill>
                  <a:srgbClr val="333333"/>
                </a:solidFill>
                <a:effectLst/>
                <a:latin typeface="Roboto" panose="02000000000000000000" pitchFamily="2" charset="0"/>
              </a:rPr>
              <a:t>2</a:t>
            </a:r>
            <a:r>
              <a:rPr lang="en-US" b="1" i="0" dirty="0">
                <a:solidFill>
                  <a:srgbClr val="333333"/>
                </a:solidFill>
                <a:effectLst/>
                <a:latin typeface="Roboto" panose="02000000000000000000" pitchFamily="2" charset="0"/>
              </a:rPr>
              <a:t> 2s</a:t>
            </a:r>
            <a:r>
              <a:rPr lang="en-US" b="1" i="0" baseline="30000" dirty="0">
                <a:solidFill>
                  <a:srgbClr val="333333"/>
                </a:solidFill>
                <a:effectLst/>
                <a:latin typeface="Roboto" panose="02000000000000000000" pitchFamily="2" charset="0"/>
              </a:rPr>
              <a:t>2</a:t>
            </a:r>
            <a:r>
              <a:rPr lang="en-US" b="1" i="0" dirty="0">
                <a:solidFill>
                  <a:srgbClr val="333333"/>
                </a:solidFill>
                <a:effectLst/>
                <a:latin typeface="Roboto" panose="02000000000000000000" pitchFamily="2" charset="0"/>
              </a:rPr>
              <a:t> 2p</a:t>
            </a:r>
            <a:r>
              <a:rPr lang="en-US" b="1" i="0" baseline="30000" dirty="0">
                <a:solidFill>
                  <a:srgbClr val="333333"/>
                </a:solidFill>
                <a:effectLst/>
                <a:latin typeface="Roboto" panose="02000000000000000000" pitchFamily="2" charset="0"/>
              </a:rPr>
              <a:t>4</a:t>
            </a:r>
            <a:r>
              <a:rPr lang="en-US" b="0" i="0" dirty="0">
                <a:solidFill>
                  <a:srgbClr val="333333"/>
                </a:solidFill>
                <a:effectLst/>
                <a:latin typeface="Roboto" panose="02000000000000000000" pitchFamily="2" charset="0"/>
              </a:rPr>
              <a:t>, as shown in the illustration provided </a:t>
            </a:r>
            <a:r>
              <a:rPr lang="en-US" b="0" i="0" dirty="0" err="1">
                <a:solidFill>
                  <a:srgbClr val="333333"/>
                </a:solidFill>
                <a:effectLst/>
                <a:latin typeface="Roboto" panose="02000000000000000000" pitchFamily="2" charset="0"/>
              </a:rPr>
              <a:t>belo</a:t>
            </a:r>
            <a:endParaRPr lang="en-US" b="0" i="0" dirty="0">
              <a:solidFill>
                <a:srgbClr val="333333"/>
              </a:solidFill>
              <a:effectLst/>
              <a:latin typeface="Roboto" panose="02000000000000000000" pitchFamily="2" charset="0"/>
            </a:endParaRPr>
          </a:p>
          <a:p>
            <a:endParaRPr lang="en-IN" dirty="0"/>
          </a:p>
        </p:txBody>
      </p:sp>
      <p:pic>
        <p:nvPicPr>
          <p:cNvPr id="4" name="Google Shape;86;p1">
            <a:extLst>
              <a:ext uri="{FF2B5EF4-FFF2-40B4-BE49-F238E27FC236}">
                <a16:creationId xmlns:a16="http://schemas.microsoft.com/office/drawing/2014/main" id="{D7530C46-A841-477E-A84B-928F066A0AF4}"/>
              </a:ext>
            </a:extLst>
          </p:cNvPr>
          <p:cNvPicPr preferRelativeResize="0"/>
          <p:nvPr/>
        </p:nvPicPr>
        <p:blipFill rotWithShape="1">
          <a:blip r:embed="rId2">
            <a:alphaModFix/>
          </a:blip>
          <a:srcRect/>
          <a:stretch/>
        </p:blipFill>
        <p:spPr>
          <a:xfrm>
            <a:off x="10408709" y="5077700"/>
            <a:ext cx="1234200" cy="1234200"/>
          </a:xfrm>
          <a:prstGeom prst="rect">
            <a:avLst/>
          </a:prstGeom>
          <a:noFill/>
          <a:ln>
            <a:noFill/>
          </a:ln>
        </p:spPr>
      </p:pic>
    </p:spTree>
    <p:extLst>
      <p:ext uri="{BB962C8B-B14F-4D97-AF65-F5344CB8AC3E}">
        <p14:creationId xmlns:p14="http://schemas.microsoft.com/office/powerpoint/2010/main" val="26502348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7660D-34C0-4476-BF1F-6468B30E8512}"/>
              </a:ext>
            </a:extLst>
          </p:cNvPr>
          <p:cNvSpPr>
            <a:spLocks noGrp="1"/>
          </p:cNvSpPr>
          <p:nvPr>
            <p:ph type="title"/>
          </p:nvPr>
        </p:nvSpPr>
        <p:spPr/>
        <p:txBody>
          <a:bodyPr/>
          <a:lstStyle/>
          <a:p>
            <a:r>
              <a:rPr lang="en-US" dirty="0"/>
              <a:t>	</a:t>
            </a:r>
            <a:r>
              <a:rPr lang="en-US" dirty="0">
                <a:solidFill>
                  <a:srgbClr val="FF0000"/>
                </a:solidFill>
              </a:rPr>
              <a:t>More configurations of atoms</a:t>
            </a:r>
            <a:endParaRPr lang="en-IN" dirty="0">
              <a:solidFill>
                <a:srgbClr val="FF0000"/>
              </a:solidFill>
            </a:endParaRPr>
          </a:p>
        </p:txBody>
      </p:sp>
      <p:pic>
        <p:nvPicPr>
          <p:cNvPr id="10242" name="Picture 2" descr="Electronic Configuration of Oxygen">
            <a:extLst>
              <a:ext uri="{FF2B5EF4-FFF2-40B4-BE49-F238E27FC236}">
                <a16:creationId xmlns:a16="http://schemas.microsoft.com/office/drawing/2014/main" id="{4FFAC665-37ED-4B76-9FAA-8077BAB81F5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474226" y="2001079"/>
            <a:ext cx="3269353" cy="3392556"/>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Electronic Configuration of Chlorine">
            <a:extLst>
              <a:ext uri="{FF2B5EF4-FFF2-40B4-BE49-F238E27FC236}">
                <a16:creationId xmlns:a16="http://schemas.microsoft.com/office/drawing/2014/main" id="{0EADB385-FBDA-44E4-88D3-D7ED5F1D57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2887" y="2133600"/>
            <a:ext cx="3269353" cy="326003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FB2CAD1-0796-470A-843A-C3CD36C17B4D}"/>
              </a:ext>
            </a:extLst>
          </p:cNvPr>
          <p:cNvSpPr txBox="1"/>
          <p:nvPr/>
        </p:nvSpPr>
        <p:spPr>
          <a:xfrm>
            <a:off x="622853" y="2555150"/>
            <a:ext cx="3472069" cy="2585323"/>
          </a:xfrm>
          <a:prstGeom prst="rect">
            <a:avLst/>
          </a:prstGeom>
          <a:noFill/>
        </p:spPr>
        <p:txBody>
          <a:bodyPr wrap="square">
            <a:spAutoFit/>
          </a:bodyPr>
          <a:lstStyle/>
          <a:p>
            <a:pPr algn="l"/>
            <a:r>
              <a:rPr lang="en-US" b="0" i="0" dirty="0">
                <a:solidFill>
                  <a:srgbClr val="813588"/>
                </a:solidFill>
                <a:effectLst/>
                <a:latin typeface="Roboto" panose="02000000000000000000" pitchFamily="2" charset="0"/>
              </a:rPr>
              <a:t>Chlorine Electronic Configuration</a:t>
            </a:r>
          </a:p>
          <a:p>
            <a:pPr algn="l"/>
            <a:r>
              <a:rPr lang="en-US" b="0" i="0" dirty="0">
                <a:solidFill>
                  <a:srgbClr val="333333"/>
                </a:solidFill>
                <a:effectLst/>
                <a:latin typeface="Roboto" panose="02000000000000000000" pitchFamily="2" charset="0"/>
              </a:rPr>
              <a:t>Chlorine has an atomic number of 17. Therefore, its 17 electrons are distributed in the following manner:</a:t>
            </a:r>
          </a:p>
          <a:p>
            <a:pPr algn="l"/>
            <a:r>
              <a:rPr lang="en-US" b="0" i="0" dirty="0">
                <a:solidFill>
                  <a:srgbClr val="333333"/>
                </a:solidFill>
                <a:effectLst/>
                <a:latin typeface="Roboto" panose="02000000000000000000" pitchFamily="2" charset="0"/>
              </a:rPr>
              <a:t>K shell – 2 electrons</a:t>
            </a:r>
          </a:p>
          <a:p>
            <a:pPr algn="l"/>
            <a:r>
              <a:rPr lang="en-US" b="0" i="0" dirty="0">
                <a:solidFill>
                  <a:srgbClr val="333333"/>
                </a:solidFill>
                <a:effectLst/>
                <a:latin typeface="Roboto" panose="02000000000000000000" pitchFamily="2" charset="0"/>
              </a:rPr>
              <a:t>L shell – 8 electrons</a:t>
            </a:r>
          </a:p>
          <a:p>
            <a:pPr algn="l"/>
            <a:r>
              <a:rPr lang="en-US" b="0" i="0" dirty="0">
                <a:solidFill>
                  <a:srgbClr val="333333"/>
                </a:solidFill>
                <a:effectLst/>
                <a:latin typeface="Roboto" panose="02000000000000000000" pitchFamily="2" charset="0"/>
              </a:rPr>
              <a:t>M shell – 7 electrons</a:t>
            </a:r>
          </a:p>
        </p:txBody>
      </p:sp>
      <p:pic>
        <p:nvPicPr>
          <p:cNvPr id="8" name="Google Shape;86;p1">
            <a:extLst>
              <a:ext uri="{FF2B5EF4-FFF2-40B4-BE49-F238E27FC236}">
                <a16:creationId xmlns:a16="http://schemas.microsoft.com/office/drawing/2014/main" id="{FE47ED6B-32F9-44C0-8229-EB55A16372B5}"/>
              </a:ext>
            </a:extLst>
          </p:cNvPr>
          <p:cNvPicPr preferRelativeResize="0"/>
          <p:nvPr/>
        </p:nvPicPr>
        <p:blipFill rotWithShape="1">
          <a:blip r:embed="rId4">
            <a:alphaModFix/>
          </a:blip>
          <a:srcRect/>
          <a:stretch/>
        </p:blipFill>
        <p:spPr>
          <a:xfrm>
            <a:off x="10743579" y="5393635"/>
            <a:ext cx="1234200" cy="1234200"/>
          </a:xfrm>
          <a:prstGeom prst="rect">
            <a:avLst/>
          </a:prstGeom>
          <a:noFill/>
          <a:ln>
            <a:noFill/>
          </a:ln>
        </p:spPr>
      </p:pic>
    </p:spTree>
    <p:extLst>
      <p:ext uri="{BB962C8B-B14F-4D97-AF65-F5344CB8AC3E}">
        <p14:creationId xmlns:p14="http://schemas.microsoft.com/office/powerpoint/2010/main" val="42077172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B4B91-6A26-4450-AE1D-69F76DE750B2}"/>
              </a:ext>
            </a:extLst>
          </p:cNvPr>
          <p:cNvSpPr>
            <a:spLocks noGrp="1"/>
          </p:cNvSpPr>
          <p:nvPr>
            <p:ph type="title"/>
          </p:nvPr>
        </p:nvSpPr>
        <p:spPr/>
        <p:txBody>
          <a:bodyPr/>
          <a:lstStyle/>
          <a:p>
            <a:r>
              <a:rPr lang="en-US" dirty="0"/>
              <a:t>		THANK 		YOU</a:t>
            </a:r>
            <a:endParaRPr lang="en-IN" dirty="0"/>
          </a:p>
        </p:txBody>
      </p:sp>
      <p:sp>
        <p:nvSpPr>
          <p:cNvPr id="3" name="Content Placeholder 2">
            <a:extLst>
              <a:ext uri="{FF2B5EF4-FFF2-40B4-BE49-F238E27FC236}">
                <a16:creationId xmlns:a16="http://schemas.microsoft.com/office/drawing/2014/main" id="{C7F493CC-5476-47F9-8857-4695194288B1}"/>
              </a:ext>
            </a:extLst>
          </p:cNvPr>
          <p:cNvSpPr>
            <a:spLocks noGrp="1"/>
          </p:cNvSpPr>
          <p:nvPr>
            <p:ph idx="1"/>
          </p:nvPr>
        </p:nvSpPr>
        <p:spPr/>
        <p:txBody>
          <a:bodyPr/>
          <a:lstStyle/>
          <a:p>
            <a:endParaRPr lang="en-US" dirty="0"/>
          </a:p>
          <a:p>
            <a:endParaRPr lang="en-IN" dirty="0"/>
          </a:p>
          <a:p>
            <a:endParaRPr lang="en-IN" dirty="0"/>
          </a:p>
          <a:p>
            <a:pPr marL="914400" lvl="2" indent="0">
              <a:buNone/>
            </a:pPr>
            <a:r>
              <a:rPr lang="en-IN" sz="4800" dirty="0">
                <a:solidFill>
                  <a:srgbClr val="FF0000"/>
                </a:solidFill>
              </a:rPr>
              <a:t>ODM 	EDUCATIONAL 					GROUP</a:t>
            </a:r>
          </a:p>
        </p:txBody>
      </p:sp>
      <p:pic>
        <p:nvPicPr>
          <p:cNvPr id="4" name="Google Shape;86;p1">
            <a:extLst>
              <a:ext uri="{FF2B5EF4-FFF2-40B4-BE49-F238E27FC236}">
                <a16:creationId xmlns:a16="http://schemas.microsoft.com/office/drawing/2014/main" id="{55D7B53A-96DD-434A-BC16-D173F1FD0CAC}"/>
              </a:ext>
            </a:extLst>
          </p:cNvPr>
          <p:cNvPicPr preferRelativeResize="0"/>
          <p:nvPr/>
        </p:nvPicPr>
        <p:blipFill rotWithShape="1">
          <a:blip r:embed="rId2">
            <a:alphaModFix/>
          </a:blip>
          <a:srcRect/>
          <a:stretch/>
        </p:blipFill>
        <p:spPr>
          <a:xfrm>
            <a:off x="9706343" y="4163622"/>
            <a:ext cx="1234200" cy="1234200"/>
          </a:xfrm>
          <a:prstGeom prst="rect">
            <a:avLst/>
          </a:prstGeom>
          <a:noFill/>
          <a:ln>
            <a:noFill/>
          </a:ln>
        </p:spPr>
      </p:pic>
    </p:spTree>
    <p:extLst>
      <p:ext uri="{BB962C8B-B14F-4D97-AF65-F5344CB8AC3E}">
        <p14:creationId xmlns:p14="http://schemas.microsoft.com/office/powerpoint/2010/main" val="42935827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C2DB0-4A47-42A5-A761-9A34E9A3E200}"/>
              </a:ext>
            </a:extLst>
          </p:cNvPr>
          <p:cNvSpPr>
            <a:spLocks noGrp="1"/>
          </p:cNvSpPr>
          <p:nvPr>
            <p:ph type="title"/>
          </p:nvPr>
        </p:nvSpPr>
        <p:spPr>
          <a:xfrm>
            <a:off x="838200" y="1470991"/>
            <a:ext cx="10515600" cy="1958009"/>
          </a:xfrm>
        </p:spPr>
        <p:txBody>
          <a:bodyPr>
            <a:normAutofit/>
          </a:bodyPr>
          <a:lstStyle/>
          <a:p>
            <a:r>
              <a:rPr lang="en-US" dirty="0"/>
              <a:t>			</a:t>
            </a:r>
            <a:r>
              <a:rPr lang="en-US" dirty="0">
                <a:solidFill>
                  <a:srgbClr val="FF0000"/>
                </a:solidFill>
              </a:rPr>
              <a:t>CLASS-VIII</a:t>
            </a:r>
            <a:br>
              <a:rPr lang="en-US" dirty="0">
                <a:solidFill>
                  <a:srgbClr val="FF0000"/>
                </a:solidFill>
              </a:rPr>
            </a:br>
            <a:r>
              <a:rPr lang="en-US" dirty="0">
                <a:solidFill>
                  <a:srgbClr val="FF0000"/>
                </a:solidFill>
              </a:rPr>
              <a:t>			CHEMISTRY [PPT-5]</a:t>
            </a:r>
            <a:endParaRPr lang="en-IN" dirty="0">
              <a:solidFill>
                <a:srgbClr val="FF0000"/>
              </a:solidFill>
            </a:endParaRPr>
          </a:p>
        </p:txBody>
      </p:sp>
      <p:sp>
        <p:nvSpPr>
          <p:cNvPr id="3" name="Content Placeholder 2">
            <a:extLst>
              <a:ext uri="{FF2B5EF4-FFF2-40B4-BE49-F238E27FC236}">
                <a16:creationId xmlns:a16="http://schemas.microsoft.com/office/drawing/2014/main" id="{E89C2F07-A01A-4574-A851-7A264B6FA27E}"/>
              </a:ext>
            </a:extLst>
          </p:cNvPr>
          <p:cNvSpPr>
            <a:spLocks noGrp="1"/>
          </p:cNvSpPr>
          <p:nvPr>
            <p:ph idx="1"/>
          </p:nvPr>
        </p:nvSpPr>
        <p:spPr>
          <a:xfrm>
            <a:off x="838200" y="4055165"/>
            <a:ext cx="10515600" cy="2121797"/>
          </a:xfrm>
        </p:spPr>
        <p:txBody>
          <a:bodyPr>
            <a:normAutofit/>
          </a:bodyPr>
          <a:lstStyle/>
          <a:p>
            <a:pPr lvl="3"/>
            <a:r>
              <a:rPr lang="en-US" sz="2400" dirty="0"/>
              <a:t>TOPIC – ATOMIC STRUCTURE</a:t>
            </a:r>
          </a:p>
          <a:p>
            <a:pPr lvl="3"/>
            <a:r>
              <a:rPr lang="en-US" sz="2400" dirty="0"/>
              <a:t>SUB TOPIC – VALENCY AND MOLECULAR FORMULA</a:t>
            </a:r>
            <a:endParaRPr lang="en-IN" sz="2400" dirty="0"/>
          </a:p>
        </p:txBody>
      </p:sp>
      <p:pic>
        <p:nvPicPr>
          <p:cNvPr id="4" name="Google Shape;86;p1">
            <a:extLst>
              <a:ext uri="{FF2B5EF4-FFF2-40B4-BE49-F238E27FC236}">
                <a16:creationId xmlns:a16="http://schemas.microsoft.com/office/drawing/2014/main" id="{5340FD8D-EEE7-4352-9FAD-1AF803ABC7FB}"/>
              </a:ext>
            </a:extLst>
          </p:cNvPr>
          <p:cNvPicPr preferRelativeResize="0"/>
          <p:nvPr/>
        </p:nvPicPr>
        <p:blipFill rotWithShape="1">
          <a:blip r:embed="rId2">
            <a:alphaModFix/>
          </a:blip>
          <a:srcRect/>
          <a:stretch/>
        </p:blipFill>
        <p:spPr>
          <a:xfrm>
            <a:off x="1357474" y="1215795"/>
            <a:ext cx="1234200" cy="1234200"/>
          </a:xfrm>
          <a:prstGeom prst="rect">
            <a:avLst/>
          </a:prstGeom>
          <a:noFill/>
          <a:ln>
            <a:noFill/>
          </a:ln>
        </p:spPr>
      </p:pic>
    </p:spTree>
    <p:extLst>
      <p:ext uri="{BB962C8B-B14F-4D97-AF65-F5344CB8AC3E}">
        <p14:creationId xmlns:p14="http://schemas.microsoft.com/office/powerpoint/2010/main" val="1288053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726B4-055C-439A-A38B-50B437A4677D}"/>
              </a:ext>
            </a:extLst>
          </p:cNvPr>
          <p:cNvSpPr>
            <a:spLocks noGrp="1"/>
          </p:cNvSpPr>
          <p:nvPr>
            <p:ph type="title"/>
          </p:nvPr>
        </p:nvSpPr>
        <p:spPr/>
        <p:txBody>
          <a:bodyPr/>
          <a:lstStyle/>
          <a:p>
            <a:r>
              <a:rPr lang="en-US" dirty="0"/>
              <a:t>		</a:t>
            </a:r>
            <a:r>
              <a:rPr lang="en-US" dirty="0">
                <a:solidFill>
                  <a:srgbClr val="FF0000"/>
                </a:solidFill>
              </a:rPr>
              <a:t>Valence electrons and Valency</a:t>
            </a:r>
            <a:endParaRPr lang="en-IN" dirty="0">
              <a:solidFill>
                <a:srgbClr val="FF0000"/>
              </a:solidFill>
            </a:endParaRPr>
          </a:p>
        </p:txBody>
      </p:sp>
      <p:sp>
        <p:nvSpPr>
          <p:cNvPr id="3" name="Content Placeholder 2">
            <a:extLst>
              <a:ext uri="{FF2B5EF4-FFF2-40B4-BE49-F238E27FC236}">
                <a16:creationId xmlns:a16="http://schemas.microsoft.com/office/drawing/2014/main" id="{1D13F53E-09B7-4150-A05E-38A448386C64}"/>
              </a:ext>
            </a:extLst>
          </p:cNvPr>
          <p:cNvSpPr>
            <a:spLocks noGrp="1"/>
          </p:cNvSpPr>
          <p:nvPr>
            <p:ph idx="1"/>
          </p:nvPr>
        </p:nvSpPr>
        <p:spPr/>
        <p:txBody>
          <a:bodyPr/>
          <a:lstStyle/>
          <a:p>
            <a:r>
              <a:rPr lang="en-US" dirty="0"/>
              <a:t>It refers to the No of (e-s) found in the outermost shell of an Atom :</a:t>
            </a:r>
          </a:p>
          <a:p>
            <a:pPr marL="0" indent="0">
              <a:buNone/>
            </a:pPr>
            <a:r>
              <a:rPr lang="en-US" dirty="0"/>
              <a:t>	ex. [Na] = 2, 8, 1	V e-s -&gt; 1</a:t>
            </a:r>
          </a:p>
          <a:p>
            <a:pPr marL="0" indent="0">
              <a:buNone/>
            </a:pPr>
            <a:r>
              <a:rPr lang="en-US" dirty="0"/>
              <a:t>	      [Ca} = 2, 8, 8, 2 V e-s -&gt; 2 </a:t>
            </a:r>
          </a:p>
          <a:p>
            <a:pPr marL="0" indent="0">
              <a:buNone/>
            </a:pPr>
            <a:r>
              <a:rPr lang="en-US" dirty="0"/>
              <a:t>	      [Cl} = 2, 8, 7      V e-s -&gt; 7</a:t>
            </a:r>
          </a:p>
          <a:p>
            <a:pPr marL="0" indent="0">
              <a:buNone/>
            </a:pPr>
            <a:r>
              <a:rPr lang="en-US" dirty="0"/>
              <a:t> Valency – It is the combining capacity of an atom./ No of e-s of an atom  take part in chemical bonding. (either Co-valent or Ionic)</a:t>
            </a:r>
          </a:p>
          <a:p>
            <a:pPr marL="0" indent="0">
              <a:buNone/>
            </a:pPr>
            <a:r>
              <a:rPr lang="en-US" dirty="0"/>
              <a:t>	Which can be determined from its V e-s. </a:t>
            </a:r>
          </a:p>
          <a:p>
            <a:pPr marL="0" indent="0">
              <a:buNone/>
            </a:pPr>
            <a:r>
              <a:rPr lang="en-US" dirty="0"/>
              <a:t>Just to occupy a stable Electronic Config. Every atom loses or gains or shares some of its e-s with other atom, that no refers to Valency. </a:t>
            </a:r>
            <a:endParaRPr lang="en-IN" dirty="0"/>
          </a:p>
        </p:txBody>
      </p:sp>
      <p:pic>
        <p:nvPicPr>
          <p:cNvPr id="4" name="Google Shape;86;p1">
            <a:extLst>
              <a:ext uri="{FF2B5EF4-FFF2-40B4-BE49-F238E27FC236}">
                <a16:creationId xmlns:a16="http://schemas.microsoft.com/office/drawing/2014/main" id="{795AF58F-7400-4B62-94C4-1D5916735C1C}"/>
              </a:ext>
            </a:extLst>
          </p:cNvPr>
          <p:cNvPicPr preferRelativeResize="0"/>
          <p:nvPr/>
        </p:nvPicPr>
        <p:blipFill rotWithShape="1">
          <a:blip r:embed="rId2">
            <a:alphaModFix/>
          </a:blip>
          <a:srcRect/>
          <a:stretch/>
        </p:blipFill>
        <p:spPr>
          <a:xfrm>
            <a:off x="1264709" y="410806"/>
            <a:ext cx="1234200" cy="1234200"/>
          </a:xfrm>
          <a:prstGeom prst="rect">
            <a:avLst/>
          </a:prstGeom>
          <a:noFill/>
          <a:ln>
            <a:noFill/>
          </a:ln>
        </p:spPr>
      </p:pic>
    </p:spTree>
    <p:extLst>
      <p:ext uri="{BB962C8B-B14F-4D97-AF65-F5344CB8AC3E}">
        <p14:creationId xmlns:p14="http://schemas.microsoft.com/office/powerpoint/2010/main" val="3194422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5805B-CDB4-42AA-AC31-0C7E23B862D9}"/>
              </a:ext>
            </a:extLst>
          </p:cNvPr>
          <p:cNvSpPr>
            <a:spLocks noGrp="1"/>
          </p:cNvSpPr>
          <p:nvPr>
            <p:ph type="title"/>
          </p:nvPr>
        </p:nvSpPr>
        <p:spPr/>
        <p:txBody>
          <a:bodyPr/>
          <a:lstStyle/>
          <a:p>
            <a:r>
              <a:rPr lang="en-US" dirty="0">
                <a:solidFill>
                  <a:srgbClr val="FF0000"/>
                </a:solidFill>
              </a:rPr>
              <a:t>		Cathode ray Experiment</a:t>
            </a:r>
            <a:endParaRPr lang="en-IN" dirty="0">
              <a:solidFill>
                <a:srgbClr val="FF0000"/>
              </a:solidFill>
            </a:endParaRPr>
          </a:p>
        </p:txBody>
      </p:sp>
      <p:sp>
        <p:nvSpPr>
          <p:cNvPr id="3" name="Content Placeholder 2">
            <a:extLst>
              <a:ext uri="{FF2B5EF4-FFF2-40B4-BE49-F238E27FC236}">
                <a16:creationId xmlns:a16="http://schemas.microsoft.com/office/drawing/2014/main" id="{4AABCA3C-31B0-403A-BD3F-D6BD6C6A06C4}"/>
              </a:ext>
            </a:extLst>
          </p:cNvPr>
          <p:cNvSpPr>
            <a:spLocks noGrp="1"/>
          </p:cNvSpPr>
          <p:nvPr>
            <p:ph idx="1"/>
          </p:nvPr>
        </p:nvSpPr>
        <p:spPr>
          <a:xfrm>
            <a:off x="838199" y="1619250"/>
            <a:ext cx="10691191" cy="4557713"/>
          </a:xfrm>
        </p:spPr>
        <p:txBody>
          <a:bodyPr/>
          <a:lstStyle/>
          <a:p>
            <a:endParaRPr lang="en-US" dirty="0"/>
          </a:p>
          <a:p>
            <a:endParaRPr lang="en-IN" dirty="0"/>
          </a:p>
          <a:p>
            <a:endParaRPr lang="en-IN" dirty="0"/>
          </a:p>
          <a:p>
            <a:endParaRPr lang="en-IN" dirty="0"/>
          </a:p>
          <a:p>
            <a:endParaRPr lang="en-IN" dirty="0"/>
          </a:p>
          <a:p>
            <a:endParaRPr lang="en-IN" dirty="0"/>
          </a:p>
          <a:p>
            <a:endParaRPr lang="en-IN" dirty="0"/>
          </a:p>
          <a:p>
            <a:r>
              <a:rPr lang="en-IN" dirty="0">
                <a:solidFill>
                  <a:schemeClr val="accent1"/>
                </a:solidFill>
                <a:hlinkClick r:id="rId2"/>
              </a:rPr>
              <a:t>https://www.youtube.com/watch?v=D9Nad2JxkNw</a:t>
            </a:r>
            <a:endParaRPr lang="en-IN" dirty="0">
              <a:solidFill>
                <a:schemeClr val="accent1"/>
              </a:solidFill>
            </a:endParaRPr>
          </a:p>
          <a:p>
            <a:endParaRPr lang="en-IN" dirty="0"/>
          </a:p>
        </p:txBody>
      </p:sp>
      <p:pic>
        <p:nvPicPr>
          <p:cNvPr id="1026" name="Picture 2" descr="Cathode Ray Tube Experiment">
            <a:extLst>
              <a:ext uri="{FF2B5EF4-FFF2-40B4-BE49-F238E27FC236}">
                <a16:creationId xmlns:a16="http://schemas.microsoft.com/office/drawing/2014/main" id="{AB6FD46A-A6EF-47F0-BD6A-89BED0E7D3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9484" y="1619250"/>
            <a:ext cx="6667500" cy="3619500"/>
          </a:xfrm>
          <a:prstGeom prst="rect">
            <a:avLst/>
          </a:prstGeom>
          <a:noFill/>
          <a:extLst>
            <a:ext uri="{909E8E84-426E-40DD-AFC4-6F175D3DCCD1}">
              <a14:hiddenFill xmlns:a14="http://schemas.microsoft.com/office/drawing/2010/main">
                <a:solidFill>
                  <a:srgbClr val="FFFFFF"/>
                </a:solidFill>
              </a14:hiddenFill>
            </a:ext>
          </a:extLst>
        </p:spPr>
      </p:pic>
      <p:pic>
        <p:nvPicPr>
          <p:cNvPr id="5" name="Google Shape;86;p1">
            <a:extLst>
              <a:ext uri="{FF2B5EF4-FFF2-40B4-BE49-F238E27FC236}">
                <a16:creationId xmlns:a16="http://schemas.microsoft.com/office/drawing/2014/main" id="{F6339FEA-7194-46BC-BC8C-42D94558D1C1}"/>
              </a:ext>
            </a:extLst>
          </p:cNvPr>
          <p:cNvPicPr preferRelativeResize="0"/>
          <p:nvPr/>
        </p:nvPicPr>
        <p:blipFill rotWithShape="1">
          <a:blip r:embed="rId4">
            <a:alphaModFix/>
          </a:blip>
          <a:srcRect/>
          <a:stretch/>
        </p:blipFill>
        <p:spPr>
          <a:xfrm>
            <a:off x="10435213" y="5258675"/>
            <a:ext cx="1234200" cy="1234200"/>
          </a:xfrm>
          <a:prstGeom prst="rect">
            <a:avLst/>
          </a:prstGeom>
          <a:noFill/>
          <a:ln>
            <a:noFill/>
          </a:ln>
        </p:spPr>
      </p:pic>
    </p:spTree>
    <p:extLst>
      <p:ext uri="{BB962C8B-B14F-4D97-AF65-F5344CB8AC3E}">
        <p14:creationId xmlns:p14="http://schemas.microsoft.com/office/powerpoint/2010/main" val="6286463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4D35C-5469-4E70-8BF6-B3F2ABB9BD14}"/>
              </a:ext>
            </a:extLst>
          </p:cNvPr>
          <p:cNvSpPr>
            <a:spLocks noGrp="1"/>
          </p:cNvSpPr>
          <p:nvPr>
            <p:ph type="title"/>
          </p:nvPr>
        </p:nvSpPr>
        <p:spPr/>
        <p:txBody>
          <a:bodyPr/>
          <a:lstStyle/>
          <a:p>
            <a:r>
              <a:rPr lang="en-US" dirty="0"/>
              <a:t>	</a:t>
            </a:r>
            <a:r>
              <a:rPr lang="en-US" dirty="0">
                <a:solidFill>
                  <a:srgbClr val="FF0000"/>
                </a:solidFill>
              </a:rPr>
              <a:t>Determining Valency</a:t>
            </a:r>
            <a:endParaRPr lang="en-IN" dirty="0">
              <a:solidFill>
                <a:srgbClr val="FF0000"/>
              </a:solidFill>
            </a:endParaRPr>
          </a:p>
        </p:txBody>
      </p:sp>
      <p:sp>
        <p:nvSpPr>
          <p:cNvPr id="3" name="Content Placeholder 2">
            <a:extLst>
              <a:ext uri="{FF2B5EF4-FFF2-40B4-BE49-F238E27FC236}">
                <a16:creationId xmlns:a16="http://schemas.microsoft.com/office/drawing/2014/main" id="{24B05D5F-12D3-451F-A177-075CE5B3E6CC}"/>
              </a:ext>
            </a:extLst>
          </p:cNvPr>
          <p:cNvSpPr>
            <a:spLocks noGrp="1"/>
          </p:cNvSpPr>
          <p:nvPr>
            <p:ph idx="1"/>
          </p:nvPr>
        </p:nvSpPr>
        <p:spPr/>
        <p:txBody>
          <a:bodyPr>
            <a:normAutofit lnSpcReduction="10000"/>
          </a:bodyPr>
          <a:lstStyle/>
          <a:p>
            <a:r>
              <a:rPr lang="en-US" dirty="0"/>
              <a:t>Stable configuration means either Octet state or if simple Duplet state</a:t>
            </a:r>
          </a:p>
          <a:p>
            <a:r>
              <a:rPr lang="en-US" dirty="0"/>
              <a:t>N’ has V e-s = 5 but Valency =8-5=3</a:t>
            </a:r>
          </a:p>
          <a:p>
            <a:r>
              <a:rPr lang="en-US" dirty="0"/>
              <a:t>Al’ has V e-s = 3 and Valency =3</a:t>
            </a:r>
          </a:p>
          <a:p>
            <a:r>
              <a:rPr lang="en-IN" dirty="0"/>
              <a:t>It is of two types :covalency and electro-valency.</a:t>
            </a:r>
          </a:p>
          <a:p>
            <a:pPr marL="0" indent="0">
              <a:buNone/>
            </a:pPr>
            <a:r>
              <a:rPr lang="en-IN" dirty="0"/>
              <a:t>	covalency : by sharing no of electrons</a:t>
            </a:r>
          </a:p>
          <a:p>
            <a:pPr marL="0" indent="0">
              <a:buNone/>
            </a:pPr>
            <a:r>
              <a:rPr lang="en-IN" dirty="0"/>
              <a:t>	electro-valency : by transferring electrons [+/-]</a:t>
            </a:r>
          </a:p>
          <a:p>
            <a:pPr marL="0" indent="0">
              <a:buNone/>
            </a:pPr>
            <a:r>
              <a:rPr lang="en-IN" dirty="0"/>
              <a:t>	like wise monovalent, divalent and trivalent - ( Na+, Mg2+, and 	NH4+…) or, ( Cl-, S2-, CO3 2-…)</a:t>
            </a:r>
          </a:p>
          <a:p>
            <a:pPr marL="0" indent="0">
              <a:buNone/>
            </a:pPr>
            <a:r>
              <a:rPr lang="en-IN" dirty="0"/>
              <a:t>	</a:t>
            </a:r>
          </a:p>
        </p:txBody>
      </p:sp>
      <p:pic>
        <p:nvPicPr>
          <p:cNvPr id="4" name="Google Shape;86;p1">
            <a:extLst>
              <a:ext uri="{FF2B5EF4-FFF2-40B4-BE49-F238E27FC236}">
                <a16:creationId xmlns:a16="http://schemas.microsoft.com/office/drawing/2014/main" id="{1E15AD59-2B55-46BA-A74E-98D6D7AA8221}"/>
              </a:ext>
            </a:extLst>
          </p:cNvPr>
          <p:cNvPicPr preferRelativeResize="0"/>
          <p:nvPr/>
        </p:nvPicPr>
        <p:blipFill rotWithShape="1">
          <a:blip r:embed="rId2">
            <a:alphaModFix/>
          </a:blip>
          <a:srcRect/>
          <a:stretch/>
        </p:blipFill>
        <p:spPr>
          <a:xfrm>
            <a:off x="10236430" y="5258675"/>
            <a:ext cx="1234200" cy="1234200"/>
          </a:xfrm>
          <a:prstGeom prst="rect">
            <a:avLst/>
          </a:prstGeom>
          <a:noFill/>
          <a:ln>
            <a:noFill/>
          </a:ln>
        </p:spPr>
      </p:pic>
    </p:spTree>
    <p:extLst>
      <p:ext uri="{BB962C8B-B14F-4D97-AF65-F5344CB8AC3E}">
        <p14:creationId xmlns:p14="http://schemas.microsoft.com/office/powerpoint/2010/main" val="37957204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4369D-EFE4-4E35-9F59-28C62CD3538D}"/>
              </a:ext>
            </a:extLst>
          </p:cNvPr>
          <p:cNvSpPr>
            <a:spLocks noGrp="1"/>
          </p:cNvSpPr>
          <p:nvPr>
            <p:ph type="title"/>
          </p:nvPr>
        </p:nvSpPr>
        <p:spPr/>
        <p:txBody>
          <a:bodyPr/>
          <a:lstStyle/>
          <a:p>
            <a:r>
              <a:rPr lang="en-US" dirty="0"/>
              <a:t>	</a:t>
            </a:r>
            <a:r>
              <a:rPr lang="en-US" dirty="0">
                <a:solidFill>
                  <a:srgbClr val="FF0000"/>
                </a:solidFill>
              </a:rPr>
              <a:t>Writing Chemical Formula</a:t>
            </a:r>
            <a:endParaRPr lang="en-IN" dirty="0">
              <a:solidFill>
                <a:srgbClr val="FF0000"/>
              </a:solidFill>
            </a:endParaRPr>
          </a:p>
        </p:txBody>
      </p:sp>
      <p:pic>
        <p:nvPicPr>
          <p:cNvPr id="1026" name="Picture 2" descr="how can we write chemical formulas - Chemistry - TopperLearning.com |  55twhg55">
            <a:extLst>
              <a:ext uri="{FF2B5EF4-FFF2-40B4-BE49-F238E27FC236}">
                <a16:creationId xmlns:a16="http://schemas.microsoft.com/office/drawing/2014/main" id="{B444E2BE-F0D7-4396-B902-2AE24A2251E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79443" y="1550504"/>
            <a:ext cx="8246009" cy="4731026"/>
          </a:xfrm>
          <a:prstGeom prst="rect">
            <a:avLst/>
          </a:prstGeom>
          <a:noFill/>
          <a:extLst>
            <a:ext uri="{909E8E84-426E-40DD-AFC4-6F175D3DCCD1}">
              <a14:hiddenFill xmlns:a14="http://schemas.microsoft.com/office/drawing/2010/main">
                <a:solidFill>
                  <a:srgbClr val="FFFFFF"/>
                </a:solidFill>
              </a14:hiddenFill>
            </a:ext>
          </a:extLst>
        </p:spPr>
      </p:pic>
      <p:pic>
        <p:nvPicPr>
          <p:cNvPr id="5" name="Google Shape;86;p1">
            <a:extLst>
              <a:ext uri="{FF2B5EF4-FFF2-40B4-BE49-F238E27FC236}">
                <a16:creationId xmlns:a16="http://schemas.microsoft.com/office/drawing/2014/main" id="{D7D123A4-E4E4-457D-A418-798669C00AB9}"/>
              </a:ext>
            </a:extLst>
          </p:cNvPr>
          <p:cNvPicPr preferRelativeResize="0"/>
          <p:nvPr/>
        </p:nvPicPr>
        <p:blipFill rotWithShape="1">
          <a:blip r:embed="rId3">
            <a:alphaModFix/>
          </a:blip>
          <a:srcRect/>
          <a:stretch/>
        </p:blipFill>
        <p:spPr>
          <a:xfrm>
            <a:off x="10594239" y="4899899"/>
            <a:ext cx="1234200" cy="1234200"/>
          </a:xfrm>
          <a:prstGeom prst="rect">
            <a:avLst/>
          </a:prstGeom>
          <a:noFill/>
          <a:ln>
            <a:noFill/>
          </a:ln>
        </p:spPr>
      </p:pic>
    </p:spTree>
    <p:extLst>
      <p:ext uri="{BB962C8B-B14F-4D97-AF65-F5344CB8AC3E}">
        <p14:creationId xmlns:p14="http://schemas.microsoft.com/office/powerpoint/2010/main" val="17795428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3BDFF-98B2-4242-B528-2AD39C9BC56D}"/>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6382A655-A5AB-4217-A134-3D6D8FE23D8A}"/>
              </a:ext>
            </a:extLst>
          </p:cNvPr>
          <p:cNvSpPr>
            <a:spLocks noGrp="1"/>
          </p:cNvSpPr>
          <p:nvPr>
            <p:ph idx="1"/>
          </p:nvPr>
        </p:nvSpPr>
        <p:spPr/>
        <p:txBody>
          <a:bodyPr/>
          <a:lstStyle/>
          <a:p>
            <a:pPr marL="0" indent="0">
              <a:buNone/>
            </a:pPr>
            <a:r>
              <a:rPr lang="en-US" dirty="0"/>
              <a:t> Write the Chemical Formula of following compounds :</a:t>
            </a:r>
          </a:p>
          <a:p>
            <a:pPr marL="0" indent="0">
              <a:buNone/>
            </a:pPr>
            <a:r>
              <a:rPr lang="en-US" dirty="0"/>
              <a:t>	a) Sodium Bicarbonate</a:t>
            </a:r>
          </a:p>
          <a:p>
            <a:pPr marL="0" indent="0">
              <a:buNone/>
            </a:pPr>
            <a:r>
              <a:rPr lang="en-US" dirty="0"/>
              <a:t>	b) Zinc Sulphate</a:t>
            </a:r>
          </a:p>
          <a:p>
            <a:pPr marL="0" indent="0">
              <a:buNone/>
            </a:pPr>
            <a:r>
              <a:rPr lang="en-US" dirty="0"/>
              <a:t>	c) Potassium Dichromate</a:t>
            </a:r>
          </a:p>
          <a:p>
            <a:pPr marL="0" indent="0">
              <a:buNone/>
            </a:pPr>
            <a:r>
              <a:rPr lang="en-US" dirty="0"/>
              <a:t>	d) Ammonium Phosphate</a:t>
            </a:r>
          </a:p>
          <a:p>
            <a:pPr marL="0" indent="0">
              <a:buNone/>
            </a:pPr>
            <a:r>
              <a:rPr lang="en-US" dirty="0"/>
              <a:t>	e) Aluminum Zincate</a:t>
            </a:r>
          </a:p>
          <a:p>
            <a:pPr marL="0" indent="0">
              <a:buNone/>
            </a:pPr>
            <a:r>
              <a:rPr lang="en-US" dirty="0"/>
              <a:t>	f) Calcium Acetate</a:t>
            </a:r>
          </a:p>
          <a:p>
            <a:pPr marL="0" indent="0">
              <a:buNone/>
            </a:pPr>
            <a:r>
              <a:rPr lang="en-US" dirty="0"/>
              <a:t>	all above you write in Criss-Cross method.</a:t>
            </a:r>
            <a:endParaRPr lang="en-IN" dirty="0"/>
          </a:p>
        </p:txBody>
      </p:sp>
      <p:pic>
        <p:nvPicPr>
          <p:cNvPr id="4" name="Google Shape;86;p1">
            <a:extLst>
              <a:ext uri="{FF2B5EF4-FFF2-40B4-BE49-F238E27FC236}">
                <a16:creationId xmlns:a16="http://schemas.microsoft.com/office/drawing/2014/main" id="{30507869-75B6-4A39-8439-53C0CF3D6D99}"/>
              </a:ext>
            </a:extLst>
          </p:cNvPr>
          <p:cNvPicPr preferRelativeResize="0"/>
          <p:nvPr/>
        </p:nvPicPr>
        <p:blipFill rotWithShape="1">
          <a:blip r:embed="rId2">
            <a:alphaModFix/>
          </a:blip>
          <a:srcRect/>
          <a:stretch/>
        </p:blipFill>
        <p:spPr>
          <a:xfrm>
            <a:off x="10119600" y="5077700"/>
            <a:ext cx="1234200" cy="1234200"/>
          </a:xfrm>
          <a:prstGeom prst="rect">
            <a:avLst/>
          </a:prstGeom>
          <a:noFill/>
          <a:ln>
            <a:noFill/>
          </a:ln>
        </p:spPr>
      </p:pic>
    </p:spTree>
    <p:extLst>
      <p:ext uri="{BB962C8B-B14F-4D97-AF65-F5344CB8AC3E}">
        <p14:creationId xmlns:p14="http://schemas.microsoft.com/office/powerpoint/2010/main" val="11402288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91732-1273-4784-9364-B27E1F2BBC18}"/>
              </a:ext>
            </a:extLst>
          </p:cNvPr>
          <p:cNvSpPr>
            <a:spLocks noGrp="1"/>
          </p:cNvSpPr>
          <p:nvPr>
            <p:ph type="title"/>
          </p:nvPr>
        </p:nvSpPr>
        <p:spPr/>
        <p:txBody>
          <a:bodyPr/>
          <a:lstStyle/>
          <a:p>
            <a:r>
              <a:rPr lang="en-US" dirty="0"/>
              <a:t>		</a:t>
            </a:r>
            <a:endParaRPr lang="en-IN" dirty="0"/>
          </a:p>
        </p:txBody>
      </p:sp>
      <p:sp>
        <p:nvSpPr>
          <p:cNvPr id="3" name="Content Placeholder 2">
            <a:extLst>
              <a:ext uri="{FF2B5EF4-FFF2-40B4-BE49-F238E27FC236}">
                <a16:creationId xmlns:a16="http://schemas.microsoft.com/office/drawing/2014/main" id="{E943AAD5-A233-4F4C-9C2E-E7B2A2CA3866}"/>
              </a:ext>
            </a:extLst>
          </p:cNvPr>
          <p:cNvSpPr>
            <a:spLocks noGrp="1"/>
          </p:cNvSpPr>
          <p:nvPr>
            <p:ph idx="1"/>
          </p:nvPr>
        </p:nvSpPr>
        <p:spPr/>
        <p:txBody>
          <a:bodyPr/>
          <a:lstStyle/>
          <a:p>
            <a:endParaRPr lang="en-US" dirty="0"/>
          </a:p>
          <a:p>
            <a:endParaRPr lang="en-IN" dirty="0"/>
          </a:p>
          <a:p>
            <a:pPr marL="2286000" lvl="5" indent="0">
              <a:buNone/>
            </a:pPr>
            <a:r>
              <a:rPr lang="en-IN" dirty="0"/>
              <a:t>	</a:t>
            </a:r>
            <a:r>
              <a:rPr lang="en-IN" sz="4000" dirty="0"/>
              <a:t>THANK 			YOU</a:t>
            </a:r>
          </a:p>
          <a:p>
            <a:endParaRPr lang="en-IN" dirty="0"/>
          </a:p>
          <a:p>
            <a:pPr marL="0" indent="0">
              <a:buNone/>
            </a:pPr>
            <a:r>
              <a:rPr lang="en-IN" sz="4400" dirty="0"/>
              <a:t>	</a:t>
            </a:r>
            <a:r>
              <a:rPr lang="en-IN" sz="4400" dirty="0">
                <a:solidFill>
                  <a:srgbClr val="FF0000"/>
                </a:solidFill>
              </a:rPr>
              <a:t>ODM		EDUCATIONAL 	    GROUP</a:t>
            </a:r>
          </a:p>
        </p:txBody>
      </p:sp>
      <p:pic>
        <p:nvPicPr>
          <p:cNvPr id="4" name="Google Shape;86;p1">
            <a:extLst>
              <a:ext uri="{FF2B5EF4-FFF2-40B4-BE49-F238E27FC236}">
                <a16:creationId xmlns:a16="http://schemas.microsoft.com/office/drawing/2014/main" id="{0A508E9C-7AD3-4CE8-9C03-4FDA398D348B}"/>
              </a:ext>
            </a:extLst>
          </p:cNvPr>
          <p:cNvPicPr preferRelativeResize="0"/>
          <p:nvPr/>
        </p:nvPicPr>
        <p:blipFill rotWithShape="1">
          <a:blip r:embed="rId2">
            <a:alphaModFix/>
          </a:blip>
          <a:srcRect/>
          <a:stretch/>
        </p:blipFill>
        <p:spPr>
          <a:xfrm>
            <a:off x="1357474" y="818229"/>
            <a:ext cx="1234200" cy="1234200"/>
          </a:xfrm>
          <a:prstGeom prst="rect">
            <a:avLst/>
          </a:prstGeom>
          <a:noFill/>
          <a:ln>
            <a:noFill/>
          </a:ln>
        </p:spPr>
      </p:pic>
    </p:spTree>
    <p:extLst>
      <p:ext uri="{BB962C8B-B14F-4D97-AF65-F5344CB8AC3E}">
        <p14:creationId xmlns:p14="http://schemas.microsoft.com/office/powerpoint/2010/main" val="19111563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D034F-047F-4F11-A678-726AF1D0FB5D}"/>
              </a:ext>
            </a:extLst>
          </p:cNvPr>
          <p:cNvSpPr>
            <a:spLocks noGrp="1"/>
          </p:cNvSpPr>
          <p:nvPr>
            <p:ph type="title"/>
          </p:nvPr>
        </p:nvSpPr>
        <p:spPr/>
        <p:txBody>
          <a:bodyPr/>
          <a:lstStyle/>
          <a:p>
            <a:r>
              <a:rPr lang="en-US" dirty="0"/>
              <a:t> 		</a:t>
            </a:r>
            <a:r>
              <a:rPr lang="en-US" dirty="0">
                <a:solidFill>
                  <a:srgbClr val="FF0000"/>
                </a:solidFill>
              </a:rPr>
              <a:t>Image of CRT</a:t>
            </a:r>
            <a:endParaRPr lang="en-IN" dirty="0"/>
          </a:p>
        </p:txBody>
      </p:sp>
      <p:pic>
        <p:nvPicPr>
          <p:cNvPr id="2050" name="Picture 2" descr="describe j j thomson 39 s cathode ray experiment and how it led to the  discovery of electrons what are the properties of electrons - Chemistry -  TopperLearning.com | n3yjj99">
            <a:extLst>
              <a:ext uri="{FF2B5EF4-FFF2-40B4-BE49-F238E27FC236}">
                <a16:creationId xmlns:a16="http://schemas.microsoft.com/office/drawing/2014/main" id="{DE0470F8-5857-4AE0-9A79-13143DBFF1F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86610" y="1789043"/>
            <a:ext cx="7275442" cy="4558748"/>
          </a:xfrm>
          <a:prstGeom prst="rect">
            <a:avLst/>
          </a:prstGeom>
          <a:noFill/>
          <a:extLst>
            <a:ext uri="{909E8E84-426E-40DD-AFC4-6F175D3DCCD1}">
              <a14:hiddenFill xmlns:a14="http://schemas.microsoft.com/office/drawing/2010/main">
                <a:solidFill>
                  <a:srgbClr val="FFFFFF"/>
                </a:solidFill>
              </a14:hiddenFill>
            </a:ext>
          </a:extLst>
        </p:spPr>
      </p:pic>
      <p:pic>
        <p:nvPicPr>
          <p:cNvPr id="5" name="Google Shape;86;p1">
            <a:extLst>
              <a:ext uri="{FF2B5EF4-FFF2-40B4-BE49-F238E27FC236}">
                <a16:creationId xmlns:a16="http://schemas.microsoft.com/office/drawing/2014/main" id="{691D61A5-8161-4523-BAF0-77806E671602}"/>
              </a:ext>
            </a:extLst>
          </p:cNvPr>
          <p:cNvPicPr preferRelativeResize="0"/>
          <p:nvPr/>
        </p:nvPicPr>
        <p:blipFill rotWithShape="1">
          <a:blip r:embed="rId3">
            <a:alphaModFix/>
          </a:blip>
          <a:srcRect/>
          <a:stretch/>
        </p:blipFill>
        <p:spPr>
          <a:xfrm>
            <a:off x="10435213" y="5258675"/>
            <a:ext cx="1234200" cy="1234200"/>
          </a:xfrm>
          <a:prstGeom prst="rect">
            <a:avLst/>
          </a:prstGeom>
          <a:noFill/>
          <a:ln>
            <a:noFill/>
          </a:ln>
        </p:spPr>
      </p:pic>
    </p:spTree>
    <p:extLst>
      <p:ext uri="{BB962C8B-B14F-4D97-AF65-F5344CB8AC3E}">
        <p14:creationId xmlns:p14="http://schemas.microsoft.com/office/powerpoint/2010/main" val="2940223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2290F-1D22-4E76-A22F-0D2927AC71E2}"/>
              </a:ext>
            </a:extLst>
          </p:cNvPr>
          <p:cNvSpPr>
            <a:spLocks noGrp="1"/>
          </p:cNvSpPr>
          <p:nvPr>
            <p:ph type="title"/>
          </p:nvPr>
        </p:nvSpPr>
        <p:spPr/>
        <p:txBody>
          <a:bodyPr/>
          <a:lstStyle/>
          <a:p>
            <a:r>
              <a:rPr lang="en-US" dirty="0">
                <a:solidFill>
                  <a:srgbClr val="FF0000"/>
                </a:solidFill>
              </a:rPr>
              <a:t>Properties of Cathode Rays (Electrons)</a:t>
            </a:r>
            <a:endParaRPr lang="en-IN" dirty="0">
              <a:solidFill>
                <a:srgbClr val="FF0000"/>
              </a:solidFill>
            </a:endParaRPr>
          </a:p>
        </p:txBody>
      </p:sp>
      <p:sp>
        <p:nvSpPr>
          <p:cNvPr id="3" name="Content Placeholder 2">
            <a:extLst>
              <a:ext uri="{FF2B5EF4-FFF2-40B4-BE49-F238E27FC236}">
                <a16:creationId xmlns:a16="http://schemas.microsoft.com/office/drawing/2014/main" id="{2CA7719E-0A6E-4B59-8C2A-4FB50C375C4B}"/>
              </a:ext>
            </a:extLst>
          </p:cNvPr>
          <p:cNvSpPr>
            <a:spLocks noGrp="1"/>
          </p:cNvSpPr>
          <p:nvPr>
            <p:ph idx="1"/>
          </p:nvPr>
        </p:nvSpPr>
        <p:spPr/>
        <p:txBody>
          <a:bodyPr>
            <a:normAutofit/>
          </a:bodyPr>
          <a:lstStyle/>
          <a:p>
            <a:pPr algn="l"/>
            <a:r>
              <a:rPr lang="en-US" sz="2100" b="0" i="0" dirty="0">
                <a:solidFill>
                  <a:srgbClr val="333333"/>
                </a:solidFill>
                <a:effectLst/>
                <a:latin typeface="Roboto" panose="02000000000000000000" pitchFamily="2" charset="0"/>
              </a:rPr>
              <a:t>After completing the experiment J.J. Thomson concluded that rays were and are basically negatively charged particles present or moving around in a set of a positive charge. This theory further helped physicists in understanding the </a:t>
            </a:r>
            <a:r>
              <a:rPr lang="en-US" sz="2100" b="0" i="0" u="none" strike="noStrike" dirty="0">
                <a:solidFill>
                  <a:srgbClr val="73AD21"/>
                </a:solidFill>
                <a:effectLst/>
                <a:latin typeface="Roboto" panose="02000000000000000000" pitchFamily="2" charset="0"/>
                <a:hlinkClick r:id="rId2"/>
              </a:rPr>
              <a:t>structure of an atom</a:t>
            </a:r>
            <a:r>
              <a:rPr lang="en-US" sz="2100" b="0" i="0" dirty="0">
                <a:solidFill>
                  <a:srgbClr val="333333"/>
                </a:solidFill>
                <a:effectLst/>
                <a:latin typeface="Roboto" panose="02000000000000000000" pitchFamily="2" charset="0"/>
              </a:rPr>
              <a:t>. And the significant observation that he made was that the characteristics of cathode rays or electrons did not depend on the material of electrodes or the nature of the gas present in the cathode ray tube. All in all, form all this we learn that the electrons are in fact the basic constituent of all the atoms.</a:t>
            </a:r>
          </a:p>
          <a:p>
            <a:pPr algn="l"/>
            <a:r>
              <a:rPr lang="en-US" sz="2100" b="0" i="0" dirty="0">
                <a:solidFill>
                  <a:srgbClr val="333333"/>
                </a:solidFill>
                <a:effectLst/>
                <a:latin typeface="Roboto" panose="02000000000000000000" pitchFamily="2" charset="0"/>
              </a:rPr>
              <a:t>Most of the mass of the atom and all of its positive charge are contained in a small nucleus, called a nucleus. The particle which is positively charged is called a proton. The greater part of an atom’s volume is empty space.</a:t>
            </a:r>
          </a:p>
          <a:p>
            <a:pPr algn="l"/>
            <a:r>
              <a:rPr lang="en-US" sz="2100" b="0" i="0" dirty="0">
                <a:solidFill>
                  <a:srgbClr val="333333"/>
                </a:solidFill>
                <a:effectLst/>
                <a:latin typeface="Roboto" panose="02000000000000000000" pitchFamily="2" charset="0"/>
              </a:rPr>
              <a:t>The number of electrons that are dispersed outside the nucleus is the same as the number of positively charged protons in the nucleus. This explains the electrical neutrality of an atom as a whole.</a:t>
            </a:r>
          </a:p>
          <a:p>
            <a:endParaRPr lang="en-IN" sz="2100" dirty="0"/>
          </a:p>
        </p:txBody>
      </p:sp>
      <p:pic>
        <p:nvPicPr>
          <p:cNvPr id="4" name="Google Shape;86;p1">
            <a:extLst>
              <a:ext uri="{FF2B5EF4-FFF2-40B4-BE49-F238E27FC236}">
                <a16:creationId xmlns:a16="http://schemas.microsoft.com/office/drawing/2014/main" id="{9029D9B2-198E-4126-A939-7101F4B09D7D}"/>
              </a:ext>
            </a:extLst>
          </p:cNvPr>
          <p:cNvPicPr preferRelativeResize="0"/>
          <p:nvPr/>
        </p:nvPicPr>
        <p:blipFill rotWithShape="1">
          <a:blip r:embed="rId3">
            <a:alphaModFix/>
          </a:blip>
          <a:srcRect/>
          <a:stretch/>
        </p:blipFill>
        <p:spPr>
          <a:xfrm>
            <a:off x="10435213" y="5258675"/>
            <a:ext cx="1234200" cy="1234200"/>
          </a:xfrm>
          <a:prstGeom prst="rect">
            <a:avLst/>
          </a:prstGeom>
          <a:noFill/>
          <a:ln>
            <a:noFill/>
          </a:ln>
        </p:spPr>
      </p:pic>
    </p:spTree>
    <p:extLst>
      <p:ext uri="{BB962C8B-B14F-4D97-AF65-F5344CB8AC3E}">
        <p14:creationId xmlns:p14="http://schemas.microsoft.com/office/powerpoint/2010/main" val="4199547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0D343-B612-4E43-AFC8-872560D578B9}"/>
              </a:ext>
            </a:extLst>
          </p:cNvPr>
          <p:cNvSpPr>
            <a:spLocks noGrp="1"/>
          </p:cNvSpPr>
          <p:nvPr>
            <p:ph type="title"/>
          </p:nvPr>
        </p:nvSpPr>
        <p:spPr/>
        <p:txBody>
          <a:bodyPr/>
          <a:lstStyle/>
          <a:p>
            <a:r>
              <a:rPr lang="en-US" dirty="0"/>
              <a:t>		</a:t>
            </a:r>
            <a:r>
              <a:rPr lang="en-US" sz="4800" dirty="0">
                <a:solidFill>
                  <a:srgbClr val="FF0000"/>
                </a:solidFill>
              </a:rPr>
              <a:t>THANK 		YOU</a:t>
            </a:r>
            <a:endParaRPr lang="en-IN" sz="4800" dirty="0">
              <a:solidFill>
                <a:srgbClr val="FF0000"/>
              </a:solidFill>
            </a:endParaRPr>
          </a:p>
        </p:txBody>
      </p:sp>
      <p:sp>
        <p:nvSpPr>
          <p:cNvPr id="3" name="Content Placeholder 2">
            <a:extLst>
              <a:ext uri="{FF2B5EF4-FFF2-40B4-BE49-F238E27FC236}">
                <a16:creationId xmlns:a16="http://schemas.microsoft.com/office/drawing/2014/main" id="{7B306BD2-1348-49CB-B74E-0D449F87ACF4}"/>
              </a:ext>
            </a:extLst>
          </p:cNvPr>
          <p:cNvSpPr>
            <a:spLocks noGrp="1"/>
          </p:cNvSpPr>
          <p:nvPr>
            <p:ph idx="1"/>
          </p:nvPr>
        </p:nvSpPr>
        <p:spPr/>
        <p:txBody>
          <a:bodyPr/>
          <a:lstStyle/>
          <a:p>
            <a:endParaRPr lang="en-US" dirty="0"/>
          </a:p>
          <a:p>
            <a:endParaRPr lang="en-IN" dirty="0"/>
          </a:p>
          <a:p>
            <a:pPr marL="914400" lvl="2" indent="0">
              <a:buNone/>
            </a:pPr>
            <a:r>
              <a:rPr lang="en-IN" sz="4400" dirty="0"/>
              <a:t>ODM 	EDUCATIONAL 	GROUP</a:t>
            </a:r>
          </a:p>
        </p:txBody>
      </p:sp>
      <p:pic>
        <p:nvPicPr>
          <p:cNvPr id="4" name="Google Shape;86;p1">
            <a:extLst>
              <a:ext uri="{FF2B5EF4-FFF2-40B4-BE49-F238E27FC236}">
                <a16:creationId xmlns:a16="http://schemas.microsoft.com/office/drawing/2014/main" id="{A22BFFB3-AF07-4110-B186-DA5844ED0F22}"/>
              </a:ext>
            </a:extLst>
          </p:cNvPr>
          <p:cNvPicPr preferRelativeResize="0"/>
          <p:nvPr/>
        </p:nvPicPr>
        <p:blipFill rotWithShape="1">
          <a:blip r:embed="rId2">
            <a:alphaModFix/>
          </a:blip>
          <a:srcRect/>
          <a:stretch/>
        </p:blipFill>
        <p:spPr>
          <a:xfrm>
            <a:off x="10435213" y="5258675"/>
            <a:ext cx="1234200" cy="1234200"/>
          </a:xfrm>
          <a:prstGeom prst="rect">
            <a:avLst/>
          </a:prstGeom>
          <a:noFill/>
          <a:ln>
            <a:noFill/>
          </a:ln>
        </p:spPr>
      </p:pic>
    </p:spTree>
    <p:extLst>
      <p:ext uri="{BB962C8B-B14F-4D97-AF65-F5344CB8AC3E}">
        <p14:creationId xmlns:p14="http://schemas.microsoft.com/office/powerpoint/2010/main" val="3511517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00423-33AF-4BAE-9EE5-1D1D723E17B6}"/>
              </a:ext>
            </a:extLst>
          </p:cNvPr>
          <p:cNvSpPr>
            <a:spLocks noGrp="1"/>
          </p:cNvSpPr>
          <p:nvPr>
            <p:ph type="title"/>
          </p:nvPr>
        </p:nvSpPr>
        <p:spPr>
          <a:xfrm>
            <a:off x="838200" y="365125"/>
            <a:ext cx="10515600" cy="2841901"/>
          </a:xfrm>
        </p:spPr>
        <p:txBody>
          <a:bodyPr/>
          <a:lstStyle/>
          <a:p>
            <a:r>
              <a:rPr lang="en-US" dirty="0"/>
              <a:t>		</a:t>
            </a:r>
            <a:r>
              <a:rPr lang="en-US" dirty="0">
                <a:solidFill>
                  <a:srgbClr val="FF0000"/>
                </a:solidFill>
              </a:rPr>
              <a:t>CLASS-VIII</a:t>
            </a:r>
            <a:br>
              <a:rPr lang="en-US" dirty="0">
                <a:solidFill>
                  <a:srgbClr val="FF0000"/>
                </a:solidFill>
              </a:rPr>
            </a:br>
            <a:r>
              <a:rPr lang="en-US" dirty="0">
                <a:solidFill>
                  <a:srgbClr val="FF0000"/>
                </a:solidFill>
              </a:rPr>
              <a:t>		CHEMISTRY </a:t>
            </a:r>
            <a:r>
              <a:rPr lang="en-US" sz="3600" dirty="0">
                <a:solidFill>
                  <a:srgbClr val="FF0000"/>
                </a:solidFill>
              </a:rPr>
              <a:t>[PPT-2]</a:t>
            </a:r>
            <a:endParaRPr lang="en-IN" dirty="0"/>
          </a:p>
        </p:txBody>
      </p:sp>
      <p:sp>
        <p:nvSpPr>
          <p:cNvPr id="3" name="Content Placeholder 2">
            <a:extLst>
              <a:ext uri="{FF2B5EF4-FFF2-40B4-BE49-F238E27FC236}">
                <a16:creationId xmlns:a16="http://schemas.microsoft.com/office/drawing/2014/main" id="{EEE0E95A-DFF9-45C5-A8D3-1237EA89BF03}"/>
              </a:ext>
            </a:extLst>
          </p:cNvPr>
          <p:cNvSpPr>
            <a:spLocks noGrp="1"/>
          </p:cNvSpPr>
          <p:nvPr>
            <p:ph idx="1"/>
          </p:nvPr>
        </p:nvSpPr>
        <p:spPr>
          <a:xfrm>
            <a:off x="838200" y="3087757"/>
            <a:ext cx="10515600" cy="3089206"/>
          </a:xfrm>
        </p:spPr>
        <p:txBody>
          <a:bodyPr/>
          <a:lstStyle/>
          <a:p>
            <a:pPr lvl="1"/>
            <a:endParaRPr lang="en-US" dirty="0"/>
          </a:p>
          <a:p>
            <a:pPr lvl="1"/>
            <a:endParaRPr lang="en-US" dirty="0"/>
          </a:p>
          <a:p>
            <a:pPr lvl="1"/>
            <a:endParaRPr lang="en-US" dirty="0"/>
          </a:p>
          <a:p>
            <a:pPr lvl="1"/>
            <a:r>
              <a:rPr lang="en-US" dirty="0"/>
              <a:t>TOPIC – ATOMIC STRUCTURE</a:t>
            </a:r>
          </a:p>
          <a:p>
            <a:pPr lvl="1"/>
            <a:r>
              <a:rPr lang="en-US" dirty="0"/>
              <a:t>SUB TOPIC – DISCOVERY OF PROTONS, THOMSON’S ATOMIC MODEL, RUTHERFORD’S EXPERIMENT, RUTHERFORD’S ATOMIC MODEL.</a:t>
            </a:r>
            <a:endParaRPr lang="en-IN" dirty="0"/>
          </a:p>
        </p:txBody>
      </p:sp>
      <p:pic>
        <p:nvPicPr>
          <p:cNvPr id="4" name="Google Shape;86;p1">
            <a:extLst>
              <a:ext uri="{FF2B5EF4-FFF2-40B4-BE49-F238E27FC236}">
                <a16:creationId xmlns:a16="http://schemas.microsoft.com/office/drawing/2014/main" id="{FB67F426-1453-442A-9FA1-DEE6A7D9F2A0}"/>
              </a:ext>
            </a:extLst>
          </p:cNvPr>
          <p:cNvPicPr preferRelativeResize="0"/>
          <p:nvPr/>
        </p:nvPicPr>
        <p:blipFill rotWithShape="1">
          <a:blip r:embed="rId2">
            <a:alphaModFix/>
          </a:blip>
          <a:srcRect/>
          <a:stretch/>
        </p:blipFill>
        <p:spPr>
          <a:xfrm>
            <a:off x="10435213" y="5258675"/>
            <a:ext cx="1234200" cy="1234200"/>
          </a:xfrm>
          <a:prstGeom prst="rect">
            <a:avLst/>
          </a:prstGeom>
          <a:noFill/>
          <a:ln>
            <a:noFill/>
          </a:ln>
        </p:spPr>
      </p:pic>
    </p:spTree>
    <p:extLst>
      <p:ext uri="{BB962C8B-B14F-4D97-AF65-F5344CB8AC3E}">
        <p14:creationId xmlns:p14="http://schemas.microsoft.com/office/powerpoint/2010/main" val="18551864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99C57-E9EB-4558-9F26-528D10D6F20E}"/>
              </a:ext>
            </a:extLst>
          </p:cNvPr>
          <p:cNvSpPr>
            <a:spLocks noGrp="1"/>
          </p:cNvSpPr>
          <p:nvPr>
            <p:ph type="title"/>
          </p:nvPr>
        </p:nvSpPr>
        <p:spPr/>
        <p:txBody>
          <a:bodyPr/>
          <a:lstStyle/>
          <a:p>
            <a:r>
              <a:rPr lang="en-US" dirty="0">
                <a:solidFill>
                  <a:srgbClr val="FF0000"/>
                </a:solidFill>
              </a:rPr>
              <a:t>		DISCOVERY OF PROTONS</a:t>
            </a:r>
            <a:endParaRPr lang="en-IN" dirty="0">
              <a:solidFill>
                <a:srgbClr val="FF0000"/>
              </a:solidFill>
            </a:endParaRPr>
          </a:p>
        </p:txBody>
      </p:sp>
      <p:sp>
        <p:nvSpPr>
          <p:cNvPr id="3" name="Content Placeholder 2">
            <a:extLst>
              <a:ext uri="{FF2B5EF4-FFF2-40B4-BE49-F238E27FC236}">
                <a16:creationId xmlns:a16="http://schemas.microsoft.com/office/drawing/2014/main" id="{18FDBC02-2AE1-4C35-96A7-ED550F7A2A0F}"/>
              </a:ext>
            </a:extLst>
          </p:cNvPr>
          <p:cNvSpPr>
            <a:spLocks noGrp="1"/>
          </p:cNvSpPr>
          <p:nvPr>
            <p:ph idx="1"/>
          </p:nvPr>
        </p:nvSpPr>
        <p:spPr/>
        <p:txBody>
          <a:bodyPr/>
          <a:lstStyle/>
          <a:p>
            <a:r>
              <a:rPr lang="en-US" dirty="0"/>
              <a:t>Instead of normal cathode E. Goldstein took a perforated Cathode.</a:t>
            </a:r>
          </a:p>
          <a:p>
            <a:endParaRPr lang="en-IN" dirty="0"/>
          </a:p>
        </p:txBody>
      </p:sp>
      <p:pic>
        <p:nvPicPr>
          <p:cNvPr id="3074" name="Picture 2" descr="Anode Ray Experiment">
            <a:extLst>
              <a:ext uri="{FF2B5EF4-FFF2-40B4-BE49-F238E27FC236}">
                <a16:creationId xmlns:a16="http://schemas.microsoft.com/office/drawing/2014/main" id="{5B246DAE-D2FD-4914-BE54-A90E08FBB1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8643" y="2514599"/>
            <a:ext cx="6904383" cy="3662363"/>
          </a:xfrm>
          <a:prstGeom prst="rect">
            <a:avLst/>
          </a:prstGeom>
          <a:noFill/>
          <a:extLst>
            <a:ext uri="{909E8E84-426E-40DD-AFC4-6F175D3DCCD1}">
              <a14:hiddenFill xmlns:a14="http://schemas.microsoft.com/office/drawing/2010/main">
                <a:solidFill>
                  <a:srgbClr val="FFFFFF"/>
                </a:solidFill>
              </a14:hiddenFill>
            </a:ext>
          </a:extLst>
        </p:spPr>
      </p:pic>
      <p:pic>
        <p:nvPicPr>
          <p:cNvPr id="5" name="Google Shape;86;p1">
            <a:extLst>
              <a:ext uri="{FF2B5EF4-FFF2-40B4-BE49-F238E27FC236}">
                <a16:creationId xmlns:a16="http://schemas.microsoft.com/office/drawing/2014/main" id="{FDDC91E1-78EC-4355-9677-12DFD10D405B}"/>
              </a:ext>
            </a:extLst>
          </p:cNvPr>
          <p:cNvPicPr preferRelativeResize="0"/>
          <p:nvPr/>
        </p:nvPicPr>
        <p:blipFill rotWithShape="1">
          <a:blip r:embed="rId3">
            <a:alphaModFix/>
          </a:blip>
          <a:srcRect/>
          <a:stretch/>
        </p:blipFill>
        <p:spPr>
          <a:xfrm>
            <a:off x="10435213" y="5258675"/>
            <a:ext cx="1234200" cy="1234200"/>
          </a:xfrm>
          <a:prstGeom prst="rect">
            <a:avLst/>
          </a:prstGeom>
          <a:noFill/>
          <a:ln>
            <a:noFill/>
          </a:ln>
        </p:spPr>
      </p:pic>
    </p:spTree>
    <p:extLst>
      <p:ext uri="{BB962C8B-B14F-4D97-AF65-F5344CB8AC3E}">
        <p14:creationId xmlns:p14="http://schemas.microsoft.com/office/powerpoint/2010/main" val="35776360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464D7-32E3-4003-B297-0DFFE912ADA8}"/>
              </a:ext>
            </a:extLst>
          </p:cNvPr>
          <p:cNvSpPr>
            <a:spLocks noGrp="1"/>
          </p:cNvSpPr>
          <p:nvPr>
            <p:ph type="title"/>
          </p:nvPr>
        </p:nvSpPr>
        <p:spPr/>
        <p:txBody>
          <a:bodyPr/>
          <a:lstStyle/>
          <a:p>
            <a:r>
              <a:rPr lang="en-US" dirty="0">
                <a:solidFill>
                  <a:srgbClr val="FF0000"/>
                </a:solidFill>
              </a:rPr>
              <a:t>Properties of Anode Rays</a:t>
            </a:r>
            <a:endParaRPr lang="en-IN" dirty="0">
              <a:solidFill>
                <a:srgbClr val="FF0000"/>
              </a:solidFill>
            </a:endParaRPr>
          </a:p>
        </p:txBody>
      </p:sp>
      <p:pic>
        <p:nvPicPr>
          <p:cNvPr id="4100" name="Picture 4" descr="Answered: what are the properties of cathode rays… | bartleby">
            <a:extLst>
              <a:ext uri="{FF2B5EF4-FFF2-40B4-BE49-F238E27FC236}">
                <a16:creationId xmlns:a16="http://schemas.microsoft.com/office/drawing/2014/main" id="{BF41D02E-144F-4F8B-8D33-6845E6875D0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199" y="1690688"/>
            <a:ext cx="8226287" cy="2510252"/>
          </a:xfrm>
          <a:prstGeom prst="rect">
            <a:avLst/>
          </a:prstGeom>
          <a:noFill/>
          <a:extLst>
            <a:ext uri="{909E8E84-426E-40DD-AFC4-6F175D3DCCD1}">
              <a14:hiddenFill xmlns:a14="http://schemas.microsoft.com/office/drawing/2010/main">
                <a:solidFill>
                  <a:srgbClr val="FFFFFF"/>
                </a:solidFill>
              </a14:hiddenFill>
            </a:ext>
          </a:extLst>
        </p:spPr>
      </p:pic>
      <p:pic>
        <p:nvPicPr>
          <p:cNvPr id="7" name="Google Shape;86;p1">
            <a:extLst>
              <a:ext uri="{FF2B5EF4-FFF2-40B4-BE49-F238E27FC236}">
                <a16:creationId xmlns:a16="http://schemas.microsoft.com/office/drawing/2014/main" id="{0DABF88B-327D-46D5-9043-A84092AFF305}"/>
              </a:ext>
            </a:extLst>
          </p:cNvPr>
          <p:cNvPicPr preferRelativeResize="0"/>
          <p:nvPr/>
        </p:nvPicPr>
        <p:blipFill rotWithShape="1">
          <a:blip r:embed="rId3">
            <a:alphaModFix/>
          </a:blip>
          <a:srcRect/>
          <a:stretch/>
        </p:blipFill>
        <p:spPr>
          <a:xfrm>
            <a:off x="10435213" y="5258675"/>
            <a:ext cx="1234200" cy="1234200"/>
          </a:xfrm>
          <a:prstGeom prst="rect">
            <a:avLst/>
          </a:prstGeom>
          <a:noFill/>
          <a:ln>
            <a:noFill/>
          </a:ln>
        </p:spPr>
      </p:pic>
    </p:spTree>
    <p:extLst>
      <p:ext uri="{BB962C8B-B14F-4D97-AF65-F5344CB8AC3E}">
        <p14:creationId xmlns:p14="http://schemas.microsoft.com/office/powerpoint/2010/main" val="33128711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220</TotalTime>
  <Words>1819</Words>
  <Application>Microsoft Office PowerPoint</Application>
  <PresentationFormat>Widescreen</PresentationFormat>
  <Paragraphs>166</Paragraphs>
  <Slides>33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-apple-system</vt:lpstr>
      <vt:lpstr>Arial</vt:lpstr>
      <vt:lpstr>Calibri</vt:lpstr>
      <vt:lpstr>Calibri Light</vt:lpstr>
      <vt:lpstr>Georgia</vt:lpstr>
      <vt:lpstr>Roboto</vt:lpstr>
      <vt:lpstr>Office Theme</vt:lpstr>
      <vt:lpstr>CLASS-VIII CHEMISTRY [PPT-1]</vt:lpstr>
      <vt:lpstr>  DALTON’S ATOMIC THEORY</vt:lpstr>
      <vt:lpstr>  Cathode ray Experiment</vt:lpstr>
      <vt:lpstr>   Image of CRT</vt:lpstr>
      <vt:lpstr>Properties of Cathode Rays (Electrons)</vt:lpstr>
      <vt:lpstr>  THANK   YOU</vt:lpstr>
      <vt:lpstr>  CLASS-VIII   CHEMISTRY [PPT-2]</vt:lpstr>
      <vt:lpstr>  DISCOVERY OF PROTONS</vt:lpstr>
      <vt:lpstr>Properties of Anode Rays</vt:lpstr>
      <vt:lpstr> Thomson’s Atomic Model and Limitations</vt:lpstr>
      <vt:lpstr>Image showing Thomson’s Model of Atom</vt:lpstr>
      <vt:lpstr>  Limitations of Thomson’s Model </vt:lpstr>
      <vt:lpstr>Rutherford’s Alpha-Particle scattering Expt.</vt:lpstr>
      <vt:lpstr> Observation and Conclusion</vt:lpstr>
      <vt:lpstr> Limitations of Rutherford’s Atomic Model</vt:lpstr>
      <vt:lpstr>   THANK   YOU</vt:lpstr>
      <vt:lpstr>   CLASS-VIII    CHEMISTRY [PPT-3]</vt:lpstr>
      <vt:lpstr> BOHR’S ATOMIC MODEL</vt:lpstr>
      <vt:lpstr> SHOWING MODELS OF DIFFERENT ATOMS</vt:lpstr>
      <vt:lpstr>Postulates of Bohr’s Atomic Model </vt:lpstr>
      <vt:lpstr>  Limitation</vt:lpstr>
      <vt:lpstr> comparision among all three</vt:lpstr>
      <vt:lpstr> atomic no and mass no</vt:lpstr>
      <vt:lpstr>Difference between Isotopes and isobars</vt:lpstr>
      <vt:lpstr> Electronic Configuration</vt:lpstr>
      <vt:lpstr> More configurations of atoms</vt:lpstr>
      <vt:lpstr>  THANK   YOU</vt:lpstr>
      <vt:lpstr>   CLASS-VIII    CHEMISTRY [PPT-5]</vt:lpstr>
      <vt:lpstr>  Valence electrons and Valency</vt:lpstr>
      <vt:lpstr> Determining Valency</vt:lpstr>
      <vt:lpstr> Writing Chemical Formula</vt:lpstr>
      <vt:lpstr>PowerPoint Presentation</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CLASS-VIII CHEMISTRY</dc:title>
  <dc:creator>user</dc:creator>
  <cp:lastModifiedBy>user</cp:lastModifiedBy>
  <cp:revision>9</cp:revision>
  <dcterms:created xsi:type="dcterms:W3CDTF">2021-08-01T13:41:01Z</dcterms:created>
  <dcterms:modified xsi:type="dcterms:W3CDTF">2021-08-08T13:43:10Z</dcterms:modified>
</cp:coreProperties>
</file>