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71" r:id="rId10"/>
    <p:sldId id="262" r:id="rId11"/>
    <p:sldId id="263" r:id="rId12"/>
    <p:sldId id="264" r:id="rId13"/>
    <p:sldId id="265" r:id="rId14"/>
    <p:sldId id="272" r:id="rId15"/>
    <p:sldId id="273" r:id="rId16"/>
    <p:sldId id="266" r:id="rId17"/>
    <p:sldId id="274" r:id="rId18"/>
    <p:sldId id="267" r:id="rId19"/>
    <p:sldId id="268" r:id="rId20"/>
    <p:sldId id="275" r:id="rId21"/>
    <p:sldId id="276" r:id="rId22"/>
    <p:sldId id="278" r:id="rId23"/>
    <p:sldId id="277" r:id="rId24"/>
    <p:sldId id="279" r:id="rId25"/>
    <p:sldId id="280" r:id="rId26"/>
    <p:sldId id="281" r:id="rId27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629" y="-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7F65A8-BDA4-4E22-97C2-17FB45AD7A92}" type="datetimeFigureOut">
              <a:rPr lang="en-US" smtClean="0"/>
              <a:t>12/21/2021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0AB43-32A0-4F74-8C88-AEBF4CE39E3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50AB43-32A0-4F74-8C88-AEBF4CE39E3C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61028" y="1030935"/>
            <a:ext cx="4511040" cy="8489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46375" y="1799677"/>
            <a:ext cx="8013700" cy="2301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1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youtu.be/mhHo7bKbAN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5000" y="1371601"/>
            <a:ext cx="9601200" cy="3288144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369060" marR="5080" indent="-1356360">
              <a:lnSpc>
                <a:spcPct val="115900"/>
              </a:lnSpc>
              <a:spcBef>
                <a:spcPts val="585"/>
              </a:spcBef>
            </a:pPr>
            <a:r>
              <a:rPr lang="en-US" sz="4800" b="0" spc="-280" dirty="0" smtClean="0">
                <a:uFill>
                  <a:solidFill>
                    <a:srgbClr val="FF0000"/>
                  </a:solidFill>
                </a:uFill>
                <a:latin typeface="Trebuchet MS"/>
                <a:cs typeface="Trebuchet MS"/>
              </a:rPr>
              <a:t>	</a:t>
            </a:r>
            <a:r>
              <a:rPr sz="3600" b="0" spc="-280" smtClean="0">
                <a:uFill>
                  <a:solidFill>
                    <a:srgbClr val="FF0000"/>
                  </a:solidFill>
                </a:uFill>
                <a:latin typeface="Trebuchet MS"/>
                <a:cs typeface="Trebuchet MS"/>
              </a:rPr>
              <a:t>[Class-VIII</a:t>
            </a:r>
            <a:r>
              <a:rPr sz="3600" b="0" spc="-280">
                <a:uFill>
                  <a:solidFill>
                    <a:srgbClr val="FF0000"/>
                  </a:solidFill>
                </a:uFill>
                <a:latin typeface="Trebuchet MS"/>
                <a:cs typeface="Trebuchet MS"/>
              </a:rPr>
              <a:t>] </a:t>
            </a:r>
            <a:r>
              <a:rPr sz="3600" b="0" spc="-280">
                <a:latin typeface="Trebuchet MS"/>
                <a:cs typeface="Trebuchet MS"/>
              </a:rPr>
              <a:t> </a:t>
            </a:r>
            <a:r>
              <a:rPr lang="en-US" sz="3600" b="0" spc="-280" dirty="0" smtClean="0">
                <a:latin typeface="Trebuchet MS"/>
                <a:cs typeface="Trebuchet MS"/>
              </a:rPr>
              <a:t>CHEMISTRY</a:t>
            </a:r>
            <a:r>
              <a:rPr lang="en-US" sz="3600" b="0" spc="-280" dirty="0" smtClean="0">
                <a:latin typeface="Trebuchet MS"/>
                <a:cs typeface="Trebuchet MS"/>
              </a:rPr>
              <a:t/>
            </a:r>
            <a:br>
              <a:rPr lang="en-US" sz="3600" b="0" spc="-280" dirty="0" smtClean="0">
                <a:latin typeface="Trebuchet MS"/>
                <a:cs typeface="Trebuchet MS"/>
              </a:rPr>
            </a:br>
            <a:r>
              <a:rPr sz="3600" b="0" spc="-5" smtClean="0">
                <a:solidFill>
                  <a:srgbClr val="000000"/>
                </a:solidFill>
                <a:latin typeface="Carlito"/>
                <a:cs typeface="Carlito"/>
              </a:rPr>
              <a:t>CHAPTER-</a:t>
            </a:r>
            <a:r>
              <a:rPr lang="en-US" sz="3600" b="0" spc="-5" dirty="0" smtClean="0">
                <a:solidFill>
                  <a:srgbClr val="000000"/>
                </a:solidFill>
                <a:latin typeface="Carlito"/>
                <a:cs typeface="Carlito"/>
              </a:rPr>
              <a:t>1</a:t>
            </a:r>
            <a:r>
              <a:rPr sz="3600" b="0" spc="-5" smtClean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lang="en-US" sz="3600" b="0" spc="-5" dirty="0" smtClean="0">
                <a:solidFill>
                  <a:srgbClr val="000000"/>
                </a:solidFill>
                <a:latin typeface="Carlito"/>
                <a:cs typeface="Carlito"/>
              </a:rPr>
              <a:t>[MATTER]</a:t>
            </a:r>
            <a:r>
              <a:rPr sz="3600" b="0" spc="-5" smtClean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lang="en-US" sz="3600" b="0" spc="-15" dirty="0" smtClean="0">
                <a:solidFill>
                  <a:srgbClr val="000000"/>
                </a:solidFill>
                <a:latin typeface="Carlito"/>
                <a:cs typeface="Carlito"/>
              </a:rPr>
              <a:t>PPT-1</a:t>
            </a:r>
            <a:br>
              <a:rPr lang="en-US" sz="3600" b="0" spc="-15" dirty="0" smtClean="0">
                <a:solidFill>
                  <a:srgbClr val="000000"/>
                </a:solidFill>
                <a:latin typeface="Carlito"/>
                <a:cs typeface="Carlito"/>
              </a:rPr>
            </a:br>
            <a:r>
              <a:rPr lang="en-US" sz="3600" b="0" spc="-15" dirty="0" smtClean="0">
                <a:solidFill>
                  <a:srgbClr val="000000"/>
                </a:solidFill>
              </a:rPr>
              <a:t>SUB TOPIC – C</a:t>
            </a:r>
            <a:r>
              <a:rPr lang="en-US" sz="4800" b="0" spc="-15" dirty="0" smtClean="0">
                <a:solidFill>
                  <a:srgbClr val="000000"/>
                </a:solidFill>
              </a:rPr>
              <a:t>omposition and properties of matter</a:t>
            </a:r>
            <a:endParaRPr sz="480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90600" y="838200"/>
            <a:ext cx="1914143" cy="1133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7344" y="5187683"/>
            <a:ext cx="10735056" cy="13197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62832" y="309448"/>
            <a:ext cx="447040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290" dirty="0">
                <a:latin typeface="Trebuchet MS"/>
                <a:cs typeface="Trebuchet MS"/>
              </a:rPr>
              <a:t>States </a:t>
            </a:r>
            <a:r>
              <a:rPr b="0" spc="-240" dirty="0">
                <a:latin typeface="Trebuchet MS"/>
                <a:cs typeface="Trebuchet MS"/>
              </a:rPr>
              <a:t>of</a:t>
            </a:r>
            <a:r>
              <a:rPr b="0" spc="-630" dirty="0">
                <a:latin typeface="Trebuchet MS"/>
                <a:cs typeface="Trebuchet MS"/>
              </a:rPr>
              <a:t> </a:t>
            </a:r>
            <a:r>
              <a:rPr b="0" spc="-165" dirty="0">
                <a:latin typeface="Trebuchet MS"/>
                <a:cs typeface="Trebuchet MS"/>
              </a:rPr>
              <a:t>Matter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2574" y="1309573"/>
            <a:ext cx="8990330" cy="134844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34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rlito"/>
                <a:cs typeface="Carlito"/>
              </a:rPr>
              <a:t>There are three </a:t>
            </a:r>
            <a:r>
              <a:rPr sz="2800" dirty="0">
                <a:latin typeface="Carlito"/>
                <a:cs typeface="Carlito"/>
              </a:rPr>
              <a:t>major </a:t>
            </a:r>
            <a:r>
              <a:rPr sz="2800" spc="-20" dirty="0">
                <a:latin typeface="Carlito"/>
                <a:cs typeface="Carlito"/>
              </a:rPr>
              <a:t>states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20" dirty="0">
                <a:latin typeface="Carlito"/>
                <a:cs typeface="Carlito"/>
              </a:rPr>
              <a:t>Matter </a:t>
            </a:r>
            <a:r>
              <a:rPr sz="2800" dirty="0">
                <a:latin typeface="Carlito"/>
                <a:cs typeface="Carlito"/>
              </a:rPr>
              <a:t>: </a:t>
            </a:r>
            <a:r>
              <a:rPr sz="2800" dirty="0">
                <a:solidFill>
                  <a:srgbClr val="00AF50"/>
                </a:solidFill>
                <a:latin typeface="Carlito"/>
                <a:cs typeface="Carlito"/>
              </a:rPr>
              <a:t>solid, </a:t>
            </a:r>
            <a:r>
              <a:rPr sz="2800" spc="-5" dirty="0">
                <a:solidFill>
                  <a:srgbClr val="00AF50"/>
                </a:solidFill>
                <a:latin typeface="Carlito"/>
                <a:cs typeface="Carlito"/>
              </a:rPr>
              <a:t>liquid </a:t>
            </a:r>
            <a:r>
              <a:rPr sz="2800" spc="-5">
                <a:solidFill>
                  <a:srgbClr val="00AF50"/>
                </a:solidFill>
                <a:latin typeface="Carlito"/>
                <a:cs typeface="Carlito"/>
              </a:rPr>
              <a:t>and</a:t>
            </a:r>
            <a:r>
              <a:rPr sz="280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800" spc="-10" smtClean="0">
                <a:solidFill>
                  <a:srgbClr val="00AF50"/>
                </a:solidFill>
                <a:latin typeface="Carlito"/>
                <a:cs typeface="Carlito"/>
              </a:rPr>
              <a:t>gas.</a:t>
            </a:r>
            <a:r>
              <a:rPr sz="2800" spc="-10" smtClean="0">
                <a:latin typeface="Carlito"/>
                <a:cs typeface="Carlito"/>
              </a:rPr>
              <a:t>Beyond </a:t>
            </a:r>
            <a:r>
              <a:rPr sz="2800" spc="-10" dirty="0">
                <a:latin typeface="Carlito"/>
                <a:cs typeface="Carlito"/>
              </a:rPr>
              <a:t>that there </a:t>
            </a:r>
            <a:r>
              <a:rPr sz="2800" spc="-15" dirty="0">
                <a:latin typeface="Carlito"/>
                <a:cs typeface="Carlito"/>
              </a:rPr>
              <a:t>are </a:t>
            </a:r>
            <a:r>
              <a:rPr sz="2800" spc="-5" dirty="0">
                <a:latin typeface="Carlito"/>
                <a:cs typeface="Carlito"/>
              </a:rPr>
              <a:t>two other </a:t>
            </a:r>
            <a:r>
              <a:rPr sz="2800" spc="-20" dirty="0">
                <a:latin typeface="Carlito"/>
                <a:cs typeface="Carlito"/>
              </a:rPr>
              <a:t>states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20" dirty="0">
                <a:latin typeface="Carlito"/>
                <a:cs typeface="Carlito"/>
              </a:rPr>
              <a:t>matter </a:t>
            </a:r>
            <a:r>
              <a:rPr sz="2800" dirty="0">
                <a:latin typeface="Carlito"/>
                <a:cs typeface="Carlito"/>
              </a:rPr>
              <a:t>as </a:t>
            </a:r>
            <a:r>
              <a:rPr sz="2800" spc="-5" dirty="0">
                <a:latin typeface="Carlito"/>
                <a:cs typeface="Carlito"/>
              </a:rPr>
              <a:t>well </a:t>
            </a:r>
            <a:r>
              <a:rPr sz="2800" dirty="0">
                <a:latin typeface="Carlito"/>
                <a:cs typeface="Carlito"/>
              </a:rPr>
              <a:t>:  [</a:t>
            </a:r>
            <a:r>
              <a:rPr sz="2800" dirty="0">
                <a:solidFill>
                  <a:srgbClr val="00AF50"/>
                </a:solidFill>
                <a:latin typeface="Carlito"/>
                <a:cs typeface="Carlito"/>
              </a:rPr>
              <a:t>Plasma and</a:t>
            </a:r>
            <a:r>
              <a:rPr sz="2800" spc="-20" dirty="0">
                <a:solidFill>
                  <a:srgbClr val="00AF50"/>
                </a:solidFill>
                <a:latin typeface="Carlito"/>
                <a:cs typeface="Carlito"/>
              </a:rPr>
              <a:t> </a:t>
            </a:r>
            <a:r>
              <a:rPr sz="2800" spc="-5" dirty="0">
                <a:solidFill>
                  <a:srgbClr val="00AF50"/>
                </a:solidFill>
                <a:latin typeface="Carlito"/>
                <a:cs typeface="Carlito"/>
              </a:rPr>
              <a:t>BEC</a:t>
            </a:r>
            <a:r>
              <a:rPr sz="2800" spc="-5" dirty="0">
                <a:latin typeface="Carlito"/>
                <a:cs typeface="Carlito"/>
              </a:rPr>
              <a:t>]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2574" y="2715336"/>
            <a:ext cx="5056226" cy="335822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195705">
              <a:lnSpc>
                <a:spcPct val="110100"/>
              </a:lnSpc>
              <a:spcBef>
                <a:spcPts val="95"/>
              </a:spcBef>
            </a:pP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Properties </a:t>
            </a:r>
            <a:r>
              <a:rPr sz="2800" spc="-10" dirty="0">
                <a:latin typeface="Carlito"/>
                <a:cs typeface="Carlito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Shape </a:t>
            </a:r>
            <a:r>
              <a:rPr sz="2800" u="heavy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and</a:t>
            </a:r>
            <a:r>
              <a:rPr sz="2800" u="heavy" spc="-75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lang="en-US" sz="2800" u="heavy" spc="-75" dirty="0" smtClean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V</a:t>
            </a:r>
            <a:r>
              <a:rPr sz="2800" u="heavy" spc="-45" smtClean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ol</a:t>
            </a:r>
            <a:endParaRPr sz="2800">
              <a:latin typeface="Carlito"/>
              <a:cs typeface="Carlito"/>
            </a:endParaRPr>
          </a:p>
          <a:p>
            <a:pPr marL="12700" marR="5080">
              <a:lnSpc>
                <a:spcPts val="3700"/>
              </a:lnSpc>
              <a:spcBef>
                <a:spcPts val="155"/>
              </a:spcBef>
            </a:pP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Forces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of 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attraction </a:t>
            </a:r>
            <a:r>
              <a:rPr sz="2800" spc="-15" dirty="0">
                <a:latin typeface="Carlito"/>
                <a:cs typeface="Carlito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Inter-particular</a:t>
            </a:r>
            <a:r>
              <a:rPr sz="2800" u="heavy" spc="-7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spaces</a:t>
            </a:r>
            <a:endParaRPr sz="2800">
              <a:latin typeface="Carlito"/>
              <a:cs typeface="Carlito"/>
            </a:endParaRPr>
          </a:p>
          <a:p>
            <a:pPr marL="12700" marR="1021715">
              <a:lnSpc>
                <a:spcPts val="3670"/>
              </a:lnSpc>
              <a:spcBef>
                <a:spcPts val="20"/>
              </a:spcBef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Diffusibility </a:t>
            </a:r>
            <a:r>
              <a:rPr sz="2800" spc="-5" dirty="0">
                <a:latin typeface="Carlito"/>
                <a:cs typeface="Carlito"/>
              </a:rPr>
              <a:t> </a:t>
            </a:r>
            <a:r>
              <a:rPr sz="2800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C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om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p</a:t>
            </a:r>
            <a:r>
              <a:rPr sz="2800" u="heavy" spc="-4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r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essibility</a:t>
            </a:r>
            <a:endParaRPr sz="2800">
              <a:latin typeface="Carlito"/>
              <a:cs typeface="Carlito"/>
            </a:endParaRPr>
          </a:p>
          <a:p>
            <a:pPr marL="12700" marR="2157730">
              <a:lnSpc>
                <a:spcPts val="3700"/>
              </a:lnSpc>
              <a:spcBef>
                <a:spcPts val="5"/>
              </a:spcBef>
            </a:pPr>
            <a:r>
              <a:rPr sz="28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De</a:t>
            </a:r>
            <a:r>
              <a:rPr sz="2800" u="heavy" spc="-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n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sity </a:t>
            </a:r>
            <a:r>
              <a:rPr sz="2800" spc="-5" dirty="0">
                <a:latin typeface="Carlito"/>
                <a:cs typeface="Carlito"/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Fluidity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38800" y="2667000"/>
            <a:ext cx="415607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841500" algn="l"/>
                <a:tab pos="3670935" algn="l"/>
              </a:tabLst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</a:t>
            </a:r>
            <a:r>
              <a:rPr sz="2800" u="heavy" spc="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lid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liq</a:t>
            </a:r>
            <a:r>
              <a:rPr sz="2800" u="heavy" spc="-2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u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id</a:t>
            </a:r>
            <a:r>
              <a:rPr sz="2800" u="heavy" spc="204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	</a:t>
            </a:r>
            <a:r>
              <a:rPr sz="2800" u="heavy" spc="-5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g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as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906000" y="304800"/>
            <a:ext cx="1914144" cy="1133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87295" y="5897063"/>
            <a:ext cx="9366504" cy="7811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6375" y="337515"/>
            <a:ext cx="707517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0" spc="-190" dirty="0">
                <a:latin typeface="Trebuchet MS"/>
                <a:cs typeface="Trebuchet MS"/>
              </a:rPr>
              <a:t>Comparison </a:t>
            </a:r>
            <a:r>
              <a:rPr sz="4800" b="0" spc="-165" dirty="0">
                <a:latin typeface="Trebuchet MS"/>
                <a:cs typeface="Trebuchet MS"/>
              </a:rPr>
              <a:t>among </a:t>
            </a:r>
            <a:r>
              <a:rPr sz="4800" b="0" spc="-325" dirty="0">
                <a:latin typeface="Trebuchet MS"/>
                <a:cs typeface="Trebuchet MS"/>
              </a:rPr>
              <a:t>all</a:t>
            </a:r>
            <a:r>
              <a:rPr sz="4800" b="0" spc="-670" dirty="0">
                <a:latin typeface="Trebuchet MS"/>
                <a:cs typeface="Trebuchet MS"/>
              </a:rPr>
              <a:t> </a:t>
            </a:r>
            <a:r>
              <a:rPr sz="4800" b="0" spc="-265" dirty="0">
                <a:latin typeface="Trebuchet MS"/>
                <a:cs typeface="Trebuchet MS"/>
              </a:rPr>
              <a:t>states</a:t>
            </a:r>
            <a:endParaRPr sz="4800">
              <a:latin typeface="Trebuchet MS"/>
              <a:cs typeface="Trebuchet M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325880" y="0"/>
            <a:ext cx="10530840" cy="5577840"/>
            <a:chOff x="1325880" y="0"/>
            <a:chExt cx="10530840" cy="5577840"/>
          </a:xfrm>
        </p:grpSpPr>
        <p:sp>
          <p:nvSpPr>
            <p:cNvPr id="4" name="object 4"/>
            <p:cNvSpPr/>
            <p:nvPr/>
          </p:nvSpPr>
          <p:spPr>
            <a:xfrm>
              <a:off x="1325880" y="1219200"/>
              <a:ext cx="9912096" cy="435864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058400" y="0"/>
              <a:ext cx="1798320" cy="113385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874775" y="5876722"/>
            <a:ext cx="10479024" cy="83497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6375" y="264363"/>
            <a:ext cx="693928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254" dirty="0">
                <a:latin typeface="Trebuchet MS"/>
                <a:cs typeface="Trebuchet MS"/>
              </a:rPr>
              <a:t>Inclusive </a:t>
            </a:r>
            <a:r>
              <a:rPr b="0" spc="-250" dirty="0">
                <a:latin typeface="Trebuchet MS"/>
                <a:cs typeface="Trebuchet MS"/>
              </a:rPr>
              <a:t>two </a:t>
            </a:r>
            <a:r>
              <a:rPr b="0" spc="-229" dirty="0">
                <a:latin typeface="Trebuchet MS"/>
                <a:cs typeface="Trebuchet MS"/>
              </a:rPr>
              <a:t>other</a:t>
            </a:r>
            <a:r>
              <a:rPr b="0" spc="-825" dirty="0">
                <a:latin typeface="Trebuchet MS"/>
                <a:cs typeface="Trebuchet MS"/>
              </a:rPr>
              <a:t> </a:t>
            </a:r>
            <a:r>
              <a:rPr sz="4900" b="0" spc="-275" dirty="0">
                <a:latin typeface="Trebuchet MS"/>
                <a:cs typeface="Trebuchet MS"/>
              </a:rPr>
              <a:t>States</a:t>
            </a:r>
            <a:endParaRPr sz="4900">
              <a:latin typeface="Trebuchet MS"/>
              <a:cs typeface="Trebuchet M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258824" y="304800"/>
            <a:ext cx="10485120" cy="6321552"/>
            <a:chOff x="1258824" y="304800"/>
            <a:chExt cx="10485120" cy="6321552"/>
          </a:xfrm>
        </p:grpSpPr>
        <p:sp>
          <p:nvSpPr>
            <p:cNvPr id="4" name="object 4"/>
            <p:cNvSpPr/>
            <p:nvPr/>
          </p:nvSpPr>
          <p:spPr>
            <a:xfrm>
              <a:off x="1417320" y="1179575"/>
              <a:ext cx="9476232" cy="389380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58824" y="5068824"/>
              <a:ext cx="10094976" cy="155752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829800" y="304800"/>
              <a:ext cx="1914144" cy="1133855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38473" y="310972"/>
            <a:ext cx="6405880" cy="772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900" b="0" spc="-235" dirty="0">
                <a:latin typeface="Trebuchet MS"/>
                <a:cs typeface="Trebuchet MS"/>
              </a:rPr>
              <a:t>Inter-conversion </a:t>
            </a:r>
            <a:r>
              <a:rPr sz="4900" b="0" spc="-215" dirty="0">
                <a:latin typeface="Trebuchet MS"/>
                <a:cs typeface="Trebuchet MS"/>
              </a:rPr>
              <a:t>of</a:t>
            </a:r>
            <a:r>
              <a:rPr sz="4900" b="0" spc="-480" dirty="0">
                <a:latin typeface="Trebuchet MS"/>
                <a:cs typeface="Trebuchet MS"/>
              </a:rPr>
              <a:t> </a:t>
            </a:r>
            <a:r>
              <a:rPr sz="4900" b="0" spc="-275" dirty="0">
                <a:latin typeface="Trebuchet MS"/>
                <a:cs typeface="Trebuchet MS"/>
              </a:rPr>
              <a:t>States</a:t>
            </a:r>
            <a:endParaRPr sz="4900">
              <a:latin typeface="Trebuchet MS"/>
              <a:cs typeface="Trebuchet M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258824" y="304800"/>
            <a:ext cx="10750296" cy="6321551"/>
            <a:chOff x="1258824" y="304800"/>
            <a:chExt cx="10750296" cy="6321551"/>
          </a:xfrm>
        </p:grpSpPr>
        <p:sp>
          <p:nvSpPr>
            <p:cNvPr id="4" name="object 4"/>
            <p:cNvSpPr/>
            <p:nvPr/>
          </p:nvSpPr>
          <p:spPr>
            <a:xfrm>
              <a:off x="1935480" y="1194815"/>
              <a:ext cx="8210092" cy="446836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210800" y="304800"/>
              <a:ext cx="1798320" cy="113385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58824" y="5233415"/>
              <a:ext cx="10094976" cy="139293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895601"/>
            <a:ext cx="9753600" cy="4924425"/>
          </a:xfrm>
        </p:spPr>
        <p:txBody>
          <a:bodyPr/>
          <a:lstStyle/>
          <a:p>
            <a:r>
              <a:rPr lang="en-US" sz="4000" dirty="0" smtClean="0"/>
              <a:t>	SUB TOPIC -    </a:t>
            </a:r>
            <a:r>
              <a:rPr lang="en-US" sz="3200" b="0" dirty="0" smtClean="0">
                <a:solidFill>
                  <a:schemeClr val="tx1"/>
                </a:solidFill>
              </a:rPr>
              <a:t>FACTORS AFFECTING INTERCONVERSION OF STATES OF MATTER </a:t>
            </a:r>
            <a:r>
              <a:rPr lang="en-US" sz="4000" b="0" dirty="0" smtClean="0">
                <a:solidFill>
                  <a:schemeClr val="tx1"/>
                </a:solidFill>
              </a:rPr>
              <a:t>and defining the terms of conversion of states                       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	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1143001"/>
            <a:ext cx="8305800" cy="2400657"/>
          </a:xfrm>
        </p:spPr>
        <p:txBody>
          <a:bodyPr/>
          <a:lstStyle/>
          <a:p>
            <a:r>
              <a:rPr lang="en-US" dirty="0" smtClean="0"/>
              <a:t>	</a:t>
            </a:r>
            <a:r>
              <a:rPr lang="en-US" sz="4800" dirty="0" smtClean="0">
                <a:solidFill>
                  <a:schemeClr val="tx1"/>
                </a:solidFill>
              </a:rPr>
              <a:t>SUBJECT – </a:t>
            </a:r>
            <a:r>
              <a:rPr lang="en-US" sz="4800" dirty="0" smtClean="0"/>
              <a:t>CHEMISTRY</a:t>
            </a:r>
          </a:p>
          <a:p>
            <a:r>
              <a:rPr lang="en-US" sz="4800" dirty="0" smtClean="0">
                <a:solidFill>
                  <a:schemeClr val="tx1"/>
                </a:solidFill>
              </a:rPr>
              <a:t>	</a:t>
            </a:r>
            <a:r>
              <a:rPr lang="en-US" sz="4800" dirty="0" smtClean="0">
                <a:solidFill>
                  <a:schemeClr val="tx1"/>
                </a:solidFill>
              </a:rPr>
              <a:t>CLASS – VIII	PPT-</a:t>
            </a:r>
            <a:r>
              <a:rPr lang="en-US" sz="4800" dirty="0" smtClean="0"/>
              <a:t>3</a:t>
            </a:r>
          </a:p>
          <a:p>
            <a:endParaRPr lang="en-US" dirty="0"/>
          </a:p>
        </p:txBody>
      </p:sp>
      <p:sp>
        <p:nvSpPr>
          <p:cNvPr id="4" name="object 5"/>
          <p:cNvSpPr/>
          <p:nvPr/>
        </p:nvSpPr>
        <p:spPr>
          <a:xfrm>
            <a:off x="10210800" y="304800"/>
            <a:ext cx="1798320" cy="1133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6"/>
          <p:cNvSpPr/>
          <p:nvPr/>
        </p:nvSpPr>
        <p:spPr>
          <a:xfrm>
            <a:off x="1258824" y="5233415"/>
            <a:ext cx="10094976" cy="13929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1030935"/>
            <a:ext cx="7696200" cy="848994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b="0" dirty="0" smtClean="0"/>
              <a:t>Learning Outcome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2057400"/>
            <a:ext cx="9601200" cy="4937581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3600" b="0" dirty="0" smtClean="0">
                <a:solidFill>
                  <a:schemeClr val="tx1"/>
                </a:solidFill>
              </a:rPr>
              <a:t>After going through the topic students can able to understand:</a:t>
            </a:r>
          </a:p>
          <a:p>
            <a:r>
              <a:rPr lang="en-US" sz="3600" b="0" dirty="0" smtClean="0">
                <a:solidFill>
                  <a:schemeClr val="tx1"/>
                </a:solidFill>
              </a:rPr>
              <a:t>	</a:t>
            </a:r>
            <a:r>
              <a:rPr lang="en-US" sz="3600" b="0" dirty="0" smtClean="0">
                <a:solidFill>
                  <a:schemeClr val="tx1"/>
                </a:solidFill>
              </a:rPr>
              <a:t>- how temperature and pressure plays a vital role in changing the states of matter</a:t>
            </a:r>
          </a:p>
          <a:p>
            <a:r>
              <a:rPr lang="en-US" sz="3600" b="0" dirty="0" smtClean="0">
                <a:solidFill>
                  <a:schemeClr val="tx1"/>
                </a:solidFill>
              </a:rPr>
              <a:t>	</a:t>
            </a:r>
            <a:r>
              <a:rPr lang="en-US" sz="3600" b="0" dirty="0" smtClean="0">
                <a:solidFill>
                  <a:schemeClr val="tx1"/>
                </a:solidFill>
              </a:rPr>
              <a:t>- how impurities affect the melting and boiling of substances.</a:t>
            </a:r>
          </a:p>
          <a:p>
            <a:r>
              <a:rPr lang="en-US" sz="3600" b="0" dirty="0" smtClean="0">
                <a:solidFill>
                  <a:schemeClr val="tx1"/>
                </a:solidFill>
              </a:rPr>
              <a:t>	</a:t>
            </a:r>
            <a:r>
              <a:rPr lang="en-US" sz="3600" b="0" dirty="0" smtClean="0">
                <a:solidFill>
                  <a:schemeClr val="tx1"/>
                </a:solidFill>
              </a:rPr>
              <a:t>- they could able to define the terms like melting, boiling and condensation etc.</a:t>
            </a:r>
            <a:endParaRPr lang="en-US" sz="4400" dirty="0"/>
          </a:p>
        </p:txBody>
      </p:sp>
      <p:sp>
        <p:nvSpPr>
          <p:cNvPr id="4" name="object 5"/>
          <p:cNvSpPr/>
          <p:nvPr/>
        </p:nvSpPr>
        <p:spPr>
          <a:xfrm>
            <a:off x="10210800" y="304800"/>
            <a:ext cx="1798320" cy="1133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95041" y="1145489"/>
            <a:ext cx="8027670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b="0" spc="-260" dirty="0">
                <a:latin typeface="Trebuchet MS"/>
                <a:cs typeface="Trebuchet MS"/>
              </a:rPr>
              <a:t>Factors </a:t>
            </a:r>
            <a:r>
              <a:rPr sz="4400" b="0" spc="-280" dirty="0">
                <a:latin typeface="Trebuchet MS"/>
                <a:cs typeface="Trebuchet MS"/>
              </a:rPr>
              <a:t>affecting </a:t>
            </a:r>
            <a:r>
              <a:rPr sz="4400" b="0" spc="-204" dirty="0">
                <a:latin typeface="Trebuchet MS"/>
                <a:cs typeface="Trebuchet MS"/>
              </a:rPr>
              <a:t>in</a:t>
            </a:r>
            <a:r>
              <a:rPr sz="4400" b="0" spc="-350" dirty="0">
                <a:latin typeface="Trebuchet MS"/>
                <a:cs typeface="Trebuchet MS"/>
              </a:rPr>
              <a:t> </a:t>
            </a:r>
            <a:r>
              <a:rPr sz="4400" b="0" spc="-215" dirty="0">
                <a:latin typeface="Trebuchet MS"/>
                <a:cs typeface="Trebuchet MS"/>
              </a:rPr>
              <a:t>Inter-conversion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38876" y="1749374"/>
            <a:ext cx="1960880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spc="-195" dirty="0">
                <a:solidFill>
                  <a:srgbClr val="FF0000"/>
                </a:solidFill>
                <a:latin typeface="Trebuchet MS"/>
                <a:cs typeface="Trebuchet MS"/>
              </a:rPr>
              <a:t>of</a:t>
            </a:r>
            <a:r>
              <a:rPr sz="4400" spc="-42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4400" spc="-245" dirty="0">
                <a:solidFill>
                  <a:srgbClr val="FF0000"/>
                </a:solidFill>
                <a:latin typeface="Trebuchet MS"/>
                <a:cs typeface="Trebuchet MS"/>
              </a:rPr>
              <a:t>States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7244" y="1843796"/>
            <a:ext cx="4797756" cy="1050288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240" dirty="0">
                <a:latin typeface="Carlito"/>
                <a:cs typeface="Carlito"/>
              </a:rPr>
              <a:t>T</a:t>
            </a:r>
            <a:r>
              <a:rPr sz="2800" spc="5" dirty="0">
                <a:latin typeface="Carlito"/>
                <a:cs typeface="Carlito"/>
              </a:rPr>
              <a:t>e</a:t>
            </a:r>
            <a:r>
              <a:rPr sz="2800" spc="-20" dirty="0">
                <a:latin typeface="Carlito"/>
                <a:cs typeface="Carlito"/>
              </a:rPr>
              <a:t>m</a:t>
            </a:r>
            <a:r>
              <a:rPr sz="2800" spc="-10" dirty="0">
                <a:latin typeface="Carlito"/>
                <a:cs typeface="Carlito"/>
              </a:rPr>
              <a:t>p</a:t>
            </a:r>
            <a:r>
              <a:rPr sz="2800" spc="5" dirty="0">
                <a:latin typeface="Carlito"/>
                <a:cs typeface="Carlito"/>
              </a:rPr>
              <a:t>e</a:t>
            </a:r>
            <a:r>
              <a:rPr sz="2800" spc="-55" dirty="0">
                <a:latin typeface="Carlito"/>
                <a:cs typeface="Carlito"/>
              </a:rPr>
              <a:t>r</a:t>
            </a:r>
            <a:r>
              <a:rPr sz="2800" spc="-25" dirty="0">
                <a:latin typeface="Carlito"/>
                <a:cs typeface="Carlito"/>
              </a:rPr>
              <a:t>a</a:t>
            </a:r>
            <a:r>
              <a:rPr sz="2800" dirty="0">
                <a:latin typeface="Carlito"/>
                <a:cs typeface="Carlito"/>
              </a:rPr>
              <a:t>t</a:t>
            </a:r>
            <a:r>
              <a:rPr sz="2800" spc="-15" dirty="0">
                <a:latin typeface="Carlito"/>
                <a:cs typeface="Carlito"/>
              </a:rPr>
              <a:t>u</a:t>
            </a:r>
            <a:r>
              <a:rPr sz="2800" spc="-45" dirty="0">
                <a:latin typeface="Carlito"/>
                <a:cs typeface="Carlito"/>
              </a:rPr>
              <a:t>r</a:t>
            </a:r>
            <a:r>
              <a:rPr sz="2800" spc="5" dirty="0">
                <a:latin typeface="Carlito"/>
                <a:cs typeface="Carlito"/>
              </a:rPr>
              <a:t>e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smtClean="0">
                <a:latin typeface="Carlito"/>
                <a:cs typeface="Carlito"/>
              </a:rPr>
              <a:t>Pressure</a:t>
            </a:r>
            <a:r>
              <a:rPr lang="en-US" sz="2800" spc="-10" dirty="0" smtClean="0">
                <a:latin typeface="Carlito"/>
                <a:cs typeface="Carlito"/>
              </a:rPr>
              <a:t>	* some impurities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7244" y="2953004"/>
            <a:ext cx="10203815" cy="2627630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241300" marR="5080" indent="-228600">
              <a:lnSpc>
                <a:spcPts val="3020"/>
              </a:lnSpc>
              <a:spcBef>
                <a:spcPts val="490"/>
              </a:spcBef>
              <a:buFont typeface="Arial"/>
              <a:buChar char="•"/>
              <a:tabLst>
                <a:tab pos="241300" algn="l"/>
                <a:tab pos="3018155" algn="l"/>
              </a:tabLst>
            </a:pPr>
            <a:r>
              <a:rPr sz="2800" spc="5" dirty="0">
                <a:latin typeface="Carlito"/>
                <a:cs typeface="Carlito"/>
              </a:rPr>
              <a:t>How</a:t>
            </a:r>
            <a:r>
              <a:rPr sz="2800" spc="-15" dirty="0">
                <a:latin typeface="Carlito"/>
                <a:cs typeface="Carlito"/>
              </a:rPr>
              <a:t> pressure</a:t>
            </a:r>
            <a:r>
              <a:rPr sz="2800" spc="1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and	</a:t>
            </a:r>
            <a:r>
              <a:rPr sz="2800" spc="-5" dirty="0">
                <a:latin typeface="Carlito"/>
                <a:cs typeface="Carlito"/>
              </a:rPr>
              <a:t>impurities </a:t>
            </a:r>
            <a:r>
              <a:rPr sz="2800" spc="-25" dirty="0">
                <a:latin typeface="Carlito"/>
                <a:cs typeface="Carlito"/>
              </a:rPr>
              <a:t>affect </a:t>
            </a:r>
            <a:r>
              <a:rPr sz="2800" dirty="0">
                <a:latin typeface="Carlito"/>
                <a:cs typeface="Carlito"/>
              </a:rPr>
              <a:t>in </a:t>
            </a:r>
            <a:r>
              <a:rPr sz="2800" spc="-5" dirty="0">
                <a:latin typeface="Carlito"/>
                <a:cs typeface="Carlito"/>
              </a:rPr>
              <a:t>changing the </a:t>
            </a:r>
            <a:r>
              <a:rPr sz="2800" dirty="0">
                <a:latin typeface="Carlito"/>
                <a:cs typeface="Carlito"/>
              </a:rPr>
              <a:t>Boiling </a:t>
            </a:r>
            <a:r>
              <a:rPr sz="2800" spc="-10" dirty="0">
                <a:latin typeface="Carlito"/>
                <a:cs typeface="Carlito"/>
              </a:rPr>
              <a:t>point </a:t>
            </a:r>
            <a:r>
              <a:rPr sz="2800" spc="-5" dirty="0">
                <a:latin typeface="Carlito"/>
                <a:cs typeface="Carlito"/>
              </a:rPr>
              <a:t>and  </a:t>
            </a:r>
            <a:r>
              <a:rPr sz="2800" dirty="0">
                <a:latin typeface="Carlito"/>
                <a:cs typeface="Carlito"/>
              </a:rPr>
              <a:t>Melting </a:t>
            </a:r>
            <a:r>
              <a:rPr sz="2800" spc="-10" dirty="0">
                <a:latin typeface="Carlito"/>
                <a:cs typeface="Carlito"/>
              </a:rPr>
              <a:t>point </a:t>
            </a:r>
            <a:r>
              <a:rPr sz="2800" dirty="0">
                <a:latin typeface="Carlito"/>
                <a:cs typeface="Carlito"/>
              </a:rPr>
              <a:t>of</a:t>
            </a:r>
            <a:r>
              <a:rPr sz="2800" spc="-2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substances.</a:t>
            </a:r>
            <a:endParaRPr sz="2800">
              <a:latin typeface="Carlito"/>
              <a:cs typeface="Carlito"/>
            </a:endParaRPr>
          </a:p>
          <a:p>
            <a:pPr marL="12700" marR="440690" indent="914400">
              <a:lnSpc>
                <a:spcPts val="3030"/>
              </a:lnSpc>
              <a:spcBef>
                <a:spcPts val="985"/>
              </a:spcBef>
            </a:pPr>
            <a:r>
              <a:rPr sz="2800" dirty="0">
                <a:latin typeface="Carlito"/>
                <a:cs typeface="Carlito"/>
              </a:rPr>
              <a:t>-&gt; </a:t>
            </a:r>
            <a:r>
              <a:rPr sz="2800" spc="-5" dirty="0">
                <a:latin typeface="Carlito"/>
                <a:cs typeface="Carlito"/>
              </a:rPr>
              <a:t>higher the </a:t>
            </a:r>
            <a:r>
              <a:rPr sz="2800" spc="-10" dirty="0">
                <a:latin typeface="Carlito"/>
                <a:cs typeface="Carlito"/>
              </a:rPr>
              <a:t>pressure </a:t>
            </a:r>
            <a:r>
              <a:rPr sz="2800" spc="-5" dirty="0">
                <a:latin typeface="Carlito"/>
                <a:cs typeface="Carlito"/>
              </a:rPr>
              <a:t>higher </a:t>
            </a:r>
            <a:r>
              <a:rPr sz="2800" dirty="0">
                <a:latin typeface="Carlito"/>
                <a:cs typeface="Carlito"/>
              </a:rPr>
              <a:t>is </a:t>
            </a:r>
            <a:r>
              <a:rPr sz="2800" spc="-10" dirty="0">
                <a:latin typeface="Carlito"/>
                <a:cs typeface="Carlito"/>
              </a:rPr>
              <a:t>the </a:t>
            </a:r>
            <a:r>
              <a:rPr sz="2800" spc="-5" dirty="0">
                <a:latin typeface="Carlito"/>
                <a:cs typeface="Carlito"/>
              </a:rPr>
              <a:t>boiling </a:t>
            </a:r>
            <a:r>
              <a:rPr sz="2800" spc="-10" dirty="0">
                <a:latin typeface="Carlito"/>
                <a:cs typeface="Carlito"/>
              </a:rPr>
              <a:t>point </a:t>
            </a:r>
            <a:r>
              <a:rPr sz="2800" spc="5" dirty="0">
                <a:latin typeface="Carlito"/>
                <a:cs typeface="Carlito"/>
              </a:rPr>
              <a:t>of </a:t>
            </a:r>
            <a:r>
              <a:rPr sz="2800" dirty="0">
                <a:latin typeface="Carlito"/>
                <a:cs typeface="Carlito"/>
              </a:rPr>
              <a:t>liquid and  </a:t>
            </a:r>
            <a:r>
              <a:rPr sz="2800" spc="-10" dirty="0">
                <a:latin typeface="Carlito"/>
                <a:cs typeface="Carlito"/>
              </a:rPr>
              <a:t>vice-versa.</a:t>
            </a:r>
            <a:endParaRPr sz="2800">
              <a:latin typeface="Carlito"/>
              <a:cs typeface="Carlito"/>
            </a:endParaRPr>
          </a:p>
          <a:p>
            <a:pPr marL="12700" marR="1194435" indent="914400">
              <a:lnSpc>
                <a:spcPts val="3020"/>
              </a:lnSpc>
              <a:spcBef>
                <a:spcPts val="1010"/>
              </a:spcBef>
            </a:pPr>
            <a:r>
              <a:rPr sz="2800" dirty="0">
                <a:latin typeface="Carlito"/>
                <a:cs typeface="Carlito"/>
              </a:rPr>
              <a:t>-&gt; </a:t>
            </a:r>
            <a:r>
              <a:rPr sz="2800" spc="-5" dirty="0">
                <a:latin typeface="Carlito"/>
                <a:cs typeface="Carlito"/>
              </a:rPr>
              <a:t>Impurities </a:t>
            </a:r>
            <a:r>
              <a:rPr sz="2800" spc="-15" dirty="0">
                <a:latin typeface="Carlito"/>
                <a:cs typeface="Carlito"/>
              </a:rPr>
              <a:t>can </a:t>
            </a:r>
            <a:r>
              <a:rPr sz="2800" spc="-5" dirty="0">
                <a:latin typeface="Carlito"/>
                <a:cs typeface="Carlito"/>
              </a:rPr>
              <a:t>increase </a:t>
            </a:r>
            <a:r>
              <a:rPr sz="2800" dirty="0">
                <a:latin typeface="Carlito"/>
                <a:cs typeface="Carlito"/>
              </a:rPr>
              <a:t>the boiling </a:t>
            </a:r>
            <a:r>
              <a:rPr sz="2800" spc="-10" dirty="0">
                <a:latin typeface="Carlito"/>
                <a:cs typeface="Carlito"/>
              </a:rPr>
              <a:t>point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15" dirty="0">
                <a:latin typeface="Carlito"/>
                <a:cs typeface="Carlito"/>
              </a:rPr>
              <a:t>water </a:t>
            </a:r>
            <a:r>
              <a:rPr sz="2800" spc="-5" dirty="0">
                <a:latin typeface="Carlito"/>
                <a:cs typeface="Carlito"/>
              </a:rPr>
              <a:t>and  </a:t>
            </a:r>
            <a:r>
              <a:rPr sz="2800" spc="-10" dirty="0">
                <a:latin typeface="Carlito"/>
                <a:cs typeface="Carlito"/>
              </a:rPr>
              <a:t>decrease </a:t>
            </a:r>
            <a:r>
              <a:rPr sz="2800" spc="-5" dirty="0">
                <a:latin typeface="Carlito"/>
                <a:cs typeface="Carlito"/>
              </a:rPr>
              <a:t>the melting </a:t>
            </a:r>
            <a:r>
              <a:rPr sz="2800" spc="-10" dirty="0">
                <a:latin typeface="Carlito"/>
                <a:cs typeface="Carlito"/>
              </a:rPr>
              <a:t>point </a:t>
            </a:r>
            <a:r>
              <a:rPr sz="2800" spc="5" dirty="0">
                <a:latin typeface="Carlito"/>
                <a:cs typeface="Carlito"/>
              </a:rPr>
              <a:t>of</a:t>
            </a:r>
            <a:r>
              <a:rPr sz="2800" spc="-3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Ice.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134600" y="152400"/>
            <a:ext cx="1798320" cy="1133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58824" y="6011344"/>
            <a:ext cx="10094976" cy="6150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1030935"/>
            <a:ext cx="8991600" cy="848994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b="0" dirty="0" smtClean="0"/>
              <a:t>Defining the terminology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2057401"/>
            <a:ext cx="9998075" cy="4708981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3600" b="0" dirty="0" smtClean="0">
                <a:solidFill>
                  <a:schemeClr val="tx1"/>
                </a:solidFill>
              </a:rPr>
              <a:t>- </a:t>
            </a:r>
            <a:r>
              <a:rPr lang="en-US" sz="3600" dirty="0" smtClean="0">
                <a:solidFill>
                  <a:schemeClr val="tx1"/>
                </a:solidFill>
              </a:rPr>
              <a:t>Melting</a:t>
            </a:r>
            <a:r>
              <a:rPr lang="en-US" sz="3600" b="0" dirty="0" smtClean="0">
                <a:solidFill>
                  <a:schemeClr val="tx1"/>
                </a:solidFill>
              </a:rPr>
              <a:t>: solid</a:t>
            </a:r>
            <a:r>
              <a:rPr lang="en-US" sz="3600" b="0" dirty="0" smtClean="0">
                <a:solidFill>
                  <a:schemeClr val="tx1"/>
                </a:solidFill>
                <a:sym typeface="Wingdings" pitchFamily="2" charset="2"/>
              </a:rPr>
              <a:t> liquid at a constant temperature.</a:t>
            </a:r>
          </a:p>
          <a:p>
            <a:r>
              <a:rPr lang="en-US" sz="3600" b="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3600" b="0" dirty="0" smtClean="0">
                <a:solidFill>
                  <a:schemeClr val="tx1"/>
                </a:solidFill>
                <a:sym typeface="Wingdings" pitchFamily="2" charset="2"/>
              </a:rPr>
              <a:t>- </a:t>
            </a:r>
            <a:r>
              <a:rPr lang="en-US" sz="3600" dirty="0" smtClean="0">
                <a:solidFill>
                  <a:schemeClr val="tx1"/>
                </a:solidFill>
                <a:sym typeface="Wingdings" pitchFamily="2" charset="2"/>
              </a:rPr>
              <a:t>Boiling</a:t>
            </a:r>
            <a:r>
              <a:rPr lang="en-US" sz="3600" b="0" dirty="0" smtClean="0">
                <a:solidFill>
                  <a:schemeClr val="tx1"/>
                </a:solidFill>
                <a:sym typeface="Wingdings" pitchFamily="2" charset="2"/>
              </a:rPr>
              <a:t> : liquid  gas at a constant temperature</a:t>
            </a:r>
          </a:p>
          <a:p>
            <a:r>
              <a:rPr lang="en-US" sz="3600" b="0" dirty="0" smtClean="0">
                <a:solidFill>
                  <a:schemeClr val="tx1"/>
                </a:solidFill>
                <a:sym typeface="Wingdings" pitchFamily="2" charset="2"/>
              </a:rPr>
              <a:t> - </a:t>
            </a:r>
            <a:r>
              <a:rPr lang="en-US" sz="3600" dirty="0" smtClean="0">
                <a:solidFill>
                  <a:schemeClr val="tx1"/>
                </a:solidFill>
                <a:sym typeface="Wingdings" pitchFamily="2" charset="2"/>
              </a:rPr>
              <a:t>Sublimation</a:t>
            </a:r>
            <a:r>
              <a:rPr lang="en-US" sz="3600" b="0" dirty="0" smtClean="0">
                <a:solidFill>
                  <a:schemeClr val="tx1"/>
                </a:solidFill>
                <a:sym typeface="Wingdings" pitchFamily="2" charset="2"/>
              </a:rPr>
              <a:t> : solid gas and vice-versa and the corresponding temperatures are known as their </a:t>
            </a:r>
            <a:r>
              <a:rPr lang="en-US" sz="3600" dirty="0" smtClean="0">
                <a:solidFill>
                  <a:schemeClr val="tx1"/>
                </a:solidFill>
                <a:sym typeface="Wingdings" pitchFamily="2" charset="2"/>
              </a:rPr>
              <a:t>Melting Pt, Boiling Pt, Sublimation Pt </a:t>
            </a:r>
            <a:r>
              <a:rPr lang="en-US" sz="3600" b="0" dirty="0" smtClean="0">
                <a:solidFill>
                  <a:schemeClr val="tx1"/>
                </a:solidFill>
                <a:sym typeface="Wingdings" pitchFamily="2" charset="2"/>
              </a:rPr>
              <a:t>respectively.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1" y="311353"/>
            <a:ext cx="9067800" cy="1320233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695"/>
              </a:spcBef>
            </a:pPr>
            <a:r>
              <a:rPr sz="4400" b="0" spc="-215" dirty="0">
                <a:latin typeface="Trebuchet MS"/>
                <a:cs typeface="Trebuchet MS"/>
              </a:rPr>
              <a:t>Determination </a:t>
            </a:r>
            <a:r>
              <a:rPr sz="4400" b="0" spc="-195" dirty="0">
                <a:latin typeface="Trebuchet MS"/>
                <a:cs typeface="Trebuchet MS"/>
              </a:rPr>
              <a:t>of </a:t>
            </a:r>
            <a:r>
              <a:rPr sz="4400" b="0" spc="-280" dirty="0">
                <a:latin typeface="Trebuchet MS"/>
                <a:cs typeface="Trebuchet MS"/>
              </a:rPr>
              <a:t>different </a:t>
            </a:r>
            <a:r>
              <a:rPr sz="4400" b="0" spc="-360" dirty="0">
                <a:latin typeface="Trebuchet MS"/>
                <a:cs typeface="Trebuchet MS"/>
              </a:rPr>
              <a:t>Temp</a:t>
            </a:r>
            <a:r>
              <a:rPr sz="4400" b="0" spc="-490" dirty="0">
                <a:latin typeface="Trebuchet MS"/>
                <a:cs typeface="Trebuchet MS"/>
              </a:rPr>
              <a:t> </a:t>
            </a:r>
            <a:r>
              <a:rPr sz="4400" b="0" spc="-195" dirty="0">
                <a:latin typeface="Trebuchet MS"/>
                <a:cs typeface="Trebuchet MS"/>
              </a:rPr>
              <a:t>ranges  </a:t>
            </a:r>
            <a:r>
              <a:rPr sz="4400" b="0" spc="-229" dirty="0">
                <a:latin typeface="Trebuchet MS"/>
                <a:cs typeface="Trebuchet MS"/>
              </a:rPr>
              <a:t>for following</a:t>
            </a:r>
            <a:r>
              <a:rPr sz="4400" b="0" spc="-375" dirty="0">
                <a:latin typeface="Trebuchet MS"/>
                <a:cs typeface="Trebuchet MS"/>
              </a:rPr>
              <a:t> </a:t>
            </a:r>
            <a:r>
              <a:rPr sz="4400" b="0" spc="-235" dirty="0">
                <a:latin typeface="Trebuchet MS"/>
                <a:cs typeface="Trebuchet MS"/>
              </a:rPr>
              <a:t>changes.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4786" y="1657298"/>
            <a:ext cx="10446614" cy="342209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241300" marR="5080" indent="-228600">
              <a:lnSpc>
                <a:spcPts val="3030"/>
              </a:lnSpc>
              <a:spcBef>
                <a:spcPts val="484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Carlito"/>
                <a:cs typeface="Carlito"/>
              </a:rPr>
              <a:t>Melting </a:t>
            </a:r>
            <a:r>
              <a:rPr sz="2800" spc="-15" dirty="0">
                <a:latin typeface="Carlito"/>
                <a:cs typeface="Carlito"/>
              </a:rPr>
              <a:t>Point, </a:t>
            </a:r>
            <a:r>
              <a:rPr sz="2800" spc="5" dirty="0">
                <a:latin typeface="Carlito"/>
                <a:cs typeface="Carlito"/>
              </a:rPr>
              <a:t>Boiling </a:t>
            </a:r>
            <a:r>
              <a:rPr sz="2800" spc="-15" dirty="0">
                <a:latin typeface="Carlito"/>
                <a:cs typeface="Carlito"/>
              </a:rPr>
              <a:t>Point, Freezing Point, </a:t>
            </a:r>
            <a:r>
              <a:rPr sz="2800" spc="-5" dirty="0">
                <a:latin typeface="Carlito"/>
                <a:cs typeface="Carlito"/>
              </a:rPr>
              <a:t>Condensation </a:t>
            </a:r>
            <a:r>
              <a:rPr sz="2800" spc="-15" dirty="0">
                <a:latin typeface="Carlito"/>
                <a:cs typeface="Carlito"/>
              </a:rPr>
              <a:t>Point,  </a:t>
            </a:r>
            <a:r>
              <a:rPr sz="2800" spc="-5" dirty="0">
                <a:latin typeface="Carlito"/>
                <a:cs typeface="Carlito"/>
              </a:rPr>
              <a:t>Sublimation</a:t>
            </a:r>
            <a:r>
              <a:rPr sz="2800" spc="-20" dirty="0">
                <a:latin typeface="Carlito"/>
                <a:cs typeface="Carlito"/>
              </a:rPr>
              <a:t> </a:t>
            </a:r>
            <a:r>
              <a:rPr sz="2800" spc="-15">
                <a:latin typeface="Carlito"/>
                <a:cs typeface="Carlito"/>
              </a:rPr>
              <a:t>Point</a:t>
            </a:r>
            <a:r>
              <a:rPr sz="2800" spc="-15" smtClean="0">
                <a:latin typeface="Carlito"/>
                <a:cs typeface="Carlito"/>
              </a:rPr>
              <a:t>.</a:t>
            </a:r>
            <a:r>
              <a:rPr lang="en-US" sz="2800" spc="-15" dirty="0" smtClean="0">
                <a:latin typeface="Carlito"/>
                <a:cs typeface="Carlito"/>
              </a:rPr>
              <a:t> Here the graph showing the ranges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2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rlito"/>
                <a:cs typeface="Carlito"/>
              </a:rPr>
              <a:t>Latent </a:t>
            </a:r>
            <a:r>
              <a:rPr sz="2800" spc="-10" dirty="0">
                <a:latin typeface="Carlito"/>
                <a:cs typeface="Carlito"/>
              </a:rPr>
              <a:t>Heat</a:t>
            </a:r>
            <a:r>
              <a:rPr sz="2800" spc="-2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determination.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rlito"/>
                <a:cs typeface="Carlito"/>
              </a:rPr>
              <a:t>Latent </a:t>
            </a:r>
            <a:r>
              <a:rPr sz="2800" spc="-10" dirty="0">
                <a:latin typeface="Carlito"/>
                <a:cs typeface="Carlito"/>
              </a:rPr>
              <a:t>Heat </a:t>
            </a:r>
            <a:r>
              <a:rPr sz="2800" dirty="0">
                <a:latin typeface="Carlito"/>
                <a:cs typeface="Carlito"/>
              </a:rPr>
              <a:t>of Fusion and </a:t>
            </a:r>
            <a:r>
              <a:rPr sz="2800" spc="-15" dirty="0">
                <a:latin typeface="Carlito"/>
                <a:cs typeface="Carlito"/>
              </a:rPr>
              <a:t>Latent </a:t>
            </a:r>
            <a:r>
              <a:rPr sz="2800" spc="-10" dirty="0">
                <a:latin typeface="Carlito"/>
                <a:cs typeface="Carlito"/>
              </a:rPr>
              <a:t>Heat </a:t>
            </a:r>
            <a:r>
              <a:rPr sz="2800" dirty="0">
                <a:latin typeface="Carlito"/>
                <a:cs typeface="Carlito"/>
              </a:rPr>
              <a:t>of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spc="-20" dirty="0">
                <a:latin typeface="Carlito"/>
                <a:cs typeface="Carlito"/>
              </a:rPr>
              <a:t>Vaporization.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50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800" spc="-5" dirty="0" smtClean="0">
                <a:latin typeface="Carlito"/>
                <a:cs typeface="Carlito"/>
              </a:rPr>
              <a:t>These are the extra concepts to understand.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rlito"/>
                <a:cs typeface="Carlito"/>
              </a:rPr>
              <a:t>Lf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10" dirty="0">
                <a:latin typeface="Carlito"/>
                <a:cs typeface="Carlito"/>
              </a:rPr>
              <a:t>Ice </a:t>
            </a:r>
            <a:r>
              <a:rPr sz="2800" dirty="0">
                <a:latin typeface="Carlito"/>
                <a:cs typeface="Carlito"/>
              </a:rPr>
              <a:t>= 80</a:t>
            </a:r>
            <a:r>
              <a:rPr sz="2800" spc="1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cal/kg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0" dirty="0">
                <a:latin typeface="Carlito"/>
                <a:cs typeface="Carlito"/>
              </a:rPr>
              <a:t>Lv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30" dirty="0">
                <a:latin typeface="Carlito"/>
                <a:cs typeface="Carlito"/>
              </a:rPr>
              <a:t>Water </a:t>
            </a:r>
            <a:r>
              <a:rPr sz="2800" spc="5" dirty="0">
                <a:latin typeface="Carlito"/>
                <a:cs typeface="Carlito"/>
              </a:rPr>
              <a:t>=</a:t>
            </a:r>
            <a:r>
              <a:rPr sz="2800" spc="1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540cal/kg</a:t>
            </a:r>
            <a:endParaRPr sz="2800">
              <a:latin typeface="Carlito"/>
              <a:cs typeface="Carlit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258824" y="3429000"/>
            <a:ext cx="10094976" cy="3197352"/>
            <a:chOff x="1258824" y="3429000"/>
            <a:chExt cx="10094976" cy="3197352"/>
          </a:xfrm>
        </p:grpSpPr>
        <p:sp>
          <p:nvSpPr>
            <p:cNvPr id="5" name="object 5"/>
            <p:cNvSpPr/>
            <p:nvPr/>
          </p:nvSpPr>
          <p:spPr>
            <a:xfrm>
              <a:off x="8458200" y="3429000"/>
              <a:ext cx="2548127" cy="175865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258824" y="5166360"/>
              <a:ext cx="10094976" cy="145999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10058400" y="381000"/>
            <a:ext cx="1798320" cy="113385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67000" y="1030935"/>
            <a:ext cx="7162800" cy="16748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/>
              <a:t>THANKING</a:t>
            </a:r>
            <a:r>
              <a:rPr spc="-15"/>
              <a:t> </a:t>
            </a:r>
            <a:r>
              <a:rPr spc="-70" smtClean="0"/>
              <a:t>YOU</a:t>
            </a:r>
            <a:r>
              <a:rPr lang="en-US" spc="-70" dirty="0" smtClean="0"/>
              <a:t/>
            </a:r>
            <a:br>
              <a:rPr lang="en-US" spc="-70" dirty="0" smtClean="0"/>
            </a:br>
            <a:endParaRPr spc="-7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1066800" y="3677114"/>
            <a:ext cx="9693275" cy="938719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pc="-5" dirty="0">
                <a:solidFill>
                  <a:schemeClr val="tx1"/>
                </a:solidFill>
              </a:rPr>
              <a:t>ODM </a:t>
            </a:r>
            <a:r>
              <a:rPr spc="-45">
                <a:solidFill>
                  <a:schemeClr val="tx1"/>
                </a:solidFill>
              </a:rPr>
              <a:t>EDUCATIONAL</a:t>
            </a:r>
            <a:r>
              <a:rPr spc="15">
                <a:solidFill>
                  <a:schemeClr val="tx1"/>
                </a:solidFill>
              </a:rPr>
              <a:t> </a:t>
            </a:r>
            <a:r>
              <a:rPr spc="-15" smtClean="0">
                <a:solidFill>
                  <a:schemeClr val="tx1"/>
                </a:solidFill>
              </a:rPr>
              <a:t>GROUP</a:t>
            </a:r>
            <a:endParaRPr spc="-15" dirty="0">
              <a:solidFill>
                <a:schemeClr val="tx1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9829800" y="381000"/>
            <a:ext cx="1798320" cy="1133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58824" y="5551211"/>
            <a:ext cx="10094976" cy="10751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601" y="457200"/>
            <a:ext cx="815340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70935" algn="l"/>
              </a:tabLst>
            </a:pPr>
            <a:r>
              <a:rPr sz="6000" b="0" spc="-275" dirty="0">
                <a:latin typeface="Trebuchet MS"/>
                <a:cs typeface="Trebuchet MS"/>
              </a:rPr>
              <a:t>LEARNING	</a:t>
            </a:r>
            <a:r>
              <a:rPr sz="6000" b="0" spc="-200" dirty="0">
                <a:latin typeface="Trebuchet MS"/>
                <a:cs typeface="Trebuchet MS"/>
              </a:rPr>
              <a:t>OUTCOMES</a:t>
            </a:r>
            <a:endParaRPr sz="6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2126" y="1920021"/>
            <a:ext cx="10463074" cy="3263714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10" dirty="0">
                <a:latin typeface="Carlito"/>
                <a:cs typeface="Carlito"/>
              </a:rPr>
              <a:t>STUDENTS </a:t>
            </a:r>
            <a:r>
              <a:rPr sz="2800" b="1" spc="-5" dirty="0">
                <a:latin typeface="Carlito"/>
                <a:cs typeface="Carlito"/>
              </a:rPr>
              <a:t>WILL </a:t>
            </a:r>
            <a:r>
              <a:rPr sz="2800" b="1" spc="5" dirty="0">
                <a:latin typeface="Carlito"/>
                <a:cs typeface="Carlito"/>
              </a:rPr>
              <a:t>BE </a:t>
            </a:r>
            <a:r>
              <a:rPr sz="2800" b="1" dirty="0">
                <a:latin typeface="Carlito"/>
                <a:cs typeface="Carlito"/>
              </a:rPr>
              <a:t>ABLE </a:t>
            </a:r>
            <a:r>
              <a:rPr sz="2800" b="1" spc="-35" dirty="0">
                <a:latin typeface="Carlito"/>
                <a:cs typeface="Carlito"/>
              </a:rPr>
              <a:t>TO</a:t>
            </a:r>
            <a:r>
              <a:rPr sz="2800" b="1" spc="-45" dirty="0">
                <a:latin typeface="Carlito"/>
                <a:cs typeface="Carlito"/>
              </a:rPr>
              <a:t> </a:t>
            </a:r>
            <a:r>
              <a:rPr sz="2800" b="1" dirty="0">
                <a:latin typeface="Carlito"/>
                <a:cs typeface="Carlito"/>
              </a:rPr>
              <a:t>: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335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Carlito"/>
                <a:cs typeface="Carlito"/>
              </a:rPr>
              <a:t>Learn about </a:t>
            </a:r>
            <a:r>
              <a:rPr sz="2800" spc="-5" dirty="0">
                <a:latin typeface="Carlito"/>
                <a:cs typeface="Carlito"/>
              </a:rPr>
              <a:t>the composition </a:t>
            </a:r>
            <a:r>
              <a:rPr sz="2800" dirty="0">
                <a:latin typeface="Carlito"/>
                <a:cs typeface="Carlito"/>
              </a:rPr>
              <a:t>of</a:t>
            </a:r>
            <a:r>
              <a:rPr sz="2800" spc="-65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Matter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31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rlito"/>
                <a:cs typeface="Carlito"/>
              </a:rPr>
              <a:t>Properties </a:t>
            </a:r>
            <a:r>
              <a:rPr sz="2800" dirty="0">
                <a:latin typeface="Carlito"/>
                <a:cs typeface="Carlito"/>
              </a:rPr>
              <a:t>of particles of</a:t>
            </a:r>
            <a:r>
              <a:rPr sz="2800" spc="-80" dirty="0">
                <a:latin typeface="Carlito"/>
                <a:cs typeface="Carlito"/>
              </a:rPr>
              <a:t> </a:t>
            </a:r>
            <a:r>
              <a:rPr sz="2800" spc="-60">
                <a:latin typeface="Carlito"/>
                <a:cs typeface="Carlito"/>
              </a:rPr>
              <a:t>matter</a:t>
            </a:r>
            <a:r>
              <a:rPr sz="2800" spc="-60" smtClean="0">
                <a:latin typeface="Carlito"/>
                <a:cs typeface="Carlito"/>
              </a:rPr>
              <a:t>.</a:t>
            </a:r>
            <a:endParaRPr lang="en-US" sz="2800" spc="-60" dirty="0" smtClean="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315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800" spc="-60" dirty="0" smtClean="0">
                <a:latin typeface="Carlito"/>
                <a:cs typeface="Carlito"/>
              </a:rPr>
              <a:t>Through different activities they could able to understand the concept of different properties</a:t>
            </a:r>
            <a:r>
              <a:rPr lang="en-US" sz="2800" spc="-20" dirty="0" smtClean="0">
                <a:latin typeface="Carlito"/>
                <a:cs typeface="Carlito"/>
              </a:rPr>
              <a:t> 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340"/>
              </a:spcBef>
              <a:buFont typeface="Arial"/>
              <a:buChar char="•"/>
              <a:tabLst>
                <a:tab pos="241300" algn="l"/>
              </a:tabLst>
            </a:pPr>
            <a:r>
              <a:rPr lang="en-US" sz="2800" spc="-20" dirty="0" smtClean="0">
                <a:latin typeface="Carlito"/>
                <a:cs typeface="Carlito"/>
              </a:rPr>
              <a:t>Know the concept of </a:t>
            </a:r>
            <a:r>
              <a:rPr lang="en-US" sz="2800" spc="-20" dirty="0" err="1" smtClean="0">
                <a:latin typeface="Carlito"/>
                <a:cs typeface="Carlito"/>
              </a:rPr>
              <a:t>diffusibility</a:t>
            </a:r>
            <a:r>
              <a:rPr lang="en-US" sz="2800" spc="-20" dirty="0" smtClean="0">
                <a:latin typeface="Carlito"/>
                <a:cs typeface="Carlito"/>
              </a:rPr>
              <a:t> property of particles in particular.</a:t>
            </a:r>
            <a:r>
              <a:rPr sz="2800" spc="-5" smtClean="0">
                <a:latin typeface="Carlito"/>
                <a:cs typeface="Carlito"/>
              </a:rPr>
              <a:t>Knowing </a:t>
            </a:r>
            <a:r>
              <a:rPr sz="2800" spc="-5" dirty="0">
                <a:latin typeface="Carlito"/>
                <a:cs typeface="Carlito"/>
              </a:rPr>
              <a:t>the</a:t>
            </a:r>
            <a:r>
              <a:rPr sz="2800" spc="-40" dirty="0">
                <a:latin typeface="Carlito"/>
                <a:cs typeface="Carlito"/>
              </a:rPr>
              <a:t> </a:t>
            </a:r>
            <a:r>
              <a:rPr sz="2800" spc="-20" dirty="0">
                <a:latin typeface="Carlito"/>
                <a:cs typeface="Carlito"/>
              </a:rPr>
              <a:t>terminology.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14400" y="4724400"/>
            <a:ext cx="10479024" cy="18409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3"/>
          <p:cNvSpPr/>
          <p:nvPr/>
        </p:nvSpPr>
        <p:spPr>
          <a:xfrm>
            <a:off x="10058400" y="304800"/>
            <a:ext cx="1914143" cy="11338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030935"/>
            <a:ext cx="8534400" cy="1477328"/>
          </a:xfrm>
        </p:spPr>
        <p:txBody>
          <a:bodyPr/>
          <a:lstStyle/>
          <a:p>
            <a:r>
              <a:rPr lang="en-US" sz="4800" dirty="0" smtClean="0"/>
              <a:t>	SUBJECT –CHEMISTRY</a:t>
            </a:r>
            <a:br>
              <a:rPr lang="en-US" sz="4800" dirty="0" smtClean="0"/>
            </a:br>
            <a:r>
              <a:rPr lang="en-US" sz="4800" dirty="0" smtClean="0"/>
              <a:t>	</a:t>
            </a:r>
            <a:r>
              <a:rPr lang="en-US" sz="4800" dirty="0" smtClean="0">
                <a:solidFill>
                  <a:schemeClr val="tx1"/>
                </a:solidFill>
              </a:rPr>
              <a:t>CLASS-VIII		PPT-4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590799"/>
            <a:ext cx="10150475" cy="2062103"/>
          </a:xfrm>
        </p:spPr>
        <p:txBody>
          <a:bodyPr/>
          <a:lstStyle/>
          <a:p>
            <a:r>
              <a:rPr lang="en-US" dirty="0" smtClean="0"/>
              <a:t>	</a:t>
            </a:r>
            <a:r>
              <a:rPr lang="en-US" sz="4000" dirty="0" smtClean="0"/>
              <a:t>TOPIC – MATTER</a:t>
            </a:r>
          </a:p>
          <a:p>
            <a:r>
              <a:rPr lang="en-US" sz="4000" dirty="0" smtClean="0"/>
              <a:t>	</a:t>
            </a:r>
            <a:r>
              <a:rPr lang="en-US" sz="4000" b="0" dirty="0" smtClean="0">
                <a:solidFill>
                  <a:schemeClr val="tx1"/>
                </a:solidFill>
              </a:rPr>
              <a:t>SUB TOPIC – Law of conservation of 	Mass</a:t>
            </a:r>
            <a:endParaRPr lang="en-US" sz="4000" b="0" dirty="0"/>
          </a:p>
        </p:txBody>
      </p:sp>
      <p:sp>
        <p:nvSpPr>
          <p:cNvPr id="4" name="object 4"/>
          <p:cNvSpPr/>
          <p:nvPr/>
        </p:nvSpPr>
        <p:spPr>
          <a:xfrm>
            <a:off x="9829800" y="381000"/>
            <a:ext cx="1798320" cy="1133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58824" y="5551211"/>
            <a:ext cx="10094976" cy="10751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030935"/>
            <a:ext cx="8077200" cy="848994"/>
          </a:xfrm>
        </p:spPr>
        <p:txBody>
          <a:bodyPr/>
          <a:lstStyle/>
          <a:p>
            <a:r>
              <a:rPr lang="en-US" dirty="0" smtClean="0"/>
              <a:t>	Learning Outcome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209801"/>
            <a:ext cx="9921875" cy="2585323"/>
          </a:xfrm>
        </p:spPr>
        <p:txBody>
          <a:bodyPr/>
          <a:lstStyle/>
          <a:p>
            <a:pPr lvl="1"/>
            <a:r>
              <a:rPr lang="en-US" sz="2800" dirty="0" smtClean="0"/>
              <a:t>After going through this lesson students could able to 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	- understand the importance of this Law and it’s application in all chemical reactions.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	- know why a chemical reaction needs to get balanced.</a:t>
            </a:r>
            <a:endParaRPr lang="en-US" sz="2800" dirty="0"/>
          </a:p>
        </p:txBody>
      </p:sp>
      <p:sp>
        <p:nvSpPr>
          <p:cNvPr id="4" name="object 4"/>
          <p:cNvSpPr/>
          <p:nvPr/>
        </p:nvSpPr>
        <p:spPr>
          <a:xfrm>
            <a:off x="9829800" y="381000"/>
            <a:ext cx="1798320" cy="1133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030935"/>
            <a:ext cx="8458200" cy="830997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4800" b="0" dirty="0" smtClean="0"/>
              <a:t>Law of Conservation of Mass</a:t>
            </a: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799676"/>
            <a:ext cx="9540875" cy="3293209"/>
          </a:xfrm>
        </p:spPr>
        <p:txBody>
          <a:bodyPr/>
          <a:lstStyle/>
          <a:p>
            <a:r>
              <a:rPr lang="en-US" dirty="0" smtClean="0"/>
              <a:t>	</a:t>
            </a:r>
            <a:r>
              <a:rPr lang="en-US" sz="4000" b="0" dirty="0" smtClean="0">
                <a:solidFill>
                  <a:schemeClr val="tx1"/>
                </a:solidFill>
              </a:rPr>
              <a:t>According to </a:t>
            </a:r>
            <a:r>
              <a:rPr lang="en-US" sz="4000" b="0" dirty="0" err="1" smtClean="0">
                <a:solidFill>
                  <a:schemeClr val="tx1"/>
                </a:solidFill>
              </a:rPr>
              <a:t>Antonie</a:t>
            </a:r>
            <a:r>
              <a:rPr lang="en-US" sz="4000" b="0" dirty="0" smtClean="0">
                <a:solidFill>
                  <a:schemeClr val="tx1"/>
                </a:solidFill>
              </a:rPr>
              <a:t> Lavoisier the law states that:</a:t>
            </a:r>
          </a:p>
          <a:p>
            <a:r>
              <a:rPr lang="en-US" sz="4000" b="0" dirty="0" smtClean="0">
                <a:solidFill>
                  <a:schemeClr val="tx1"/>
                </a:solidFill>
              </a:rPr>
              <a:t> </a:t>
            </a:r>
            <a:r>
              <a:rPr lang="en-US" sz="4000" b="0" dirty="0" smtClean="0">
                <a:solidFill>
                  <a:schemeClr val="tx1"/>
                </a:solidFill>
              </a:rPr>
              <a:t>“Matter can neither be created nor destroyed in a chemical reaction but it can only change from one form to another”.</a:t>
            </a:r>
            <a:endParaRPr lang="en-US" sz="4000" dirty="0"/>
          </a:p>
        </p:txBody>
      </p:sp>
      <p:sp>
        <p:nvSpPr>
          <p:cNvPr id="4" name="object 4"/>
          <p:cNvSpPr/>
          <p:nvPr/>
        </p:nvSpPr>
        <p:spPr>
          <a:xfrm>
            <a:off x="9829800" y="381000"/>
            <a:ext cx="1798320" cy="11338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1"/>
            <a:ext cx="8553068" cy="1981200"/>
          </a:xfrm>
        </p:spPr>
        <p:txBody>
          <a:bodyPr/>
          <a:lstStyle/>
          <a:p>
            <a:r>
              <a:rPr lang="en-US" b="0" dirty="0" smtClean="0"/>
              <a:t>Activities followed for </a:t>
            </a:r>
            <a:r>
              <a:rPr lang="en-US" b="0" dirty="0" err="1" smtClean="0"/>
              <a:t>verificaion</a:t>
            </a:r>
            <a:r>
              <a:rPr lang="en-US" b="0" dirty="0" smtClean="0"/>
              <a:t> of this law</a:t>
            </a:r>
            <a:endParaRPr lang="en-U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362200"/>
            <a:ext cx="10074275" cy="3600986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3600" b="0" dirty="0" smtClean="0">
                <a:solidFill>
                  <a:schemeClr val="tx1"/>
                </a:solidFill>
              </a:rPr>
              <a:t>Procedure </a:t>
            </a:r>
            <a:r>
              <a:rPr lang="en-US" sz="3600" b="0" dirty="0" err="1" smtClean="0">
                <a:solidFill>
                  <a:schemeClr val="tx1"/>
                </a:solidFill>
              </a:rPr>
              <a:t>followed:Materials</a:t>
            </a:r>
            <a:r>
              <a:rPr lang="en-US" sz="3600" b="0" dirty="0" smtClean="0">
                <a:solidFill>
                  <a:schemeClr val="tx1"/>
                </a:solidFill>
              </a:rPr>
              <a:t> required, Experimental set-</a:t>
            </a:r>
            <a:r>
              <a:rPr lang="en-US" sz="3600" b="0" dirty="0" err="1" smtClean="0">
                <a:solidFill>
                  <a:schemeClr val="tx1"/>
                </a:solidFill>
              </a:rPr>
              <a:t>up,reaction</a:t>
            </a:r>
            <a:r>
              <a:rPr lang="en-US" sz="3600" b="0" dirty="0" smtClean="0">
                <a:solidFill>
                  <a:schemeClr val="tx1"/>
                </a:solidFill>
              </a:rPr>
              <a:t> procedure</a:t>
            </a:r>
          </a:p>
          <a:p>
            <a:r>
              <a:rPr lang="en-US" sz="3600" b="0" dirty="0" smtClean="0">
                <a:solidFill>
                  <a:schemeClr val="tx1"/>
                </a:solidFill>
              </a:rPr>
              <a:t> </a:t>
            </a:r>
            <a:r>
              <a:rPr lang="en-US" sz="3600" b="0" dirty="0" smtClean="0">
                <a:solidFill>
                  <a:schemeClr val="tx1"/>
                </a:solidFill>
              </a:rPr>
              <a:t>Observation : (</a:t>
            </a:r>
            <a:r>
              <a:rPr lang="en-US" sz="3600" b="0" dirty="0" err="1" smtClean="0">
                <a:solidFill>
                  <a:schemeClr val="tx1"/>
                </a:solidFill>
              </a:rPr>
              <a:t>estmation</a:t>
            </a:r>
            <a:r>
              <a:rPr lang="en-US" sz="3600" b="0" dirty="0" smtClean="0">
                <a:solidFill>
                  <a:schemeClr val="tx1"/>
                </a:solidFill>
              </a:rPr>
              <a:t> of reactants and products)</a:t>
            </a:r>
          </a:p>
          <a:p>
            <a:r>
              <a:rPr lang="en-US" sz="3600" b="0" dirty="0" smtClean="0">
                <a:solidFill>
                  <a:schemeClr val="tx1"/>
                </a:solidFill>
              </a:rPr>
              <a:t> </a:t>
            </a:r>
            <a:r>
              <a:rPr lang="en-US" sz="3600" b="0" dirty="0" smtClean="0">
                <a:solidFill>
                  <a:schemeClr val="tx1"/>
                </a:solidFill>
              </a:rPr>
              <a:t>Verification: weighing mass of reactants and products 	</a:t>
            </a:r>
          </a:p>
        </p:txBody>
      </p:sp>
      <p:sp>
        <p:nvSpPr>
          <p:cNvPr id="4" name="object 4"/>
          <p:cNvSpPr/>
          <p:nvPr/>
        </p:nvSpPr>
        <p:spPr>
          <a:xfrm>
            <a:off x="9829800" y="381000"/>
            <a:ext cx="1798320" cy="1133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1295400"/>
            <a:ext cx="9906000" cy="3217009"/>
          </a:xfrm>
        </p:spPr>
        <p:txBody>
          <a:bodyPr/>
          <a:lstStyle/>
          <a:p>
            <a:r>
              <a:rPr lang="en-US" b="0" dirty="0" smtClean="0"/>
              <a:t>	</a:t>
            </a:r>
            <a:r>
              <a:rPr lang="en-US" sz="3200" b="0" dirty="0" smtClean="0">
                <a:solidFill>
                  <a:schemeClr val="tx1"/>
                </a:solidFill>
              </a:rPr>
              <a:t>Here the reaction followed is</a:t>
            </a:r>
            <a:br>
              <a:rPr lang="en-US" sz="3200" b="0" dirty="0" smtClean="0">
                <a:solidFill>
                  <a:schemeClr val="tx1"/>
                </a:solidFill>
              </a:rPr>
            </a:br>
            <a:r>
              <a:rPr lang="en-US" sz="3200" b="0" dirty="0" smtClean="0">
                <a:solidFill>
                  <a:schemeClr val="tx1"/>
                </a:solidFill>
              </a:rPr>
              <a:t>	</a:t>
            </a:r>
            <a:r>
              <a:rPr lang="en-US" sz="3200" b="0" dirty="0" smtClean="0">
                <a:solidFill>
                  <a:schemeClr val="tx1"/>
                </a:solidFill>
              </a:rPr>
              <a:t>BaCl2 + Na2SO4 </a:t>
            </a:r>
            <a:r>
              <a:rPr lang="en-US" sz="3200" b="0" dirty="0" smtClean="0">
                <a:solidFill>
                  <a:schemeClr val="tx1"/>
                </a:solidFill>
                <a:sym typeface="Wingdings" pitchFamily="2" charset="2"/>
              </a:rPr>
              <a:t> BaSO4 + 2NaCl</a:t>
            </a:r>
            <a:br>
              <a:rPr lang="en-US" sz="3200" b="0" dirty="0" smtClean="0">
                <a:solidFill>
                  <a:schemeClr val="tx1"/>
                </a:solidFill>
                <a:sym typeface="Wingdings" pitchFamily="2" charset="2"/>
              </a:rPr>
            </a:br>
            <a:r>
              <a:rPr lang="en-US" sz="3200" b="0" dirty="0" smtClean="0">
                <a:solidFill>
                  <a:schemeClr val="tx1"/>
                </a:solidFill>
                <a:sym typeface="Wingdings" pitchFamily="2" charset="2"/>
              </a:rPr>
              <a:t>	</a:t>
            </a:r>
            <a:r>
              <a:rPr lang="en-US" sz="3200" b="0" dirty="0" smtClean="0">
                <a:solidFill>
                  <a:schemeClr val="tx1"/>
                </a:solidFill>
                <a:sym typeface="Wingdings" pitchFamily="2" charset="2"/>
              </a:rPr>
              <a:t>   m1	   m2		m3		m4</a:t>
            </a:r>
            <a:br>
              <a:rPr lang="en-US" sz="3200" b="0" dirty="0" smtClean="0">
                <a:solidFill>
                  <a:schemeClr val="tx1"/>
                </a:solidFill>
                <a:sym typeface="Wingdings" pitchFamily="2" charset="2"/>
              </a:rPr>
            </a:br>
            <a:r>
              <a:rPr lang="en-US" sz="3200" b="0" dirty="0" smtClean="0">
                <a:solidFill>
                  <a:schemeClr val="tx1"/>
                </a:solidFill>
                <a:sym typeface="Wingdings" pitchFamily="2" charset="2"/>
              </a:rPr>
              <a:t>	</a:t>
            </a:r>
            <a:r>
              <a:rPr lang="en-US" sz="3200" b="0" dirty="0" smtClean="0">
                <a:solidFill>
                  <a:schemeClr val="tx1"/>
                </a:solidFill>
                <a:sym typeface="Wingdings" pitchFamily="2" charset="2"/>
              </a:rPr>
              <a:t>	m1 + m2 = m3 + m4</a:t>
            </a:r>
            <a:br>
              <a:rPr lang="en-US" sz="3200" b="0" dirty="0" smtClean="0">
                <a:solidFill>
                  <a:schemeClr val="tx1"/>
                </a:solidFill>
                <a:sym typeface="Wingdings" pitchFamily="2" charset="2"/>
              </a:rPr>
            </a:br>
            <a:r>
              <a:rPr lang="en-US" sz="3200" b="0" dirty="0" smtClean="0">
                <a:solidFill>
                  <a:schemeClr val="tx1"/>
                </a:solidFill>
                <a:sym typeface="Wingdings" pitchFamily="2" charset="2"/>
              </a:rPr>
              <a:t>	</a:t>
            </a:r>
            <a:r>
              <a:rPr lang="en-US" sz="3200" b="0" dirty="0" smtClean="0">
                <a:solidFill>
                  <a:schemeClr val="tx1"/>
                </a:solidFill>
                <a:sym typeface="Wingdings" pitchFamily="2" charset="2"/>
              </a:rPr>
              <a:t>	m(reactants) = m (products)</a:t>
            </a:r>
            <a:br>
              <a:rPr lang="en-US" sz="3200" b="0" dirty="0" smtClean="0">
                <a:solidFill>
                  <a:schemeClr val="tx1"/>
                </a:solidFill>
                <a:sym typeface="Wingdings" pitchFamily="2" charset="2"/>
              </a:rPr>
            </a:br>
            <a:r>
              <a:rPr lang="en-US" sz="3200" b="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3200" b="0" dirty="0" smtClean="0">
                <a:solidFill>
                  <a:schemeClr val="tx1"/>
                </a:solidFill>
                <a:sym typeface="Wingdings" pitchFamily="2" charset="2"/>
              </a:rPr>
              <a:t>Which verifies the Law of Conservation of Mass</a:t>
            </a:r>
            <a:endParaRPr lang="en-US" b="0" dirty="0"/>
          </a:p>
        </p:txBody>
      </p:sp>
      <p:sp>
        <p:nvSpPr>
          <p:cNvPr id="7" name="object 4"/>
          <p:cNvSpPr/>
          <p:nvPr/>
        </p:nvSpPr>
        <p:spPr>
          <a:xfrm>
            <a:off x="9829800" y="381000"/>
            <a:ext cx="1798320" cy="1133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99676"/>
            <a:ext cx="10150475" cy="3293209"/>
          </a:xfrm>
        </p:spPr>
        <p:txBody>
          <a:bodyPr/>
          <a:lstStyle/>
          <a:p>
            <a:r>
              <a:rPr lang="en-US" dirty="0" smtClean="0"/>
              <a:t>	</a:t>
            </a:r>
            <a:r>
              <a:rPr lang="en-US" sz="3200" b="0" dirty="0" smtClean="0">
                <a:solidFill>
                  <a:schemeClr val="tx1"/>
                </a:solidFill>
              </a:rPr>
              <a:t>1. Estimate the amount of </a:t>
            </a:r>
            <a:r>
              <a:rPr lang="en-US" sz="3200" b="0" dirty="0" err="1" smtClean="0">
                <a:solidFill>
                  <a:schemeClr val="tx1"/>
                </a:solidFill>
              </a:rPr>
              <a:t>AgCl</a:t>
            </a:r>
            <a:r>
              <a:rPr lang="en-US" sz="3200" b="0" dirty="0" smtClean="0">
                <a:solidFill>
                  <a:schemeClr val="tx1"/>
                </a:solidFill>
              </a:rPr>
              <a:t> should form when 15.5g of AgNO3 solution reacting with 20.1g of </a:t>
            </a:r>
            <a:r>
              <a:rPr lang="en-US" sz="3200" b="0" dirty="0" err="1" smtClean="0">
                <a:solidFill>
                  <a:schemeClr val="tx1"/>
                </a:solidFill>
              </a:rPr>
              <a:t>NaCl</a:t>
            </a:r>
            <a:r>
              <a:rPr lang="en-US" sz="3200" b="0" dirty="0" smtClean="0">
                <a:solidFill>
                  <a:schemeClr val="tx1"/>
                </a:solidFill>
              </a:rPr>
              <a:t> form </a:t>
            </a:r>
            <a:r>
              <a:rPr lang="en-US" sz="3200" b="0" dirty="0" err="1" smtClean="0">
                <a:solidFill>
                  <a:schemeClr val="tx1"/>
                </a:solidFill>
              </a:rPr>
              <a:t>AgCl</a:t>
            </a:r>
            <a:r>
              <a:rPr lang="en-US" sz="3200" b="0" dirty="0" smtClean="0">
                <a:solidFill>
                  <a:schemeClr val="tx1"/>
                </a:solidFill>
              </a:rPr>
              <a:t> and 20.46g of NaNO3 solution.</a:t>
            </a:r>
          </a:p>
          <a:p>
            <a:r>
              <a:rPr lang="en-US" sz="3200" b="0" dirty="0" smtClean="0">
                <a:solidFill>
                  <a:schemeClr val="tx1"/>
                </a:solidFill>
              </a:rPr>
              <a:t>	</a:t>
            </a:r>
            <a:r>
              <a:rPr lang="en-US" sz="3200" b="0" dirty="0" smtClean="0">
                <a:solidFill>
                  <a:schemeClr val="tx1"/>
                </a:solidFill>
              </a:rPr>
              <a:t>2. Is the law valid for both physical and chemical change if so, clear this concept giving one favorable example.</a:t>
            </a:r>
            <a:endParaRPr lang="en-US" sz="4800" dirty="0"/>
          </a:p>
        </p:txBody>
      </p:sp>
      <p:sp>
        <p:nvSpPr>
          <p:cNvPr id="4" name="object 4"/>
          <p:cNvSpPr/>
          <p:nvPr/>
        </p:nvSpPr>
        <p:spPr>
          <a:xfrm>
            <a:off x="9829800" y="381000"/>
            <a:ext cx="1798320" cy="1133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00200" y="1030934"/>
            <a:ext cx="7924800" cy="2339102"/>
          </a:xfrm>
        </p:spPr>
        <p:txBody>
          <a:bodyPr/>
          <a:lstStyle/>
          <a:p>
            <a:r>
              <a:rPr lang="en-US" dirty="0" smtClean="0"/>
              <a:t>	THANK YOU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b="0" dirty="0" smtClean="0">
                <a:solidFill>
                  <a:schemeClr val="tx1"/>
                </a:solidFill>
              </a:rPr>
              <a:t>ODM EDUCATIONAL GROUP</a:t>
            </a:r>
            <a:endParaRPr lang="en-US" dirty="0"/>
          </a:p>
        </p:txBody>
      </p:sp>
      <p:sp>
        <p:nvSpPr>
          <p:cNvPr id="5" name="object 4"/>
          <p:cNvSpPr/>
          <p:nvPr/>
        </p:nvSpPr>
        <p:spPr>
          <a:xfrm>
            <a:off x="9829800" y="381000"/>
            <a:ext cx="1798320" cy="1133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4172" y="410413"/>
            <a:ext cx="4595495" cy="6953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400" b="0" spc="-215" dirty="0">
                <a:latin typeface="Trebuchet MS"/>
                <a:cs typeface="Trebuchet MS"/>
              </a:rPr>
              <a:t>Points to</a:t>
            </a:r>
            <a:r>
              <a:rPr sz="4400" b="0" spc="-425" dirty="0">
                <a:latin typeface="Trebuchet MS"/>
                <a:cs typeface="Trebuchet MS"/>
              </a:rPr>
              <a:t> </a:t>
            </a:r>
            <a:r>
              <a:rPr sz="4400" b="0" spc="-225" dirty="0">
                <a:latin typeface="Trebuchet MS"/>
                <a:cs typeface="Trebuchet MS"/>
              </a:rPr>
              <a:t>Remember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44" y="1708099"/>
            <a:ext cx="6010275" cy="309689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Carlito"/>
                <a:cs typeface="Carlito"/>
              </a:rPr>
              <a:t>Introduction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20" dirty="0">
                <a:latin typeface="Carlito"/>
                <a:cs typeface="Carlito"/>
              </a:rPr>
              <a:t>Matter </a:t>
            </a:r>
            <a:r>
              <a:rPr sz="2800" dirty="0">
                <a:latin typeface="Carlito"/>
                <a:cs typeface="Carlito"/>
              </a:rPr>
              <a:t>is </a:t>
            </a:r>
            <a:r>
              <a:rPr sz="2800" spc="-5" dirty="0">
                <a:latin typeface="Carlito"/>
                <a:cs typeface="Carlito"/>
              </a:rPr>
              <a:t>made </a:t>
            </a:r>
            <a:r>
              <a:rPr sz="2800" dirty="0">
                <a:latin typeface="Carlito"/>
                <a:cs typeface="Carlito"/>
              </a:rPr>
              <a:t>up of very </a:t>
            </a:r>
            <a:r>
              <a:rPr sz="2800" spc="-15" dirty="0">
                <a:latin typeface="Carlito"/>
                <a:cs typeface="Carlito"/>
              </a:rPr>
              <a:t>tiny</a:t>
            </a:r>
            <a:r>
              <a:rPr sz="2800" spc="-10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particles.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Carlito"/>
                <a:cs typeface="Carlito"/>
              </a:rPr>
              <a:t>Properties </a:t>
            </a:r>
            <a:r>
              <a:rPr sz="2800" dirty="0">
                <a:latin typeface="Carlito"/>
                <a:cs typeface="Carlito"/>
              </a:rPr>
              <a:t>of particles of</a:t>
            </a:r>
            <a:r>
              <a:rPr sz="2800" spc="-85" dirty="0">
                <a:latin typeface="Carlito"/>
                <a:cs typeface="Carlito"/>
              </a:rPr>
              <a:t> </a:t>
            </a:r>
            <a:r>
              <a:rPr sz="2800" spc="-60" dirty="0">
                <a:latin typeface="Carlito"/>
                <a:cs typeface="Carlito"/>
              </a:rPr>
              <a:t>matter.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5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rlito"/>
                <a:cs typeface="Carlito"/>
              </a:rPr>
              <a:t>States </a:t>
            </a:r>
            <a:r>
              <a:rPr sz="2800" dirty="0">
                <a:latin typeface="Carlito"/>
                <a:cs typeface="Carlito"/>
              </a:rPr>
              <a:t>of</a:t>
            </a:r>
            <a:r>
              <a:rPr sz="2800" spc="-50" dirty="0">
                <a:latin typeface="Carlito"/>
                <a:cs typeface="Carlito"/>
              </a:rPr>
              <a:t> </a:t>
            </a:r>
            <a:r>
              <a:rPr sz="2800" spc="-60" dirty="0">
                <a:latin typeface="Carlito"/>
                <a:cs typeface="Carlito"/>
              </a:rPr>
              <a:t>matter.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latin typeface="Carlito"/>
                <a:cs typeface="Carlito"/>
              </a:rPr>
              <a:t>Conversion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15" dirty="0">
                <a:latin typeface="Carlito"/>
                <a:cs typeface="Carlito"/>
              </a:rPr>
              <a:t>states </a:t>
            </a:r>
            <a:r>
              <a:rPr sz="2800" dirty="0">
                <a:latin typeface="Carlito"/>
                <a:cs typeface="Carlito"/>
              </a:rPr>
              <a:t>of</a:t>
            </a:r>
            <a:r>
              <a:rPr sz="2800" spc="-110" dirty="0">
                <a:latin typeface="Carlito"/>
                <a:cs typeface="Carlito"/>
              </a:rPr>
              <a:t> </a:t>
            </a:r>
            <a:r>
              <a:rPr sz="2800" spc="-60" dirty="0">
                <a:latin typeface="Carlito"/>
                <a:cs typeface="Carlito"/>
              </a:rPr>
              <a:t>matter.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20" dirty="0">
                <a:latin typeface="Carlito"/>
                <a:cs typeface="Carlito"/>
              </a:rPr>
              <a:t>Factors </a:t>
            </a:r>
            <a:r>
              <a:rPr sz="2800" spc="-15" dirty="0">
                <a:latin typeface="Carlito"/>
                <a:cs typeface="Carlito"/>
              </a:rPr>
              <a:t>affecting </a:t>
            </a:r>
            <a:r>
              <a:rPr sz="2800" spc="-5" dirty="0">
                <a:latin typeface="Carlito"/>
                <a:cs typeface="Carlito"/>
              </a:rPr>
              <a:t>during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spc="-15" dirty="0">
                <a:latin typeface="Carlito"/>
                <a:cs typeface="Carlito"/>
              </a:rPr>
              <a:t>Conversion.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058400" y="304800"/>
            <a:ext cx="1914144" cy="1133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57783" y="4770120"/>
            <a:ext cx="11436096" cy="17221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61028" y="224739"/>
            <a:ext cx="344487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240" dirty="0">
                <a:latin typeface="Trebuchet MS"/>
                <a:cs typeface="Trebuchet MS"/>
              </a:rPr>
              <a:t>Introduction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96949" y="1583258"/>
            <a:ext cx="9389110" cy="339661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241300" marR="5080" indent="-229235">
              <a:lnSpc>
                <a:spcPts val="3030"/>
              </a:lnSpc>
              <a:spcBef>
                <a:spcPts val="484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5" dirty="0">
                <a:latin typeface="Carlito"/>
                <a:cs typeface="Carlito"/>
              </a:rPr>
              <a:t>Every </a:t>
            </a:r>
            <a:r>
              <a:rPr sz="2800" spc="-5" dirty="0">
                <a:latin typeface="Carlito"/>
                <a:cs typeface="Carlito"/>
              </a:rPr>
              <a:t>object </a:t>
            </a:r>
            <a:r>
              <a:rPr sz="2800" spc="5" dirty="0">
                <a:latin typeface="Carlito"/>
                <a:cs typeface="Carlito"/>
              </a:rPr>
              <a:t>is </a:t>
            </a:r>
            <a:r>
              <a:rPr sz="2800" spc="-5" dirty="0">
                <a:latin typeface="Carlito"/>
                <a:cs typeface="Carlito"/>
              </a:rPr>
              <a:t>composed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20" dirty="0">
                <a:latin typeface="Carlito"/>
                <a:cs typeface="Carlito"/>
              </a:rPr>
              <a:t>matter </a:t>
            </a:r>
            <a:r>
              <a:rPr sz="2800" dirty="0">
                <a:latin typeface="Carlito"/>
                <a:cs typeface="Carlito"/>
              </a:rPr>
              <a:t>which </a:t>
            </a:r>
            <a:r>
              <a:rPr sz="2800" spc="-10" dirty="0">
                <a:latin typeface="Carlito"/>
                <a:cs typeface="Carlito"/>
              </a:rPr>
              <a:t>again </a:t>
            </a:r>
            <a:r>
              <a:rPr sz="2800" dirty="0">
                <a:latin typeface="Carlito"/>
                <a:cs typeface="Carlito"/>
              </a:rPr>
              <a:t>is </a:t>
            </a:r>
            <a:r>
              <a:rPr sz="2800" spc="-5" dirty="0">
                <a:latin typeface="Carlito"/>
                <a:cs typeface="Carlito"/>
              </a:rPr>
              <a:t>composed of  </a:t>
            </a:r>
            <a:r>
              <a:rPr sz="2800" spc="-15" dirty="0">
                <a:latin typeface="Carlito"/>
                <a:cs typeface="Carlito"/>
              </a:rPr>
              <a:t>tiny </a:t>
            </a:r>
            <a:r>
              <a:rPr sz="2800" dirty="0">
                <a:latin typeface="Carlito"/>
                <a:cs typeface="Carlito"/>
              </a:rPr>
              <a:t>particles. </a:t>
            </a:r>
            <a:r>
              <a:rPr sz="2800" spc="-15" dirty="0">
                <a:latin typeface="Carlito"/>
                <a:cs typeface="Carlito"/>
              </a:rPr>
              <a:t>Nature </a:t>
            </a:r>
            <a:r>
              <a:rPr sz="2800" spc="5" dirty="0">
                <a:latin typeface="Carlito"/>
                <a:cs typeface="Carlito"/>
              </a:rPr>
              <a:t>of </a:t>
            </a:r>
            <a:r>
              <a:rPr sz="2800" spc="-5" dirty="0">
                <a:latin typeface="Carlito"/>
                <a:cs typeface="Carlito"/>
              </a:rPr>
              <a:t>particles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20" dirty="0">
                <a:latin typeface="Carlito"/>
                <a:cs typeface="Carlito"/>
              </a:rPr>
              <a:t>matter</a:t>
            </a:r>
            <a:r>
              <a:rPr sz="2800" spc="-6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:</a:t>
            </a:r>
            <a:endParaRPr sz="2800">
              <a:latin typeface="Carlito"/>
              <a:cs typeface="Carlito"/>
            </a:endParaRPr>
          </a:p>
          <a:p>
            <a:pPr marL="94615">
              <a:lnSpc>
                <a:spcPct val="100000"/>
              </a:lnSpc>
              <a:spcBef>
                <a:spcPts val="625"/>
              </a:spcBef>
            </a:pPr>
            <a:r>
              <a:rPr sz="2800" spc="5" dirty="0">
                <a:latin typeface="Carlito"/>
                <a:cs typeface="Carlito"/>
              </a:rPr>
              <a:t>-&gt; </a:t>
            </a:r>
            <a:r>
              <a:rPr sz="2800" spc="-10" dirty="0">
                <a:latin typeface="Carlito"/>
                <a:cs typeface="Carlito"/>
              </a:rPr>
              <a:t>Particles </a:t>
            </a:r>
            <a:r>
              <a:rPr sz="2800" spc="-20" dirty="0">
                <a:latin typeface="Carlito"/>
                <a:cs typeface="Carlito"/>
              </a:rPr>
              <a:t>have </a:t>
            </a:r>
            <a:r>
              <a:rPr sz="2800" spc="-5" dirty="0">
                <a:latin typeface="Carlito"/>
                <a:cs typeface="Carlito"/>
              </a:rPr>
              <a:t>spaces among</a:t>
            </a:r>
            <a:r>
              <a:rPr sz="2800" spc="-2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them</a:t>
            </a:r>
            <a:endParaRPr sz="2800">
              <a:latin typeface="Carlito"/>
              <a:cs typeface="Carlito"/>
            </a:endParaRPr>
          </a:p>
          <a:p>
            <a:pPr marL="94615">
              <a:lnSpc>
                <a:spcPct val="100000"/>
              </a:lnSpc>
              <a:spcBef>
                <a:spcPts val="670"/>
              </a:spcBef>
            </a:pPr>
            <a:r>
              <a:rPr sz="2800" spc="5" dirty="0">
                <a:latin typeface="Carlito"/>
                <a:cs typeface="Carlito"/>
              </a:rPr>
              <a:t>-&gt; </a:t>
            </a:r>
            <a:r>
              <a:rPr sz="2800" spc="-10" dirty="0">
                <a:latin typeface="Carlito"/>
                <a:cs typeface="Carlito"/>
              </a:rPr>
              <a:t>Particles </a:t>
            </a:r>
            <a:r>
              <a:rPr sz="2800" spc="-20" dirty="0">
                <a:latin typeface="Carlito"/>
                <a:cs typeface="Carlito"/>
              </a:rPr>
              <a:t>have </a:t>
            </a:r>
            <a:r>
              <a:rPr sz="2800" spc="-10" dirty="0">
                <a:latin typeface="Carlito"/>
                <a:cs typeface="Carlito"/>
              </a:rPr>
              <a:t>strong </a:t>
            </a:r>
            <a:r>
              <a:rPr sz="2800" spc="-15" dirty="0">
                <a:latin typeface="Carlito"/>
                <a:cs typeface="Carlito"/>
              </a:rPr>
              <a:t>forces </a:t>
            </a:r>
            <a:r>
              <a:rPr sz="2800" dirty="0">
                <a:latin typeface="Carlito"/>
                <a:cs typeface="Carlito"/>
              </a:rPr>
              <a:t>of </a:t>
            </a:r>
            <a:r>
              <a:rPr sz="2800" spc="-15" dirty="0">
                <a:latin typeface="Carlito"/>
                <a:cs typeface="Carlito"/>
              </a:rPr>
              <a:t>attraction </a:t>
            </a:r>
            <a:r>
              <a:rPr sz="2800" spc="-5" dirty="0">
                <a:latin typeface="Carlito"/>
                <a:cs typeface="Carlito"/>
              </a:rPr>
              <a:t>among</a:t>
            </a:r>
            <a:r>
              <a:rPr sz="2800" spc="-10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them.</a:t>
            </a:r>
            <a:endParaRPr sz="2800">
              <a:latin typeface="Carlito"/>
              <a:cs typeface="Carlito"/>
            </a:endParaRPr>
          </a:p>
          <a:p>
            <a:pPr marL="94615">
              <a:lnSpc>
                <a:spcPct val="100000"/>
              </a:lnSpc>
              <a:spcBef>
                <a:spcPts val="650"/>
              </a:spcBef>
            </a:pPr>
            <a:r>
              <a:rPr sz="2800" spc="5" dirty="0">
                <a:latin typeface="Carlito"/>
                <a:cs typeface="Carlito"/>
              </a:rPr>
              <a:t>-&gt; </a:t>
            </a:r>
            <a:r>
              <a:rPr sz="2800" spc="-10" dirty="0">
                <a:latin typeface="Carlito"/>
                <a:cs typeface="Carlito"/>
              </a:rPr>
              <a:t>They </a:t>
            </a:r>
            <a:r>
              <a:rPr sz="2800" spc="-15" dirty="0">
                <a:latin typeface="Carlito"/>
                <a:cs typeface="Carlito"/>
              </a:rPr>
              <a:t>always </a:t>
            </a:r>
            <a:r>
              <a:rPr sz="2800" spc="-10" dirty="0">
                <a:latin typeface="Carlito"/>
                <a:cs typeface="Carlito"/>
              </a:rPr>
              <a:t>remain </a:t>
            </a:r>
            <a:r>
              <a:rPr sz="2800" dirty="0">
                <a:latin typeface="Carlito"/>
                <a:cs typeface="Carlito"/>
              </a:rPr>
              <a:t>in </a:t>
            </a:r>
            <a:r>
              <a:rPr sz="2800" spc="-5" dirty="0">
                <a:latin typeface="Carlito"/>
                <a:cs typeface="Carlito"/>
              </a:rPr>
              <a:t>ceaseless</a:t>
            </a:r>
            <a:r>
              <a:rPr sz="2800" spc="-9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motion</a:t>
            </a:r>
            <a:endParaRPr sz="2800">
              <a:latin typeface="Carlito"/>
              <a:cs typeface="Carlito"/>
            </a:endParaRPr>
          </a:p>
          <a:p>
            <a:pPr marL="94615">
              <a:lnSpc>
                <a:spcPct val="100000"/>
              </a:lnSpc>
              <a:spcBef>
                <a:spcPts val="675"/>
              </a:spcBef>
            </a:pPr>
            <a:r>
              <a:rPr sz="2800" spc="5" dirty="0">
                <a:latin typeface="Carlito"/>
                <a:cs typeface="Carlito"/>
              </a:rPr>
              <a:t>-&gt; </a:t>
            </a:r>
            <a:r>
              <a:rPr sz="2800" spc="-10" dirty="0">
                <a:latin typeface="Carlito"/>
                <a:cs typeface="Carlito"/>
              </a:rPr>
              <a:t>They can </a:t>
            </a:r>
            <a:r>
              <a:rPr sz="2800" spc="-5" dirty="0">
                <a:latin typeface="Carlito"/>
                <a:cs typeface="Carlito"/>
              </a:rPr>
              <a:t>diffuse among each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spc="-50" dirty="0">
                <a:latin typeface="Carlito"/>
                <a:cs typeface="Carlito"/>
              </a:rPr>
              <a:t>other.</a:t>
            </a:r>
            <a:endParaRPr sz="2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800" dirty="0">
                <a:latin typeface="Carlito"/>
                <a:cs typeface="Carlito"/>
              </a:rPr>
              <a:t>Some activities </a:t>
            </a:r>
            <a:r>
              <a:rPr sz="2800" spc="-10" dirty="0">
                <a:latin typeface="Carlito"/>
                <a:cs typeface="Carlito"/>
              </a:rPr>
              <a:t>are followed </a:t>
            </a:r>
            <a:r>
              <a:rPr sz="2800" spc="-15" dirty="0">
                <a:latin typeface="Carlito"/>
                <a:cs typeface="Carlito"/>
              </a:rPr>
              <a:t>to </a:t>
            </a:r>
            <a:r>
              <a:rPr sz="2800" spc="5" dirty="0">
                <a:latin typeface="Carlito"/>
                <a:cs typeface="Carlito"/>
              </a:rPr>
              <a:t>clarify </a:t>
            </a:r>
            <a:r>
              <a:rPr sz="2800" dirty="0">
                <a:latin typeface="Carlito"/>
                <a:cs typeface="Carlito"/>
              </a:rPr>
              <a:t>each</a:t>
            </a:r>
            <a:r>
              <a:rPr sz="2800" spc="-13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concept.</a:t>
            </a:r>
            <a:endParaRPr sz="2800">
              <a:latin typeface="Carlito"/>
              <a:cs typeface="Carlit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74775" y="1987295"/>
            <a:ext cx="10479405" cy="4505325"/>
            <a:chOff x="874775" y="1987295"/>
            <a:chExt cx="10479405" cy="4505325"/>
          </a:xfrm>
        </p:grpSpPr>
        <p:sp>
          <p:nvSpPr>
            <p:cNvPr id="5" name="object 5"/>
            <p:cNvSpPr/>
            <p:nvPr/>
          </p:nvSpPr>
          <p:spPr>
            <a:xfrm>
              <a:off x="9646919" y="1987295"/>
              <a:ext cx="1127759" cy="349910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74775" y="5114544"/>
              <a:ext cx="10479024" cy="137769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10134600" y="228600"/>
            <a:ext cx="1914144" cy="113385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6375" y="573481"/>
            <a:ext cx="507111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0" spc="-204" dirty="0">
                <a:latin typeface="Trebuchet MS"/>
                <a:cs typeface="Trebuchet MS"/>
              </a:rPr>
              <a:t>Diffusion </a:t>
            </a:r>
            <a:r>
              <a:rPr sz="4800" b="0" spc="-210" dirty="0">
                <a:latin typeface="Trebuchet MS"/>
                <a:cs typeface="Trebuchet MS"/>
              </a:rPr>
              <a:t>of</a:t>
            </a:r>
            <a:r>
              <a:rPr sz="4800" b="0" spc="-530" dirty="0">
                <a:latin typeface="Trebuchet MS"/>
                <a:cs typeface="Trebuchet MS"/>
              </a:rPr>
              <a:t> </a:t>
            </a:r>
            <a:r>
              <a:rPr sz="4800" b="0" spc="-260" dirty="0">
                <a:latin typeface="Trebuchet MS"/>
                <a:cs typeface="Trebuchet MS"/>
              </a:rPr>
              <a:t>particles</a:t>
            </a:r>
            <a:endParaRPr sz="4800">
              <a:latin typeface="Trebuchet MS"/>
              <a:cs typeface="Trebuchet MS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40080" y="1670304"/>
            <a:ext cx="11033760" cy="5187950"/>
            <a:chOff x="640080" y="1670304"/>
            <a:chExt cx="11033760" cy="5187950"/>
          </a:xfrm>
        </p:grpSpPr>
        <p:sp>
          <p:nvSpPr>
            <p:cNvPr id="4" name="object 4"/>
            <p:cNvSpPr/>
            <p:nvPr/>
          </p:nvSpPr>
          <p:spPr>
            <a:xfrm>
              <a:off x="2106168" y="1670304"/>
              <a:ext cx="8439912" cy="420269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40080" y="5532119"/>
              <a:ext cx="11033760" cy="132588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10134600" y="228600"/>
            <a:ext cx="1914144" cy="113385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7244" y="1454657"/>
            <a:ext cx="9029065" cy="6953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400" b="0" spc="-190" dirty="0">
                <a:latin typeface="Trebuchet MS"/>
                <a:cs typeface="Trebuchet MS"/>
              </a:rPr>
              <a:t>Continious </a:t>
            </a:r>
            <a:r>
              <a:rPr sz="4400" b="0" spc="-180" dirty="0">
                <a:latin typeface="Trebuchet MS"/>
                <a:cs typeface="Trebuchet MS"/>
              </a:rPr>
              <a:t>motion </a:t>
            </a:r>
            <a:r>
              <a:rPr sz="4400" b="0" spc="-195" dirty="0">
                <a:latin typeface="Trebuchet MS"/>
                <a:cs typeface="Trebuchet MS"/>
              </a:rPr>
              <a:t>of </a:t>
            </a:r>
            <a:r>
              <a:rPr sz="4400" b="0" spc="-265" dirty="0">
                <a:latin typeface="Trebuchet MS"/>
                <a:cs typeface="Trebuchet MS"/>
              </a:rPr>
              <a:t>Particles </a:t>
            </a:r>
            <a:r>
              <a:rPr sz="4400" b="0" spc="-195" dirty="0">
                <a:latin typeface="Trebuchet MS"/>
                <a:cs typeface="Trebuchet MS"/>
              </a:rPr>
              <a:t>of</a:t>
            </a:r>
            <a:r>
              <a:rPr sz="4400" b="0" spc="-575" dirty="0">
                <a:latin typeface="Trebuchet MS"/>
                <a:cs typeface="Trebuchet MS"/>
              </a:rPr>
              <a:t> </a:t>
            </a:r>
            <a:r>
              <a:rPr sz="4400" b="0" spc="-150" dirty="0">
                <a:latin typeface="Trebuchet MS"/>
                <a:cs typeface="Trebuchet MS"/>
              </a:rPr>
              <a:t>Matter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7244" y="2413928"/>
            <a:ext cx="6384290" cy="2928620"/>
          </a:xfrm>
          <a:prstGeom prst="rect">
            <a:avLst/>
          </a:prstGeom>
        </p:spPr>
        <p:txBody>
          <a:bodyPr vert="horz" wrap="square" lIns="0" tIns="65404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515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Carlito"/>
                <a:cs typeface="Carlito"/>
              </a:rPr>
              <a:t>A video on </a:t>
            </a:r>
            <a:r>
              <a:rPr sz="2800" spc="-10" dirty="0">
                <a:latin typeface="Carlito"/>
                <a:cs typeface="Carlito"/>
              </a:rPr>
              <a:t>above </a:t>
            </a:r>
            <a:r>
              <a:rPr sz="2800" dirty="0">
                <a:latin typeface="Carlito"/>
                <a:cs typeface="Carlito"/>
              </a:rPr>
              <a:t>activity</a:t>
            </a:r>
            <a:r>
              <a:rPr sz="2800" spc="-7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:</a:t>
            </a:r>
            <a:endParaRPr sz="28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520"/>
              </a:spcBef>
              <a:buClr>
                <a:srgbClr val="001F5F"/>
              </a:buClr>
              <a:buFont typeface="Arial"/>
              <a:buChar char="•"/>
              <a:tabLst>
                <a:tab pos="241300" algn="l"/>
              </a:tabLst>
            </a:pPr>
            <a:r>
              <a:rPr sz="36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rlito"/>
                <a:cs typeface="Carlito"/>
                <a:hlinkClick r:id="rId2"/>
              </a:rPr>
              <a:t>https://youtu.be/mhHo7bKbANE</a:t>
            </a:r>
            <a:endParaRPr sz="36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har char="•"/>
            </a:pPr>
            <a:endParaRPr sz="45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3200" spc="-30" dirty="0">
                <a:solidFill>
                  <a:srgbClr val="FF0000"/>
                </a:solidFill>
                <a:latin typeface="Carlito"/>
                <a:cs typeface="Carlito"/>
              </a:rPr>
              <a:t>Forces </a:t>
            </a:r>
            <a:r>
              <a:rPr sz="3200" spc="-10" dirty="0">
                <a:solidFill>
                  <a:srgbClr val="FF0000"/>
                </a:solidFill>
                <a:latin typeface="Carlito"/>
                <a:cs typeface="Carlito"/>
              </a:rPr>
              <a:t>of Particles of </a:t>
            </a:r>
            <a:r>
              <a:rPr sz="3200" spc="-20" dirty="0">
                <a:solidFill>
                  <a:srgbClr val="FF0000"/>
                </a:solidFill>
                <a:latin typeface="Carlito"/>
                <a:cs typeface="Carlito"/>
              </a:rPr>
              <a:t>matter</a:t>
            </a:r>
            <a:r>
              <a:rPr sz="3200" spc="8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3200" spc="-5" dirty="0">
                <a:solidFill>
                  <a:srgbClr val="FF0000"/>
                </a:solidFill>
                <a:latin typeface="Carlito"/>
                <a:cs typeface="Carlito"/>
              </a:rPr>
              <a:t>:</a:t>
            </a:r>
            <a:endParaRPr sz="3200">
              <a:latin typeface="Carlito"/>
              <a:cs typeface="Carlito"/>
            </a:endParaRPr>
          </a:p>
          <a:p>
            <a:pPr marL="241300" indent="-228600">
              <a:lnSpc>
                <a:spcPct val="100000"/>
              </a:lnSpc>
              <a:spcBef>
                <a:spcPts val="535"/>
              </a:spcBef>
              <a:buFont typeface="Arial"/>
              <a:buChar char="•"/>
              <a:tabLst>
                <a:tab pos="241300" algn="l"/>
              </a:tabLst>
            </a:pPr>
            <a:r>
              <a:rPr sz="3600" spc="-10" dirty="0">
                <a:solidFill>
                  <a:srgbClr val="001F5F"/>
                </a:solidFill>
                <a:latin typeface="Carlito"/>
                <a:cs typeface="Carlito"/>
              </a:rPr>
              <a:t>https://youtu.be/_ab-IAF1kYU</a:t>
            </a:r>
            <a:endParaRPr sz="36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134600" y="228600"/>
            <a:ext cx="1914144" cy="11338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40080" y="5852439"/>
            <a:ext cx="10713720" cy="100555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EVALUATION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799676"/>
            <a:ext cx="10744200" cy="2492990"/>
          </a:xfrm>
        </p:spPr>
        <p:txBody>
          <a:bodyPr/>
          <a:lstStyle/>
          <a:p>
            <a:r>
              <a:rPr lang="en-US" dirty="0" smtClean="0"/>
              <a:t>	</a:t>
            </a:r>
            <a:r>
              <a:rPr lang="en-US" sz="3600" b="0" dirty="0" smtClean="0">
                <a:solidFill>
                  <a:schemeClr val="tx1"/>
                </a:solidFill>
              </a:rPr>
              <a:t>1. why can you able to smell </a:t>
            </a:r>
            <a:r>
              <a:rPr lang="en-US" sz="3600" b="0" dirty="0" smtClean="0">
                <a:solidFill>
                  <a:schemeClr val="tx1"/>
                </a:solidFill>
              </a:rPr>
              <a:t>the aroma of hot sizzling food from distant but not the cold one.</a:t>
            </a:r>
          </a:p>
          <a:p>
            <a:r>
              <a:rPr lang="en-US" sz="3600" b="0" dirty="0" smtClean="0">
                <a:solidFill>
                  <a:schemeClr val="tx1"/>
                </a:solidFill>
              </a:rPr>
              <a:t>	</a:t>
            </a:r>
            <a:r>
              <a:rPr lang="en-US" sz="3600" b="0" dirty="0" smtClean="0">
                <a:solidFill>
                  <a:schemeClr val="tx1"/>
                </a:solidFill>
              </a:rPr>
              <a:t>2. A white haze is formed when you keep NH3 gas and </a:t>
            </a:r>
            <a:r>
              <a:rPr lang="en-US" sz="3600" b="0" dirty="0" err="1" smtClean="0">
                <a:solidFill>
                  <a:schemeClr val="tx1"/>
                </a:solidFill>
              </a:rPr>
              <a:t>HCl</a:t>
            </a:r>
            <a:r>
              <a:rPr lang="en-US" sz="3600" b="0" dirty="0" smtClean="0">
                <a:solidFill>
                  <a:schemeClr val="tx1"/>
                </a:solidFill>
              </a:rPr>
              <a:t> gas at two different corners of a room ?</a:t>
            </a:r>
            <a:r>
              <a:rPr lang="en-US" sz="3600" b="0" dirty="0" smtClean="0">
                <a:solidFill>
                  <a:schemeClr val="tx1"/>
                </a:solidFill>
              </a:rPr>
              <a:t> </a:t>
            </a:r>
            <a:endParaRPr lang="en-US" sz="3600" dirty="0"/>
          </a:p>
        </p:txBody>
      </p:sp>
      <p:sp>
        <p:nvSpPr>
          <p:cNvPr id="4" name="object 4"/>
          <p:cNvSpPr/>
          <p:nvPr/>
        </p:nvSpPr>
        <p:spPr>
          <a:xfrm>
            <a:off x="10134600" y="228600"/>
            <a:ext cx="1914144" cy="1133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1030935"/>
            <a:ext cx="6324600" cy="1661993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THANKING  YOU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666999"/>
            <a:ext cx="9617075" cy="738664"/>
          </a:xfrm>
        </p:spPr>
        <p:txBody>
          <a:bodyPr/>
          <a:lstStyle/>
          <a:p>
            <a:r>
              <a:rPr lang="en-US" sz="4800" dirty="0" smtClean="0"/>
              <a:t> ODM EDUCATIONAL GROUP</a:t>
            </a:r>
            <a:endParaRPr lang="en-US" sz="4800" dirty="0"/>
          </a:p>
        </p:txBody>
      </p:sp>
      <p:sp>
        <p:nvSpPr>
          <p:cNvPr id="4" name="object 4"/>
          <p:cNvSpPr/>
          <p:nvPr/>
        </p:nvSpPr>
        <p:spPr>
          <a:xfrm>
            <a:off x="10134600" y="228600"/>
            <a:ext cx="1914144" cy="1133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1028" y="1030935"/>
            <a:ext cx="4511040" cy="1661993"/>
          </a:xfrm>
        </p:spPr>
        <p:txBody>
          <a:bodyPr/>
          <a:lstStyle/>
          <a:p>
            <a:r>
              <a:rPr lang="en-US" dirty="0" smtClean="0"/>
              <a:t>CLASS-VIII</a:t>
            </a:r>
            <a:br>
              <a:rPr lang="en-US" dirty="0" smtClean="0"/>
            </a:br>
            <a:r>
              <a:rPr lang="en-US" dirty="0" smtClean="0"/>
              <a:t>CHEMISTRY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2667000"/>
            <a:ext cx="9540875" cy="1815882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3200" b="0" dirty="0" smtClean="0">
                <a:solidFill>
                  <a:schemeClr val="tx1"/>
                </a:solidFill>
              </a:rPr>
              <a:t>TOPIC- MATTER	PPT-2</a:t>
            </a:r>
          </a:p>
          <a:p>
            <a:r>
              <a:rPr lang="en-US" sz="3200" b="0" dirty="0" smtClean="0">
                <a:solidFill>
                  <a:schemeClr val="tx1"/>
                </a:solidFill>
              </a:rPr>
              <a:t> </a:t>
            </a:r>
            <a:r>
              <a:rPr lang="en-US" sz="3200" b="0" dirty="0" smtClean="0">
                <a:solidFill>
                  <a:schemeClr val="tx1"/>
                </a:solidFill>
              </a:rPr>
              <a:t> SUB TOPIC- DIFFERENT STATES OF 					MATTER AND INTERCONVERSION </a:t>
            </a:r>
            <a:endParaRPr lang="en-US" sz="4000" b="0" dirty="0"/>
          </a:p>
        </p:txBody>
      </p:sp>
      <p:sp>
        <p:nvSpPr>
          <p:cNvPr id="4" name="object 4"/>
          <p:cNvSpPr/>
          <p:nvPr/>
        </p:nvSpPr>
        <p:spPr>
          <a:xfrm>
            <a:off x="10134600" y="228600"/>
            <a:ext cx="1914144" cy="11338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4"/>
          <p:cNvSpPr/>
          <p:nvPr/>
        </p:nvSpPr>
        <p:spPr>
          <a:xfrm>
            <a:off x="914400" y="4724400"/>
            <a:ext cx="10479024" cy="18409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</TotalTime>
  <Words>435</Words>
  <Application>Microsoft Office PowerPoint</Application>
  <PresentationFormat>Custom</PresentationFormat>
  <Paragraphs>96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 [Class-VIII]  CHEMISTRY CHAPTER-1 [MATTER] PPT-1 SUB TOPIC – Composition and properties of matter</vt:lpstr>
      <vt:lpstr>LEARNING OUTCOMES</vt:lpstr>
      <vt:lpstr>Points to Remember</vt:lpstr>
      <vt:lpstr>Introduction</vt:lpstr>
      <vt:lpstr>Diffusion of particles</vt:lpstr>
      <vt:lpstr>Continious motion of Particles of Matter</vt:lpstr>
      <vt:lpstr>EVALUATION</vt:lpstr>
      <vt:lpstr>THANKING  YOU</vt:lpstr>
      <vt:lpstr>CLASS-VIII CHEMISTRY</vt:lpstr>
      <vt:lpstr>States of Matter</vt:lpstr>
      <vt:lpstr>Comparison among all states</vt:lpstr>
      <vt:lpstr>Inclusive two other States</vt:lpstr>
      <vt:lpstr>Inter-conversion of States</vt:lpstr>
      <vt:lpstr> SUB TOPIC -    FACTORS AFFECTING INTERCONVERSION OF STATES OF MATTER and defining the terms of conversion of states                              </vt:lpstr>
      <vt:lpstr> Learning Outcome</vt:lpstr>
      <vt:lpstr>Factors affecting in Inter-conversion</vt:lpstr>
      <vt:lpstr> Defining the terminology</vt:lpstr>
      <vt:lpstr>Determination of different Temp ranges  for following changes.</vt:lpstr>
      <vt:lpstr>THANKING YOU </vt:lpstr>
      <vt:lpstr> SUBJECT –CHEMISTRY  CLASS-VIII  PPT-4</vt:lpstr>
      <vt:lpstr> Learning Outcome</vt:lpstr>
      <vt:lpstr> Law of Conservation of Mass</vt:lpstr>
      <vt:lpstr>Activities followed for verificaion of this law</vt:lpstr>
      <vt:lpstr> Here the reaction followed is  BaCl2 + Na2SO4  BaSO4 + 2NaCl     m1    m2  m3  m4   m1 + m2 = m3 + m4   m(reactants) = m (products)  Which verifies the Law of Conservation of Mass</vt:lpstr>
      <vt:lpstr>Evaluation</vt:lpstr>
      <vt:lpstr> THANK YOU  ODM EDUCATIONAL GROUP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[Class-VIII]   CHAPTER-1 [MATTER] CHEMISTRY</dc:title>
  <cp:lastModifiedBy>SUDHIR</cp:lastModifiedBy>
  <cp:revision>23</cp:revision>
  <dcterms:created xsi:type="dcterms:W3CDTF">2021-12-20T07:44:35Z</dcterms:created>
  <dcterms:modified xsi:type="dcterms:W3CDTF">2021-12-21T08:55:00Z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2021-03-23T00:00:00Z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2021-12-20T00:00:00Z</vt:filetime>
  </property>
</Properties>
</file>