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6" r:id="rId1"/>
  </p:sldMasterIdLst>
  <p:notesMasterIdLst>
    <p:notesMasterId r:id="rId10"/>
  </p:notesMasterIdLst>
  <p:sldIdLst>
    <p:sldId id="256" r:id="rId2"/>
    <p:sldId id="265" r:id="rId3"/>
    <p:sldId id="257" r:id="rId4"/>
    <p:sldId id="263" r:id="rId5"/>
    <p:sldId id="266" r:id="rId6"/>
    <p:sldId id="267" r:id="rId7"/>
    <p:sldId id="264" r:id="rId8"/>
    <p:sldId id="262" r:id="rId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4"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notesMaster" Target="notesMasters/notes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6">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IDaGs1E"/>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4">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7">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8">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5">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65536964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09926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50836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58260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027602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60619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9089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83905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01716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173355" y="182881"/>
            <a:ext cx="8793480" cy="4783454"/>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661782"/>
            <a:ext cx="7475220" cy="2194560"/>
          </a:xfrm>
        </p:spPr>
        <p:txBody>
          <a:bodyPr anchor="b">
            <a:normAutofit/>
          </a:bodyPr>
          <a:lstStyle>
            <a:lvl1pPr algn="ctr">
              <a:lnSpc>
                <a:spcPct val="85000"/>
              </a:lnSpc>
              <a:defRPr kumimoji="0" lang="en-US" sz="54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282148" y="2902226"/>
            <a:ext cx="6575895" cy="1041124"/>
          </a:xfrm>
        </p:spPr>
        <p:txBody>
          <a:bodyPr>
            <a:normAutofit/>
          </a:bodyPr>
          <a:lstStyle>
            <a:lvl1pPr marL="0" indent="0" algn="ctr">
              <a:buNone/>
              <a:defRPr sz="1650">
                <a:solidFill>
                  <a:schemeClr val="accent1"/>
                </a:solidFill>
              </a:defRPr>
            </a:lvl1pPr>
            <a:lvl2pPr marL="342900" indent="0" algn="ctr">
              <a:buNone/>
              <a:defRPr sz="1650"/>
            </a:lvl2pPr>
            <a:lvl3pPr marL="685800" indent="0" algn="ctr">
              <a:buNone/>
              <a:defRPr sz="165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96DFF08F-DC6B-4601-B491-B0F83F6DD2DA}" type="datetimeFigureOut">
              <a:rPr lang="en-US" smtClean="0"/>
              <a:t>9/14/2021</a:t>
            </a:fld>
            <a:endParaRPr lang="en-US" dirty="0"/>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cxnSp>
        <p:nvCxnSpPr>
          <p:cNvPr id="8" name="Straight Connector 7"/>
          <p:cNvCxnSpPr/>
          <p:nvPr/>
        </p:nvCxnSpPr>
        <p:spPr>
          <a:xfrm>
            <a:off x="1483995" y="2800350"/>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34831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9660959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71500"/>
            <a:ext cx="1743075" cy="40576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571500"/>
            <a:ext cx="5572125" cy="40576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85757753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p14="http://schemas.microsoft.com/office/powerpoint/2010/main" val="1973699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20894920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880181"/>
            <a:ext cx="7475220" cy="2194560"/>
          </a:xfrm>
        </p:spPr>
        <p:txBody>
          <a:bodyPr anchor="b">
            <a:noAutofit/>
          </a:bodyPr>
          <a:lstStyle>
            <a:lvl1pPr marL="0" algn="ctr" defTabSz="685800" rtl="0" eaLnBrk="1" latinLnBrk="0" hangingPunct="1">
              <a:lnSpc>
                <a:spcPct val="85000"/>
              </a:lnSpc>
              <a:spcBef>
                <a:spcPct val="0"/>
              </a:spcBef>
              <a:buNone/>
              <a:defRPr kumimoji="0" lang="en-US" sz="54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282446" y="3115890"/>
            <a:ext cx="6576822" cy="1022855"/>
          </a:xfrm>
        </p:spPr>
        <p:txBody>
          <a:bodyPr anchor="t">
            <a:normAutofit/>
          </a:bodyPr>
          <a:lstStyle>
            <a:lvl1pPr marL="0" indent="0" algn="ctr">
              <a:buNone/>
              <a:defRPr sz="165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cxnSp>
        <p:nvCxnSpPr>
          <p:cNvPr id="7" name="Straight Connector 6"/>
          <p:cNvCxnSpPr/>
          <p:nvPr/>
        </p:nvCxnSpPr>
        <p:spPr>
          <a:xfrm>
            <a:off x="1485900" y="3015306"/>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78954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1543049"/>
            <a:ext cx="3566160" cy="30175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1543050"/>
            <a:ext cx="3566160" cy="30175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13993817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1501133"/>
            <a:ext cx="3566160" cy="58293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041112"/>
            <a:ext cx="3566160" cy="25374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499274"/>
            <a:ext cx="3566160" cy="58293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039492"/>
            <a:ext cx="3566160" cy="25374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427060222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79779927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595110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822960"/>
            <a:ext cx="2948940" cy="130302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389119" y="822960"/>
            <a:ext cx="3909060" cy="349758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125980"/>
            <a:ext cx="2948940" cy="2263140"/>
          </a:xfrm>
        </p:spPr>
        <p:txBody>
          <a:bodyPr>
            <a:normAutofit/>
          </a:bodyPr>
          <a:lstStyle>
            <a:lvl1pPr marL="0" indent="0">
              <a:lnSpc>
                <a:spcPct val="100000"/>
              </a:lnSpc>
              <a:spcBef>
                <a:spcPts val="75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03611386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822960"/>
            <a:ext cx="2948940" cy="130302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59936" y="802385"/>
            <a:ext cx="4574286" cy="3600450"/>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125980"/>
            <a:ext cx="2948940" cy="2160270"/>
          </a:xfrm>
        </p:spPr>
        <p:txBody>
          <a:bodyPr>
            <a:normAutofit/>
          </a:bodyPr>
          <a:lstStyle>
            <a:lvl1pPr marL="0" indent="0">
              <a:lnSpc>
                <a:spcPct val="100000"/>
              </a:lnSpc>
              <a:spcBef>
                <a:spcPts val="75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9/14/2021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04916264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173355" y="182881"/>
            <a:ext cx="8793480" cy="478345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457200"/>
            <a:ext cx="7406640" cy="101727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1543050"/>
            <a:ext cx="7404653" cy="30289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4667871"/>
            <a:ext cx="1746806" cy="273844"/>
          </a:xfrm>
          <a:prstGeom prst="rect">
            <a:avLst/>
          </a:prstGeom>
        </p:spPr>
        <p:txBody>
          <a:bodyPr vert="horz" lIns="91440" tIns="45720" rIns="91440" bIns="45720" rtlCol="0" anchor="ctr"/>
          <a:lstStyle>
            <a:lvl1pPr algn="l">
              <a:defRPr sz="900">
                <a:solidFill>
                  <a:schemeClr val="accent1"/>
                </a:solidFill>
              </a:defRPr>
            </a:lvl1pPr>
          </a:lstStyle>
          <a:p>
            <a:fld id="{96DFF08F-DC6B-4601-B491-B0F83F6DD2DA}" type="datetimeFigureOut">
              <a:rPr lang="en-US" smtClean="0"/>
              <a:pPr/>
              <a:t>9/14/2021</a:t>
            </a:fld>
            <a:endParaRPr lang="en-US" dirty="0"/>
          </a:p>
        </p:txBody>
      </p:sp>
      <p:sp>
        <p:nvSpPr>
          <p:cNvPr id="5" name="Footer Placeholder 4"/>
          <p:cNvSpPr>
            <a:spLocks noGrp="1"/>
          </p:cNvSpPr>
          <p:nvPr>
            <p:ph type="ftr" sz="quarter" idx="3"/>
          </p:nvPr>
        </p:nvSpPr>
        <p:spPr>
          <a:xfrm>
            <a:off x="2961861" y="4667871"/>
            <a:ext cx="3538331" cy="273844"/>
          </a:xfrm>
          <a:prstGeom prst="rect">
            <a:avLst/>
          </a:prstGeom>
        </p:spPr>
        <p:txBody>
          <a:bodyPr vert="horz" lIns="91440" tIns="45720" rIns="91440" bIns="45720" rtlCol="0" anchor="ctr"/>
          <a:lstStyle>
            <a:lvl1pPr algn="ctr">
              <a:defRPr sz="900">
                <a:solidFill>
                  <a:schemeClr val="accent1"/>
                </a:solidFill>
              </a:defRPr>
            </a:lvl1pPr>
          </a:lstStyle>
          <a:p>
            <a:endParaRPr lang="en-US" dirty="0"/>
          </a:p>
        </p:txBody>
      </p:sp>
      <p:sp>
        <p:nvSpPr>
          <p:cNvPr id="6" name="Slide Number Placeholder 5"/>
          <p:cNvSpPr>
            <a:spLocks noGrp="1"/>
          </p:cNvSpPr>
          <p:nvPr>
            <p:ph type="sldNum" sz="quarter" idx="4"/>
          </p:nvPr>
        </p:nvSpPr>
        <p:spPr>
          <a:xfrm>
            <a:off x="6997148" y="4667871"/>
            <a:ext cx="1279663" cy="273844"/>
          </a:xfrm>
          <a:prstGeom prst="rect">
            <a:avLst/>
          </a:prstGeom>
        </p:spPr>
        <p:txBody>
          <a:bodyPr vert="horz" lIns="91440" tIns="45720" rIns="91440" bIns="45720" rtlCol="0" anchor="ctr"/>
          <a:lstStyle>
            <a:lvl1pPr algn="r">
              <a:defRPr sz="900">
                <a:solidFill>
                  <a:schemeClr val="accent1"/>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08312632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sldNum="0" hdr="0" ftr="0" dt="0"/>
  <p:txStyles>
    <p:titleStyle>
      <a:lvl1pPr algn="l" defTabSz="685800" rtl="0" eaLnBrk="1" latinLnBrk="0" hangingPunct="1">
        <a:lnSpc>
          <a:spcPct val="90000"/>
        </a:lnSpc>
        <a:spcBef>
          <a:spcPct val="0"/>
        </a:spcBef>
        <a:buNone/>
        <a:defRPr sz="33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50"/>
        </a:spcBef>
        <a:buClr>
          <a:schemeClr val="accent1"/>
        </a:buClr>
        <a:buSzPct val="80000"/>
        <a:buFont typeface="Corbel" pitchFamily="34" charset="0"/>
        <a:buChar char="•"/>
        <a:defRPr sz="165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5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35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4pPr>
      <a:lvl5pPr marL="96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5pPr>
      <a:lvl6pPr marL="12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5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comments" Target="../comments/comment3.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comments" Target="../comments/comment4.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2054872" y="1204111"/>
            <a:ext cx="5803536" cy="15390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SESSION : 8 </a:t>
            </a:r>
            <a:endParaRPr sz="1600" dirty="0"/>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CLASS : IV</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SUBJECT : ENGLISH GRAM </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CHAPTER NUMBER: 9</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CHAPTER NAME : SUBJECT VERB AGREEMENT</a:t>
            </a:r>
            <a:endParaRPr sz="1600" dirty="0"/>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SUBTOPIC : </a:t>
            </a:r>
            <a:r>
              <a:rPr lang="en" sz="1600" b="1" dirty="0">
                <a:latin typeface="Arial" panose="020B0604020202020204" pitchFamily="34" charset="0"/>
                <a:cs typeface="Arial" panose="020B0604020202020204" pitchFamily="34" charset="0"/>
              </a:rPr>
              <a:t>RECAPITULATION, Q.2 ,3</a:t>
            </a:r>
            <a:endParaRPr sz="1600" b="1" i="0" u="none" strike="noStrike" cap="none" dirty="0">
              <a:solidFill>
                <a:srgbClr val="000000"/>
              </a:solidFill>
              <a:latin typeface="Arial" panose="020B0604020202020204" pitchFamily="34" charset="0"/>
              <a:ea typeface="Arial"/>
              <a:cs typeface="Arial" panose="020B0604020202020204" pitchFamily="34" charset="0"/>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17938" y="4468140"/>
            <a:ext cx="1232526" cy="611875"/>
          </a:xfrm>
          <a:prstGeom prst="rect">
            <a:avLst/>
          </a:prstGeom>
          <a:noFill/>
          <a:ln>
            <a:noFill/>
          </a:ln>
        </p:spPr>
      </p:pic>
      <p:sp>
        <p:nvSpPr>
          <p:cNvPr id="63" name="Google Shape;63;p2"/>
          <p:cNvSpPr txBox="1"/>
          <p:nvPr/>
        </p:nvSpPr>
        <p:spPr>
          <a:xfrm>
            <a:off x="262164" y="214999"/>
            <a:ext cx="7525411" cy="6118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262164" y="797442"/>
            <a:ext cx="8688300" cy="370013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Enable the students to</a:t>
            </a:r>
          </a:p>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000" dirty="0">
                <a:solidFill>
                  <a:srgbClr val="202124"/>
                </a:solidFill>
                <a:latin typeface="arial" panose="020B0604020202020204" pitchFamily="34" charset="0"/>
              </a:rPr>
              <a:t>E</a:t>
            </a:r>
            <a:r>
              <a:rPr lang="en-US" sz="2000" i="0" dirty="0">
                <a:solidFill>
                  <a:srgbClr val="202124"/>
                </a:solidFill>
                <a:effectLst/>
                <a:latin typeface="arial" panose="020B0604020202020204" pitchFamily="34" charset="0"/>
              </a:rPr>
              <a:t>nsure that subjects and verbs always agree with each other. </a:t>
            </a: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endParaRPr lang="en-US" sz="2000" i="0" dirty="0">
              <a:solidFill>
                <a:srgbClr val="202124"/>
              </a:solidFill>
              <a:effectLst/>
              <a:latin typeface="arial" panose="020B0604020202020204" pitchFamily="34" charset="0"/>
            </a:endParaRP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000" i="0" dirty="0">
                <a:solidFill>
                  <a:srgbClr val="202124"/>
                </a:solidFill>
                <a:effectLst/>
                <a:latin typeface="arial" panose="020B0604020202020204" pitchFamily="34" charset="0"/>
              </a:rPr>
              <a:t>The relationship between subjects and verbs lie at the heart of grammatically correct English writing.</a:t>
            </a:r>
          </a:p>
          <a:p>
            <a:pPr marR="0" lvl="0" algn="l" rtl="0">
              <a:lnSpc>
                <a:spcPct val="100000"/>
              </a:lnSpc>
              <a:spcBef>
                <a:spcPts val="0"/>
              </a:spcBef>
              <a:spcAft>
                <a:spcPts val="0"/>
              </a:spcAft>
              <a:buClr>
                <a:srgbClr val="000000"/>
              </a:buClr>
              <a:buSzPts val="1400"/>
            </a:pPr>
            <a:r>
              <a:rPr lang="en-US" sz="2000" i="0" dirty="0">
                <a:solidFill>
                  <a:srgbClr val="202124"/>
                </a:solidFill>
                <a:effectLst/>
                <a:latin typeface="arial" panose="020B0604020202020204" pitchFamily="34" charset="0"/>
              </a:rPr>
              <a:t> </a:t>
            </a: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000" i="0" dirty="0">
                <a:solidFill>
                  <a:srgbClr val="202124"/>
                </a:solidFill>
                <a:effectLst/>
                <a:latin typeface="arial" panose="020B0604020202020204" pitchFamily="34" charset="0"/>
              </a:rPr>
              <a:t>Subject-verb agreement unifies a sentence and makes it easier to understand.</a:t>
            </a:r>
            <a:endParaRPr lang="en-US" sz="2000" dirty="0">
              <a:solidFill>
                <a:srgbClr val="00206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algn="l"/>
            <a:endParaRPr lang="en" sz="2000" dirty="0">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buFont typeface="Arial"/>
              <a:buAutoNum type="arabicParenR"/>
            </a:pPr>
            <a:endParaRPr lang="en-US" sz="2000" dirty="0">
              <a:solidFill>
                <a:srgbClr val="002060"/>
              </a:solidFill>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buFont typeface="Arial"/>
              <a:buAutoNum type="arabicParenR"/>
            </a:pPr>
            <a:endParaRPr lang="en" sz="2000" b="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spTree>
    <p:extLst>
      <p:ext uri="{BB962C8B-B14F-4D97-AF65-F5344CB8AC3E}">
        <p14:creationId xmlns:p14="http://schemas.microsoft.com/office/powerpoint/2010/main" val="2879031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92366" y="4515987"/>
            <a:ext cx="1232526" cy="611875"/>
          </a:xfrm>
          <a:prstGeom prst="rect">
            <a:avLst/>
          </a:prstGeom>
          <a:noFill/>
          <a:ln>
            <a:noFill/>
          </a:ln>
        </p:spPr>
      </p:pic>
      <p:sp>
        <p:nvSpPr>
          <p:cNvPr id="64" name="Google Shape;64;p2"/>
          <p:cNvSpPr txBox="1"/>
          <p:nvPr/>
        </p:nvSpPr>
        <p:spPr>
          <a:xfrm>
            <a:off x="350875" y="244549"/>
            <a:ext cx="8389088" cy="4433776"/>
          </a:xfrm>
          <a:prstGeom prst="rect">
            <a:avLst/>
          </a:prstGeom>
          <a:noFill/>
          <a:ln>
            <a:noFill/>
          </a:ln>
        </p:spPr>
        <p:txBody>
          <a:bodyPr spcFirstLastPara="1" wrap="square" lIns="91425" tIns="91425" rIns="91425" bIns="91425" anchor="t" anchorCtr="0">
            <a:noAutofit/>
          </a:bodyPr>
          <a:lstStyle/>
          <a:p>
            <a:r>
              <a:rPr lang="en-IN" sz="2000" b="1" dirty="0">
                <a:latin typeface="Helvetica" panose="020B0604020202020204" pitchFamily="34" charset="0"/>
                <a:cs typeface="Helvetica" panose="020B0604020202020204" pitchFamily="34" charset="0"/>
              </a:rPr>
              <a:t>                              </a:t>
            </a:r>
            <a:r>
              <a:rPr lang="en-IN" sz="2400" b="1" dirty="0">
                <a:solidFill>
                  <a:srgbClr val="0070C0"/>
                </a:solidFill>
                <a:latin typeface="Comic Sans MS" panose="030F0702030302020204" pitchFamily="66" charset="0"/>
                <a:cs typeface="Helvetica" panose="020B0604020202020204" pitchFamily="34" charset="0"/>
              </a:rPr>
              <a:t>RULES OF S.V.A         </a:t>
            </a:r>
          </a:p>
          <a:p>
            <a:r>
              <a:rPr lang="en-IN" sz="2000" b="1" dirty="0">
                <a:latin typeface="Helvetica" panose="020B0604020202020204" pitchFamily="34" charset="0"/>
                <a:cs typeface="Helvetica" panose="020B0604020202020204" pitchFamily="34" charset="0"/>
              </a:rPr>
              <a:t>          Subject  </a:t>
            </a:r>
            <a:r>
              <a:rPr lang="en-IN" sz="3200" b="1" dirty="0">
                <a:latin typeface="Helvetica" panose="020B0604020202020204" pitchFamily="34" charset="0"/>
                <a:cs typeface="Helvetica" panose="020B0604020202020204" pitchFamily="34" charset="0"/>
              </a:rPr>
              <a:t>                       </a:t>
            </a:r>
            <a:r>
              <a:rPr lang="en-IN" sz="2000" b="1" dirty="0">
                <a:latin typeface="Helvetica" panose="020B0604020202020204" pitchFamily="34" charset="0"/>
                <a:cs typeface="Helvetica" panose="020B0604020202020204" pitchFamily="34" charset="0"/>
              </a:rPr>
              <a:t>Verb</a:t>
            </a:r>
            <a:endParaRPr lang="en-IN" sz="3200" b="1" dirty="0">
              <a:latin typeface="Helvetica" panose="020B0604020202020204" pitchFamily="34" charset="0"/>
              <a:cs typeface="Helvetica" panose="020B0604020202020204" pitchFamily="34" charset="0"/>
            </a:endParaRPr>
          </a:p>
          <a:p>
            <a:pPr marL="342900" indent="-342900">
              <a:buFont typeface="Arial" panose="020B0604020202020204" pitchFamily="34" charset="0"/>
              <a:buChar char="•"/>
            </a:pPr>
            <a:r>
              <a:rPr lang="en-IN" sz="2000" dirty="0">
                <a:latin typeface="Comic Sans MS" panose="030F0702030302020204" pitchFamily="66" charset="0"/>
                <a:cs typeface="Helvetica" panose="020B0604020202020204" pitchFamily="34" charset="0"/>
              </a:rPr>
              <a:t>Singular subject         -     singular verb(s/es)      </a:t>
            </a:r>
          </a:p>
          <a:p>
            <a:pPr marL="342900" indent="-342900">
              <a:buFont typeface="Arial" panose="020B0604020202020204" pitchFamily="34" charset="0"/>
              <a:buChar char="•"/>
            </a:pPr>
            <a:r>
              <a:rPr lang="en-IN" sz="2000" dirty="0">
                <a:latin typeface="Comic Sans MS" panose="030F0702030302020204" pitchFamily="66" charset="0"/>
                <a:cs typeface="Helvetica" panose="020B0604020202020204" pitchFamily="34" charset="0"/>
              </a:rPr>
              <a:t>Plural subject(s)         - plural verb (were, are, have)</a:t>
            </a:r>
          </a:p>
          <a:p>
            <a:pPr marL="342900" indent="-342900">
              <a:buFont typeface="Arial" panose="020B0604020202020204" pitchFamily="34" charset="0"/>
              <a:buChar char="•"/>
            </a:pPr>
            <a:r>
              <a:rPr lang="en-IN" sz="2000" dirty="0">
                <a:latin typeface="Comic Sans MS" panose="030F0702030302020204" pitchFamily="66" charset="0"/>
                <a:cs typeface="Helvetica" panose="020B0604020202020204" pitchFamily="34" charset="0"/>
              </a:rPr>
              <a:t>“YOU” is a plural  </a:t>
            </a:r>
          </a:p>
          <a:p>
            <a:r>
              <a:rPr lang="en-IN" sz="2000" dirty="0">
                <a:latin typeface="Comic Sans MS" panose="030F0702030302020204" pitchFamily="66" charset="0"/>
                <a:cs typeface="Helvetica" panose="020B0604020202020204" pitchFamily="34" charset="0"/>
              </a:rPr>
              <a:t> subject                            </a:t>
            </a:r>
            <a:r>
              <a:rPr lang="en-IN" sz="2000" dirty="0">
                <a:latin typeface="Helvetica" panose="020B0604020202020204" pitchFamily="34" charset="0"/>
                <a:cs typeface="Helvetica" panose="020B0604020202020204" pitchFamily="34" charset="0"/>
              </a:rPr>
              <a:t>– </a:t>
            </a:r>
            <a:r>
              <a:rPr lang="en-IN" sz="2000" dirty="0">
                <a:latin typeface="Comic Sans MS" panose="030F0702030302020204" pitchFamily="66" charset="0"/>
                <a:cs typeface="Helvetica" panose="020B0604020202020204" pitchFamily="34" charset="0"/>
              </a:rPr>
              <a:t>plural verb (were , do , are have)</a:t>
            </a:r>
          </a:p>
          <a:p>
            <a:pPr marL="342900" indent="-342900">
              <a:buFont typeface="Arial" panose="020B0604020202020204" pitchFamily="34" charset="0"/>
              <a:buChar char="•"/>
            </a:pPr>
            <a:r>
              <a:rPr lang="en-IN" sz="2000" dirty="0">
                <a:latin typeface="Comic Sans MS" panose="030F0702030302020204" pitchFamily="66" charset="0"/>
                <a:cs typeface="Helvetica" panose="020B0604020202020204" pitchFamily="34" charset="0"/>
              </a:rPr>
              <a:t>Singular subjects-      -  these verbs take singular verb</a:t>
            </a:r>
          </a:p>
          <a:p>
            <a:r>
              <a:rPr lang="en-IN" sz="2000" dirty="0">
                <a:latin typeface="Comic Sans MS" panose="030F0702030302020204" pitchFamily="66" charset="0"/>
                <a:cs typeface="Helvetica" panose="020B0604020202020204" pitchFamily="34" charset="0"/>
              </a:rPr>
              <a:t>each, neither ,every</a:t>
            </a:r>
          </a:p>
          <a:p>
            <a:endParaRPr lang="en-IN" sz="2000" b="0" i="0" u="none" strike="noStrike" cap="none" dirty="0">
              <a:solidFill>
                <a:srgbClr val="002060"/>
              </a:solidFill>
              <a:latin typeface="Comic Sans MS" panose="030F0702030302020204" pitchFamily="66" charset="0"/>
              <a:ea typeface="Calibri"/>
              <a:cs typeface="Helvetica" panose="020B0604020202020204" pitchFamily="34" charset="0"/>
              <a:sym typeface="Calibri"/>
            </a:endParaRPr>
          </a:p>
          <a:p>
            <a:pPr marL="285750" indent="-285750">
              <a:buFont typeface="Arial" panose="020B0604020202020204" pitchFamily="34" charset="0"/>
              <a:buChar char="•"/>
            </a:pPr>
            <a:r>
              <a:rPr lang="en-IN" sz="2000" dirty="0"/>
              <a:t>Verbs used in simple past tense without any helping verbs remain the same for both singular and plural subjects.</a:t>
            </a:r>
          </a:p>
          <a:p>
            <a:pPr marL="285750" indent="-285750">
              <a:buFont typeface="Arial" panose="020B0604020202020204" pitchFamily="34" charset="0"/>
              <a:buChar char="•"/>
            </a:pPr>
            <a:endParaRPr lang="en-IN" sz="2000" dirty="0"/>
          </a:p>
          <a:p>
            <a:pPr marL="285750" indent="-285750">
              <a:buFont typeface="Arial" panose="020B0604020202020204" pitchFamily="34" charset="0"/>
              <a:buChar char="•"/>
            </a:pPr>
            <a:r>
              <a:rPr lang="en-IN" sz="2000" dirty="0"/>
              <a:t>When a verb is used with a helping verb, the main verb stays the same but the helping verb changes its form for a singular or plural subject</a:t>
            </a:r>
          </a:p>
          <a:p>
            <a:pPr marL="285750" indent="-285750">
              <a:buFont typeface="Arial" panose="020B0604020202020204" pitchFamily="34" charset="0"/>
              <a:buChar char="•"/>
            </a:pPr>
            <a:endParaRPr lang="en-IN" sz="2000" dirty="0"/>
          </a:p>
          <a:p>
            <a:pPr marL="285750" indent="-285750">
              <a:buFont typeface="Arial" panose="020B0604020202020204" pitchFamily="34" charset="0"/>
              <a:buChar char="•"/>
            </a:pPr>
            <a:endParaRPr lang="en-IN" sz="2000" dirty="0"/>
          </a:p>
          <a:p>
            <a:pPr marL="342900" indent="-342900">
              <a:buFont typeface="Arial" panose="020B0604020202020204" pitchFamily="34" charset="0"/>
              <a:buChar char="•"/>
            </a:pPr>
            <a:endParaRPr sz="2000" b="0" i="0" u="none" strike="noStrike" cap="none" dirty="0">
              <a:solidFill>
                <a:srgbClr val="00206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8102009" y="4561367"/>
            <a:ext cx="918092" cy="429383"/>
          </a:xfrm>
          <a:prstGeom prst="rect">
            <a:avLst/>
          </a:prstGeom>
          <a:noFill/>
          <a:ln>
            <a:noFill/>
          </a:ln>
        </p:spPr>
      </p:pic>
      <p:sp>
        <p:nvSpPr>
          <p:cNvPr id="63" name="Google Shape;63;p2"/>
          <p:cNvSpPr txBox="1"/>
          <p:nvPr/>
        </p:nvSpPr>
        <p:spPr>
          <a:xfrm>
            <a:off x="262164" y="246896"/>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193536" y="120853"/>
            <a:ext cx="8950464" cy="444051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2. </a:t>
            </a:r>
            <a:r>
              <a:rPr lang="en" sz="2400" b="1" dirty="0">
                <a:latin typeface="Calibri"/>
                <a:ea typeface="Calibri"/>
                <a:cs typeface="Calibri"/>
                <a:sym typeface="Calibri"/>
              </a:rPr>
              <a:t>Tick the correct form of the verb that agrees with the subject.</a:t>
            </a:r>
          </a:p>
          <a:p>
            <a:pPr marL="0" marR="0" lvl="0" indent="0" algn="l" rtl="0">
              <a:lnSpc>
                <a:spcPct val="100000"/>
              </a:lnSpc>
              <a:spcBef>
                <a:spcPts val="0"/>
              </a:spcBef>
              <a:spcAft>
                <a:spcPts val="0"/>
              </a:spcAft>
              <a:buClr>
                <a:srgbClr val="000000"/>
              </a:buClr>
              <a:buSzPts val="1400"/>
              <a:buFont typeface="Arial"/>
              <a:buNone/>
            </a:pPr>
            <a:endParaRPr lang="en" sz="2400" b="1"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IN" sz="2400" dirty="0">
                <a:latin typeface="Calibri"/>
                <a:ea typeface="Calibri"/>
                <a:cs typeface="Calibri"/>
                <a:sym typeface="Calibri"/>
              </a:rPr>
              <a:t>a. T</a:t>
            </a:r>
            <a:r>
              <a:rPr lang="en" sz="2400" dirty="0">
                <a:latin typeface="Calibri"/>
                <a:ea typeface="Calibri"/>
                <a:cs typeface="Calibri"/>
                <a:sym typeface="Calibri"/>
              </a:rPr>
              <a:t>he monkey (climbs / climb) up the tree.</a:t>
            </a:r>
          </a:p>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b. </a:t>
            </a:r>
            <a:r>
              <a:rPr lang="en-IN" sz="2400" dirty="0">
                <a:latin typeface="Calibri"/>
                <a:ea typeface="Calibri"/>
                <a:cs typeface="Calibri"/>
                <a:sym typeface="Calibri"/>
              </a:rPr>
              <a:t>W</a:t>
            </a:r>
            <a:r>
              <a:rPr lang="en" sz="2400" dirty="0">
                <a:latin typeface="Calibri"/>
                <a:ea typeface="Calibri"/>
                <a:cs typeface="Calibri"/>
                <a:sym typeface="Calibri"/>
              </a:rPr>
              <a:t>e (are walking / is walking) to the park.</a:t>
            </a:r>
          </a:p>
          <a:p>
            <a:pPr algn="l"/>
            <a:r>
              <a:rPr lang="en" sz="2000" dirty="0">
                <a:latin typeface="Calibri"/>
                <a:ea typeface="Calibri"/>
                <a:cs typeface="Calibri"/>
                <a:sym typeface="Calibri"/>
              </a:rPr>
              <a:t>                                              </a:t>
            </a:r>
          </a:p>
          <a:p>
            <a:pPr algn="l"/>
            <a:r>
              <a:rPr lang="en" sz="2400" dirty="0">
                <a:latin typeface="Calibri"/>
                <a:ea typeface="Calibri"/>
                <a:cs typeface="Calibri"/>
                <a:sym typeface="Calibri"/>
              </a:rPr>
              <a:t>c.  </a:t>
            </a:r>
            <a:r>
              <a:rPr lang="en-IN" sz="2400" dirty="0">
                <a:latin typeface="Calibri"/>
                <a:ea typeface="Calibri"/>
                <a:cs typeface="Calibri"/>
                <a:sym typeface="Calibri"/>
              </a:rPr>
              <a:t>A</a:t>
            </a:r>
            <a:r>
              <a:rPr lang="en" sz="2400" dirty="0">
                <a:latin typeface="Calibri"/>
                <a:ea typeface="Calibri"/>
                <a:cs typeface="Calibri"/>
                <a:sym typeface="Calibri"/>
              </a:rPr>
              <a:t>ll the students (jumped/ jumps) in excitement when the class picnic was announced.</a:t>
            </a:r>
          </a:p>
          <a:p>
            <a:pPr marR="0" lvl="0" algn="l" rtl="0">
              <a:lnSpc>
                <a:spcPct val="100000"/>
              </a:lnSpc>
              <a:spcBef>
                <a:spcPts val="0"/>
              </a:spcBef>
              <a:spcAft>
                <a:spcPts val="0"/>
              </a:spcAft>
              <a:buClr>
                <a:srgbClr val="000000"/>
              </a:buClr>
              <a:buSzPts val="1400"/>
            </a:pPr>
            <a:r>
              <a:rPr lang="en-US" sz="2400" dirty="0">
                <a:solidFill>
                  <a:srgbClr val="002060"/>
                </a:solidFill>
                <a:latin typeface="Calibri"/>
                <a:ea typeface="Calibri"/>
                <a:cs typeface="Calibri"/>
                <a:sym typeface="Calibri"/>
              </a:rPr>
              <a:t>                                                                   </a:t>
            </a:r>
          </a:p>
          <a:p>
            <a:pPr marR="0" lvl="0" algn="l" rtl="0">
              <a:lnSpc>
                <a:spcPct val="100000"/>
              </a:lnSpc>
              <a:spcBef>
                <a:spcPts val="0"/>
              </a:spcBef>
              <a:spcAft>
                <a:spcPts val="0"/>
              </a:spcAft>
              <a:buClr>
                <a:srgbClr val="000000"/>
              </a:buClr>
              <a:buSzPts val="1400"/>
            </a:pPr>
            <a:r>
              <a:rPr lang="en-US" sz="2400" dirty="0">
                <a:latin typeface="Calibri"/>
                <a:ea typeface="Calibri"/>
                <a:cs typeface="Calibri"/>
                <a:sym typeface="Calibri"/>
              </a:rPr>
              <a:t>d. George and Tamanna (does not/ do not) want to watch that movie.</a:t>
            </a:r>
          </a:p>
          <a:p>
            <a:pPr marR="0" lvl="0" algn="l" rtl="0">
              <a:lnSpc>
                <a:spcPct val="100000"/>
              </a:lnSpc>
              <a:spcBef>
                <a:spcPts val="0"/>
              </a:spcBef>
              <a:spcAft>
                <a:spcPts val="0"/>
              </a:spcAft>
              <a:buClr>
                <a:srgbClr val="000000"/>
              </a:buClr>
              <a:buSzPts val="1400"/>
            </a:pPr>
            <a:r>
              <a:rPr lang="en-US" sz="2400" dirty="0">
                <a:latin typeface="Calibri"/>
                <a:ea typeface="Calibri"/>
                <a:cs typeface="Calibri"/>
                <a:sym typeface="Calibri"/>
              </a:rPr>
              <a:t>                                                                          </a:t>
            </a:r>
          </a:p>
          <a:p>
            <a:pPr marR="0" lvl="0" algn="l" rtl="0">
              <a:lnSpc>
                <a:spcPct val="100000"/>
              </a:lnSpc>
              <a:spcBef>
                <a:spcPts val="0"/>
              </a:spcBef>
              <a:spcAft>
                <a:spcPts val="0"/>
              </a:spcAft>
              <a:buClr>
                <a:srgbClr val="000000"/>
              </a:buClr>
              <a:buSzPts val="1400"/>
            </a:pPr>
            <a:r>
              <a:rPr lang="en" sz="2400" dirty="0">
                <a:latin typeface="Calibri"/>
                <a:ea typeface="Calibri"/>
                <a:cs typeface="Calibri"/>
                <a:sym typeface="Calibri"/>
              </a:rPr>
              <a:t>e. The girls (plays/ play) tennis and (dance/dances) really well.</a:t>
            </a:r>
            <a:endParaRPr lang="en" sz="2400" b="0" i="0" u="none" strike="noStrike" cap="none"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pic>
        <p:nvPicPr>
          <p:cNvPr id="1026" name="Picture 2" descr="Check Mark Or Tick Icon No. 2 Stock Vector - Illustration of background,  choose: 120599675">
            <a:extLst>
              <a:ext uri="{FF2B5EF4-FFF2-40B4-BE49-F238E27FC236}">
                <a16:creationId xmlns:a16="http://schemas.microsoft.com/office/drawing/2014/main" id="{CF09308D-53B0-4E43-99C4-159F08B036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6695" y="687558"/>
            <a:ext cx="769277" cy="3033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heck Mark Or Tick Icon No. 2 Stock Vector - Illustration of background,  choose: 120599675">
            <a:extLst>
              <a:ext uri="{FF2B5EF4-FFF2-40B4-BE49-F238E27FC236}">
                <a16:creationId xmlns:a16="http://schemas.microsoft.com/office/drawing/2014/main" id="{33AD79CB-8801-41EE-B9DA-D6805708A9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9634" y="1424763"/>
            <a:ext cx="733835" cy="30330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heck Mark Or Tick Icon No. 2 Stock Vector - Illustration of background,  choose: 120599675">
            <a:extLst>
              <a:ext uri="{FF2B5EF4-FFF2-40B4-BE49-F238E27FC236}">
                <a16:creationId xmlns:a16="http://schemas.microsoft.com/office/drawing/2014/main" id="{6DDD37D4-B8C6-4AF3-B33C-E5C145BB77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5219" y="2079830"/>
            <a:ext cx="652130" cy="35353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heck Mark Or Tick Icon No. 2 Stock Vector - Illustration of background,  choose: 120599675">
            <a:extLst>
              <a:ext uri="{FF2B5EF4-FFF2-40B4-BE49-F238E27FC236}">
                <a16:creationId xmlns:a16="http://schemas.microsoft.com/office/drawing/2014/main" id="{49D7A209-6608-4B4F-86E8-45792C9E63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1801" y="3228147"/>
            <a:ext cx="620515" cy="3535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heck Mark Or Tick Icon No. 2 Stock Vector - Illustration of background,  choose: 120599675">
            <a:extLst>
              <a:ext uri="{FF2B5EF4-FFF2-40B4-BE49-F238E27FC236}">
                <a16:creationId xmlns:a16="http://schemas.microsoft.com/office/drawing/2014/main" id="{AEE056E5-9C44-4DBB-A66C-3894D4C914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36685" y="3899313"/>
            <a:ext cx="652129" cy="27985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heck Mark Or Tick Icon No. 2 Stock Vector - Illustration of background,  choose: 120599675">
            <a:extLst>
              <a:ext uri="{FF2B5EF4-FFF2-40B4-BE49-F238E27FC236}">
                <a16:creationId xmlns:a16="http://schemas.microsoft.com/office/drawing/2014/main" id="{50F9FE16-3DA0-4734-A195-844E50D123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9234" y="3899314"/>
            <a:ext cx="742224" cy="3535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9967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8102009" y="4561367"/>
            <a:ext cx="918092" cy="429383"/>
          </a:xfrm>
          <a:prstGeom prst="rect">
            <a:avLst/>
          </a:prstGeom>
          <a:noFill/>
          <a:ln>
            <a:noFill/>
          </a:ln>
        </p:spPr>
      </p:pic>
      <p:sp>
        <p:nvSpPr>
          <p:cNvPr id="63" name="Google Shape;63;p2"/>
          <p:cNvSpPr txBox="1"/>
          <p:nvPr/>
        </p:nvSpPr>
        <p:spPr>
          <a:xfrm>
            <a:off x="262164" y="191683"/>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200" b="1" i="0" u="none" strike="noStrike" cap="none" dirty="0">
                <a:solidFill>
                  <a:srgbClr val="FF0000"/>
                </a:solidFill>
                <a:latin typeface="Arial"/>
                <a:ea typeface="Arial"/>
                <a:cs typeface="Arial"/>
                <a:sym typeface="Arial"/>
              </a:rPr>
              <a:t>  </a:t>
            </a:r>
          </a:p>
          <a:p>
            <a:pPr marL="0" marR="0" lvl="0" indent="0" algn="l" rtl="0">
              <a:lnSpc>
                <a:spcPct val="100000"/>
              </a:lnSpc>
              <a:spcBef>
                <a:spcPts val="0"/>
              </a:spcBef>
              <a:spcAft>
                <a:spcPts val="0"/>
              </a:spcAft>
              <a:buClr>
                <a:srgbClr val="000000"/>
              </a:buClr>
              <a:buSzPts val="2200"/>
              <a:buFont typeface="Arial"/>
              <a:buNone/>
            </a:pPr>
            <a:r>
              <a:rPr lang="en-US" sz="2200" b="1" dirty="0">
                <a:solidFill>
                  <a:srgbClr val="FF0000"/>
                </a:solidFill>
                <a:latin typeface="Arial"/>
                <a:ea typeface="Arial"/>
                <a:cs typeface="Arial"/>
                <a:sym typeface="Arial"/>
              </a:rPr>
              <a:t>                              </a:t>
            </a: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193536" y="776177"/>
            <a:ext cx="8950464" cy="378519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b="0" i="0" u="none" strike="noStrike" cap="none" dirty="0">
                <a:solidFill>
                  <a:srgbClr val="002060"/>
                </a:solidFill>
                <a:latin typeface="Calibri"/>
                <a:ea typeface="Calibri"/>
                <a:cs typeface="Calibri"/>
                <a:sym typeface="Calibri"/>
              </a:rPr>
              <a:t>f. </a:t>
            </a:r>
            <a:r>
              <a:rPr lang="en-IN" sz="2400" b="0" i="0" u="none" strike="noStrike" cap="none" dirty="0">
                <a:solidFill>
                  <a:srgbClr val="002060"/>
                </a:solidFill>
                <a:latin typeface="Calibri"/>
                <a:ea typeface="Calibri"/>
                <a:cs typeface="Calibri"/>
                <a:sym typeface="Calibri"/>
              </a:rPr>
              <a:t>T</a:t>
            </a:r>
            <a:r>
              <a:rPr lang="en" sz="2400" b="0" i="0" u="none" strike="noStrike" cap="none" dirty="0">
                <a:solidFill>
                  <a:srgbClr val="002060"/>
                </a:solidFill>
                <a:latin typeface="Calibri"/>
                <a:ea typeface="Calibri"/>
                <a:cs typeface="Calibri"/>
                <a:sym typeface="Calibri"/>
              </a:rPr>
              <a:t>he cake </a:t>
            </a:r>
            <a:r>
              <a:rPr lang="en" sz="2400" dirty="0">
                <a:solidFill>
                  <a:srgbClr val="002060"/>
                </a:solidFill>
                <a:latin typeface="Calibri"/>
                <a:ea typeface="Calibri"/>
                <a:cs typeface="Calibri"/>
                <a:sym typeface="Calibri"/>
              </a:rPr>
              <a:t>(look / looks) delicious.</a:t>
            </a:r>
          </a:p>
          <a:p>
            <a:pPr marL="0" marR="0" lvl="0" indent="0" algn="l" rtl="0">
              <a:lnSpc>
                <a:spcPct val="100000"/>
              </a:lnSpc>
              <a:spcBef>
                <a:spcPts val="0"/>
              </a:spcBef>
              <a:spcAft>
                <a:spcPts val="0"/>
              </a:spcAft>
              <a:buClr>
                <a:srgbClr val="000000"/>
              </a:buClr>
              <a:buSzPts val="1400"/>
              <a:buFont typeface="Arial"/>
              <a:buNone/>
            </a:pPr>
            <a:r>
              <a:rPr lang="en" sz="2400" b="0" i="0" u="none" strike="noStrike" cap="none" dirty="0">
                <a:solidFill>
                  <a:srgbClr val="002060"/>
                </a:solidFill>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400"/>
              <a:buFont typeface="Arial"/>
              <a:buNone/>
            </a:pPr>
            <a:r>
              <a:rPr lang="en" sz="2400" dirty="0">
                <a:solidFill>
                  <a:srgbClr val="002060"/>
                </a:solidFill>
                <a:latin typeface="Calibri"/>
                <a:ea typeface="Calibri"/>
                <a:cs typeface="Calibri"/>
                <a:sym typeface="Calibri"/>
              </a:rPr>
              <a:t>g. Sita (paint/paints) every day.</a:t>
            </a:r>
          </a:p>
          <a:p>
            <a:pPr marL="0" marR="0" lvl="0" indent="0" algn="l" rtl="0">
              <a:lnSpc>
                <a:spcPct val="100000"/>
              </a:lnSpc>
              <a:spcBef>
                <a:spcPts val="0"/>
              </a:spcBef>
              <a:spcAft>
                <a:spcPts val="0"/>
              </a:spcAft>
              <a:buClr>
                <a:srgbClr val="000000"/>
              </a:buClr>
              <a:buSzPts val="1400"/>
              <a:buFont typeface="Arial"/>
              <a:buNone/>
            </a:pPr>
            <a:endParaRPr lang="en" sz="2400" b="0" i="0" u="none" strike="noStrike" cap="none" dirty="0">
              <a:solidFill>
                <a:srgbClr val="00206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 sz="2400" dirty="0">
                <a:solidFill>
                  <a:srgbClr val="002060"/>
                </a:solidFill>
                <a:latin typeface="Calibri"/>
                <a:ea typeface="Calibri"/>
                <a:cs typeface="Calibri"/>
                <a:sym typeface="Calibri"/>
              </a:rPr>
              <a:t>h. </a:t>
            </a:r>
            <a:r>
              <a:rPr lang="en-IN" sz="2400" dirty="0">
                <a:solidFill>
                  <a:srgbClr val="002060"/>
                </a:solidFill>
                <a:latin typeface="Calibri"/>
                <a:ea typeface="Calibri"/>
                <a:cs typeface="Calibri"/>
                <a:sym typeface="Calibri"/>
              </a:rPr>
              <a:t>T</a:t>
            </a:r>
            <a:r>
              <a:rPr lang="en" sz="2400" dirty="0">
                <a:solidFill>
                  <a:srgbClr val="002060"/>
                </a:solidFill>
                <a:latin typeface="Calibri"/>
                <a:ea typeface="Calibri"/>
                <a:cs typeface="Calibri"/>
                <a:sym typeface="Calibri"/>
              </a:rPr>
              <a:t>he gang of robbers (moves/ move) from one village to another so that the police cannot catch them.</a:t>
            </a:r>
            <a:endParaRPr sz="2000" b="0" i="0" u="none" strike="noStrike" cap="none" dirty="0">
              <a:solidFill>
                <a:srgbClr val="002060"/>
              </a:solidFill>
              <a:latin typeface="Calibri"/>
              <a:ea typeface="Calibri"/>
              <a:cs typeface="Calibri"/>
              <a:sym typeface="Calibri"/>
            </a:endParaRPr>
          </a:p>
        </p:txBody>
      </p:sp>
      <p:pic>
        <p:nvPicPr>
          <p:cNvPr id="5" name="Picture 2" descr="Check Mark Or Tick Icon No. 2 Stock Vector - Illustration of background,  choose: 120599675">
            <a:extLst>
              <a:ext uri="{FF2B5EF4-FFF2-40B4-BE49-F238E27FC236}">
                <a16:creationId xmlns:a16="http://schemas.microsoft.com/office/drawing/2014/main" id="{C7DCECC3-A42A-4B5F-9FB7-797CEA5B5F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50956" y="619051"/>
            <a:ext cx="553082" cy="3535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heck Mark Or Tick Icon No. 2 Stock Vector - Illustration of background,  choose: 120599675">
            <a:extLst>
              <a:ext uri="{FF2B5EF4-FFF2-40B4-BE49-F238E27FC236}">
                <a16:creationId xmlns:a16="http://schemas.microsoft.com/office/drawing/2014/main" id="{7BD411B3-A81E-4503-97C0-CCB3C9B478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7874" y="1380311"/>
            <a:ext cx="553082" cy="35353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heck Mark Or Tick Icon No. 2 Stock Vector - Illustration of background,  choose: 120599675">
            <a:extLst>
              <a:ext uri="{FF2B5EF4-FFF2-40B4-BE49-F238E27FC236}">
                <a16:creationId xmlns:a16="http://schemas.microsoft.com/office/drawing/2014/main" id="{706EFAF4-0CEA-44D1-9C0B-65A5B08D0BC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9773" y="2043074"/>
            <a:ext cx="553082" cy="3535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0072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8102009" y="4561367"/>
            <a:ext cx="918092" cy="429383"/>
          </a:xfrm>
          <a:prstGeom prst="rect">
            <a:avLst/>
          </a:prstGeom>
          <a:noFill/>
          <a:ln>
            <a:noFill/>
          </a:ln>
        </p:spPr>
      </p:pic>
      <p:sp>
        <p:nvSpPr>
          <p:cNvPr id="63" name="Google Shape;63;p2"/>
          <p:cNvSpPr txBox="1"/>
          <p:nvPr/>
        </p:nvSpPr>
        <p:spPr>
          <a:xfrm>
            <a:off x="262164" y="246896"/>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262164" y="329608"/>
            <a:ext cx="8275780" cy="4566995"/>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r>
              <a:rPr lang="en-US" sz="2400" b="1" i="0" u="none" strike="noStrike" cap="none" dirty="0">
                <a:solidFill>
                  <a:srgbClr val="002060"/>
                </a:solidFill>
                <a:latin typeface="Calibri"/>
                <a:ea typeface="Calibri"/>
                <a:cs typeface="Calibri"/>
                <a:sym typeface="Calibri"/>
              </a:rPr>
              <a:t>3. Fill in the blanks with the verbs from the box below.</a:t>
            </a:r>
          </a:p>
          <a:p>
            <a:pPr marR="0" lvl="0" algn="l" rtl="0">
              <a:lnSpc>
                <a:spcPct val="100000"/>
              </a:lnSpc>
              <a:spcBef>
                <a:spcPts val="0"/>
              </a:spcBef>
              <a:spcAft>
                <a:spcPts val="0"/>
              </a:spcAft>
              <a:buClr>
                <a:srgbClr val="000000"/>
              </a:buClr>
              <a:buSzPts val="1400"/>
            </a:pPr>
            <a:r>
              <a:rPr lang="en-US" sz="2400" b="1" dirty="0">
                <a:solidFill>
                  <a:srgbClr val="002060"/>
                </a:solidFill>
                <a:latin typeface="Calibri"/>
                <a:ea typeface="Calibri"/>
                <a:cs typeface="Calibri"/>
                <a:sym typeface="Calibri"/>
              </a:rPr>
              <a:t> </a:t>
            </a:r>
          </a:p>
          <a:p>
            <a:pPr marR="0" lvl="0" algn="l" rtl="0">
              <a:lnSpc>
                <a:spcPct val="100000"/>
              </a:lnSpc>
              <a:spcBef>
                <a:spcPts val="0"/>
              </a:spcBef>
              <a:spcAft>
                <a:spcPts val="0"/>
              </a:spcAft>
              <a:buClr>
                <a:srgbClr val="000000"/>
              </a:buClr>
              <a:buSzPts val="1400"/>
            </a:pPr>
            <a:endParaRPr lang="en-US" sz="2400" b="1"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lang="en-US" sz="2400" b="1"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US" sz="2400" dirty="0">
                <a:solidFill>
                  <a:srgbClr val="002060"/>
                </a:solidFill>
                <a:latin typeface="Calibri"/>
                <a:ea typeface="Calibri"/>
                <a:cs typeface="Calibri"/>
                <a:sym typeface="Calibri"/>
              </a:rPr>
              <a:t>a. </a:t>
            </a:r>
            <a:r>
              <a:rPr lang="en-US" sz="2000" i="0" u="none" strike="noStrike" cap="none" dirty="0">
                <a:solidFill>
                  <a:srgbClr val="002060"/>
                </a:solidFill>
                <a:latin typeface="Calibri"/>
                <a:ea typeface="Calibri"/>
                <a:cs typeface="Calibri"/>
                <a:sym typeface="Calibri"/>
              </a:rPr>
              <a:t>One of my friends </a:t>
            </a:r>
            <a:r>
              <a:rPr lang="en-US" sz="2000" dirty="0">
                <a:solidFill>
                  <a:srgbClr val="002060"/>
                </a:solidFill>
                <a:latin typeface="Calibri"/>
                <a:ea typeface="Calibri"/>
                <a:cs typeface="Calibri"/>
                <a:sym typeface="Calibri"/>
              </a:rPr>
              <a:t>                 </a:t>
            </a:r>
            <a:r>
              <a:rPr lang="en-US" sz="2000" i="0" strike="noStrike" cap="none" dirty="0">
                <a:solidFill>
                  <a:srgbClr val="002060"/>
                </a:solidFill>
                <a:latin typeface="Calibri"/>
                <a:ea typeface="Calibri"/>
                <a:cs typeface="Calibri"/>
                <a:sym typeface="Calibri"/>
              </a:rPr>
              <a:t>      </a:t>
            </a:r>
            <a:r>
              <a:rPr lang="en-US" sz="2000" i="0" u="none" strike="noStrike" cap="none" dirty="0">
                <a:solidFill>
                  <a:srgbClr val="002060"/>
                </a:solidFill>
                <a:latin typeface="Calibri"/>
                <a:ea typeface="Calibri"/>
                <a:cs typeface="Calibri"/>
                <a:sym typeface="Calibri"/>
              </a:rPr>
              <a:t>to Delhi.</a:t>
            </a:r>
          </a:p>
          <a:p>
            <a:pPr marR="0" lvl="0" algn="l" rtl="0">
              <a:lnSpc>
                <a:spcPct val="100000"/>
              </a:lnSpc>
              <a:spcBef>
                <a:spcPts val="0"/>
              </a:spcBef>
              <a:spcAft>
                <a:spcPts val="0"/>
              </a:spcAft>
              <a:buClr>
                <a:srgbClr val="000000"/>
              </a:buClr>
              <a:buSzPts val="1400"/>
            </a:pPr>
            <a:endParaRPr lang="en-US" sz="200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US" sz="2000" dirty="0">
                <a:solidFill>
                  <a:srgbClr val="002060"/>
                </a:solidFill>
                <a:latin typeface="Calibri"/>
                <a:ea typeface="Calibri"/>
                <a:cs typeface="Calibri"/>
                <a:sym typeface="Calibri"/>
              </a:rPr>
              <a:t>b. One of the boys                         a present.</a:t>
            </a:r>
          </a:p>
          <a:p>
            <a:pPr marR="0" lvl="0" algn="l" rtl="0">
              <a:lnSpc>
                <a:spcPct val="100000"/>
              </a:lnSpc>
              <a:spcBef>
                <a:spcPts val="0"/>
              </a:spcBef>
              <a:spcAft>
                <a:spcPts val="0"/>
              </a:spcAft>
              <a:buClr>
                <a:srgbClr val="000000"/>
              </a:buClr>
              <a:buSzPts val="1400"/>
            </a:pPr>
            <a:endParaRPr lang="en-US" sz="200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US" sz="2000" dirty="0">
                <a:solidFill>
                  <a:srgbClr val="002060"/>
                </a:solidFill>
                <a:latin typeface="Calibri"/>
                <a:ea typeface="Calibri"/>
                <a:cs typeface="Calibri"/>
                <a:sym typeface="Calibri"/>
              </a:rPr>
              <a:t>c. Oil and water                 not mix.</a:t>
            </a:r>
          </a:p>
          <a:p>
            <a:pPr marR="0" lvl="0" algn="l" rtl="0">
              <a:lnSpc>
                <a:spcPct val="100000"/>
              </a:lnSpc>
              <a:spcBef>
                <a:spcPts val="0"/>
              </a:spcBef>
              <a:spcAft>
                <a:spcPts val="0"/>
              </a:spcAft>
              <a:buClr>
                <a:srgbClr val="000000"/>
              </a:buClr>
              <a:buSzPts val="1400"/>
            </a:pPr>
            <a:endParaRPr lang="en-US" sz="200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US" sz="2000" dirty="0">
                <a:solidFill>
                  <a:srgbClr val="002060"/>
                </a:solidFill>
                <a:latin typeface="Calibri"/>
                <a:ea typeface="Calibri"/>
                <a:cs typeface="Calibri"/>
                <a:sym typeface="Calibri"/>
              </a:rPr>
              <a:t>d. Our school team                    really well.</a:t>
            </a:r>
          </a:p>
          <a:p>
            <a:pPr marR="0" lvl="0" algn="l" rtl="0">
              <a:lnSpc>
                <a:spcPct val="100000"/>
              </a:lnSpc>
              <a:spcBef>
                <a:spcPts val="0"/>
              </a:spcBef>
              <a:spcAft>
                <a:spcPts val="0"/>
              </a:spcAft>
              <a:buClr>
                <a:srgbClr val="000000"/>
              </a:buClr>
              <a:buSzPts val="1400"/>
            </a:pPr>
            <a:endParaRPr lang="en-US" sz="200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US" sz="2000" dirty="0">
                <a:solidFill>
                  <a:srgbClr val="002060"/>
                </a:solidFill>
                <a:latin typeface="Calibri"/>
                <a:ea typeface="Calibri"/>
                <a:cs typeface="Calibri"/>
                <a:sym typeface="Calibri"/>
              </a:rPr>
              <a:t>e. He and I                   studying together.</a:t>
            </a:r>
            <a:endParaRPr lang="en-US" sz="2000" i="0" u="none" strike="noStrike" cap="none" dirty="0">
              <a:solidFill>
                <a:srgbClr val="002060"/>
              </a:solidFill>
              <a:latin typeface="Calibri"/>
              <a:ea typeface="Calibri"/>
              <a:cs typeface="Calibri"/>
              <a:sym typeface="Calibri"/>
            </a:endParaRPr>
          </a:p>
        </p:txBody>
      </p:sp>
      <p:sp>
        <p:nvSpPr>
          <p:cNvPr id="2" name="Rectangle 1">
            <a:extLst>
              <a:ext uri="{FF2B5EF4-FFF2-40B4-BE49-F238E27FC236}">
                <a16:creationId xmlns:a16="http://schemas.microsoft.com/office/drawing/2014/main" id="{01A1A4EF-C829-4E70-93B1-AA0AB82F4C75}"/>
              </a:ext>
            </a:extLst>
          </p:cNvPr>
          <p:cNvSpPr/>
          <p:nvPr/>
        </p:nvSpPr>
        <p:spPr>
          <a:xfrm>
            <a:off x="1669312" y="1027796"/>
            <a:ext cx="5156790" cy="52455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plays           has gone    was given           were do </a:t>
            </a:r>
            <a:endParaRPr lang="en-IN" dirty="0"/>
          </a:p>
        </p:txBody>
      </p:sp>
      <p:sp>
        <p:nvSpPr>
          <p:cNvPr id="4" name="Rectangle: Rounded Corners 3">
            <a:extLst>
              <a:ext uri="{FF2B5EF4-FFF2-40B4-BE49-F238E27FC236}">
                <a16:creationId xmlns:a16="http://schemas.microsoft.com/office/drawing/2014/main" id="{4C81531A-2283-498E-BAE3-0ADF92297268}"/>
              </a:ext>
            </a:extLst>
          </p:cNvPr>
          <p:cNvSpPr/>
          <p:nvPr/>
        </p:nvSpPr>
        <p:spPr>
          <a:xfrm>
            <a:off x="2626243" y="1922986"/>
            <a:ext cx="1158948" cy="3275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has gone</a:t>
            </a:r>
            <a:endParaRPr lang="en-IN" dirty="0">
              <a:ln w="0"/>
              <a:solidFill>
                <a:schemeClr val="tx1"/>
              </a:solidFill>
              <a:effectLst>
                <a:outerShdw blurRad="38100" dist="19050" dir="2700000" algn="tl" rotWithShape="0">
                  <a:schemeClr val="dk1">
                    <a:alpha val="40000"/>
                  </a:schemeClr>
                </a:outerShdw>
              </a:effectLst>
            </a:endParaRPr>
          </a:p>
        </p:txBody>
      </p:sp>
      <p:sp>
        <p:nvSpPr>
          <p:cNvPr id="8" name="Rectangle: Rounded Corners 7">
            <a:extLst>
              <a:ext uri="{FF2B5EF4-FFF2-40B4-BE49-F238E27FC236}">
                <a16:creationId xmlns:a16="http://schemas.microsoft.com/office/drawing/2014/main" id="{E74883D0-6764-4885-9BCE-96EBDC884631}"/>
              </a:ext>
            </a:extLst>
          </p:cNvPr>
          <p:cNvSpPr/>
          <p:nvPr/>
        </p:nvSpPr>
        <p:spPr>
          <a:xfrm>
            <a:off x="2317898" y="2560946"/>
            <a:ext cx="1265274" cy="3012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was given</a:t>
            </a:r>
            <a:endParaRPr lang="en-IN" dirty="0">
              <a:ln w="0"/>
              <a:solidFill>
                <a:schemeClr val="tx1"/>
              </a:solidFill>
              <a:effectLst>
                <a:outerShdw blurRad="38100" dist="19050" dir="2700000" algn="tl" rotWithShape="0">
                  <a:schemeClr val="dk1">
                    <a:alpha val="40000"/>
                  </a:schemeClr>
                </a:outerShdw>
              </a:effectLst>
            </a:endParaRPr>
          </a:p>
        </p:txBody>
      </p:sp>
      <p:sp>
        <p:nvSpPr>
          <p:cNvPr id="9" name="Rectangle: Rounded Corners 8">
            <a:extLst>
              <a:ext uri="{FF2B5EF4-FFF2-40B4-BE49-F238E27FC236}">
                <a16:creationId xmlns:a16="http://schemas.microsoft.com/office/drawing/2014/main" id="{3565FDA3-50FB-4B48-A18D-426B659921ED}"/>
              </a:ext>
            </a:extLst>
          </p:cNvPr>
          <p:cNvSpPr/>
          <p:nvPr/>
        </p:nvSpPr>
        <p:spPr>
          <a:xfrm>
            <a:off x="2027275" y="3183925"/>
            <a:ext cx="839972" cy="3012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do</a:t>
            </a:r>
            <a:endParaRPr lang="en-IN" dirty="0">
              <a:ln w="0"/>
              <a:solidFill>
                <a:schemeClr val="tx1"/>
              </a:solidFill>
              <a:effectLst>
                <a:outerShdw blurRad="38100" dist="19050" dir="2700000" algn="tl" rotWithShape="0">
                  <a:schemeClr val="dk1">
                    <a:alpha val="40000"/>
                  </a:schemeClr>
                </a:outerShdw>
              </a:effectLst>
            </a:endParaRPr>
          </a:p>
        </p:txBody>
      </p:sp>
      <p:sp>
        <p:nvSpPr>
          <p:cNvPr id="10" name="Rectangle: Rounded Corners 9">
            <a:extLst>
              <a:ext uri="{FF2B5EF4-FFF2-40B4-BE49-F238E27FC236}">
                <a16:creationId xmlns:a16="http://schemas.microsoft.com/office/drawing/2014/main" id="{4B7AA6AA-5009-4442-91C7-5A58160091C7}"/>
              </a:ext>
            </a:extLst>
          </p:cNvPr>
          <p:cNvSpPr/>
          <p:nvPr/>
        </p:nvSpPr>
        <p:spPr>
          <a:xfrm>
            <a:off x="2447261" y="3821929"/>
            <a:ext cx="839972" cy="2937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plays</a:t>
            </a:r>
            <a:endParaRPr lang="en-IN" dirty="0">
              <a:ln w="0"/>
              <a:solidFill>
                <a:schemeClr val="tx1"/>
              </a:solidFill>
              <a:effectLst>
                <a:outerShdw blurRad="38100" dist="19050" dir="2700000" algn="tl" rotWithShape="0">
                  <a:schemeClr val="dk1">
                    <a:alpha val="40000"/>
                  </a:schemeClr>
                </a:outerShdw>
              </a:effectLst>
            </a:endParaRPr>
          </a:p>
        </p:txBody>
      </p:sp>
      <p:sp>
        <p:nvSpPr>
          <p:cNvPr id="11" name="Rectangle: Rounded Corners 10">
            <a:extLst>
              <a:ext uri="{FF2B5EF4-FFF2-40B4-BE49-F238E27FC236}">
                <a16:creationId xmlns:a16="http://schemas.microsoft.com/office/drawing/2014/main" id="{362D9E0C-BF81-4A80-BE68-C9D354908067}"/>
              </a:ext>
            </a:extLst>
          </p:cNvPr>
          <p:cNvSpPr/>
          <p:nvPr/>
        </p:nvSpPr>
        <p:spPr>
          <a:xfrm>
            <a:off x="1607289" y="4443377"/>
            <a:ext cx="839972" cy="2937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were</a:t>
            </a:r>
            <a:endParaRPr lang="en-IN"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283393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62164" y="246896"/>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OUTCOME :</a:t>
            </a: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262164" y="1180214"/>
            <a:ext cx="8688300" cy="273718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400" dirty="0">
                <a:solidFill>
                  <a:srgbClr val="202124"/>
                </a:solidFill>
                <a:latin typeface="Arial" panose="020B0604020202020204" pitchFamily="34" charset="0"/>
                <a:cs typeface="Arial" panose="020B0604020202020204" pitchFamily="34" charset="0"/>
              </a:rPr>
              <a:t>E</a:t>
            </a:r>
            <a:r>
              <a:rPr lang="en-US" sz="2400" i="0" dirty="0">
                <a:solidFill>
                  <a:srgbClr val="202124"/>
                </a:solidFill>
                <a:effectLst/>
                <a:latin typeface="Arial" panose="020B0604020202020204" pitchFamily="34" charset="0"/>
                <a:cs typeface="Arial" panose="020B0604020202020204" pitchFamily="34" charset="0"/>
              </a:rPr>
              <a:t>xplain the rules for subject-verb agreement.</a:t>
            </a: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endParaRPr lang="en-US" sz="2400" dirty="0">
              <a:solidFill>
                <a:srgbClr val="202124"/>
              </a:solidFill>
              <a:latin typeface="Arial" panose="020B0604020202020204" pitchFamily="34" charset="0"/>
              <a:cs typeface="Arial" panose="020B0604020202020204" pitchFamily="34" charset="0"/>
            </a:endParaRP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endParaRPr lang="en-US" sz="2400" i="0" dirty="0">
              <a:solidFill>
                <a:srgbClr val="202124"/>
              </a:solidFill>
              <a:effectLst/>
              <a:latin typeface="Arial" panose="020B0604020202020204" pitchFamily="34" charset="0"/>
              <a:cs typeface="Arial" panose="020B0604020202020204" pitchFamily="34" charset="0"/>
            </a:endParaRPr>
          </a:p>
          <a:p>
            <a:pPr marR="0" lvl="0" algn="l" rtl="0">
              <a:lnSpc>
                <a:spcPct val="100000"/>
              </a:lnSpc>
              <a:spcBef>
                <a:spcPts val="0"/>
              </a:spcBef>
              <a:spcAft>
                <a:spcPts val="0"/>
              </a:spcAft>
              <a:buClr>
                <a:srgbClr val="000000"/>
              </a:buClr>
              <a:buSzPts val="1400"/>
            </a:pPr>
            <a:endParaRPr lang="en-US" sz="2400" i="0" dirty="0">
              <a:solidFill>
                <a:srgbClr val="202124"/>
              </a:solidFill>
              <a:effectLst/>
              <a:latin typeface="Arial" panose="020B0604020202020204" pitchFamily="34" charset="0"/>
              <a:cs typeface="Arial" panose="020B0604020202020204" pitchFamily="34" charset="0"/>
            </a:endParaRP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400" dirty="0">
                <a:solidFill>
                  <a:srgbClr val="202124"/>
                </a:solidFill>
                <a:latin typeface="Arial" panose="020B0604020202020204" pitchFamily="34" charset="0"/>
                <a:cs typeface="Arial" panose="020B0604020202020204" pitchFamily="34" charset="0"/>
              </a:rPr>
              <a:t>I</a:t>
            </a:r>
            <a:r>
              <a:rPr lang="en-US" sz="2400" i="0" dirty="0">
                <a:solidFill>
                  <a:srgbClr val="202124"/>
                </a:solidFill>
                <a:effectLst/>
                <a:latin typeface="Arial" panose="020B0604020202020204" pitchFamily="34" charset="0"/>
                <a:cs typeface="Arial" panose="020B0604020202020204" pitchFamily="34" charset="0"/>
              </a:rPr>
              <a:t>dentify and correct errors in subject-verb agreement.</a:t>
            </a:r>
            <a:endParaRPr lang="en" sz="2400" i="0" u="none" strike="noStrike" cap="none" dirty="0">
              <a:solidFill>
                <a:srgbClr val="002060"/>
              </a:solidFill>
              <a:latin typeface="Arial" panose="020B0604020202020204" pitchFamily="34" charset="0"/>
              <a:ea typeface="Calibri"/>
              <a:cs typeface="Arial" panose="020B0604020202020204"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 sz="2400" dirty="0">
              <a:latin typeface="Arial" panose="020B0604020202020204" pitchFamily="34" charset="0"/>
              <a:ea typeface="Calibri"/>
              <a:cs typeface="Arial" panose="020B0604020202020204" pitchFamily="34" charset="0"/>
              <a:sym typeface="Calibri"/>
            </a:endParaRPr>
          </a:p>
          <a:p>
            <a:pPr algn="l"/>
            <a:endParaRPr lang="en" sz="2000" dirty="0">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buFont typeface="Arial"/>
              <a:buAutoNum type="arabicParenR"/>
            </a:pPr>
            <a:endParaRPr lang="en-US" sz="2000" dirty="0">
              <a:solidFill>
                <a:srgbClr val="002060"/>
              </a:solidFill>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buFont typeface="Arial"/>
              <a:buAutoNum type="arabicParenR"/>
            </a:pPr>
            <a:endParaRPr lang="en" sz="2000" b="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spTree>
    <p:extLst>
      <p:ext uri="{BB962C8B-B14F-4D97-AF65-F5344CB8AC3E}">
        <p14:creationId xmlns:p14="http://schemas.microsoft.com/office/powerpoint/2010/main" val="1483614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505046"/>
      </a:dk2>
      <a:lt2>
        <a:srgbClr val="EEECE1"/>
      </a:lt2>
      <a:accent1>
        <a:srgbClr val="DF5327"/>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Basis</Template>
  <TotalTime>1045</TotalTime>
  <Words>444</Words>
  <Application>Microsoft Office PowerPoint</Application>
  <PresentationFormat>On-screen Show (16:9)</PresentationFormat>
  <Paragraphs>80</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Arial</vt:lpstr>
      <vt:lpstr>Calibri</vt:lpstr>
      <vt:lpstr>Comic Sans MS</vt:lpstr>
      <vt:lpstr>Corbel</vt:lpstr>
      <vt:lpstr>Helvetica</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Sudha Maa</dc:creator>
  <cp:lastModifiedBy>91768</cp:lastModifiedBy>
  <cp:revision>65</cp:revision>
  <dcterms:modified xsi:type="dcterms:W3CDTF">2021-09-14T15:58:00Z</dcterms:modified>
</cp:coreProperties>
</file>