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2.xml" ContentType="application/vnd.openxmlformats-officedocument.presentationml.comments+xml"/>
  <Override PartName="/ppt/notesSlides/notesSlide9.xml" ContentType="application/vnd.openxmlformats-officedocument.presentationml.notesSlide+xml"/>
  <Override PartName="/ppt/comments/comment3.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12"/>
  </p:notesMasterIdLst>
  <p:sldIdLst>
    <p:sldId id="256" r:id="rId2"/>
    <p:sldId id="257" r:id="rId3"/>
    <p:sldId id="271" r:id="rId4"/>
    <p:sldId id="272" r:id="rId5"/>
    <p:sldId id="273" r:id="rId6"/>
    <p:sldId id="274" r:id="rId7"/>
    <p:sldId id="275" r:id="rId8"/>
    <p:sldId id="269" r:id="rId9"/>
    <p:sldId id="276" r:id="rId10"/>
    <p:sldId id="262"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291" autoAdjust="0"/>
  </p:normalViewPr>
  <p:slideViewPr>
    <p:cSldViewPr snapToGrid="0">
      <p:cViewPr varScale="1">
        <p:scale>
          <a:sx n="96" d="100"/>
          <a:sy n="96" d="100"/>
        </p:scale>
        <p:origin x="534" y="7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IDaGs1E"/>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IDaGs1E"/>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6553696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9926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01716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8260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41170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15171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63920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5771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775529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45337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25874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51435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5851" y="1058711"/>
            <a:ext cx="6972300" cy="302607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851910" y="95079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937635" y="950798"/>
            <a:ext cx="1268730" cy="483971"/>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1568447"/>
            <a:ext cx="6801440" cy="1943100"/>
          </a:xfrm>
        </p:spPr>
        <p:txBody>
          <a:bodyPr tIns="45720" bIns="45720" anchor="ctr">
            <a:noAutofit/>
          </a:bodyPr>
          <a:lstStyle>
            <a:lvl1pPr algn="ctr">
              <a:lnSpc>
                <a:spcPct val="83000"/>
              </a:lnSpc>
              <a:defRPr lang="en-US" sz="5400" b="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3511547"/>
            <a:ext cx="6803136" cy="342901"/>
          </a:xfrm>
        </p:spPr>
        <p:txBody>
          <a:bodyPr>
            <a:normAutofit/>
          </a:bodyPr>
          <a:lstStyle>
            <a:lvl1pPr marL="0" indent="0" algn="ctr">
              <a:spcBef>
                <a:spcPts val="0"/>
              </a:spcBef>
              <a:buNone/>
              <a:defRPr sz="1200" spc="60" baseline="0">
                <a:solidFill>
                  <a:schemeClr val="tx1"/>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0" name="Date Placeholder 19"/>
          <p:cNvSpPr>
            <a:spLocks noGrp="1"/>
          </p:cNvSpPr>
          <p:nvPr>
            <p:ph type="dt" sz="half" idx="10"/>
          </p:nvPr>
        </p:nvSpPr>
        <p:spPr>
          <a:xfrm>
            <a:off x="3989070" y="1005942"/>
            <a:ext cx="1165860" cy="395410"/>
          </a:xfrm>
        </p:spPr>
        <p:txBody>
          <a:bodyPr/>
          <a:lstStyle>
            <a:lvl1pPr algn="ctr">
              <a:defRPr sz="975" spc="0" baseline="0">
                <a:solidFill>
                  <a:schemeClr val="tx1"/>
                </a:solidFill>
                <a:latin typeface="+mn-lt"/>
              </a:defRPr>
            </a:lvl1pPr>
          </a:lstStyle>
          <a:p>
            <a:fld id="{5586B75A-687E-405C-8A0B-8D00578BA2C3}" type="datetimeFigureOut">
              <a:rPr lang="en-US" smtClean="0"/>
              <a:pPr/>
              <a:t>9/10/2021</a:t>
            </a:fld>
            <a:endParaRPr lang="en-US" dirty="0"/>
          </a:p>
        </p:txBody>
      </p:sp>
      <p:sp>
        <p:nvSpPr>
          <p:cNvPr id="21" name="Footer Placeholder 20"/>
          <p:cNvSpPr>
            <a:spLocks noGrp="1"/>
          </p:cNvSpPr>
          <p:nvPr>
            <p:ph type="ftr" sz="quarter" idx="11"/>
          </p:nvPr>
        </p:nvSpPr>
        <p:spPr>
          <a:xfrm>
            <a:off x="1090422" y="3908295"/>
            <a:ext cx="4429125" cy="17145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6455190" y="3909060"/>
            <a:ext cx="1583911" cy="171450"/>
          </a:xfrm>
        </p:spPr>
        <p:txBody>
          <a:bodyPr/>
          <a:lstStyle>
            <a:lvl1pPr>
              <a:defRPr>
                <a:solidFill>
                  <a:schemeClr val="tx1">
                    <a:lumMod val="75000"/>
                    <a:lumOff val="2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915156030"/>
      </p:ext>
    </p:extLst>
  </p:cSld>
  <p:clrMapOvr>
    <a:overrideClrMapping bg1="lt1" tx1="dk1" bg2="lt2" tx2="dk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62071636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571500"/>
            <a:ext cx="1771650" cy="39433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571500"/>
            <a:ext cx="6057900" cy="3943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48374416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1640429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2"/>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2997349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3E9E-A95C-48F2-B4BF-A71542E0BE9A}" type="datetimeFigureOut">
              <a:rPr lang="en-US" smtClean="0"/>
              <a:t>9/10/2021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35954020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51435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0" y="1058711"/>
            <a:ext cx="6972300" cy="30260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95079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937635" y="950798"/>
            <a:ext cx="1268730" cy="483971"/>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1570732"/>
            <a:ext cx="6803136" cy="1940814"/>
          </a:xfrm>
        </p:spPr>
        <p:txBody>
          <a:bodyPr anchor="ctr">
            <a:noAutofit/>
          </a:bodyPr>
          <a:lstStyle>
            <a:lvl1pPr algn="ctr">
              <a:lnSpc>
                <a:spcPct val="83000"/>
              </a:lnSpc>
              <a:defRPr lang="en-US" sz="540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3511547"/>
            <a:ext cx="6803136" cy="342900"/>
          </a:xfrm>
        </p:spPr>
        <p:txBody>
          <a:bodyPr anchor="t">
            <a:normAutofit/>
          </a:bodyPr>
          <a:lstStyle>
            <a:lvl1pPr marL="0" indent="0" algn="ctr">
              <a:buNone/>
              <a:defRPr sz="1200">
                <a:solidFill>
                  <a:schemeClr val="tx1"/>
                </a:solidFill>
                <a:effectLst/>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91356" y="1008377"/>
            <a:ext cx="1165860" cy="397764"/>
          </a:xfrm>
        </p:spPr>
        <p:txBody>
          <a:bodyPr/>
          <a:lstStyle>
            <a:lvl1pPr algn="ctr">
              <a:defRPr lang="en-US" sz="975" kern="1200" spc="0" baseline="0">
                <a:solidFill>
                  <a:schemeClr val="tx1"/>
                </a:solidFill>
                <a:latin typeface="+mn-lt"/>
                <a:ea typeface="+mn-ea"/>
                <a:cs typeface="+mn-cs"/>
              </a:defRPr>
            </a:lvl1pPr>
          </a:lstStyle>
          <a:p>
            <a:fld id="{5586B75A-687E-405C-8A0B-8D00578BA2C3}" type="datetimeFigureOut">
              <a:rPr lang="en-US" smtClean="0"/>
              <a:pPr/>
              <a:t>9/10/2021</a:t>
            </a:fld>
            <a:endParaRPr lang="en-US" dirty="0"/>
          </a:p>
        </p:txBody>
      </p:sp>
      <p:sp>
        <p:nvSpPr>
          <p:cNvPr id="5" name="Footer Placeholder 4"/>
          <p:cNvSpPr>
            <a:spLocks noGrp="1"/>
          </p:cNvSpPr>
          <p:nvPr>
            <p:ph type="ftr" sz="quarter" idx="11"/>
          </p:nvPr>
        </p:nvSpPr>
        <p:spPr>
          <a:xfrm>
            <a:off x="1090165" y="3908295"/>
            <a:ext cx="4430268" cy="1714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6453378" y="3908295"/>
            <a:ext cx="1584198" cy="171450"/>
          </a:xfrm>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816505487"/>
      </p:ext>
    </p:extLst>
  </p:cSld>
  <p:clrMapOvr>
    <a:overrideClrMapping bg1="lt1" tx1="dk1" bg2="lt2" tx2="dk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0100" y="1577340"/>
            <a:ext cx="3566160" cy="281178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77740" y="1577340"/>
            <a:ext cx="3566160" cy="281178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51142335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02386" y="1555751"/>
            <a:ext cx="3566160" cy="480060"/>
          </a:xfrm>
        </p:spPr>
        <p:txBody>
          <a:bodyPr anchor="ctr">
            <a:normAutofit/>
          </a:bodyPr>
          <a:lstStyle>
            <a:lvl1pPr marL="0" indent="0" algn="ctr">
              <a:spcBef>
                <a:spcPts val="0"/>
              </a:spcBef>
              <a:buNone/>
              <a:defRPr sz="1425" b="0">
                <a:solidFill>
                  <a:schemeClr val="tx2"/>
                </a:solidFill>
                <a:latin typeface="+mn-lt"/>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02386" y="2066924"/>
            <a:ext cx="3566160" cy="24003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80026" y="1555751"/>
            <a:ext cx="3566160" cy="480060"/>
          </a:xfrm>
        </p:spPr>
        <p:txBody>
          <a:bodyPr anchor="ctr">
            <a:normAutofit/>
          </a:bodyPr>
          <a:lstStyle>
            <a:lvl1pPr marL="0" indent="0" algn="ctr">
              <a:spcBef>
                <a:spcPts val="0"/>
              </a:spcBef>
              <a:buNone/>
              <a:defRPr sz="1425" b="0">
                <a:solidFill>
                  <a:schemeClr val="tx2"/>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80026" y="2067436"/>
            <a:ext cx="3566160" cy="24003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9/10/2021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06413078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9/10/2021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11348321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9/10/2021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005037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8308"/>
            <a:ext cx="6398514" cy="4786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8308"/>
            <a:ext cx="2194560" cy="47868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455544"/>
            <a:ext cx="1823085" cy="1234440"/>
          </a:xfrm>
        </p:spPr>
        <p:txBody>
          <a:bodyPr anchor="b">
            <a:normAutofit/>
          </a:bodyPr>
          <a:lstStyle>
            <a:lvl1pPr algn="l" defTabSz="685800" rtl="0" eaLnBrk="1" latinLnBrk="0" hangingPunct="1">
              <a:lnSpc>
                <a:spcPct val="90000"/>
              </a:lnSpc>
              <a:spcBef>
                <a:spcPct val="0"/>
              </a:spcBef>
              <a:buNone/>
              <a:defRPr lang="en-US" sz="21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14350" y="457200"/>
            <a:ext cx="5829300" cy="40005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1714500"/>
            <a:ext cx="1823085" cy="2628900"/>
          </a:xfrm>
        </p:spPr>
        <p:txBody>
          <a:bodyPr>
            <a:normAutofit/>
          </a:bodyPr>
          <a:lstStyle>
            <a:lvl1pPr marL="0" indent="0">
              <a:lnSpc>
                <a:spcPct val="110000"/>
              </a:lnSpc>
              <a:spcBef>
                <a:spcPts val="600"/>
              </a:spcBef>
              <a:buNone/>
              <a:defRPr sz="10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p:cNvSpPr>
            <a:spLocks noGrp="1"/>
          </p:cNvSpPr>
          <p:nvPr>
            <p:ph type="dt" sz="half" idx="10"/>
          </p:nvPr>
        </p:nvSpPr>
        <p:spPr/>
        <p:txBody>
          <a:bodyPr/>
          <a:lstStyle/>
          <a:p>
            <a:fld id="{AF6E2C9B-5FA2-460D-9BE7-B0812FC2A6FF}" type="datetimeFigureOut">
              <a:rPr lang="en-US" smtClean="0"/>
              <a:t>9/10/2021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7795258" y="4667252"/>
            <a:ext cx="1097280" cy="205740"/>
          </a:xfrm>
        </p:spPr>
        <p:txBody>
          <a:bodyPr/>
          <a:lstStyle>
            <a:lvl1pPr>
              <a:defRPr>
                <a:solidFill>
                  <a:srgbClr val="FFFFFF"/>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2" name="Rectangle 11"/>
          <p:cNvSpPr/>
          <p:nvPr/>
        </p:nvSpPr>
        <p:spPr>
          <a:xfrm>
            <a:off x="6868160" y="281178"/>
            <a:ext cx="1988820" cy="458114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508473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8308"/>
            <a:ext cx="2194560" cy="47868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452628"/>
            <a:ext cx="1824228" cy="1234440"/>
          </a:xfrm>
        </p:spPr>
        <p:txBody>
          <a:bodyPr anchor="b">
            <a:noAutofit/>
          </a:bodyPr>
          <a:lstStyle>
            <a:lvl1pPr algn="l">
              <a:defRPr sz="21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8308"/>
            <a:ext cx="6398514" cy="4786884"/>
          </a:xfrm>
          <a:solidFill>
            <a:schemeClr val="accent1">
              <a:lumMod val="60000"/>
              <a:lumOff val="40000"/>
            </a:schemeClr>
          </a:solidFill>
          <a:ln>
            <a:noFill/>
          </a:ln>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972300" y="1714500"/>
            <a:ext cx="1824228" cy="2626614"/>
          </a:xfrm>
        </p:spPr>
        <p:txBody>
          <a:bodyPr>
            <a:normAutofit/>
          </a:bodyPr>
          <a:lstStyle>
            <a:lvl1pPr marL="0" indent="0" algn="l">
              <a:lnSpc>
                <a:spcPct val="110000"/>
              </a:lnSpc>
              <a:spcBef>
                <a:spcPts val="600"/>
              </a:spcBef>
              <a:buNone/>
              <a:defRPr sz="10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5586B75A-687E-405C-8A0B-8D00578BA2C3}" type="datetimeFigureOut">
              <a:rPr lang="en-US" smtClean="0"/>
              <a:pPr/>
              <a:t>9/10/2021</a:t>
            </a:fld>
            <a:endParaRPr lang="en-US" dirty="0"/>
          </a:p>
        </p:txBody>
      </p:sp>
      <p:sp>
        <p:nvSpPr>
          <p:cNvPr id="6" name="Footer Placeholder 5"/>
          <p:cNvSpPr>
            <a:spLocks noGrp="1"/>
          </p:cNvSpPr>
          <p:nvPr>
            <p:ph type="ftr" sz="quarter" idx="11"/>
          </p:nvPr>
        </p:nvSpPr>
        <p:spPr/>
        <p:txBody>
          <a:bodyPr/>
          <a:lstStyle>
            <a:lvl1pPr marL="0" algn="r" defTabSz="685800" rtl="0" eaLnBrk="1" latinLnBrk="0" hangingPunct="1">
              <a:defRPr lang="en-US" sz="75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7797546" y="4670298"/>
            <a:ext cx="1097280" cy="205740"/>
          </a:xfrm>
        </p:spPr>
        <p:txBody>
          <a:bodyPr/>
          <a:lstStyle>
            <a:lvl1pPr>
              <a:defRPr>
                <a:solidFill>
                  <a:srgbClr val="FFFFFF"/>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a:xfrm>
            <a:off x="6868160" y="281178"/>
            <a:ext cx="1988820" cy="458114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6842990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8308"/>
            <a:ext cx="8791956" cy="4786884"/>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800100" y="481946"/>
            <a:ext cx="7543800" cy="10287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00100" y="1577340"/>
            <a:ext cx="7543800" cy="29489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5740" y="4730754"/>
            <a:ext cx="2057400" cy="205740"/>
          </a:xfrm>
          <a:prstGeom prst="rect">
            <a:avLst/>
          </a:prstGeom>
        </p:spPr>
        <p:txBody>
          <a:bodyPr vert="horz" lIns="91440" tIns="45720" rIns="91440" bIns="45720" rtlCol="0" anchor="b"/>
          <a:lstStyle>
            <a:lvl1pPr algn="l">
              <a:defRPr sz="750">
                <a:solidFill>
                  <a:schemeClr val="tx1">
                    <a:lumMod val="75000"/>
                    <a:lumOff val="25000"/>
                  </a:schemeClr>
                </a:solidFill>
              </a:defRPr>
            </a:lvl1pPr>
          </a:lstStyle>
          <a:p>
            <a:fld id="{5586B75A-687E-405C-8A0B-8D00578BA2C3}" type="datetimeFigureOut">
              <a:rPr lang="en-US" smtClean="0"/>
              <a:pPr/>
              <a:t>9/10/2021</a:t>
            </a:fld>
            <a:endParaRPr lang="en-US" dirty="0"/>
          </a:p>
        </p:txBody>
      </p:sp>
      <p:sp>
        <p:nvSpPr>
          <p:cNvPr id="5" name="Footer Placeholder 4"/>
          <p:cNvSpPr>
            <a:spLocks noGrp="1"/>
          </p:cNvSpPr>
          <p:nvPr>
            <p:ph type="ftr" sz="quarter" idx="3"/>
          </p:nvPr>
        </p:nvSpPr>
        <p:spPr>
          <a:xfrm>
            <a:off x="2617470" y="4730754"/>
            <a:ext cx="3909060" cy="205740"/>
          </a:xfrm>
          <a:prstGeom prst="rect">
            <a:avLst/>
          </a:prstGeom>
        </p:spPr>
        <p:txBody>
          <a:bodyPr vert="horz" lIns="91440" tIns="45720" rIns="91440" bIns="45720" rtlCol="0" anchor="b"/>
          <a:lstStyle>
            <a:lvl1pPr algn="ctr">
              <a:defRPr sz="75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852410" y="4730754"/>
            <a:ext cx="1097280" cy="20574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81360624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hf sldNum="0" hdr="0" ftr="0" dt="0"/>
  <p:txStyles>
    <p:titleStyle>
      <a:lvl1pPr algn="l" defTabSz="685800" rtl="0" eaLnBrk="1" latinLnBrk="0" hangingPunct="1">
        <a:lnSpc>
          <a:spcPct val="90000"/>
        </a:lnSpc>
        <a:spcBef>
          <a:spcPct val="0"/>
        </a:spcBef>
        <a:buNone/>
        <a:defRPr lang="en-US" sz="3600" kern="1200" cap="none" spc="0" baseline="0" dirty="0">
          <a:solidFill>
            <a:schemeClr val="tx1">
              <a:lumMod val="85000"/>
              <a:lumOff val="15000"/>
            </a:schemeClr>
          </a:solidFill>
          <a:effectLst/>
          <a:latin typeface="+mj-lt"/>
          <a:ea typeface="+mn-ea"/>
          <a:cs typeface="+mn-cs"/>
        </a:defRPr>
      </a:lvl1pPr>
    </p:titleStyle>
    <p:bodyStyle>
      <a:lvl1pPr marL="137160" indent="-137160" algn="l" defTabSz="685800" rtl="0" eaLnBrk="1" latinLnBrk="0" hangingPunct="1">
        <a:lnSpc>
          <a:spcPct val="100000"/>
        </a:lnSpc>
        <a:spcBef>
          <a:spcPts val="675"/>
        </a:spcBef>
        <a:spcAft>
          <a:spcPts val="0"/>
        </a:spcAft>
        <a:buClr>
          <a:schemeClr val="tx1">
            <a:lumMod val="85000"/>
            <a:lumOff val="15000"/>
          </a:schemeClr>
        </a:buClr>
        <a:buFont typeface="Garamond" pitchFamily="18" charset="0"/>
        <a:buChar char="◦"/>
        <a:defRPr sz="1350" kern="1200">
          <a:solidFill>
            <a:schemeClr val="tx1"/>
          </a:solidFill>
          <a:latin typeface="+mn-lt"/>
          <a:ea typeface="+mn-ea"/>
          <a:cs typeface="+mn-cs"/>
        </a:defRPr>
      </a:lvl1pPr>
      <a:lvl2pPr marL="34290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54864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3pPr>
      <a:lvl4pPr marL="75438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4pPr>
      <a:lvl5pPr marL="96012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5pPr>
      <a:lvl6pPr marL="120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6pPr>
      <a:lvl7pPr marL="142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7pPr>
      <a:lvl8pPr marL="165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8pPr>
      <a:lvl9pPr marL="187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comments" Target="../comments/commen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801076" y="1204111"/>
            <a:ext cx="6057332" cy="206586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SESSION : 7</a:t>
            </a: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CLASS : IV</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SUBJECT : ENGLISH GRAMMAR</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NUMBER: 9</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NAME : </a:t>
            </a:r>
            <a:r>
              <a:rPr lang="en" sz="1600" b="1" dirty="0"/>
              <a:t>SUBJECT- VERB AGREEMENT</a:t>
            </a:r>
            <a:endParaRPr sz="1600" dirty="0"/>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SUBTOPIC : INTRODUCTION, Q. 1</a:t>
            </a:r>
            <a:endParaRPr sz="1600" b="1" i="0" u="none" strike="noStrike" cap="none" dirty="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262164" y="1027796"/>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Enable the students to</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dirty="0">
                <a:solidFill>
                  <a:srgbClr val="202124"/>
                </a:solidFill>
                <a:latin typeface="arial" panose="020B0604020202020204" pitchFamily="34" charset="0"/>
              </a:rPr>
              <a:t>E</a:t>
            </a:r>
            <a:r>
              <a:rPr lang="en-US" sz="2000" i="0" dirty="0">
                <a:solidFill>
                  <a:srgbClr val="202124"/>
                </a:solidFill>
                <a:effectLst/>
                <a:latin typeface="arial" panose="020B0604020202020204" pitchFamily="34" charset="0"/>
              </a:rPr>
              <a:t>nsure that subjects and verbs always agree with each other. </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000" i="0" dirty="0">
              <a:solidFill>
                <a:srgbClr val="202124"/>
              </a:solidFill>
              <a:effectLst/>
              <a:latin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i="0" dirty="0">
                <a:solidFill>
                  <a:srgbClr val="202124"/>
                </a:solidFill>
                <a:effectLst/>
                <a:latin typeface="arial" panose="020B0604020202020204" pitchFamily="34" charset="0"/>
              </a:rPr>
              <a:t>The relationship between subjects and verbs lie at the heart of grammatically correct English writing.</a:t>
            </a:r>
          </a:p>
          <a:p>
            <a:pPr marR="0" lvl="0" algn="l" rtl="0">
              <a:lnSpc>
                <a:spcPct val="100000"/>
              </a:lnSpc>
              <a:spcBef>
                <a:spcPts val="0"/>
              </a:spcBef>
              <a:spcAft>
                <a:spcPts val="0"/>
              </a:spcAft>
              <a:buClr>
                <a:srgbClr val="000000"/>
              </a:buClr>
              <a:buSzPts val="1400"/>
            </a:pPr>
            <a:r>
              <a:rPr lang="en-US" sz="2000" i="0" dirty="0">
                <a:solidFill>
                  <a:srgbClr val="202124"/>
                </a:solidFill>
                <a:effectLst/>
                <a:latin typeface="arial" panose="020B0604020202020204" pitchFamily="34" charset="0"/>
              </a:rPr>
              <a:t> </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i="0" dirty="0">
                <a:solidFill>
                  <a:srgbClr val="202124"/>
                </a:solidFill>
                <a:effectLst/>
                <a:latin typeface="arial" panose="020B0604020202020204" pitchFamily="34" charset="0"/>
              </a:rPr>
              <a:t>Subject-verb agreement unifies a sentence and makes it easier to understand.</a:t>
            </a: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panose="020B0604020202020204" pitchFamily="34" charset="0"/>
              <a:buChar char="•"/>
            </a:pPr>
            <a:endParaRPr lang="en"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2" name="Title 1"/>
          <p:cNvSpPr>
            <a:spLocks noGrp="1"/>
          </p:cNvSpPr>
          <p:nvPr>
            <p:ph type="title"/>
          </p:nvPr>
        </p:nvSpPr>
        <p:spPr>
          <a:xfrm>
            <a:off x="5124892" y="120852"/>
            <a:ext cx="3707407"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5124891" y="244444"/>
            <a:ext cx="3895209" cy="4746306"/>
          </a:xfrm>
        </p:spPr>
        <p:txBody>
          <a:bodyPr/>
          <a:lstStyle/>
          <a:p>
            <a:pPr marL="139700" indent="0">
              <a:buNone/>
            </a:pPr>
            <a:endParaRPr lang="en-US" sz="2800" b="1" dirty="0">
              <a:solidFill>
                <a:srgbClr val="FF0000"/>
              </a:solidFill>
              <a:latin typeface="Comic Sans MS" panose="030F0702030302020204" pitchFamily="66" charset="0"/>
            </a:endParaRPr>
          </a:p>
          <a:p>
            <a:pPr marL="139700" indent="0">
              <a:buNone/>
            </a:pPr>
            <a:endParaRPr lang="en-US" dirty="0"/>
          </a:p>
        </p:txBody>
      </p:sp>
      <p:sp>
        <p:nvSpPr>
          <p:cNvPr id="4" name="AutoShape 2" descr="Rules for Subject Verb Agreement | Subject Verb Agreement | PrepInsta">
            <a:extLst>
              <a:ext uri="{FF2B5EF4-FFF2-40B4-BE49-F238E27FC236}">
                <a16:creationId xmlns:a16="http://schemas.microsoft.com/office/drawing/2014/main" id="{34E4C0FE-2248-4F43-BFAD-8DFC1A5855BA}"/>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2052" name="Picture 4" descr="Subject-Verb Agreement | Free English Grammar Lessons And Worksheets">
            <a:extLst>
              <a:ext uri="{FF2B5EF4-FFF2-40B4-BE49-F238E27FC236}">
                <a16:creationId xmlns:a16="http://schemas.microsoft.com/office/drawing/2014/main" id="{D2791104-92D7-44BD-8AE4-806C42DD0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933" y="458687"/>
            <a:ext cx="8029354" cy="42261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BB20BBD0-805E-4AC6-8F6C-A53AE2C26160}"/>
              </a:ext>
            </a:extLst>
          </p:cNvPr>
          <p:cNvSpPr/>
          <p:nvPr/>
        </p:nvSpPr>
        <p:spPr>
          <a:xfrm>
            <a:off x="1182757" y="705678"/>
            <a:ext cx="6877878" cy="775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tx1"/>
                </a:solidFill>
              </a:rPr>
              <a:t>LET’S READ THE SENTENCES BELOW….</a:t>
            </a:r>
          </a:p>
        </p:txBody>
      </p:sp>
      <p:pic>
        <p:nvPicPr>
          <p:cNvPr id="9" name="Google Shape;76;p4">
            <a:extLst>
              <a:ext uri="{FF2B5EF4-FFF2-40B4-BE49-F238E27FC236}">
                <a16:creationId xmlns:a16="http://schemas.microsoft.com/office/drawing/2014/main" id="{102DCF2B-5341-4235-9BE9-03BD990C376D}"/>
              </a:ext>
            </a:extLst>
          </p:cNvPr>
          <p:cNvPicPr preferRelativeResize="0"/>
          <p:nvPr/>
        </p:nvPicPr>
        <p:blipFill rotWithShape="1">
          <a:blip r:embed="rId4">
            <a:alphaModFix/>
          </a:blip>
          <a:srcRect/>
          <a:stretch/>
        </p:blipFill>
        <p:spPr>
          <a:xfrm>
            <a:off x="7787575" y="4532243"/>
            <a:ext cx="1232526" cy="517454"/>
          </a:xfrm>
          <a:prstGeom prst="rect">
            <a:avLst/>
          </a:prstGeom>
          <a:noFill/>
          <a:ln>
            <a:noFill/>
          </a:ln>
        </p:spPr>
      </p:pic>
    </p:spTree>
    <p:extLst>
      <p:ext uri="{BB962C8B-B14F-4D97-AF65-F5344CB8AC3E}">
        <p14:creationId xmlns:p14="http://schemas.microsoft.com/office/powerpoint/2010/main" val="1362680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2" name="Title 1"/>
          <p:cNvSpPr>
            <a:spLocks noGrp="1"/>
          </p:cNvSpPr>
          <p:nvPr>
            <p:ph type="title"/>
          </p:nvPr>
        </p:nvSpPr>
        <p:spPr>
          <a:xfrm>
            <a:off x="5124892" y="120852"/>
            <a:ext cx="3707407"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5124891" y="244444"/>
            <a:ext cx="3895209" cy="4746306"/>
          </a:xfrm>
        </p:spPr>
        <p:txBody>
          <a:bodyPr/>
          <a:lstStyle/>
          <a:p>
            <a:pPr marL="139700" indent="0">
              <a:buNone/>
            </a:pPr>
            <a:endParaRPr lang="en-US" sz="2800" b="1" dirty="0">
              <a:solidFill>
                <a:srgbClr val="FF0000"/>
              </a:solidFill>
              <a:latin typeface="Comic Sans MS" panose="030F0702030302020204" pitchFamily="66" charset="0"/>
            </a:endParaRPr>
          </a:p>
          <a:p>
            <a:pPr marL="139700" indent="0">
              <a:buNone/>
            </a:pPr>
            <a:endParaRPr lang="en-US" dirty="0"/>
          </a:p>
        </p:txBody>
      </p:sp>
      <p:sp>
        <p:nvSpPr>
          <p:cNvPr id="8" name="AutoShape 10" descr="Rules for Subject Verb Agreement | Subject Verb Agreement | PrepInsta">
            <a:extLst>
              <a:ext uri="{FF2B5EF4-FFF2-40B4-BE49-F238E27FC236}">
                <a16:creationId xmlns:a16="http://schemas.microsoft.com/office/drawing/2014/main" id="{169A3A6E-1FBE-432F-AF57-C2A0B463259B}"/>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36" name="Picture 12" descr="English Grammar A To Z: Subject-verb agreement (With example)">
            <a:extLst>
              <a:ext uri="{FF2B5EF4-FFF2-40B4-BE49-F238E27FC236}">
                <a16:creationId xmlns:a16="http://schemas.microsoft.com/office/drawing/2014/main" id="{50AA173B-E3CB-470C-A99A-0EF4C87B19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661" y="253916"/>
            <a:ext cx="8706678" cy="4635668"/>
          </a:xfrm>
          <a:prstGeom prst="rect">
            <a:avLst/>
          </a:prstGeom>
          <a:noFill/>
          <a:extLst>
            <a:ext uri="{909E8E84-426E-40DD-AFC4-6F175D3DCCD1}">
              <a14:hiddenFill xmlns:a14="http://schemas.microsoft.com/office/drawing/2010/main">
                <a:solidFill>
                  <a:srgbClr val="FFFFFF"/>
                </a:solidFill>
              </a14:hiddenFill>
            </a:ext>
          </a:extLst>
        </p:spPr>
      </p:pic>
      <p:sp>
        <p:nvSpPr>
          <p:cNvPr id="10" name="AutoShape 16" descr="Rules for Subject Verb Agreement | Subject Verb Agreement | PrepInsta">
            <a:extLst>
              <a:ext uri="{FF2B5EF4-FFF2-40B4-BE49-F238E27FC236}">
                <a16:creationId xmlns:a16="http://schemas.microsoft.com/office/drawing/2014/main" id="{EC4CF203-A494-43AB-B605-7EBA0D81D12D}"/>
              </a:ext>
            </a:extLst>
          </p:cNvPr>
          <p:cNvSpPr>
            <a:spLocks noChangeAspect="1" noChangeArrowheads="1"/>
          </p:cNvSpPr>
          <p:nvPr/>
        </p:nvSpPr>
        <p:spPr bwMode="auto">
          <a:xfrm>
            <a:off x="4572000" y="25717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3" name="Google Shape;76;p4">
            <a:extLst>
              <a:ext uri="{FF2B5EF4-FFF2-40B4-BE49-F238E27FC236}">
                <a16:creationId xmlns:a16="http://schemas.microsoft.com/office/drawing/2014/main" id="{AA4820B0-B75C-4251-910A-42B1288D3936}"/>
              </a:ext>
            </a:extLst>
          </p:cNvPr>
          <p:cNvPicPr preferRelativeResize="0"/>
          <p:nvPr/>
        </p:nvPicPr>
        <p:blipFill rotWithShape="1">
          <a:blip r:embed="rId4">
            <a:alphaModFix/>
          </a:blip>
          <a:srcRect/>
          <a:stretch/>
        </p:blipFill>
        <p:spPr>
          <a:xfrm>
            <a:off x="7975376" y="4717804"/>
            <a:ext cx="1044724" cy="343559"/>
          </a:xfrm>
          <a:prstGeom prst="rect">
            <a:avLst/>
          </a:prstGeom>
          <a:noFill/>
          <a:ln>
            <a:noFill/>
          </a:ln>
        </p:spPr>
      </p:pic>
    </p:spTree>
    <p:extLst>
      <p:ext uri="{BB962C8B-B14F-4D97-AF65-F5344CB8AC3E}">
        <p14:creationId xmlns:p14="http://schemas.microsoft.com/office/powerpoint/2010/main" val="3540708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 name="Title 1"/>
          <p:cNvSpPr>
            <a:spLocks noGrp="1"/>
          </p:cNvSpPr>
          <p:nvPr>
            <p:ph type="title"/>
          </p:nvPr>
        </p:nvSpPr>
        <p:spPr>
          <a:xfrm>
            <a:off x="5124892" y="120852"/>
            <a:ext cx="3707407"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5124891" y="244444"/>
            <a:ext cx="3895209" cy="4746306"/>
          </a:xfrm>
        </p:spPr>
        <p:txBody>
          <a:bodyPr/>
          <a:lstStyle/>
          <a:p>
            <a:pPr marL="139700" indent="0">
              <a:buNone/>
            </a:pPr>
            <a:endParaRPr lang="en-US" sz="2800" b="1" dirty="0">
              <a:solidFill>
                <a:srgbClr val="FF0000"/>
              </a:solidFill>
              <a:latin typeface="Comic Sans MS" panose="030F0702030302020204" pitchFamily="66" charset="0"/>
            </a:endParaRPr>
          </a:p>
          <a:p>
            <a:pPr marL="139700" indent="0">
              <a:buNone/>
            </a:pPr>
            <a:endParaRPr lang="en-US" dirty="0"/>
          </a:p>
        </p:txBody>
      </p:sp>
      <p:pic>
        <p:nvPicPr>
          <p:cNvPr id="3074" name="Picture 2" descr="Subject-verb agreement">
            <a:extLst>
              <a:ext uri="{FF2B5EF4-FFF2-40B4-BE49-F238E27FC236}">
                <a16:creationId xmlns:a16="http://schemas.microsoft.com/office/drawing/2014/main" id="{DB69F01C-3E33-4E08-A8D6-B999412482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733" y="120852"/>
            <a:ext cx="2915098" cy="4948105"/>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Rules for Subject Verb Agreement | Subject Verb Agreement | PrepInsta">
            <a:extLst>
              <a:ext uri="{FF2B5EF4-FFF2-40B4-BE49-F238E27FC236}">
                <a16:creationId xmlns:a16="http://schemas.microsoft.com/office/drawing/2014/main" id="{26185A75-C142-4BE1-A976-34C1BB7C79F0}"/>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TextBox 5">
            <a:extLst>
              <a:ext uri="{FF2B5EF4-FFF2-40B4-BE49-F238E27FC236}">
                <a16:creationId xmlns:a16="http://schemas.microsoft.com/office/drawing/2014/main" id="{48EDCB34-CEB1-4A62-81CA-B2D79B98DFBC}"/>
              </a:ext>
            </a:extLst>
          </p:cNvPr>
          <p:cNvSpPr txBox="1"/>
          <p:nvPr/>
        </p:nvSpPr>
        <p:spPr>
          <a:xfrm>
            <a:off x="3011831" y="244444"/>
            <a:ext cx="5923447" cy="3724096"/>
          </a:xfrm>
          <a:prstGeom prst="rect">
            <a:avLst/>
          </a:prstGeom>
          <a:noFill/>
        </p:spPr>
        <p:txBody>
          <a:bodyPr wrap="square" rtlCol="0">
            <a:spAutoFit/>
          </a:bodyPr>
          <a:lstStyle/>
          <a:p>
            <a:r>
              <a:rPr lang="en-IN" sz="2000" b="1" dirty="0">
                <a:latin typeface="Helvetica" panose="020B0604020202020204" pitchFamily="34" charset="0"/>
                <a:cs typeface="Helvetica" panose="020B0604020202020204" pitchFamily="34" charset="0"/>
              </a:rPr>
              <a:t>                             </a:t>
            </a:r>
          </a:p>
          <a:p>
            <a:endParaRPr lang="en-IN" sz="2000" b="1" dirty="0">
              <a:latin typeface="Helvetica" panose="020B0604020202020204" pitchFamily="34" charset="0"/>
              <a:cs typeface="Helvetica" panose="020B0604020202020204" pitchFamily="34" charset="0"/>
            </a:endParaRPr>
          </a:p>
          <a:p>
            <a:r>
              <a:rPr lang="en-IN" sz="2000" b="1" dirty="0">
                <a:latin typeface="Helvetica" panose="020B0604020202020204" pitchFamily="34" charset="0"/>
                <a:cs typeface="Helvetica" panose="020B0604020202020204" pitchFamily="34" charset="0"/>
              </a:rPr>
              <a:t>                              RULES</a:t>
            </a:r>
          </a:p>
          <a:p>
            <a:r>
              <a:rPr lang="en-IN" sz="2000" b="1" dirty="0">
                <a:latin typeface="Helvetica" panose="020B0604020202020204" pitchFamily="34" charset="0"/>
                <a:cs typeface="Helvetica" panose="020B0604020202020204" pitchFamily="34" charset="0"/>
              </a:rPr>
              <a:t>  </a:t>
            </a:r>
          </a:p>
          <a:p>
            <a:endParaRPr lang="en-IN" sz="2000" b="1" dirty="0">
              <a:latin typeface="Helvetica" panose="020B0604020202020204" pitchFamily="34" charset="0"/>
              <a:cs typeface="Helvetica" panose="020B0604020202020204" pitchFamily="34" charset="0"/>
            </a:endParaRPr>
          </a:p>
          <a:p>
            <a:r>
              <a:rPr lang="en-IN" sz="2000" b="1" dirty="0">
                <a:latin typeface="Helvetica" panose="020B0604020202020204" pitchFamily="34" charset="0"/>
                <a:cs typeface="Helvetica" panose="020B0604020202020204" pitchFamily="34" charset="0"/>
              </a:rPr>
              <a:t>      Subject                                     Verb</a:t>
            </a:r>
          </a:p>
          <a:p>
            <a:endParaRPr lang="en-IN" sz="2000" b="1" dirty="0">
              <a:latin typeface="Helvetica" panose="020B0604020202020204" pitchFamily="34" charset="0"/>
              <a:cs typeface="Helvetica" panose="020B0604020202020204" pitchFamily="34" charset="0"/>
            </a:endParaRPr>
          </a:p>
          <a:p>
            <a:pPr marL="342900" indent="-342900">
              <a:buFont typeface="Arial" panose="020B0604020202020204" pitchFamily="34" charset="0"/>
              <a:buChar char="•"/>
            </a:pPr>
            <a:r>
              <a:rPr lang="en-IN" sz="1600" dirty="0">
                <a:latin typeface="Comic Sans MS" panose="030F0702030302020204" pitchFamily="66" charset="0"/>
                <a:cs typeface="Helvetica" panose="020B0604020202020204" pitchFamily="34" charset="0"/>
              </a:rPr>
              <a:t>Singular subject         -     singular verb(s/es)      </a:t>
            </a:r>
          </a:p>
          <a:p>
            <a:pPr marL="342900" indent="-342900">
              <a:buFont typeface="Arial" panose="020B0604020202020204" pitchFamily="34" charset="0"/>
              <a:buChar char="•"/>
            </a:pPr>
            <a:r>
              <a:rPr lang="en-IN" sz="1600" dirty="0">
                <a:latin typeface="Comic Sans MS" panose="030F0702030302020204" pitchFamily="66" charset="0"/>
                <a:cs typeface="Helvetica" panose="020B0604020202020204" pitchFamily="34" charset="0"/>
              </a:rPr>
              <a:t>Plural subject(s)         - plural verb (were, are, have)</a:t>
            </a:r>
          </a:p>
          <a:p>
            <a:pPr marL="342900" indent="-342900">
              <a:buFont typeface="Arial" panose="020B0604020202020204" pitchFamily="34" charset="0"/>
              <a:buChar char="•"/>
            </a:pPr>
            <a:r>
              <a:rPr lang="en-IN" sz="1600" dirty="0">
                <a:latin typeface="Comic Sans MS" panose="030F0702030302020204" pitchFamily="66" charset="0"/>
                <a:cs typeface="Helvetica" panose="020B0604020202020204" pitchFamily="34" charset="0"/>
              </a:rPr>
              <a:t>“YOU” is a plural  </a:t>
            </a:r>
          </a:p>
          <a:p>
            <a:r>
              <a:rPr lang="en-IN" sz="1600" dirty="0">
                <a:latin typeface="Comic Sans MS" panose="030F0702030302020204" pitchFamily="66" charset="0"/>
                <a:cs typeface="Helvetica" panose="020B0604020202020204" pitchFamily="34" charset="0"/>
              </a:rPr>
              <a:t> subject                            </a:t>
            </a:r>
            <a:r>
              <a:rPr lang="en-IN" sz="1600" dirty="0">
                <a:latin typeface="Helvetica" panose="020B0604020202020204" pitchFamily="34" charset="0"/>
                <a:cs typeface="Helvetica" panose="020B0604020202020204" pitchFamily="34" charset="0"/>
              </a:rPr>
              <a:t>– </a:t>
            </a:r>
            <a:r>
              <a:rPr lang="en-IN" sz="1600" dirty="0">
                <a:latin typeface="Comic Sans MS" panose="030F0702030302020204" pitchFamily="66" charset="0"/>
                <a:cs typeface="Helvetica" panose="020B0604020202020204" pitchFamily="34" charset="0"/>
              </a:rPr>
              <a:t>plural verb (were , do , are have)</a:t>
            </a:r>
          </a:p>
          <a:p>
            <a:pPr marL="342900" indent="-342900">
              <a:buFont typeface="Arial" panose="020B0604020202020204" pitchFamily="34" charset="0"/>
              <a:buChar char="•"/>
            </a:pPr>
            <a:r>
              <a:rPr lang="en-IN" sz="1600" dirty="0">
                <a:latin typeface="Comic Sans MS" panose="030F0702030302020204" pitchFamily="66" charset="0"/>
                <a:cs typeface="Helvetica" panose="020B0604020202020204" pitchFamily="34" charset="0"/>
              </a:rPr>
              <a:t>Singular subjects-      -  these verbs take singular verb</a:t>
            </a:r>
          </a:p>
          <a:p>
            <a:r>
              <a:rPr lang="en-IN" sz="1600" dirty="0">
                <a:latin typeface="Comic Sans MS" panose="030F0702030302020204" pitchFamily="66" charset="0"/>
                <a:cs typeface="Helvetica" panose="020B0604020202020204" pitchFamily="34" charset="0"/>
              </a:rPr>
              <a:t>each, neither ,every</a:t>
            </a:r>
          </a:p>
        </p:txBody>
      </p:sp>
    </p:spTree>
    <p:extLst>
      <p:ext uri="{BB962C8B-B14F-4D97-AF65-F5344CB8AC3E}">
        <p14:creationId xmlns:p14="http://schemas.microsoft.com/office/powerpoint/2010/main" val="2861499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 name="Title 1"/>
          <p:cNvSpPr>
            <a:spLocks noGrp="1"/>
          </p:cNvSpPr>
          <p:nvPr>
            <p:ph type="title"/>
          </p:nvPr>
        </p:nvSpPr>
        <p:spPr>
          <a:xfrm>
            <a:off x="5124892" y="120852"/>
            <a:ext cx="3707407"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5124891" y="244444"/>
            <a:ext cx="3895209" cy="4746306"/>
          </a:xfrm>
        </p:spPr>
        <p:txBody>
          <a:bodyPr/>
          <a:lstStyle/>
          <a:p>
            <a:pPr marL="139700" indent="0">
              <a:buNone/>
            </a:pPr>
            <a:endParaRPr lang="en-US" sz="2800" b="1" dirty="0">
              <a:solidFill>
                <a:srgbClr val="FF0000"/>
              </a:solidFill>
              <a:latin typeface="Comic Sans MS" panose="030F0702030302020204" pitchFamily="66" charset="0"/>
            </a:endParaRPr>
          </a:p>
          <a:p>
            <a:pPr marL="139700" indent="0">
              <a:buNone/>
            </a:pPr>
            <a:endParaRPr lang="en-US" dirty="0"/>
          </a:p>
        </p:txBody>
      </p:sp>
      <p:sp>
        <p:nvSpPr>
          <p:cNvPr id="4" name="AutoShape 4" descr="Rules for Subject Verb Agreement | Subject Verb Agreement | PrepInsta">
            <a:extLst>
              <a:ext uri="{FF2B5EF4-FFF2-40B4-BE49-F238E27FC236}">
                <a16:creationId xmlns:a16="http://schemas.microsoft.com/office/drawing/2014/main" id="{26185A75-C142-4BE1-A976-34C1BB7C79F0}"/>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TextBox 5">
            <a:extLst>
              <a:ext uri="{FF2B5EF4-FFF2-40B4-BE49-F238E27FC236}">
                <a16:creationId xmlns:a16="http://schemas.microsoft.com/office/drawing/2014/main" id="{48EDCB34-CEB1-4A62-81CA-B2D79B98DFBC}"/>
              </a:ext>
            </a:extLst>
          </p:cNvPr>
          <p:cNvSpPr txBox="1"/>
          <p:nvPr/>
        </p:nvSpPr>
        <p:spPr>
          <a:xfrm>
            <a:off x="311701" y="244444"/>
            <a:ext cx="8623577" cy="400110"/>
          </a:xfrm>
          <a:prstGeom prst="rect">
            <a:avLst/>
          </a:prstGeom>
          <a:noFill/>
        </p:spPr>
        <p:txBody>
          <a:bodyPr wrap="square" rtlCol="0">
            <a:spAutoFit/>
          </a:bodyPr>
          <a:lstStyle/>
          <a:p>
            <a:r>
              <a:rPr lang="en-IN" sz="2000" b="1" dirty="0">
                <a:latin typeface="Helvetica" panose="020B0604020202020204" pitchFamily="34" charset="0"/>
                <a:cs typeface="Helvetica" panose="020B0604020202020204" pitchFamily="34" charset="0"/>
              </a:rPr>
              <a:t>                             </a:t>
            </a:r>
          </a:p>
        </p:txBody>
      </p:sp>
      <p:sp>
        <p:nvSpPr>
          <p:cNvPr id="5" name="TextBox 4">
            <a:extLst>
              <a:ext uri="{FF2B5EF4-FFF2-40B4-BE49-F238E27FC236}">
                <a16:creationId xmlns:a16="http://schemas.microsoft.com/office/drawing/2014/main" id="{9E83EC17-643C-4DFF-8085-45C9126E02B6}"/>
              </a:ext>
            </a:extLst>
          </p:cNvPr>
          <p:cNvSpPr txBox="1"/>
          <p:nvPr/>
        </p:nvSpPr>
        <p:spPr>
          <a:xfrm>
            <a:off x="437322" y="447261"/>
            <a:ext cx="8169965" cy="4062651"/>
          </a:xfrm>
          <a:prstGeom prst="rect">
            <a:avLst/>
          </a:prstGeom>
          <a:noFill/>
        </p:spPr>
        <p:txBody>
          <a:bodyPr wrap="square" rtlCol="0">
            <a:spAutoFit/>
          </a:bodyPr>
          <a:lstStyle/>
          <a:p>
            <a:r>
              <a:rPr lang="en-IN" sz="2400" b="1" dirty="0"/>
              <a:t>Few more rules –</a:t>
            </a:r>
          </a:p>
          <a:p>
            <a:endParaRPr lang="en-IN" dirty="0"/>
          </a:p>
          <a:p>
            <a:endParaRPr lang="en-IN" dirty="0"/>
          </a:p>
          <a:p>
            <a:endParaRPr lang="en-IN" dirty="0"/>
          </a:p>
          <a:p>
            <a:pPr marL="285750" indent="-285750">
              <a:buFont typeface="Arial" panose="020B0604020202020204" pitchFamily="34" charset="0"/>
              <a:buChar char="•"/>
            </a:pPr>
            <a:r>
              <a:rPr lang="en-IN" sz="2000" dirty="0"/>
              <a:t>Verbs used in simple past tense without any helping verbs remain the same for both singular and plural subjects.</a:t>
            </a:r>
          </a:p>
          <a:p>
            <a:pPr marL="285750" indent="-285750">
              <a:buFont typeface="Arial" panose="020B0604020202020204" pitchFamily="34" charset="0"/>
              <a:buChar char="•"/>
            </a:pPr>
            <a:endParaRPr lang="en-IN" sz="2000" dirty="0"/>
          </a:p>
          <a:p>
            <a:pPr marL="285750" indent="-285750">
              <a:buFont typeface="Arial" panose="020B0604020202020204" pitchFamily="34" charset="0"/>
              <a:buChar char="•"/>
            </a:pPr>
            <a:endParaRPr lang="en-IN" sz="2000" dirty="0"/>
          </a:p>
          <a:p>
            <a:pPr marL="285750" indent="-285750">
              <a:buFont typeface="Arial" panose="020B0604020202020204" pitchFamily="34" charset="0"/>
              <a:buChar char="•"/>
            </a:pPr>
            <a:endParaRPr lang="en-IN" sz="2000" dirty="0"/>
          </a:p>
          <a:p>
            <a:endParaRPr lang="en-IN" sz="2000" dirty="0"/>
          </a:p>
          <a:p>
            <a:pPr marL="285750" indent="-285750">
              <a:buFont typeface="Arial" panose="020B0604020202020204" pitchFamily="34" charset="0"/>
              <a:buChar char="•"/>
            </a:pPr>
            <a:r>
              <a:rPr lang="en-IN" sz="2000" dirty="0"/>
              <a:t>When a verb is used with a helping verb, the main verb stays the same but the helping verb changes its form for a singular or plural subject</a:t>
            </a:r>
          </a:p>
        </p:txBody>
      </p:sp>
    </p:spTree>
    <p:extLst>
      <p:ext uri="{BB962C8B-B14F-4D97-AF65-F5344CB8AC3E}">
        <p14:creationId xmlns:p14="http://schemas.microsoft.com/office/powerpoint/2010/main" val="3787167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2" name="Title 1"/>
          <p:cNvSpPr>
            <a:spLocks noGrp="1"/>
          </p:cNvSpPr>
          <p:nvPr>
            <p:ph type="title"/>
          </p:nvPr>
        </p:nvSpPr>
        <p:spPr>
          <a:xfrm>
            <a:off x="5124892" y="120852"/>
            <a:ext cx="3707407" cy="864975"/>
          </a:xfrm>
        </p:spPr>
        <p:txBody>
          <a:bodyPr/>
          <a:lstStyle/>
          <a:p>
            <a:br>
              <a:rPr lang="en-US" sz="1800" dirty="0">
                <a:solidFill>
                  <a:srgbClr val="222222"/>
                </a:solidFill>
                <a:latin typeface="Roboto" panose="02000000000000000000" pitchFamily="2" charset="0"/>
              </a:rPr>
            </a:br>
            <a:r>
              <a:rPr lang="en-US" sz="1800" b="0" i="0" dirty="0">
                <a:solidFill>
                  <a:srgbClr val="222222"/>
                </a:solidFill>
                <a:effectLst/>
                <a:latin typeface="Roboto" panose="02000000000000000000" pitchFamily="2" charset="0"/>
              </a:rPr>
              <a:t> </a:t>
            </a:r>
            <a:endParaRPr lang="en-US" sz="1800" dirty="0"/>
          </a:p>
        </p:txBody>
      </p:sp>
      <p:sp>
        <p:nvSpPr>
          <p:cNvPr id="3" name="Text Placeholder 2"/>
          <p:cNvSpPr>
            <a:spLocks noGrp="1"/>
          </p:cNvSpPr>
          <p:nvPr>
            <p:ph type="body" idx="1"/>
          </p:nvPr>
        </p:nvSpPr>
        <p:spPr>
          <a:xfrm>
            <a:off x="5124891" y="244444"/>
            <a:ext cx="3895209" cy="4746306"/>
          </a:xfrm>
        </p:spPr>
        <p:txBody>
          <a:bodyPr/>
          <a:lstStyle/>
          <a:p>
            <a:pPr marL="139700" indent="0">
              <a:buNone/>
            </a:pPr>
            <a:endParaRPr lang="en-US" sz="2800" b="1" dirty="0">
              <a:solidFill>
                <a:srgbClr val="FF0000"/>
              </a:solidFill>
              <a:latin typeface="Comic Sans MS" panose="030F0702030302020204" pitchFamily="66" charset="0"/>
            </a:endParaRPr>
          </a:p>
          <a:p>
            <a:pPr marL="139700" indent="0">
              <a:buNone/>
            </a:pPr>
            <a:endParaRPr lang="en-US" dirty="0"/>
          </a:p>
        </p:txBody>
      </p:sp>
      <p:sp>
        <p:nvSpPr>
          <p:cNvPr id="4" name="AutoShape 4" descr="Rules for Subject Verb Agreement | Subject Verb Agreement | PrepInsta">
            <a:extLst>
              <a:ext uri="{FF2B5EF4-FFF2-40B4-BE49-F238E27FC236}">
                <a16:creationId xmlns:a16="http://schemas.microsoft.com/office/drawing/2014/main" id="{26185A75-C142-4BE1-A976-34C1BB7C79F0}"/>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TextBox 5">
            <a:extLst>
              <a:ext uri="{FF2B5EF4-FFF2-40B4-BE49-F238E27FC236}">
                <a16:creationId xmlns:a16="http://schemas.microsoft.com/office/drawing/2014/main" id="{48EDCB34-CEB1-4A62-81CA-B2D79B98DFBC}"/>
              </a:ext>
            </a:extLst>
          </p:cNvPr>
          <p:cNvSpPr txBox="1"/>
          <p:nvPr/>
        </p:nvSpPr>
        <p:spPr>
          <a:xfrm>
            <a:off x="311701" y="244444"/>
            <a:ext cx="8623577" cy="400110"/>
          </a:xfrm>
          <a:prstGeom prst="rect">
            <a:avLst/>
          </a:prstGeom>
          <a:noFill/>
        </p:spPr>
        <p:txBody>
          <a:bodyPr wrap="square" rtlCol="0">
            <a:spAutoFit/>
          </a:bodyPr>
          <a:lstStyle/>
          <a:p>
            <a:r>
              <a:rPr lang="en-IN" sz="2000" b="1" dirty="0">
                <a:latin typeface="Helvetica" panose="020B0604020202020204" pitchFamily="34" charset="0"/>
                <a:cs typeface="Helvetica" panose="020B0604020202020204" pitchFamily="34" charset="0"/>
              </a:rPr>
              <a:t>                             </a:t>
            </a:r>
          </a:p>
        </p:txBody>
      </p:sp>
      <p:sp>
        <p:nvSpPr>
          <p:cNvPr id="5" name="TextBox 4">
            <a:extLst>
              <a:ext uri="{FF2B5EF4-FFF2-40B4-BE49-F238E27FC236}">
                <a16:creationId xmlns:a16="http://schemas.microsoft.com/office/drawing/2014/main" id="{9E83EC17-643C-4DFF-8085-45C9126E02B6}"/>
              </a:ext>
            </a:extLst>
          </p:cNvPr>
          <p:cNvSpPr txBox="1"/>
          <p:nvPr/>
        </p:nvSpPr>
        <p:spPr>
          <a:xfrm>
            <a:off x="437322" y="447261"/>
            <a:ext cx="8169965" cy="3785652"/>
          </a:xfrm>
          <a:prstGeom prst="rect">
            <a:avLst/>
          </a:prstGeom>
          <a:noFill/>
        </p:spPr>
        <p:txBody>
          <a:bodyPr wrap="square" rtlCol="0">
            <a:spAutoFit/>
          </a:bodyPr>
          <a:lstStyle/>
          <a:p>
            <a:pPr marL="457200" indent="-457200">
              <a:buAutoNum type="arabicPeriod"/>
            </a:pPr>
            <a:r>
              <a:rPr lang="en-IN" sz="2000" b="1" dirty="0"/>
              <a:t>Choose the correct verbs to fill in the blanks.</a:t>
            </a:r>
          </a:p>
          <a:p>
            <a:pPr marL="457200" indent="-457200">
              <a:buAutoNum type="arabicPeriod"/>
            </a:pPr>
            <a:endParaRPr lang="en-IN" sz="2000" b="1" dirty="0"/>
          </a:p>
          <a:p>
            <a:endParaRPr lang="en-IN" sz="2000" dirty="0"/>
          </a:p>
          <a:p>
            <a:pPr marL="457200" indent="-457200">
              <a:buAutoNum type="alphaLcPeriod"/>
            </a:pPr>
            <a:r>
              <a:rPr lang="en-IN" sz="2000" dirty="0"/>
              <a:t>This car              ( run/runs) very fast.</a:t>
            </a:r>
          </a:p>
          <a:p>
            <a:pPr marL="457200" indent="-457200">
              <a:buAutoNum type="alphaLcPeriod"/>
            </a:pPr>
            <a:endParaRPr lang="en-IN" sz="2000" dirty="0"/>
          </a:p>
          <a:p>
            <a:pPr marL="457200" indent="-457200">
              <a:buAutoNum type="alphaLcPeriod"/>
            </a:pPr>
            <a:r>
              <a:rPr lang="en-IN" sz="2000" dirty="0"/>
              <a:t>The book and the bag                 (belongs/belong)to me.</a:t>
            </a:r>
          </a:p>
          <a:p>
            <a:pPr marL="457200" indent="-457200">
              <a:buAutoNum type="alphaLcPeriod"/>
            </a:pPr>
            <a:endParaRPr lang="en-IN" sz="2000" dirty="0"/>
          </a:p>
          <a:p>
            <a:pPr marL="457200" indent="-457200">
              <a:buAutoNum type="alphaLcPeriod"/>
            </a:pPr>
            <a:r>
              <a:rPr lang="en-IN" sz="2000" dirty="0"/>
              <a:t>Raja and Raahil                        (is going/are going) to attend the classes from next week.</a:t>
            </a:r>
          </a:p>
          <a:p>
            <a:pPr marL="457200" indent="-457200">
              <a:buAutoNum type="alphaLcPeriod"/>
            </a:pPr>
            <a:r>
              <a:rPr lang="en-IN" sz="2000" dirty="0"/>
              <a:t>The teacher                    (is talking/are talking) to the students.</a:t>
            </a:r>
          </a:p>
          <a:p>
            <a:pPr marL="457200" indent="-457200">
              <a:buAutoNum type="alphaLcPeriod"/>
            </a:pPr>
            <a:endParaRPr lang="en-IN" sz="2000" dirty="0"/>
          </a:p>
          <a:p>
            <a:pPr marL="457200" indent="-457200">
              <a:buAutoNum type="alphaLcPeriod"/>
            </a:pPr>
            <a:r>
              <a:rPr lang="en-IN" sz="2000" dirty="0"/>
              <a:t>Tim and Jim               (walk/walks) to school everyday.</a:t>
            </a:r>
          </a:p>
        </p:txBody>
      </p:sp>
      <p:sp>
        <p:nvSpPr>
          <p:cNvPr id="7" name="Rectangle 6">
            <a:extLst>
              <a:ext uri="{FF2B5EF4-FFF2-40B4-BE49-F238E27FC236}">
                <a16:creationId xmlns:a16="http://schemas.microsoft.com/office/drawing/2014/main" id="{FC19B2AB-CE76-4A9E-B042-C8B7DC0FE41B}"/>
              </a:ext>
            </a:extLst>
          </p:cNvPr>
          <p:cNvSpPr/>
          <p:nvPr/>
        </p:nvSpPr>
        <p:spPr>
          <a:xfrm>
            <a:off x="2027583" y="1432923"/>
            <a:ext cx="785192" cy="321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runs</a:t>
            </a:r>
          </a:p>
        </p:txBody>
      </p:sp>
      <p:sp>
        <p:nvSpPr>
          <p:cNvPr id="9" name="Rectangle 8">
            <a:extLst>
              <a:ext uri="{FF2B5EF4-FFF2-40B4-BE49-F238E27FC236}">
                <a16:creationId xmlns:a16="http://schemas.microsoft.com/office/drawing/2014/main" id="{12E2B3ED-E0EB-47AB-9816-507F46E6B74E}"/>
              </a:ext>
            </a:extLst>
          </p:cNvPr>
          <p:cNvSpPr/>
          <p:nvPr/>
        </p:nvSpPr>
        <p:spPr>
          <a:xfrm>
            <a:off x="3800449" y="2014665"/>
            <a:ext cx="1099430" cy="304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belong</a:t>
            </a:r>
          </a:p>
        </p:txBody>
      </p:sp>
      <p:sp>
        <p:nvSpPr>
          <p:cNvPr id="10" name="Rectangle 9">
            <a:extLst>
              <a:ext uri="{FF2B5EF4-FFF2-40B4-BE49-F238E27FC236}">
                <a16:creationId xmlns:a16="http://schemas.microsoft.com/office/drawing/2014/main" id="{20733F39-77D9-4DEF-A5E3-81D3481C8948}"/>
              </a:ext>
            </a:extLst>
          </p:cNvPr>
          <p:cNvSpPr/>
          <p:nvPr/>
        </p:nvSpPr>
        <p:spPr>
          <a:xfrm>
            <a:off x="2976974" y="2625966"/>
            <a:ext cx="1646515" cy="304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are going</a:t>
            </a:r>
          </a:p>
        </p:txBody>
      </p:sp>
      <p:sp>
        <p:nvSpPr>
          <p:cNvPr id="11" name="Rectangle 10">
            <a:extLst>
              <a:ext uri="{FF2B5EF4-FFF2-40B4-BE49-F238E27FC236}">
                <a16:creationId xmlns:a16="http://schemas.microsoft.com/office/drawing/2014/main" id="{C3C364C7-D55A-4C06-84B6-03819A364AC4}"/>
              </a:ext>
            </a:extLst>
          </p:cNvPr>
          <p:cNvSpPr/>
          <p:nvPr/>
        </p:nvSpPr>
        <p:spPr>
          <a:xfrm>
            <a:off x="2515097" y="3264203"/>
            <a:ext cx="1285134" cy="321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is talking</a:t>
            </a:r>
          </a:p>
        </p:txBody>
      </p:sp>
      <p:sp>
        <p:nvSpPr>
          <p:cNvPr id="12" name="Rectangle 11">
            <a:extLst>
              <a:ext uri="{FF2B5EF4-FFF2-40B4-BE49-F238E27FC236}">
                <a16:creationId xmlns:a16="http://schemas.microsoft.com/office/drawing/2014/main" id="{37C654CB-FD5A-40D0-A9F3-077B9690E098}"/>
              </a:ext>
            </a:extLst>
          </p:cNvPr>
          <p:cNvSpPr/>
          <p:nvPr/>
        </p:nvSpPr>
        <p:spPr>
          <a:xfrm>
            <a:off x="2515098" y="3848696"/>
            <a:ext cx="923842" cy="304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walk</a:t>
            </a:r>
          </a:p>
        </p:txBody>
      </p:sp>
    </p:spTree>
    <p:extLst>
      <p:ext uri="{BB962C8B-B14F-4D97-AF65-F5344CB8AC3E}">
        <p14:creationId xmlns:p14="http://schemas.microsoft.com/office/powerpoint/2010/main" val="361547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292101" y="647701"/>
            <a:ext cx="3187700" cy="1924050"/>
          </a:xfrm>
          <a:prstGeom prst="rect">
            <a:avLst/>
          </a:prstGeom>
          <a:noFill/>
          <a:ln>
            <a:noFill/>
          </a:ln>
        </p:spPr>
        <p:txBody>
          <a:bodyPr spcFirstLastPara="1" wrap="square" lIns="91425" tIns="91425" rIns="91425" bIns="91425" anchor="t" anchorCtr="0">
            <a:noAutofit/>
          </a:bodyPr>
          <a:lstStyle/>
          <a:p>
            <a:pPr algn="l"/>
            <a:r>
              <a:rPr lang="en-US" sz="2800" b="1" i="0" dirty="0">
                <a:solidFill>
                  <a:srgbClr val="FF0000"/>
                </a:solidFill>
                <a:effectLst/>
                <a:latin typeface="arial" panose="020B0604020202020204" pitchFamily="34" charset="0"/>
              </a:rPr>
              <a:t>HOME WORK </a:t>
            </a:r>
          </a:p>
          <a:p>
            <a:pPr algn="l"/>
            <a:endParaRPr lang="en-US" sz="2000" dirty="0">
              <a:solidFill>
                <a:srgbClr val="202124"/>
              </a:solidFill>
              <a:latin typeface="arial" panose="020B0604020202020204" pitchFamily="34" charset="0"/>
            </a:endParaRPr>
          </a:p>
          <a:p>
            <a:pPr algn="l"/>
            <a:endParaRPr lang="en-US" sz="2000" b="0" i="0" dirty="0">
              <a:solidFill>
                <a:srgbClr val="202124"/>
              </a:solidFill>
              <a:effectLst/>
              <a:latin typeface="arial" panose="020B0604020202020204" pitchFamily="34" charset="0"/>
            </a:endParaRPr>
          </a:p>
          <a:p>
            <a:pPr algn="l"/>
            <a:r>
              <a:rPr lang="en-US" sz="2800" b="1" i="0" dirty="0">
                <a:solidFill>
                  <a:srgbClr val="202124"/>
                </a:solidFill>
                <a:effectLst/>
                <a:latin typeface="arial" panose="020B0604020202020204" pitchFamily="34" charset="0"/>
              </a:rPr>
              <a:t>Read pg. </a:t>
            </a:r>
            <a:r>
              <a:rPr lang="en-US" sz="2800" b="1" dirty="0">
                <a:solidFill>
                  <a:srgbClr val="202124"/>
                </a:solidFill>
                <a:latin typeface="arial" panose="020B0604020202020204" pitchFamily="34" charset="0"/>
              </a:rPr>
              <a:t>32 &amp; 33</a:t>
            </a:r>
            <a:endParaRPr lang="en-US" sz="2800" b="1" i="0" dirty="0">
              <a:solidFill>
                <a:srgbClr val="202124"/>
              </a:solidFill>
              <a:effectLst/>
              <a:latin typeface="arial" panose="020B0604020202020204" pitchFamily="34" charset="0"/>
            </a:endParaRPr>
          </a:p>
        </p:txBody>
      </p:sp>
      <p:pic>
        <p:nvPicPr>
          <p:cNvPr id="5122" name="Picture 2" descr="Cute Learning GIFs | Tenor">
            <a:extLst>
              <a:ext uri="{FF2B5EF4-FFF2-40B4-BE49-F238E27FC236}">
                <a16:creationId xmlns:a16="http://schemas.microsoft.com/office/drawing/2014/main" id="{7AB44A86-D924-49BA-8855-7D7951E927FE}"/>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88289" y="0"/>
            <a:ext cx="5755711" cy="5143500"/>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62;p2">
            <a:extLst>
              <a:ext uri="{FF2B5EF4-FFF2-40B4-BE49-F238E27FC236}">
                <a16:creationId xmlns:a16="http://schemas.microsoft.com/office/drawing/2014/main" id="{017C17D0-3C6D-4AA9-9BE8-6FEB6FAF4C9D}"/>
              </a:ext>
            </a:extLst>
          </p:cNvPr>
          <p:cNvPicPr preferRelativeResize="0"/>
          <p:nvPr/>
        </p:nvPicPr>
        <p:blipFill rotWithShape="1">
          <a:blip r:embed="rId4">
            <a:alphaModFix/>
          </a:blip>
          <a:srcRect/>
          <a:stretch/>
        </p:blipFill>
        <p:spPr>
          <a:xfrm>
            <a:off x="7728449" y="4418462"/>
            <a:ext cx="1232526" cy="611875"/>
          </a:xfrm>
          <a:prstGeom prst="rect">
            <a:avLst/>
          </a:prstGeom>
          <a:noFill/>
          <a:ln>
            <a:noFill/>
          </a:ln>
        </p:spPr>
      </p:pic>
    </p:spTree>
    <p:extLst>
      <p:ext uri="{BB962C8B-B14F-4D97-AF65-F5344CB8AC3E}">
        <p14:creationId xmlns:p14="http://schemas.microsoft.com/office/powerpoint/2010/main" val="124967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 </a:t>
            </a:r>
          </a:p>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Arial"/>
                <a:ea typeface="Arial"/>
                <a:cs typeface="Arial"/>
                <a:sym typeface="Arial"/>
              </a:rPr>
              <a:t>                        </a:t>
            </a:r>
            <a:r>
              <a:rPr lang="en" sz="2200" b="1" i="0" u="none" strike="noStrike" cap="none" dirty="0">
                <a:solidFill>
                  <a:srgbClr val="FF0000"/>
                </a:solidFill>
                <a:latin typeface="Arial"/>
                <a:ea typeface="Arial"/>
                <a:cs typeface="Arial"/>
                <a:sym typeface="Arial"/>
              </a:rPr>
              <a:t>LEARNING OUTCOME</a:t>
            </a:r>
          </a:p>
          <a:p>
            <a:pPr marL="0" marR="0" lvl="0" indent="0" algn="l" rtl="0">
              <a:lnSpc>
                <a:spcPct val="100000"/>
              </a:lnSpc>
              <a:spcBef>
                <a:spcPts val="0"/>
              </a:spcBef>
              <a:spcAft>
                <a:spcPts val="0"/>
              </a:spcAft>
              <a:buClr>
                <a:srgbClr val="000000"/>
              </a:buClr>
              <a:buSzPts val="2200"/>
              <a:buFont typeface="Arial"/>
              <a:buNone/>
            </a:pPr>
            <a:endParaRPr lang="en" sz="2200" b="1"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64" name="Google Shape;64;p2"/>
          <p:cNvSpPr txBox="1"/>
          <p:nvPr/>
        </p:nvSpPr>
        <p:spPr>
          <a:xfrm>
            <a:off x="715617" y="1065950"/>
            <a:ext cx="8234847" cy="2851446"/>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endParaRPr lang="en-US" sz="2000" b="1" dirty="0">
              <a:solidFill>
                <a:srgbClr val="202124"/>
              </a:solidFill>
              <a:latin typeface="arial" panose="020B0604020202020204" pitchFamily="34" charset="0"/>
            </a:endParaRPr>
          </a:p>
          <a:p>
            <a:pPr marR="0" lvl="0" algn="l" rtl="0">
              <a:lnSpc>
                <a:spcPct val="100000"/>
              </a:lnSpc>
              <a:spcBef>
                <a:spcPts val="0"/>
              </a:spcBef>
              <a:spcAft>
                <a:spcPts val="0"/>
              </a:spcAft>
              <a:buClr>
                <a:srgbClr val="000000"/>
              </a:buClr>
              <a:buSzPts val="1400"/>
            </a:pPr>
            <a:endParaRPr lang="en-US" sz="2000" b="1" dirty="0">
              <a:solidFill>
                <a:srgbClr val="202124"/>
              </a:solidFill>
              <a:latin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b="1" dirty="0">
                <a:solidFill>
                  <a:srgbClr val="202124"/>
                </a:solidFill>
                <a:latin typeface="arial" panose="020B0604020202020204" pitchFamily="34" charset="0"/>
              </a:rPr>
              <a:t>E</a:t>
            </a:r>
            <a:r>
              <a:rPr lang="en-US" sz="2000" b="1" i="0" dirty="0">
                <a:solidFill>
                  <a:srgbClr val="202124"/>
                </a:solidFill>
                <a:effectLst/>
                <a:latin typeface="arial" panose="020B0604020202020204" pitchFamily="34" charset="0"/>
              </a:rPr>
              <a:t>xplain the rules for subject-verb agreement</a:t>
            </a:r>
            <a:r>
              <a:rPr lang="en-US" sz="2000" b="0" i="0" dirty="0">
                <a:solidFill>
                  <a:srgbClr val="202124"/>
                </a:solidFill>
                <a:effectLst/>
                <a:latin typeface="arial" panose="020B0604020202020204" pitchFamily="34" charset="0"/>
              </a:rPr>
              <a:t>.</a:t>
            </a: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000" dirty="0">
              <a:solidFill>
                <a:srgbClr val="202124"/>
              </a:solidFill>
              <a:latin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endParaRPr lang="en-US" sz="2000" b="0" i="0" dirty="0">
              <a:solidFill>
                <a:srgbClr val="202124"/>
              </a:solidFill>
              <a:effectLst/>
              <a:latin typeface="arial" panose="020B0604020202020204" pitchFamily="34" charset="0"/>
            </a:endParaRPr>
          </a:p>
          <a:p>
            <a:pPr marR="0" lvl="0" algn="l" rtl="0">
              <a:lnSpc>
                <a:spcPct val="100000"/>
              </a:lnSpc>
              <a:spcBef>
                <a:spcPts val="0"/>
              </a:spcBef>
              <a:spcAft>
                <a:spcPts val="0"/>
              </a:spcAft>
              <a:buClr>
                <a:srgbClr val="000000"/>
              </a:buClr>
              <a:buSzPts val="1400"/>
            </a:pPr>
            <a:endParaRPr lang="en-US" sz="2000" b="0" i="0" dirty="0">
              <a:solidFill>
                <a:srgbClr val="202124"/>
              </a:solidFill>
              <a:effectLst/>
              <a:latin typeface="arial" panose="020B0604020202020204" pitchFamily="34" charset="0"/>
            </a:endParaRPr>
          </a:p>
          <a:p>
            <a:pPr marL="342900" marR="0" lvl="0" indent="-342900" algn="l" rtl="0">
              <a:lnSpc>
                <a:spcPct val="100000"/>
              </a:lnSpc>
              <a:spcBef>
                <a:spcPts val="0"/>
              </a:spcBef>
              <a:spcAft>
                <a:spcPts val="0"/>
              </a:spcAft>
              <a:buClr>
                <a:srgbClr val="000000"/>
              </a:buClr>
              <a:buSzPts val="1400"/>
              <a:buFont typeface="Arial" panose="020B0604020202020204" pitchFamily="34" charset="0"/>
              <a:buChar char="•"/>
            </a:pPr>
            <a:r>
              <a:rPr lang="en-US" sz="2000" b="1" dirty="0">
                <a:solidFill>
                  <a:srgbClr val="202124"/>
                </a:solidFill>
                <a:latin typeface="arial" panose="020B0604020202020204" pitchFamily="34" charset="0"/>
              </a:rPr>
              <a:t>I</a:t>
            </a:r>
            <a:r>
              <a:rPr lang="en-US" sz="2000" b="1" i="0" dirty="0">
                <a:solidFill>
                  <a:srgbClr val="202124"/>
                </a:solidFill>
                <a:effectLst/>
                <a:latin typeface="arial" panose="020B0604020202020204" pitchFamily="34" charset="0"/>
              </a:rPr>
              <a:t>dentify and correct errors in subject-verb agreement</a:t>
            </a:r>
            <a:r>
              <a:rPr lang="en-US" sz="2000" b="0" i="0" dirty="0">
                <a:solidFill>
                  <a:srgbClr val="202124"/>
                </a:solidFill>
                <a:effectLst/>
                <a:latin typeface="arial" panose="020B0604020202020204" pitchFamily="34" charset="0"/>
              </a:rPr>
              <a:t>.</a:t>
            </a:r>
            <a:endParaRPr lang="en" sz="200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extLst>
      <p:ext uri="{BB962C8B-B14F-4D97-AF65-F5344CB8AC3E}">
        <p14:creationId xmlns:p14="http://schemas.microsoft.com/office/powerpoint/2010/main" val="19588060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Savon</Template>
  <TotalTime>997</TotalTime>
  <Words>324</Words>
  <Application>Microsoft Office PowerPoint</Application>
  <PresentationFormat>On-screen Show (16:9)</PresentationFormat>
  <Paragraphs>77</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vt:lpstr>
      <vt:lpstr>Calibri</vt:lpstr>
      <vt:lpstr>Century Gothic</vt:lpstr>
      <vt:lpstr>Comic Sans MS</vt:lpstr>
      <vt:lpstr>Garamond</vt:lpstr>
      <vt:lpstr>Helvetica</vt:lpstr>
      <vt:lpstr>Roboto</vt:lpstr>
      <vt:lpstr>Savon</vt:lpstr>
      <vt:lpstr>PowerPoint Presentation</vt:lpstr>
      <vt:lpstr>PowerPoint Presentation</vt:lpstr>
      <vt:lpstr>  </vt:lpstr>
      <vt:lpstr>  </vt:lpstr>
      <vt:lpstr>  </vt:lpstr>
      <vt:lpstr>  </vt:lpstr>
      <vt:lpstr>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Maa</dc:creator>
  <cp:lastModifiedBy>91768</cp:lastModifiedBy>
  <cp:revision>57</cp:revision>
  <dcterms:modified xsi:type="dcterms:W3CDTF">2021-09-10T15:53:56Z</dcterms:modified>
</cp:coreProperties>
</file>