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embeddedFontLst>
    <p:embeddedFont>
      <p:font typeface="Roboto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2" roundtripDataSignature="AMtx7mi8WICA+zR1bJu8SsKpiiZjSqwJL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-italic.fntdata"/><Relationship Id="rId11" Type="http://schemas.openxmlformats.org/officeDocument/2006/relationships/slide" Target="slides/slide6.xml"/><Relationship Id="rId22" Type="http://customschemas.google.com/relationships/presentationmetadata" Target="metadata"/><Relationship Id="rId10" Type="http://schemas.openxmlformats.org/officeDocument/2006/relationships/slide" Target="slides/slide5.xml"/><Relationship Id="rId21" Type="http://schemas.openxmlformats.org/officeDocument/2006/relationships/font" Target="fonts/Roboto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Roboto-bold.fntdata"/><Relationship Id="rId6" Type="http://schemas.openxmlformats.org/officeDocument/2006/relationships/slide" Target="slides/slide1.xml"/><Relationship Id="rId18" Type="http://schemas.openxmlformats.org/officeDocument/2006/relationships/font" Target="fonts/Roboto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0" name="Google Shape;120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163107aeaf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163107aeaf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4" name="Google Shape;134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0" name="Google Shape;60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8" name="Google Shape;68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6" name="Google Shape;76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3" name="Google Shape;83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0" name="Google Shape;90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8" name="Google Shape;98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5" name="Google Shape;105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2" name="Google Shape;112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9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8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8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1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9" name="Google Shape;19;p1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0" name="Google Shape;20;p12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1" name="Google Shape;2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1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24" name="Google Shape;24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4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14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5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6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16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16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7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gif"/><Relationship Id="rId4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5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323866" y="185042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"/>
          <p:cNvSpPr txBox="1"/>
          <p:nvPr/>
        </p:nvSpPr>
        <p:spPr>
          <a:xfrm>
            <a:off x="5874275" y="98375"/>
            <a:ext cx="3176100" cy="126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1"/>
          <p:cNvSpPr txBox="1"/>
          <p:nvPr/>
        </p:nvSpPr>
        <p:spPr>
          <a:xfrm>
            <a:off x="2054872" y="1204111"/>
            <a:ext cx="5803536" cy="15390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SESSION : 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CLASS : IV</a:t>
            </a:r>
            <a:endParaRPr b="1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ENGLISH GRAMMAR</a:t>
            </a:r>
            <a:endParaRPr b="1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NUMBER: 5</a:t>
            </a:r>
            <a:endParaRPr b="1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NAME : ORDER OF ADJECTIVES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SUBTOPIC : TEXTUAL QUESTIONS 3, 4</a:t>
            </a:r>
            <a:endParaRPr b="1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8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t/>
            </a:r>
            <a:endParaRPr b="1" i="0" sz="22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28"/>
          <p:cNvSpPr txBox="1"/>
          <p:nvPr/>
        </p:nvSpPr>
        <p:spPr>
          <a:xfrm>
            <a:off x="292101" y="647701"/>
            <a:ext cx="3187700" cy="19240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HOME WORK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202124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rgbClr val="202124"/>
                </a:solidFill>
                <a:latin typeface="arial"/>
                <a:ea typeface="arial"/>
                <a:cs typeface="arial"/>
                <a:sym typeface="arial"/>
              </a:rPr>
              <a:t>Practice Gr. Bk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rgbClr val="202124"/>
                </a:solidFill>
                <a:latin typeface="arial"/>
                <a:ea typeface="arial"/>
                <a:cs typeface="arial"/>
                <a:sym typeface="arial"/>
              </a:rPr>
              <a:t>Ch – 3,4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rgbClr val="202124"/>
                </a:solidFill>
                <a:latin typeface="arial"/>
                <a:ea typeface="arial"/>
                <a:cs typeface="arial"/>
                <a:sym typeface="arial"/>
              </a:rPr>
              <a:t>MCB – Ch 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rgbClr val="202124"/>
                </a:solidFill>
                <a:latin typeface="arial"/>
                <a:ea typeface="arial"/>
                <a:cs typeface="arial"/>
                <a:sym typeface="arial"/>
              </a:rPr>
              <a:t>for class test.</a:t>
            </a:r>
            <a:endParaRPr b="0" i="0" sz="2000" u="none" cap="none" strike="noStrike">
              <a:solidFill>
                <a:srgbClr val="20212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Cute Learning GIFs | Tenor" id="124" name="Google Shape;124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388289" y="0"/>
            <a:ext cx="5755711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p2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911474" y="157748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163107aeaf2_0_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600">
                <a:solidFill>
                  <a:srgbClr val="FF0000"/>
                </a:solidFill>
              </a:rPr>
              <a:t>LEARNING OUTCOME</a:t>
            </a:r>
            <a:endParaRPr b="1" sz="2600">
              <a:solidFill>
                <a:srgbClr val="FF0000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000">
                <a:solidFill>
                  <a:schemeClr val="dk1"/>
                </a:solidFill>
              </a:rPr>
              <a:t>The children learn the use of order of adjectives in different sentences.</a:t>
            </a:r>
            <a:endParaRPr b="1" sz="2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31" name="Google Shape;131;g163107aeaf2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786849" y="13507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Google Shape;136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738937" y="16679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7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758392" y="126459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20"/>
          <p:cNvSpPr txBox="1"/>
          <p:nvPr>
            <p:ph type="title"/>
          </p:nvPr>
        </p:nvSpPr>
        <p:spPr>
          <a:xfrm>
            <a:off x="5124892" y="120852"/>
            <a:ext cx="3707407" cy="8649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br>
              <a:rPr lang="en"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b="0" i="0" lang="en"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rPr>
              <a:t> </a:t>
            </a:r>
            <a:endParaRPr sz="1800"/>
          </a:p>
        </p:txBody>
      </p:sp>
      <p:sp>
        <p:nvSpPr>
          <p:cNvPr id="64" name="Google Shape;64;p20"/>
          <p:cNvSpPr txBox="1"/>
          <p:nvPr>
            <p:ph idx="1" type="body"/>
          </p:nvPr>
        </p:nvSpPr>
        <p:spPr>
          <a:xfrm>
            <a:off x="5124891" y="244444"/>
            <a:ext cx="3895209" cy="474630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2800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280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Adjectives are words that describe the color , number, size and quality of the nouns and pronouns they qualify</a:t>
            </a:r>
            <a:r>
              <a:rPr b="1" lang="en" sz="2800">
                <a:solidFill>
                  <a:srgbClr val="FF0000"/>
                </a:solidFill>
                <a:latin typeface="Roboto"/>
                <a:ea typeface="Roboto"/>
                <a:cs typeface="Roboto"/>
                <a:sym typeface="Roboto"/>
              </a:rPr>
              <a:t>.</a:t>
            </a:r>
            <a:endParaRPr sz="2800">
              <a:solidFill>
                <a:srgbClr val="FF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540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pic>
        <p:nvPicPr>
          <p:cNvPr descr="Adjective Description Anchor Chart by Miss Cameron&amp;#39;s Classroom | TpT" id="65" name="Google Shape;65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" y="-1"/>
            <a:ext cx="4688957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1"/>
          <p:cNvSpPr txBox="1"/>
          <p:nvPr>
            <p:ph type="title"/>
          </p:nvPr>
        </p:nvSpPr>
        <p:spPr>
          <a:xfrm>
            <a:off x="311700" y="152750"/>
            <a:ext cx="8520600" cy="8649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br>
              <a:rPr lang="en"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b="0" i="0" lang="en"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rPr>
              <a:t> </a:t>
            </a:r>
            <a:endParaRPr sz="1800"/>
          </a:p>
        </p:txBody>
      </p:sp>
      <p:sp>
        <p:nvSpPr>
          <p:cNvPr id="71" name="Google Shape;71;p21"/>
          <p:cNvSpPr txBox="1"/>
          <p:nvPr>
            <p:ph idx="1" type="body"/>
          </p:nvPr>
        </p:nvSpPr>
        <p:spPr>
          <a:xfrm>
            <a:off x="311699" y="244444"/>
            <a:ext cx="8208901" cy="432443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2000">
              <a:solidFill>
                <a:srgbClr val="22222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68300" lvl="0" marL="596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2000">
              <a:solidFill>
                <a:srgbClr val="22222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pic>
        <p:nvPicPr>
          <p:cNvPr id="72" name="Google Shape;72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81133" y="262771"/>
            <a:ext cx="1232526" cy="457694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21"/>
          <p:cNvSpPr txBox="1"/>
          <p:nvPr/>
        </p:nvSpPr>
        <p:spPr>
          <a:xfrm>
            <a:off x="666749" y="262037"/>
            <a:ext cx="7286626" cy="46782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36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    </a:t>
            </a:r>
            <a:r>
              <a:rPr b="0" i="0" lang="en" sz="36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ORDER OF ADJECTIVES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AutoNum type="arabicPeriod"/>
            </a:pPr>
            <a:r>
              <a:rPr b="1" i="0" lang="en" sz="20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Adjective of number</a:t>
            </a:r>
            <a:endParaRPr/>
          </a:p>
          <a:p>
            <a:pPr indent="-215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AutoNum type="arabicPeriod"/>
            </a:pPr>
            <a:r>
              <a:rPr b="1" i="0" lang="en" sz="2000" u="none" cap="none" strike="noStrike">
                <a:solidFill>
                  <a:srgbClr val="00CC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Adjective of  size</a:t>
            </a:r>
            <a:endParaRPr/>
          </a:p>
          <a:p>
            <a:pPr indent="-215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AutoNum type="arabicPeriod"/>
            </a:pPr>
            <a:r>
              <a:rPr b="1" i="0" lang="en" sz="2000" u="none" cap="none" strike="noStrike">
                <a:solidFill>
                  <a:srgbClr val="00717D"/>
                </a:solidFill>
                <a:latin typeface="Comic Sans MS"/>
                <a:ea typeface="Comic Sans MS"/>
                <a:cs typeface="Comic Sans MS"/>
                <a:sym typeface="Comic Sans MS"/>
              </a:rPr>
              <a:t>Adjective of  age</a:t>
            </a:r>
            <a:endParaRPr/>
          </a:p>
          <a:p>
            <a:pPr indent="-215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AutoNum type="arabicPeriod"/>
            </a:pPr>
            <a:r>
              <a:rPr b="1" i="0" lang="en" sz="2000" u="none" cap="none" strike="noStrike">
                <a:solidFill>
                  <a:srgbClr val="C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Adjective of  shape or quality</a:t>
            </a:r>
            <a:endParaRPr/>
          </a:p>
          <a:p>
            <a:pPr indent="-215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AutoNum type="arabicPeriod"/>
            </a:pPr>
            <a:r>
              <a:rPr b="1" i="0" lang="en" sz="2000" u="none" cap="none" strike="noStrike">
                <a:solidFill>
                  <a:srgbClr val="7030A0"/>
                </a:solidFill>
                <a:latin typeface="Comic Sans MS"/>
                <a:ea typeface="Comic Sans MS"/>
                <a:cs typeface="Comic Sans MS"/>
                <a:sym typeface="Comic Sans MS"/>
              </a:rPr>
              <a:t>Adjective of  colour</a:t>
            </a:r>
            <a:endParaRPr/>
          </a:p>
          <a:p>
            <a:pPr indent="-215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AutoNum type="arabicPeriod"/>
            </a:pPr>
            <a:r>
              <a:rPr b="1" i="0" lang="en" sz="2000" u="none" cap="none" strike="noStrike">
                <a:solidFill>
                  <a:srgbClr val="00B0F0"/>
                </a:solidFill>
                <a:latin typeface="Comic Sans MS"/>
                <a:ea typeface="Comic Sans MS"/>
                <a:cs typeface="Comic Sans MS"/>
                <a:sym typeface="Comic Sans MS"/>
              </a:rPr>
              <a:t>Adjective of  material</a:t>
            </a:r>
            <a:endParaRPr/>
          </a:p>
          <a:p>
            <a:pPr indent="-2540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0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78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787575" y="157071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22"/>
          <p:cNvSpPr txBox="1"/>
          <p:nvPr>
            <p:ph type="title"/>
          </p:nvPr>
        </p:nvSpPr>
        <p:spPr>
          <a:xfrm>
            <a:off x="311700" y="152750"/>
            <a:ext cx="8520600" cy="8649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br>
              <a:rPr lang="en"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b="0" i="0" lang="en"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rPr>
              <a:t> </a:t>
            </a:r>
            <a:endParaRPr sz="1800"/>
          </a:p>
        </p:txBody>
      </p:sp>
      <p:sp>
        <p:nvSpPr>
          <p:cNvPr id="80" name="Google Shape;80;p22"/>
          <p:cNvSpPr txBox="1"/>
          <p:nvPr>
            <p:ph idx="1" type="body"/>
          </p:nvPr>
        </p:nvSpPr>
        <p:spPr>
          <a:xfrm>
            <a:off x="123899" y="0"/>
            <a:ext cx="8708400" cy="45688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2000">
                <a:solidFill>
                  <a:srgbClr val="222222"/>
                </a:solidFill>
                <a:latin typeface="Comic Sans MS"/>
                <a:ea typeface="Comic Sans MS"/>
                <a:cs typeface="Comic Sans MS"/>
                <a:sym typeface="Comic Sans MS"/>
              </a:rPr>
              <a:t>3. Rewrite the following sentences by arranging the adjectives in the right order and adding commas where required.</a:t>
            </a:r>
            <a:endParaRPr/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2000">
                <a:solidFill>
                  <a:srgbClr val="222222"/>
                </a:solidFill>
                <a:latin typeface="Comic Sans MS"/>
                <a:ea typeface="Comic Sans MS"/>
                <a:cs typeface="Comic Sans MS"/>
                <a:sym typeface="Comic Sans MS"/>
              </a:rPr>
              <a:t>a. All my books are in the cardboard brown new box.</a:t>
            </a:r>
            <a:endParaRPr/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200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Ans- All my books are in the new, brown and cardboard box.</a:t>
            </a:r>
            <a:endParaRPr/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2000">
              <a:solidFill>
                <a:srgbClr val="22222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2000">
                <a:solidFill>
                  <a:srgbClr val="222222"/>
                </a:solidFill>
                <a:latin typeface="Comic Sans MS"/>
                <a:ea typeface="Comic Sans MS"/>
                <a:cs typeface="Comic Sans MS"/>
                <a:sym typeface="Comic Sans MS"/>
              </a:rPr>
              <a:t>b. Roshan bought new five bright-colored sketch-pens.</a:t>
            </a:r>
            <a:endParaRPr/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200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Ans- Roshan bought five ,new and bright colored sketch-pens.</a:t>
            </a:r>
            <a:endParaRPr/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2000">
              <a:solidFill>
                <a:srgbClr val="22222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2000">
                <a:solidFill>
                  <a:srgbClr val="222222"/>
                </a:solidFill>
                <a:latin typeface="Comic Sans MS"/>
                <a:ea typeface="Comic Sans MS"/>
                <a:cs typeface="Comic Sans MS"/>
                <a:sym typeface="Comic Sans MS"/>
              </a:rPr>
              <a:t>c. Kaira wore a red beautiful dress.</a:t>
            </a:r>
            <a:endParaRPr/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200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Ans- Kaira wore a beautiful and red dress.</a:t>
            </a:r>
            <a:endParaRPr/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2000">
              <a:solidFill>
                <a:srgbClr val="22222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2000">
                <a:solidFill>
                  <a:srgbClr val="222222"/>
                </a:solidFill>
                <a:latin typeface="Comic Sans MS"/>
                <a:ea typeface="Comic Sans MS"/>
                <a:cs typeface="Comic Sans MS"/>
                <a:sym typeface="Comic Sans MS"/>
              </a:rPr>
              <a:t>d. The dark huge mountains looked scary from a distance.</a:t>
            </a:r>
            <a:endParaRPr/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200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Ans- The huge and dark mountains looked scary from a </a:t>
            </a:r>
            <a:endParaRPr/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200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distance.</a:t>
            </a:r>
            <a:endParaRPr/>
          </a:p>
          <a:p>
            <a:pPr indent="-368300" lvl="0" marL="596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2000">
              <a:solidFill>
                <a:srgbClr val="22222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540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719482" y="195982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23"/>
          <p:cNvSpPr txBox="1"/>
          <p:nvPr>
            <p:ph type="title"/>
          </p:nvPr>
        </p:nvSpPr>
        <p:spPr>
          <a:xfrm>
            <a:off x="311700" y="152750"/>
            <a:ext cx="8520600" cy="8649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br>
              <a:rPr lang="en"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b="0" i="0" lang="en"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rPr>
              <a:t> </a:t>
            </a:r>
            <a:endParaRPr sz="1800"/>
          </a:p>
        </p:txBody>
      </p:sp>
      <p:sp>
        <p:nvSpPr>
          <p:cNvPr id="87" name="Google Shape;87;p23"/>
          <p:cNvSpPr txBox="1"/>
          <p:nvPr>
            <p:ph idx="1" type="body"/>
          </p:nvPr>
        </p:nvSpPr>
        <p:spPr>
          <a:xfrm>
            <a:off x="311699" y="244444"/>
            <a:ext cx="8208901" cy="432443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2000">
                <a:solidFill>
                  <a:srgbClr val="222222"/>
                </a:solidFill>
                <a:latin typeface="Comic Sans MS"/>
                <a:ea typeface="Comic Sans MS"/>
                <a:cs typeface="Comic Sans MS"/>
                <a:sym typeface="Comic Sans MS"/>
              </a:rPr>
              <a:t>e. I bought a mobile new shiny phone yesterday.</a:t>
            </a:r>
            <a:endParaRPr/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200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Ans- I bought a new and shiny mobile phone yesterday.</a:t>
            </a:r>
            <a:endParaRPr/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2000">
              <a:solidFill>
                <a:srgbClr val="22222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2000">
                <a:solidFill>
                  <a:srgbClr val="222222"/>
                </a:solidFill>
                <a:latin typeface="Comic Sans MS"/>
                <a:ea typeface="Comic Sans MS"/>
                <a:cs typeface="Comic Sans MS"/>
                <a:sym typeface="Comic Sans MS"/>
              </a:rPr>
              <a:t>f. I have green two ink pens.</a:t>
            </a:r>
            <a:endParaRPr/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200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Ans- I have two green ink pens.</a:t>
            </a:r>
            <a:endParaRPr/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2000">
              <a:solidFill>
                <a:srgbClr val="22222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2000">
                <a:solidFill>
                  <a:srgbClr val="222222"/>
                </a:solidFill>
                <a:latin typeface="Comic Sans MS"/>
                <a:ea typeface="Comic Sans MS"/>
                <a:cs typeface="Comic Sans MS"/>
                <a:sym typeface="Comic Sans MS"/>
              </a:rPr>
              <a:t>g. My sister has a black cat old big as her pet.</a:t>
            </a:r>
            <a:endParaRPr/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200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Ans- My sister has a cat big, old and black as her pet.</a:t>
            </a:r>
            <a:endParaRPr/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2000">
              <a:solidFill>
                <a:srgbClr val="22222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2000">
                <a:solidFill>
                  <a:srgbClr val="222222"/>
                </a:solidFill>
                <a:latin typeface="Comic Sans MS"/>
                <a:ea typeface="Comic Sans MS"/>
                <a:cs typeface="Comic Sans MS"/>
                <a:sym typeface="Comic Sans MS"/>
              </a:rPr>
              <a:t>h. My father bought twelve white sparkling eggs oval.</a:t>
            </a:r>
            <a:endParaRPr/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200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Ans- My father bought twelve sparkling oval and white eggs.</a:t>
            </a:r>
            <a:endParaRPr b="1" sz="2000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738937" y="127887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24"/>
          <p:cNvSpPr txBox="1"/>
          <p:nvPr>
            <p:ph type="title"/>
          </p:nvPr>
        </p:nvSpPr>
        <p:spPr>
          <a:xfrm>
            <a:off x="311700" y="152750"/>
            <a:ext cx="8520600" cy="8649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br>
              <a:rPr lang="en"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b="0" i="0" lang="en"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rPr>
              <a:t> </a:t>
            </a:r>
            <a:endParaRPr sz="1800"/>
          </a:p>
        </p:txBody>
      </p:sp>
      <p:sp>
        <p:nvSpPr>
          <p:cNvPr id="94" name="Google Shape;94;p24"/>
          <p:cNvSpPr txBox="1"/>
          <p:nvPr>
            <p:ph idx="1" type="body"/>
          </p:nvPr>
        </p:nvSpPr>
        <p:spPr>
          <a:xfrm>
            <a:off x="311699" y="244444"/>
            <a:ext cx="7550153" cy="432443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2000">
              <a:solidFill>
                <a:srgbClr val="22222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68300" lvl="0" marL="596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2000">
              <a:solidFill>
                <a:srgbClr val="22222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540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5" name="Google Shape;95;p24"/>
          <p:cNvSpPr txBox="1"/>
          <p:nvPr/>
        </p:nvSpPr>
        <p:spPr>
          <a:xfrm>
            <a:off x="262002" y="244444"/>
            <a:ext cx="8758099" cy="28623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514350" lvl="0" marL="6540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AutoNum type="romanLcPeriod"/>
            </a:pPr>
            <a:r>
              <a:rPr b="1" i="0" lang="en" sz="2000" u="none" cap="none" strike="noStrike">
                <a:solidFill>
                  <a:srgbClr val="222222"/>
                </a:solidFill>
                <a:latin typeface="Comic Sans MS"/>
                <a:ea typeface="Comic Sans MS"/>
                <a:cs typeface="Comic Sans MS"/>
                <a:sym typeface="Comic Sans MS"/>
              </a:rPr>
              <a:t>Harish is covering himself with a woollen warm big red</a:t>
            </a:r>
            <a:endParaRPr/>
          </a:p>
          <a:p>
            <a:pPr indent="-514350" lvl="0" marL="6540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222222"/>
                </a:solidFill>
                <a:latin typeface="Comic Sans MS"/>
                <a:ea typeface="Comic Sans MS"/>
                <a:cs typeface="Comic Sans MS"/>
                <a:sym typeface="Comic Sans MS"/>
              </a:rPr>
              <a:t> blanket.</a:t>
            </a:r>
            <a:endParaRPr/>
          </a:p>
          <a:p>
            <a:pPr indent="0" lvl="0" marL="139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139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" sz="20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Ans- Harish is covering himself with a big, warm, red and woollen blanket.</a:t>
            </a:r>
            <a:endParaRPr/>
          </a:p>
          <a:p>
            <a:pPr indent="0" lvl="0" marL="139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139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j. Mother bought me a blue new denim jacket.</a:t>
            </a:r>
            <a:endParaRPr/>
          </a:p>
          <a:p>
            <a:pPr indent="0" lvl="0" marL="139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139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" sz="20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Ans- Mother bought me a new and blue denim jacket.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738936" y="186253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25"/>
          <p:cNvSpPr txBox="1"/>
          <p:nvPr>
            <p:ph type="title"/>
          </p:nvPr>
        </p:nvSpPr>
        <p:spPr>
          <a:xfrm>
            <a:off x="311700" y="152750"/>
            <a:ext cx="8520600" cy="8649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br>
              <a:rPr lang="en"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b="0" i="0" lang="en"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rPr>
              <a:t> </a:t>
            </a:r>
            <a:endParaRPr sz="1800"/>
          </a:p>
        </p:txBody>
      </p:sp>
      <p:sp>
        <p:nvSpPr>
          <p:cNvPr id="102" name="Google Shape;102;p25"/>
          <p:cNvSpPr txBox="1"/>
          <p:nvPr>
            <p:ph idx="1" type="body"/>
          </p:nvPr>
        </p:nvSpPr>
        <p:spPr>
          <a:xfrm>
            <a:off x="311699" y="244444"/>
            <a:ext cx="8208901" cy="432443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2000">
                <a:solidFill>
                  <a:srgbClr val="222222"/>
                </a:solidFill>
                <a:latin typeface="Comic Sans MS"/>
                <a:ea typeface="Comic Sans MS"/>
                <a:cs typeface="Comic Sans MS"/>
                <a:sym typeface="Comic Sans MS"/>
              </a:rPr>
              <a:t>4. Correct the incorrect arrangements of adjectives.</a:t>
            </a:r>
            <a:endParaRPr/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2000">
              <a:solidFill>
                <a:srgbClr val="22222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2000">
                <a:solidFill>
                  <a:srgbClr val="222222"/>
                </a:solidFill>
                <a:latin typeface="Comic Sans MS"/>
                <a:ea typeface="Comic Sans MS"/>
                <a:cs typeface="Comic Sans MS"/>
                <a:sym typeface="Comic Sans MS"/>
              </a:rPr>
              <a:t>a. The old shaggy big dog white visited the butcher’s shop  every day.</a:t>
            </a:r>
            <a:endParaRPr/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200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Ans- The big ,old ,shaggy and white dog visited the butcher’s shop every day.</a:t>
            </a:r>
            <a:endParaRPr/>
          </a:p>
          <a:p>
            <a:pPr indent="-368300" lvl="0" marL="596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2000">
              <a:solidFill>
                <a:srgbClr val="22222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2000">
                <a:latin typeface="Comic Sans MS"/>
                <a:ea typeface="Comic Sans MS"/>
                <a:cs typeface="Comic Sans MS"/>
                <a:sym typeface="Comic Sans MS"/>
              </a:rPr>
              <a:t>b. </a:t>
            </a:r>
            <a:r>
              <a:rPr b="1" lang="en" sz="20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There are many leafy big green banana plants in our garden.</a:t>
            </a:r>
            <a:endParaRPr/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200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Ans – There are many big , leafy and green banana plants in our garden</a:t>
            </a:r>
            <a:r>
              <a:rPr b="1" lang="en" sz="20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6"/>
          <p:cNvSpPr txBox="1"/>
          <p:nvPr>
            <p:ph type="title"/>
          </p:nvPr>
        </p:nvSpPr>
        <p:spPr>
          <a:xfrm>
            <a:off x="311700" y="152750"/>
            <a:ext cx="8520600" cy="8649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br>
              <a:rPr lang="en"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b="0" i="0" lang="en"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rPr>
              <a:t> </a:t>
            </a:r>
            <a:endParaRPr sz="1800"/>
          </a:p>
        </p:txBody>
      </p:sp>
      <p:sp>
        <p:nvSpPr>
          <p:cNvPr id="108" name="Google Shape;108;p26"/>
          <p:cNvSpPr txBox="1"/>
          <p:nvPr>
            <p:ph idx="1" type="body"/>
          </p:nvPr>
        </p:nvSpPr>
        <p:spPr>
          <a:xfrm>
            <a:off x="311699" y="244444"/>
            <a:ext cx="8208901" cy="432443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2000">
                <a:solidFill>
                  <a:srgbClr val="222222"/>
                </a:solidFill>
                <a:latin typeface="Comic Sans MS"/>
                <a:ea typeface="Comic Sans MS"/>
                <a:cs typeface="Comic Sans MS"/>
                <a:sym typeface="Comic Sans MS"/>
              </a:rPr>
              <a:t>c. The Indian flag is saffron, green ,white.</a:t>
            </a:r>
            <a:endParaRPr/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200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Ans- The Indian flag is saffron ,white and green.</a:t>
            </a:r>
            <a:endParaRPr/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2000">
              <a:solidFill>
                <a:srgbClr val="22222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2000">
                <a:solidFill>
                  <a:srgbClr val="222222"/>
                </a:solidFill>
                <a:latin typeface="Comic Sans MS"/>
                <a:ea typeface="Comic Sans MS"/>
                <a:cs typeface="Comic Sans MS"/>
                <a:sym typeface="Comic Sans MS"/>
              </a:rPr>
              <a:t>d. I saw tiny brown six monkeys climbing up on the roof of our house.</a:t>
            </a:r>
            <a:endParaRPr/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200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Ans – I saw six ,tiny and brown monkeys climbing up on the roof of our house.</a:t>
            </a:r>
            <a:endParaRPr/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2000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20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e. A white huge wave crashed upon the seashore.</a:t>
            </a:r>
            <a:endParaRPr/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200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Ans – A huge and white wave crashed upon the seashore.</a:t>
            </a:r>
            <a:endParaRPr/>
          </a:p>
        </p:txBody>
      </p:sp>
      <p:pic>
        <p:nvPicPr>
          <p:cNvPr id="109" name="Google Shape;109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778410" y="194677"/>
            <a:ext cx="1232526" cy="45769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7"/>
          <p:cNvSpPr txBox="1"/>
          <p:nvPr>
            <p:ph type="title"/>
          </p:nvPr>
        </p:nvSpPr>
        <p:spPr>
          <a:xfrm>
            <a:off x="311700" y="152750"/>
            <a:ext cx="8520600" cy="8649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br>
              <a:rPr lang="en"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b="0" i="0" lang="en"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rPr>
              <a:t> </a:t>
            </a:r>
            <a:endParaRPr sz="1800"/>
          </a:p>
        </p:txBody>
      </p:sp>
      <p:sp>
        <p:nvSpPr>
          <p:cNvPr id="115" name="Google Shape;115;p27"/>
          <p:cNvSpPr txBox="1"/>
          <p:nvPr>
            <p:ph idx="1" type="body"/>
          </p:nvPr>
        </p:nvSpPr>
        <p:spPr>
          <a:xfrm>
            <a:off x="1" y="244444"/>
            <a:ext cx="9220200" cy="432443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2000">
              <a:solidFill>
                <a:srgbClr val="22222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68300" lvl="0" marL="596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2000">
              <a:solidFill>
                <a:srgbClr val="22222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pic>
        <p:nvPicPr>
          <p:cNvPr id="116" name="Google Shape;116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911474" y="194677"/>
            <a:ext cx="1232526" cy="457694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27"/>
          <p:cNvSpPr txBox="1"/>
          <p:nvPr/>
        </p:nvSpPr>
        <p:spPr>
          <a:xfrm>
            <a:off x="123337" y="262036"/>
            <a:ext cx="9020662" cy="4616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f. The taxis in Delhi used to be black ,yellow before.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Ans –</a:t>
            </a:r>
            <a:r>
              <a:rPr b="0" i="0" lang="en" sz="20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The </a:t>
            </a:r>
            <a:r>
              <a:rPr b="1" i="0" lang="en" sz="20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taxis in Delhi before used to be  yellow and black 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g. The Thar Desert is dry and hot.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Ans- The Thar Desert is hot and dry.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h. The sun in the morning looks calm, orange and round.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Ans- The sun in the morning looks round, calm and orange</a:t>
            </a:r>
            <a:r>
              <a:rPr b="1" i="0" lang="en" sz="20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514350" lvl="0" marL="5143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AutoNum type="romanLcPeriod"/>
            </a:pPr>
            <a:r>
              <a:rPr b="1" i="0" lang="en" sz="20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My grandmother drove an old , red, black Austin.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Ans- My grandmother drove an old , red and black Austin.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j. Anu brought me a big, delicious, chocolate cake.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Ans – Anu brought me a big and delicious chocolate cake.</a:t>
            </a:r>
            <a:endParaRPr b="1" i="0" sz="2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40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Sudha Maa</dc:creator>
</cp:coreProperties>
</file>