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8" roundtripDataSignature="AMtx7mjP/BGqCUivWRW5VuNex2kof2D9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5f7d5dcc72_1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g15f7d5dcc7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8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15" name="Google Shape;15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2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6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1" name="Google Shape;41;p16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16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8.png"/><Relationship Id="rId6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54399" y="22473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2054872" y="1204111"/>
            <a:ext cx="5803536" cy="1539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"/>
              <a:t>SESSION: 1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ENGLISH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3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Distributive Adjective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: Introduction with examples pg. 9, 10 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1754" y="35341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0"/>
          <p:cNvSpPr txBox="1"/>
          <p:nvPr>
            <p:ph idx="1" type="body"/>
          </p:nvPr>
        </p:nvSpPr>
        <p:spPr>
          <a:xfrm>
            <a:off x="311699" y="3300012"/>
            <a:ext cx="7092277" cy="153566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The girls have </a:t>
            </a:r>
            <a:r>
              <a:rPr b="1" lang="en">
                <a:solidFill>
                  <a:srgbClr val="C00000"/>
                </a:solidFill>
              </a:rPr>
              <a:t>long</a:t>
            </a:r>
            <a:r>
              <a:rPr lang="en"/>
              <a:t> hair.</a:t>
            </a:r>
            <a:endParaRPr/>
          </a:p>
          <a:p>
            <a:pPr indent="0" lvl="0" marL="114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Raju is </a:t>
            </a:r>
            <a:r>
              <a:rPr b="1" lang="en">
                <a:solidFill>
                  <a:srgbClr val="C00000"/>
                </a:solidFill>
              </a:rPr>
              <a:t>young </a:t>
            </a:r>
            <a:r>
              <a:rPr lang="en"/>
              <a:t>but </a:t>
            </a:r>
            <a:r>
              <a:rPr b="1" lang="en">
                <a:solidFill>
                  <a:srgbClr val="C00000"/>
                </a:solidFill>
              </a:rPr>
              <a:t>grandpa </a:t>
            </a:r>
            <a:r>
              <a:rPr lang="en"/>
              <a:t>is old.</a:t>
            </a:r>
            <a:endParaRPr/>
          </a:p>
          <a:p>
            <a:pPr indent="0" lvl="0" marL="114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John has a </a:t>
            </a:r>
            <a:r>
              <a:rPr b="1" lang="en">
                <a:solidFill>
                  <a:srgbClr val="C00000"/>
                </a:solidFill>
              </a:rPr>
              <a:t>new</a:t>
            </a:r>
            <a:r>
              <a:rPr lang="en"/>
              <a:t> toy, jimmy has an </a:t>
            </a:r>
            <a:r>
              <a:rPr b="1" lang="en">
                <a:solidFill>
                  <a:srgbClr val="C00000"/>
                </a:solidFill>
              </a:rPr>
              <a:t>old</a:t>
            </a:r>
            <a:r>
              <a:rPr lang="en"/>
              <a:t> toy.</a:t>
            </a:r>
            <a:endParaRPr/>
          </a:p>
          <a:p>
            <a:pPr indent="0" lvl="0" marL="114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The bold words are adjectives as they are describing the qualities or states of the nouns. </a:t>
            </a:r>
            <a:endParaRPr/>
          </a:p>
        </p:txBody>
      </p:sp>
      <p:sp>
        <p:nvSpPr>
          <p:cNvPr id="64" name="Google Shape;64;p20"/>
          <p:cNvSpPr txBox="1"/>
          <p:nvPr>
            <p:ph idx="4294967295" type="title"/>
          </p:nvPr>
        </p:nvSpPr>
        <p:spPr>
          <a:xfrm>
            <a:off x="0" y="444500"/>
            <a:ext cx="8521700" cy="5730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en">
                <a:solidFill>
                  <a:srgbClr val="C00000"/>
                </a:solidFill>
                <a:latin typeface="Roboto"/>
                <a:ea typeface="Roboto"/>
                <a:cs typeface="Roboto"/>
                <a:sym typeface="Roboto"/>
              </a:rPr>
              <a:t>                                         lets recap</a:t>
            </a:r>
            <a:br>
              <a:rPr b="1" lang="en">
                <a:solidFill>
                  <a:srgbClr val="C00000"/>
                </a:solidFill>
                <a:latin typeface="Roboto"/>
                <a:ea typeface="Roboto"/>
                <a:cs typeface="Roboto"/>
                <a:sym typeface="Roboto"/>
              </a:rPr>
            </a:br>
            <a:br>
              <a:rPr lang="en">
                <a:solidFill>
                  <a:srgbClr val="C00000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pic>
        <p:nvPicPr>
          <p:cNvPr id="65" name="Google Shape;65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2761" y="1287262"/>
            <a:ext cx="2143125" cy="1819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843479" y="1287262"/>
            <a:ext cx="2619375" cy="174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733114" y="1414412"/>
            <a:ext cx="2828925" cy="161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98637" y="32773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1"/>
          <p:cNvSpPr/>
          <p:nvPr/>
        </p:nvSpPr>
        <p:spPr>
          <a:xfrm>
            <a:off x="859882" y="1824028"/>
            <a:ext cx="24237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74" name="Google Shape;74;p21"/>
          <p:cNvSpPr/>
          <p:nvPr/>
        </p:nvSpPr>
        <p:spPr>
          <a:xfrm>
            <a:off x="3713442" y="1860814"/>
            <a:ext cx="24237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75" name="Google Shape;75;p21"/>
          <p:cNvSpPr/>
          <p:nvPr/>
        </p:nvSpPr>
        <p:spPr>
          <a:xfrm>
            <a:off x="1721731" y="2759448"/>
            <a:ext cx="24237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7" name="Google Shape;77;p21"/>
          <p:cNvSpPr txBox="1"/>
          <p:nvPr>
            <p:ph idx="2" type="body"/>
          </p:nvPr>
        </p:nvSpPr>
        <p:spPr>
          <a:xfrm>
            <a:off x="5538788" y="896645"/>
            <a:ext cx="3401742" cy="32176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>
                <a:solidFill>
                  <a:srgbClr val="002060"/>
                </a:solidFill>
              </a:rPr>
              <a:t>    DISTRIBUTIVE ADJECTIVES</a:t>
            </a:r>
            <a:endParaRPr/>
          </a:p>
        </p:txBody>
      </p:sp>
      <p:sp>
        <p:nvSpPr>
          <p:cNvPr id="78" name="Google Shape;78;p21"/>
          <p:cNvSpPr txBox="1"/>
          <p:nvPr/>
        </p:nvSpPr>
        <p:spPr>
          <a:xfrm>
            <a:off x="5667469" y="90535"/>
            <a:ext cx="18473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" name="Google Shape;79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2044" y="328474"/>
            <a:ext cx="5396744" cy="4660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04044" y="36977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2"/>
          <p:cNvSpPr/>
          <p:nvPr/>
        </p:nvSpPr>
        <p:spPr>
          <a:xfrm>
            <a:off x="859882" y="1824028"/>
            <a:ext cx="24237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86" name="Google Shape;86;p22"/>
          <p:cNvSpPr/>
          <p:nvPr/>
        </p:nvSpPr>
        <p:spPr>
          <a:xfrm>
            <a:off x="3713442" y="1860814"/>
            <a:ext cx="24237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87" name="Google Shape;87;p22"/>
          <p:cNvSpPr/>
          <p:nvPr/>
        </p:nvSpPr>
        <p:spPr>
          <a:xfrm>
            <a:off x="1721731" y="2759448"/>
            <a:ext cx="24237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88" name="Google Shape;8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chemeClr val="dk1"/>
                </a:solidFill>
              </a:rPr>
            </a:b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</p:txBody>
      </p:sp>
      <p:sp>
        <p:nvSpPr>
          <p:cNvPr id="89" name="Google Shape;89;p22"/>
          <p:cNvSpPr txBox="1"/>
          <p:nvPr>
            <p:ph idx="1" type="body"/>
          </p:nvPr>
        </p:nvSpPr>
        <p:spPr>
          <a:xfrm>
            <a:off x="244252" y="315882"/>
            <a:ext cx="8520600" cy="442479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">
                <a:solidFill>
                  <a:srgbClr val="FF0000"/>
                </a:solidFill>
              </a:rPr>
              <a:t>Each</a:t>
            </a:r>
            <a:r>
              <a:rPr lang="en"/>
              <a:t> girl will get a chocolate.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He used to call me </a:t>
            </a:r>
            <a:r>
              <a:rPr b="1" lang="en">
                <a:solidFill>
                  <a:srgbClr val="FF0000"/>
                </a:solidFill>
              </a:rPr>
              <a:t>everyday.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I like </a:t>
            </a:r>
            <a:r>
              <a:rPr b="1" lang="en">
                <a:solidFill>
                  <a:srgbClr val="FF0000"/>
                </a:solidFill>
              </a:rPr>
              <a:t>neither</a:t>
            </a:r>
            <a:r>
              <a:rPr lang="en"/>
              <a:t> of you.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Is there </a:t>
            </a:r>
            <a:r>
              <a:rPr b="1" lang="en">
                <a:solidFill>
                  <a:srgbClr val="FF0000"/>
                </a:solidFill>
              </a:rPr>
              <a:t>any </a:t>
            </a:r>
            <a:r>
              <a:rPr lang="en"/>
              <a:t>money left?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Each, every, neither, any  are referring to individual members of a group.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rgbClr val="0070C0"/>
                </a:solidFill>
              </a:rPr>
              <a:t>Adjectives that refer to individual members of a group are called distributive adjectives. 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rgbClr val="0070C0"/>
                </a:solidFill>
              </a:rPr>
              <a:t>Some examples- each, every, neither, either, any, both etc.</a:t>
            </a:r>
            <a:endParaRPr/>
          </a:p>
        </p:txBody>
      </p:sp>
      <p:sp>
        <p:nvSpPr>
          <p:cNvPr id="90" name="Google Shape;90;p22"/>
          <p:cNvSpPr txBox="1"/>
          <p:nvPr/>
        </p:nvSpPr>
        <p:spPr>
          <a:xfrm>
            <a:off x="5667469" y="90535"/>
            <a:ext cx="18473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96" name="Google Shape;96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753600" cy="593407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3"/>
          <p:cNvSpPr txBox="1"/>
          <p:nvPr>
            <p:ph idx="1" type="body"/>
          </p:nvPr>
        </p:nvSpPr>
        <p:spPr>
          <a:xfrm>
            <a:off x="311700" y="739739"/>
            <a:ext cx="8520600" cy="382913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rgbClr val="FF0000"/>
                </a:solidFill>
              </a:rPr>
              <a:t>Points to remember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rgbClr val="FF0000"/>
                </a:solidFill>
              </a:rPr>
              <a:t>Each: </a:t>
            </a:r>
            <a:r>
              <a:rPr lang="en" sz="2400">
                <a:solidFill>
                  <a:schemeClr val="dk1"/>
                </a:solidFill>
              </a:rPr>
              <a:t>Each is used to refer to one specific </a:t>
            </a:r>
            <a:endParaRPr sz="2400">
              <a:solidFill>
                <a:schemeClr val="dk1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chemeClr val="dk1"/>
                </a:solidFill>
              </a:rPr>
              <a:t>person of a group.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rgbClr val="FF0000"/>
                </a:solidFill>
              </a:rPr>
              <a:t>Every: </a:t>
            </a:r>
            <a:r>
              <a:rPr lang="en" sz="2400">
                <a:solidFill>
                  <a:schemeClr val="dk1"/>
                </a:solidFill>
              </a:rPr>
              <a:t>Every is use to refer to each member of </a:t>
            </a:r>
            <a:endParaRPr sz="2400">
              <a:solidFill>
                <a:schemeClr val="dk1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chemeClr val="dk1"/>
                </a:solidFill>
              </a:rPr>
              <a:t>a group</a:t>
            </a:r>
            <a:r>
              <a:rPr lang="en" sz="2400">
                <a:solidFill>
                  <a:srgbClr val="FF0000"/>
                </a:solidFill>
              </a:rPr>
              <a:t>.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rgbClr val="FF0000"/>
                </a:solidFill>
              </a:rPr>
              <a:t>Either: </a:t>
            </a:r>
            <a:r>
              <a:rPr lang="en" sz="2400">
                <a:solidFill>
                  <a:schemeClr val="dk1"/>
                </a:solidFill>
              </a:rPr>
              <a:t>Either is used to refer to one or the other between two options.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400">
                <a:solidFill>
                  <a:srgbClr val="FF0000"/>
                </a:solidFill>
              </a:rPr>
              <a:t>Neither: </a:t>
            </a:r>
            <a:r>
              <a:rPr lang="en" sz="2400">
                <a:solidFill>
                  <a:schemeClr val="dk1"/>
                </a:solidFill>
              </a:rPr>
              <a:t>Neither means that none of the option listed can be       considered.</a:t>
            </a:r>
            <a:endParaRPr/>
          </a:p>
        </p:txBody>
      </p:sp>
      <p:pic>
        <p:nvPicPr>
          <p:cNvPr id="98" name="Google Shape;98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49976" y="2646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sz="2000"/>
              <a:t>Q1. Underline the distributive adjectives in the sentence below</a:t>
            </a:r>
            <a:endParaRPr/>
          </a:p>
        </p:txBody>
      </p:sp>
      <p:sp>
        <p:nvSpPr>
          <p:cNvPr id="104" name="Google Shape;104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"/>
              <a:t>I have realized that neither bag is big enough.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"/>
              <a:t>Every body in this class wears a white shirt.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"/>
              <a:t>Either team may win.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"/>
              <a:t>Each group is to follow its leader.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"/>
              <a:t>My father has to go to the factory every day.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"/>
              <a:t>Every student in my class is intelligent.</a:t>
            </a:r>
            <a:endParaRPr/>
          </a:p>
        </p:txBody>
      </p:sp>
      <p:sp>
        <p:nvSpPr>
          <p:cNvPr id="105" name="Google Shape;105;p24"/>
          <p:cNvSpPr/>
          <p:nvPr/>
        </p:nvSpPr>
        <p:spPr>
          <a:xfrm>
            <a:off x="2805345" y="1472072"/>
            <a:ext cx="816743" cy="63765"/>
          </a:xfrm>
          <a:prstGeom prst="mathMinus">
            <a:avLst>
              <a:gd fmla="val 23520" name="adj1"/>
            </a:avLst>
          </a:prstGeom>
          <a:solidFill>
            <a:schemeClr val="accen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4"/>
          <p:cNvSpPr/>
          <p:nvPr/>
        </p:nvSpPr>
        <p:spPr>
          <a:xfrm>
            <a:off x="729449" y="1802025"/>
            <a:ext cx="816743" cy="63765"/>
          </a:xfrm>
          <a:prstGeom prst="mathMinus">
            <a:avLst>
              <a:gd fmla="val 23520" name="adj1"/>
            </a:avLst>
          </a:prstGeom>
          <a:solidFill>
            <a:schemeClr val="accen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4"/>
          <p:cNvSpPr/>
          <p:nvPr/>
        </p:nvSpPr>
        <p:spPr>
          <a:xfrm>
            <a:off x="729449" y="2131979"/>
            <a:ext cx="816743" cy="63765"/>
          </a:xfrm>
          <a:prstGeom prst="mathMinus">
            <a:avLst>
              <a:gd fmla="val 23520" name="adj1"/>
            </a:avLst>
          </a:prstGeom>
          <a:solidFill>
            <a:schemeClr val="accen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4"/>
          <p:cNvSpPr/>
          <p:nvPr/>
        </p:nvSpPr>
        <p:spPr>
          <a:xfrm>
            <a:off x="729449" y="2451575"/>
            <a:ext cx="816743" cy="63765"/>
          </a:xfrm>
          <a:prstGeom prst="mathMinus">
            <a:avLst>
              <a:gd fmla="val 23520" name="adj1"/>
            </a:avLst>
          </a:prstGeom>
          <a:solidFill>
            <a:schemeClr val="accen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4"/>
          <p:cNvSpPr/>
          <p:nvPr/>
        </p:nvSpPr>
        <p:spPr>
          <a:xfrm>
            <a:off x="4163628" y="2796910"/>
            <a:ext cx="816743" cy="63765"/>
          </a:xfrm>
          <a:prstGeom prst="mathMinus">
            <a:avLst>
              <a:gd fmla="val 23520" name="adj1"/>
            </a:avLst>
          </a:prstGeom>
          <a:solidFill>
            <a:schemeClr val="accen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4"/>
          <p:cNvSpPr/>
          <p:nvPr/>
        </p:nvSpPr>
        <p:spPr>
          <a:xfrm>
            <a:off x="729448" y="3046964"/>
            <a:ext cx="816743" cy="63765"/>
          </a:xfrm>
          <a:prstGeom prst="mathMinus">
            <a:avLst>
              <a:gd fmla="val 23520" name="adj1"/>
            </a:avLst>
          </a:prstGeom>
          <a:solidFill>
            <a:schemeClr val="accen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1" name="Google Shape;11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45782" y="369778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77368" y="30086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7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lang="en" sz="2600">
                <a:solidFill>
                  <a:srgbClr val="FF0000"/>
                </a:solidFill>
              </a:rPr>
              <a:t>LEARNING OUTCOME</a:t>
            </a:r>
            <a:endParaRPr b="1" sz="2600">
              <a:solidFill>
                <a:srgbClr val="FF0000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lang="en" sz="2000">
                <a:solidFill>
                  <a:schemeClr val="dk1"/>
                </a:solidFill>
              </a:rPr>
              <a:t>The children learn the use of adverb of frequency in different sentences.</a:t>
            </a:r>
            <a:endParaRPr b="1" sz="20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sz="2000">
              <a:solidFill>
                <a:schemeClr val="dk1"/>
              </a:solidFill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b="1" sz="2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g15f7d5dcc72_1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77368" y="30086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g15f7d5dcc72_1_0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Sudha Maa</dc:creator>
</cp:coreProperties>
</file>