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comments/comment5.xml" ContentType="application/vnd.openxmlformats-officedocument.presentationml.comments+xml"/>
  <Override PartName="/ppt/notesSlides/notesSlide7.xml" ContentType="application/vnd.openxmlformats-officedocument.presentationml.notesSlide+xml"/>
  <Override PartName="/ppt/comments/comment6.xml" ContentType="application/vnd.openxmlformats-officedocument.presentationml.comments+xml"/>
  <Override PartName="/ppt/notesSlides/notesSlide8.xml" ContentType="application/vnd.openxmlformats-officedocument.presentationml.notesSlide+xml"/>
  <Override PartName="/ppt/comments/comment7.xml" ContentType="application/vnd.openxmlformats-officedocument.presentationml.comments+xml"/>
  <Override PartName="/ppt/notesSlides/notesSlide9.xml" ContentType="application/vnd.openxmlformats-officedocument.presentationml.notesSlide+xml"/>
  <Override PartName="/ppt/comments/comment8.xml" ContentType="application/vnd.openxmlformats-officedocument.presentationml.comments+xml"/>
  <Override PartName="/ppt/notesSlides/notesSlide10.xml" ContentType="application/vnd.openxmlformats-officedocument.presentationml.notesSlide+xml"/>
  <Override PartName="/ppt/comments/comment9.xml" ContentType="application/vnd.openxmlformats-officedocument.presentationml.comments+xml"/>
  <Override PartName="/ppt/notesSlides/notesSlide11.xml" ContentType="application/vnd.openxmlformats-officedocument.presentationml.notesSlide+xml"/>
  <Override PartName="/ppt/comments/comment10.xml" ContentType="application/vnd.openxmlformats-officedocument.presentationml.comments+xml"/>
  <Override PartName="/ppt/notesSlides/notesSlide12.xml" ContentType="application/vnd.openxmlformats-officedocument.presentationml.notesSlide+xml"/>
  <Override PartName="/ppt/comments/comment11.xml" ContentType="application/vnd.openxmlformats-officedocument.presentationml.comments+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sldIdLst>
    <p:sldId id="256" r:id="rId2"/>
    <p:sldId id="257" r:id="rId3"/>
    <p:sldId id="288" r:id="rId4"/>
    <p:sldId id="289" r:id="rId5"/>
    <p:sldId id="285" r:id="rId6"/>
    <p:sldId id="286" r:id="rId7"/>
    <p:sldId id="287" r:id="rId8"/>
    <p:sldId id="268" r:id="rId9"/>
    <p:sldId id="278" r:id="rId10"/>
    <p:sldId id="283" r:id="rId11"/>
    <p:sldId id="262" r:id="rId12"/>
    <p:sldId id="284" r:id="rId13"/>
    <p:sldId id="263" r:id="rId14"/>
  </p:sldIdLst>
  <p:sldSz cx="12192000" cy="6858000"/>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2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23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10.xml><?xml version="1.0" encoding="utf-8"?>
<p:cmLst xmlns:a="http://schemas.openxmlformats.org/drawingml/2006/main" xmlns:r="http://schemas.openxmlformats.org/officeDocument/2006/relationships" xmlns:p="http://schemas.openxmlformats.org/presentationml/2006/main">
  <p:cm authorId="0" dt="2020-06-17T16:35:54.682" idx="7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11.xml><?xml version="1.0" encoding="utf-8"?>
<p:cmLst xmlns:a="http://schemas.openxmlformats.org/drawingml/2006/main" xmlns:r="http://schemas.openxmlformats.org/officeDocument/2006/relationships" xmlns:p="http://schemas.openxmlformats.org/presentationml/2006/main">
  <p:cm authorId="0" dt="2020-06-17T16:35:54.682" idx="11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2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124">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12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12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12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5:54.682" idx="117">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8.xml><?xml version="1.0" encoding="utf-8"?>
<p:cmLst xmlns:a="http://schemas.openxmlformats.org/drawingml/2006/main" xmlns:r="http://schemas.openxmlformats.org/officeDocument/2006/relationships" xmlns:p="http://schemas.openxmlformats.org/presentationml/2006/main">
  <p:cm authorId="0" dt="2020-06-17T16:35:54.682" idx="11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9.xml><?xml version="1.0" encoding="utf-8"?>
<p:cmLst xmlns:a="http://schemas.openxmlformats.org/drawingml/2006/main" xmlns:r="http://schemas.openxmlformats.org/officeDocument/2006/relationships" xmlns:p="http://schemas.openxmlformats.org/presentationml/2006/main">
  <p:cm authorId="0" dt="2020-06-17T16:35:54.682" idx="118">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59E11A-01EF-49ED-96CE-735C130BA19F}" type="datetimeFigureOut">
              <a:rPr lang="en-US" smtClean="0"/>
              <a:pPr/>
              <a:t>2/14/2022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BAAA65-CF5A-4F43-BFD1-A19D1097BFDE}" type="slidenum">
              <a:rPr lang="en-US" smtClean="0"/>
              <a:pPr/>
              <a:t>‹#›</a:t>
            </a:fld>
            <a:endParaRPr lang="en-US"/>
          </a:p>
        </p:txBody>
      </p:sp>
    </p:spTree>
    <p:extLst>
      <p:ext uri="{BB962C8B-B14F-4D97-AF65-F5344CB8AC3E}">
        <p14:creationId xmlns:p14="http://schemas.microsoft.com/office/powerpoint/2010/main" val="1640075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2825668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3974123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8416441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826271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92452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54294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101883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8281787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2938202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231122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0942791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2938202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23112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2/14/2022</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comments" Target="../comments/comment9.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comments" Target="../comments/comment10.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comments" Target="../comments/comment1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omments" Target="../comments/commen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comments" Target="../comments/commen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omments" Target="../comments/commen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comments" Target="../comments/commen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1524000" y="5036854"/>
            <a:ext cx="9144000" cy="1821147"/>
          </a:xfrm>
          <a:prstGeom prst="rect">
            <a:avLst/>
          </a:prstGeom>
          <a:noFill/>
          <a:ln>
            <a:noFill/>
          </a:ln>
        </p:spPr>
      </p:pic>
      <p:pic>
        <p:nvPicPr>
          <p:cNvPr id="55" name="Google Shape;55;p1"/>
          <p:cNvPicPr preferRelativeResize="0"/>
          <p:nvPr/>
        </p:nvPicPr>
        <p:blipFill rotWithShape="1">
          <a:blip r:embed="rId4" cstate="print">
            <a:alphaModFix/>
          </a:blip>
          <a:srcRect/>
          <a:stretch/>
        </p:blipFill>
        <p:spPr>
          <a:xfrm>
            <a:off x="1746677" y="285635"/>
            <a:ext cx="1578401" cy="1044767"/>
          </a:xfrm>
          <a:prstGeom prst="rect">
            <a:avLst/>
          </a:prstGeom>
          <a:noFill/>
          <a:ln>
            <a:noFill/>
          </a:ln>
        </p:spPr>
      </p:pic>
      <p:sp>
        <p:nvSpPr>
          <p:cNvPr id="56" name="Google Shape;56;p1"/>
          <p:cNvSpPr txBox="1"/>
          <p:nvPr/>
        </p:nvSpPr>
        <p:spPr>
          <a:xfrm>
            <a:off x="7398275" y="131167"/>
            <a:ext cx="3176100" cy="1690000"/>
          </a:xfrm>
          <a:prstGeom prst="rect">
            <a:avLst/>
          </a:prstGeom>
          <a:noFill/>
          <a:ln>
            <a:noFill/>
          </a:ln>
        </p:spPr>
        <p:txBody>
          <a:bodyPr spcFirstLastPara="1" wrap="square" lIns="91425" tIns="91425" rIns="91425" bIns="91425" anchor="t" anchorCtr="0">
            <a:noAutofit/>
          </a:bodyPr>
          <a:lstStyle/>
          <a:p>
            <a:pPr>
              <a:buClr>
                <a:srgbClr val="000000"/>
              </a:buClr>
              <a:buSzPts val="1400"/>
            </a:pPr>
            <a:endParaRPr sz="1400">
              <a:solidFill>
                <a:srgbClr val="000000"/>
              </a:solidFill>
              <a:latin typeface="Arial"/>
              <a:ea typeface="Arial"/>
              <a:cs typeface="Arial"/>
              <a:sym typeface="Arial"/>
            </a:endParaRPr>
          </a:p>
        </p:txBody>
      </p:sp>
      <p:sp>
        <p:nvSpPr>
          <p:cNvPr id="57" name="Google Shape;57;p1"/>
          <p:cNvSpPr txBox="1"/>
          <p:nvPr/>
        </p:nvSpPr>
        <p:spPr>
          <a:xfrm>
            <a:off x="1524000" y="2743200"/>
            <a:ext cx="9144000" cy="2743200"/>
          </a:xfrm>
          <a:prstGeom prst="rect">
            <a:avLst/>
          </a:prstGeom>
          <a:noFill/>
          <a:ln>
            <a:noFill/>
          </a:ln>
        </p:spPr>
        <p:txBody>
          <a:bodyPr spcFirstLastPara="1" wrap="square" lIns="91425" tIns="91425" rIns="91425" bIns="91425" anchor="t" anchorCtr="0">
            <a:noAutofit/>
          </a:bodyPr>
          <a:lstStyle/>
          <a:p>
            <a:pPr>
              <a:buClr>
                <a:srgbClr val="000000"/>
              </a:buClr>
              <a:buSzPts val="1400"/>
            </a:pPr>
            <a:r>
              <a:rPr lang="en" sz="2000" b="1" dirty="0">
                <a:solidFill>
                  <a:srgbClr val="000000"/>
                </a:solidFill>
                <a:cs typeface="Calibri" pitchFamily="34" charset="0"/>
                <a:sym typeface="Arial"/>
              </a:rPr>
              <a:t>SESSION : 15</a:t>
            </a:r>
            <a:endParaRPr sz="2000" dirty="0">
              <a:cs typeface="Calibri" pitchFamily="34" charset="0"/>
            </a:endParaRPr>
          </a:p>
          <a:p>
            <a:pPr>
              <a:buClr>
                <a:srgbClr val="000000"/>
              </a:buClr>
              <a:buSzPts val="1400"/>
            </a:pPr>
            <a:r>
              <a:rPr lang="en" sz="2000" b="1" dirty="0">
                <a:solidFill>
                  <a:srgbClr val="000000"/>
                </a:solidFill>
                <a:cs typeface="Calibri" pitchFamily="34" charset="0"/>
                <a:sym typeface="Arial"/>
              </a:rPr>
              <a:t>CLASS : III</a:t>
            </a:r>
            <a:endParaRPr sz="2000" b="1" dirty="0">
              <a:solidFill>
                <a:srgbClr val="000000"/>
              </a:solidFill>
              <a:cs typeface="Calibri" pitchFamily="34" charset="0"/>
              <a:sym typeface="Arial"/>
            </a:endParaRPr>
          </a:p>
          <a:p>
            <a:pPr>
              <a:buClr>
                <a:srgbClr val="000000"/>
              </a:buClr>
              <a:buSzPts val="1400"/>
            </a:pPr>
            <a:r>
              <a:rPr lang="en" sz="2000" b="1" dirty="0">
                <a:solidFill>
                  <a:srgbClr val="000000"/>
                </a:solidFill>
                <a:cs typeface="Calibri" pitchFamily="34" charset="0"/>
                <a:sym typeface="Arial"/>
              </a:rPr>
              <a:t>SUBJECT : COMPUTER</a:t>
            </a:r>
          </a:p>
          <a:p>
            <a:pPr>
              <a:buClr>
                <a:srgbClr val="000000"/>
              </a:buClr>
              <a:buSzPts val="1400"/>
            </a:pPr>
            <a:r>
              <a:rPr lang="en-US" sz="2000" b="1" dirty="0">
                <a:cs typeface="Calibri" pitchFamily="34" charset="0"/>
              </a:rPr>
              <a:t>C</a:t>
            </a:r>
            <a:r>
              <a:rPr lang="en-US" sz="2000" b="1" dirty="0">
                <a:solidFill>
                  <a:srgbClr val="000000"/>
                </a:solidFill>
                <a:cs typeface="Calibri" pitchFamily="34" charset="0"/>
                <a:sym typeface="Arial"/>
              </a:rPr>
              <a:t>HAPTER NUMBER:2</a:t>
            </a:r>
          </a:p>
          <a:p>
            <a:pPr lvl="0">
              <a:buSzPts val="1400"/>
            </a:pPr>
            <a:r>
              <a:rPr lang="en-US" sz="2000" b="1" dirty="0">
                <a:solidFill>
                  <a:srgbClr val="000000"/>
                </a:solidFill>
                <a:cs typeface="Calibri" pitchFamily="34" charset="0"/>
                <a:sym typeface="Arial"/>
              </a:rPr>
              <a:t>CHAPTER NAME :HARDWARE AND SOFTWARE</a:t>
            </a:r>
            <a:endParaRPr lang="en-US" sz="2000" b="1" dirty="0">
              <a:cs typeface="Calibri" pitchFamily="34" charset="0"/>
            </a:endParaRPr>
          </a:p>
          <a:p>
            <a:r>
              <a:rPr lang="en-US" sz="2000" b="1" dirty="0">
                <a:solidFill>
                  <a:srgbClr val="000000"/>
                </a:solidFill>
                <a:cs typeface="Calibri" pitchFamily="34" charset="0"/>
                <a:sym typeface="Arial"/>
              </a:rPr>
              <a:t>SUBTOPIC : </a:t>
            </a:r>
            <a:r>
              <a:rPr lang="en-IN" sz="2000" b="1" dirty="0">
                <a:solidFill>
                  <a:srgbClr val="000000"/>
                </a:solidFill>
                <a:latin typeface="Calibri" panose="020F0502020204030204" pitchFamily="34" charset="0"/>
                <a:cs typeface="Calibri" pitchFamily="34" charset="0"/>
                <a:sym typeface="Arial"/>
              </a:rPr>
              <a:t>REVISION ORAL</a:t>
            </a:r>
            <a:endParaRPr lang="en-US" sz="2000" b="1" dirty="0">
              <a:solidFill>
                <a:srgbClr val="000000"/>
              </a:solidFill>
              <a:cs typeface="Calibri" pitchFamily="34" charset="0"/>
              <a:sym typeface="Arial"/>
            </a:endParaRPr>
          </a:p>
          <a:p>
            <a:r>
              <a:rPr lang="en-US" sz="2000" b="1" dirty="0">
                <a:solidFill>
                  <a:srgbClr val="000000"/>
                </a:solidFill>
                <a:cs typeface="Calibri" pitchFamily="34" charset="0"/>
                <a:sym typeface="Arial"/>
              </a:rPr>
              <a:t> </a:t>
            </a:r>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2" name="Google Shape;92;p6"/>
          <p:cNvSpPr txBox="1"/>
          <p:nvPr/>
        </p:nvSpPr>
        <p:spPr>
          <a:xfrm>
            <a:off x="1524000" y="815834"/>
            <a:ext cx="8965918" cy="5571687"/>
          </a:xfrm>
          <a:prstGeom prst="rect">
            <a:avLst/>
          </a:prstGeom>
          <a:noFill/>
          <a:ln>
            <a:noFill/>
          </a:ln>
        </p:spPr>
        <p:txBody>
          <a:bodyPr spcFirstLastPara="1" wrap="square" lIns="91425" tIns="91425" rIns="91425" bIns="91425" anchor="t" anchorCtr="0">
            <a:noAutofit/>
          </a:bodyPr>
          <a:lstStyle/>
          <a:p>
            <a:pPr fontAlgn="base"/>
            <a:r>
              <a:rPr lang="en-IN" sz="2800" b="1" u="sng" dirty="0">
                <a:solidFill>
                  <a:srgbClr val="373D3F"/>
                </a:solidFill>
                <a:latin typeface="Calibri" panose="020F0502020204030204" pitchFamily="34" charset="0"/>
                <a:ea typeface="Times New Roman" panose="02020603050405020304" pitchFamily="18" charset="0"/>
                <a:cs typeface="Calibri" panose="020F0502020204030204" pitchFamily="34" charset="0"/>
              </a:rPr>
              <a:t>Answer in one word or one sentence.</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6. What are the small labelled pictures on desktop called?</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Icons</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7. CorelDRAW is what type of Application software?</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Desktop publishing software</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8. Who is regarded as first computer programmer?</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Lady Ada Lovelace</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9. Which is the world’s largest processor making company?.</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Intel</a:t>
            </a:r>
          </a:p>
          <a:p>
            <a:pPr fontAlgn="base"/>
            <a:r>
              <a:rPr lang="en-IN" sz="2800" dirty="0">
                <a:latin typeface="Calibri" panose="020F0502020204030204" pitchFamily="34" charset="0"/>
                <a:ea typeface="Times New Roman" panose="02020603050405020304" pitchFamily="18" charset="0"/>
                <a:cs typeface="Calibri" panose="020F0502020204030204" pitchFamily="34" charset="0"/>
              </a:rPr>
              <a:t>10. What is the process of loading the operating system called?</a:t>
            </a: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Booting</a:t>
            </a:r>
          </a:p>
          <a:p>
            <a:pPr fontAlgn="base"/>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0366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2" end="2"/>
                                            </p:txEl>
                                          </p:spTgt>
                                        </p:tgtEl>
                                        <p:attrNameLst>
                                          <p:attrName>style.visibility</p:attrName>
                                        </p:attrNameLst>
                                      </p:cBhvr>
                                      <p:to>
                                        <p:strVal val="visible"/>
                                      </p:to>
                                    </p:set>
                                    <p:anim calcmode="lin" valueType="num">
                                      <p:cBhvr additive="base">
                                        <p:cTn id="7"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
                                            <p:txEl>
                                              <p:pRg st="4" end="4"/>
                                            </p:txEl>
                                          </p:spTgt>
                                        </p:tgtEl>
                                        <p:attrNameLst>
                                          <p:attrName>style.visibility</p:attrName>
                                        </p:attrNameLst>
                                      </p:cBhvr>
                                      <p:to>
                                        <p:strVal val="visible"/>
                                      </p:to>
                                    </p:set>
                                    <p:anim calcmode="lin" valueType="num">
                                      <p:cBhvr additive="base">
                                        <p:cTn id="13"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2">
                                            <p:txEl>
                                              <p:pRg st="6" end="6"/>
                                            </p:txEl>
                                          </p:spTgt>
                                        </p:tgtEl>
                                        <p:attrNameLst>
                                          <p:attrName>style.visibility</p:attrName>
                                        </p:attrNameLst>
                                      </p:cBhvr>
                                      <p:to>
                                        <p:strVal val="visible"/>
                                      </p:to>
                                    </p:set>
                                    <p:anim calcmode="lin" valueType="num">
                                      <p:cBhvr additive="base">
                                        <p:cTn id="19" dur="500" fill="hold"/>
                                        <p:tgtEl>
                                          <p:spTgt spid="9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2">
                                            <p:txEl>
                                              <p:pRg st="8" end="8"/>
                                            </p:txEl>
                                          </p:spTgt>
                                        </p:tgtEl>
                                        <p:attrNameLst>
                                          <p:attrName>style.visibility</p:attrName>
                                        </p:attrNameLst>
                                      </p:cBhvr>
                                      <p:to>
                                        <p:strVal val="visible"/>
                                      </p:to>
                                    </p:set>
                                    <p:anim calcmode="lin" valueType="num">
                                      <p:cBhvr additive="base">
                                        <p:cTn id="25" dur="500" fill="hold"/>
                                        <p:tgtEl>
                                          <p:spTgt spid="92">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2">
                                            <p:txEl>
                                              <p:pRg st="9" end="9"/>
                                            </p:txEl>
                                          </p:spTgt>
                                        </p:tgtEl>
                                        <p:attrNameLst>
                                          <p:attrName>style.visibility</p:attrName>
                                        </p:attrNameLst>
                                      </p:cBhvr>
                                      <p:to>
                                        <p:strVal val="visible"/>
                                      </p:to>
                                    </p:set>
                                    <p:anim calcmode="lin" valueType="num">
                                      <p:cBhvr additive="base">
                                        <p:cTn id="31" dur="500" fill="hold"/>
                                        <p:tgtEl>
                                          <p:spTgt spid="92">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2">
                                            <p:txEl>
                                              <p:pRg st="10" end="10"/>
                                            </p:txEl>
                                          </p:spTgt>
                                        </p:tgtEl>
                                        <p:attrNameLst>
                                          <p:attrName>style.visibility</p:attrName>
                                        </p:attrNameLst>
                                      </p:cBhvr>
                                      <p:to>
                                        <p:strVal val="visible"/>
                                      </p:to>
                                    </p:set>
                                    <p:anim calcmode="lin" valueType="num">
                                      <p:cBhvr additive="base">
                                        <p:cTn id="37" dur="500" fill="hold"/>
                                        <p:tgtEl>
                                          <p:spTgt spid="92">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20277"/>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HOMEWORK:</a:t>
            </a:r>
            <a:endParaRPr sz="2200" b="1" dirty="0">
              <a:solidFill>
                <a:srgbClr val="FF0000"/>
              </a:solidFill>
              <a:latin typeface="Arial"/>
              <a:ea typeface="Arial"/>
              <a:cs typeface="Arial"/>
              <a:sym typeface="Arial"/>
            </a:endParaRPr>
          </a:p>
        </p:txBody>
      </p:sp>
      <p:sp>
        <p:nvSpPr>
          <p:cNvPr id="92" name="Google Shape;92;p6"/>
          <p:cNvSpPr txBox="1"/>
          <p:nvPr/>
        </p:nvSpPr>
        <p:spPr>
          <a:xfrm>
            <a:off x="1702082" y="1286314"/>
            <a:ext cx="8688300" cy="1914087"/>
          </a:xfrm>
          <a:prstGeom prst="rect">
            <a:avLst/>
          </a:prstGeom>
          <a:noFill/>
          <a:ln>
            <a:noFill/>
          </a:ln>
        </p:spPr>
        <p:txBody>
          <a:bodyPr spcFirstLastPara="1" wrap="square" lIns="91425" tIns="91425" rIns="91425" bIns="91425" anchor="t" anchorCtr="0">
            <a:noAutofit/>
          </a:bodyPr>
          <a:lstStyle/>
          <a:p>
            <a:r>
              <a:rPr lang="en-GB" sz="3600" b="0" i="0" u="none" strike="noStrike" dirty="0">
                <a:solidFill>
                  <a:srgbClr val="000000"/>
                </a:solidFill>
                <a:effectLst/>
                <a:latin typeface="Calibri" panose="020F0502020204030204" pitchFamily="34" charset="0"/>
              </a:rPr>
              <a:t>Learn </a:t>
            </a:r>
            <a:r>
              <a:rPr lang="en-GB" sz="3600" b="0" i="0" u="none" strike="noStrike" dirty="0" err="1">
                <a:solidFill>
                  <a:srgbClr val="000000"/>
                </a:solidFill>
                <a:effectLst/>
                <a:latin typeface="Calibri" panose="020F0502020204030204" pitchFamily="34" charset="0"/>
              </a:rPr>
              <a:t>ch</a:t>
            </a:r>
            <a:r>
              <a:rPr lang="en-GB" sz="3600" b="0" i="0" u="none" strike="noStrike" dirty="0">
                <a:solidFill>
                  <a:srgbClr val="000000"/>
                </a:solidFill>
                <a:effectLst/>
                <a:latin typeface="Calibri" panose="020F0502020204030204" pitchFamily="34" charset="0"/>
              </a:rPr>
              <a:t> 2, 4  and 5</a:t>
            </a:r>
            <a:endParaRPr lang="en-US" sz="5400" b="1" dirty="0">
              <a:solidFill>
                <a:srgbClr val="000000"/>
              </a:solidFill>
              <a:ea typeface="Calibri"/>
              <a:cs typeface="Calibri" pitchFamily="34" charset="0"/>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20277"/>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OBJECTIVE:</a:t>
            </a:r>
            <a:endParaRPr sz="2200" b="1">
              <a:solidFill>
                <a:srgbClr val="FF0000"/>
              </a:solidFill>
              <a:latin typeface="Arial"/>
              <a:ea typeface="Arial"/>
              <a:cs typeface="Arial"/>
              <a:sym typeface="Arial"/>
            </a:endParaRPr>
          </a:p>
        </p:txBody>
      </p:sp>
      <p:sp>
        <p:nvSpPr>
          <p:cNvPr id="92" name="Google Shape;92;p6"/>
          <p:cNvSpPr txBox="1"/>
          <p:nvPr/>
        </p:nvSpPr>
        <p:spPr>
          <a:xfrm>
            <a:off x="1702082" y="1286314"/>
            <a:ext cx="8688300" cy="1914087"/>
          </a:xfrm>
          <a:prstGeom prst="rect">
            <a:avLst/>
          </a:prstGeom>
          <a:noFill/>
          <a:ln>
            <a:noFill/>
          </a:ln>
        </p:spPr>
        <p:txBody>
          <a:bodyPr spcFirstLastPara="1" wrap="square" lIns="91425" tIns="91425" rIns="91425" bIns="91425" anchor="t" anchorCtr="0">
            <a:noAutofit/>
          </a:bodyPr>
          <a:lstStyle/>
          <a:p>
            <a:r>
              <a:rPr lang="en-US" sz="3200" b="1" dirty="0">
                <a:cs typeface="Calibri" pitchFamily="34" charset="0"/>
              </a:rPr>
              <a:t>Students will </a:t>
            </a:r>
            <a:r>
              <a:rPr lang="en-IN" sz="3200" b="1" dirty="0">
                <a:cs typeface="Calibri" pitchFamily="34" charset="0"/>
              </a:rPr>
              <a:t>be able to solve the objective type questions.</a:t>
            </a:r>
            <a:endParaRPr lang="en-US" sz="3200" b="1" dirty="0">
              <a:solidFill>
                <a:srgbClr val="000000"/>
              </a:solidFill>
              <a:cs typeface="Calibri" pitchFamily="34" charset="0"/>
              <a:sym typeface="Arial"/>
            </a:endParaRPr>
          </a:p>
          <a:p>
            <a:pPr lvl="0">
              <a:buSzPts val="1400"/>
            </a:pPr>
            <a:r>
              <a:rPr lang="en-US" sz="3200" b="1" dirty="0">
                <a:cs typeface="Calibri" pitchFamily="34" charset="0"/>
              </a:rPr>
              <a:t> </a:t>
            </a:r>
            <a:endParaRPr lang="en-US" sz="3200" b="1" dirty="0">
              <a:solidFill>
                <a:srgbClr val="000000"/>
              </a:solidFill>
              <a:ea typeface="Calibri"/>
              <a:cs typeface="Calibri" pitchFamily="34" charset="0"/>
              <a:sym typeface="Calibri"/>
            </a:endParaRPr>
          </a:p>
        </p:txBody>
      </p:sp>
    </p:spTree>
    <p:extLst>
      <p:ext uri="{BB962C8B-B14F-4D97-AF65-F5344CB8AC3E}">
        <p14:creationId xmlns:p14="http://schemas.microsoft.com/office/powerpoint/2010/main" val="21194914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cstate="print">
            <a:alphaModFix/>
          </a:blip>
          <a:srcRect/>
          <a:stretch/>
        </p:blipFill>
        <p:spPr>
          <a:xfrm>
            <a:off x="9435474" y="-76200"/>
            <a:ext cx="1232526" cy="815833"/>
          </a:xfrm>
          <a:prstGeom prst="rect">
            <a:avLst/>
          </a:prstGeom>
          <a:noFill/>
          <a:ln>
            <a:noFill/>
          </a:ln>
        </p:spPr>
      </p:pic>
      <p:sp>
        <p:nvSpPr>
          <p:cNvPr id="98" name="Google Shape;98;p7"/>
          <p:cNvSpPr txBox="1"/>
          <p:nvPr/>
        </p:nvSpPr>
        <p:spPr>
          <a:xfrm>
            <a:off x="2145425" y="991333"/>
            <a:ext cx="7801200" cy="4749600"/>
          </a:xfrm>
          <a:prstGeom prst="rect">
            <a:avLst/>
          </a:prstGeom>
          <a:noFill/>
          <a:ln>
            <a:noFill/>
          </a:ln>
        </p:spPr>
        <p:txBody>
          <a:bodyPr spcFirstLastPara="1" wrap="square" lIns="91425" tIns="91425" rIns="91425" bIns="91425" anchor="ctr" anchorCtr="0">
            <a:noAutofit/>
          </a:bodyPr>
          <a:lstStyle/>
          <a:p>
            <a:pPr marL="457200" algn="ctr">
              <a:lnSpc>
                <a:spcPct val="115000"/>
              </a:lnSpc>
              <a:buClr>
                <a:srgbClr val="000000"/>
              </a:buClr>
              <a:buSzPts val="4000"/>
            </a:pPr>
            <a:r>
              <a:rPr lang="en" sz="4000" b="1">
                <a:solidFill>
                  <a:srgbClr val="000000"/>
                </a:solidFill>
                <a:latin typeface="Arial"/>
                <a:ea typeface="Arial"/>
                <a:cs typeface="Arial"/>
                <a:sym typeface="Arial"/>
              </a:rPr>
              <a:t>THANKING YOU</a:t>
            </a:r>
            <a:endParaRPr sz="4000" b="1">
              <a:solidFill>
                <a:srgbClr val="000000"/>
              </a:solidFill>
              <a:latin typeface="Arial"/>
              <a:ea typeface="Arial"/>
              <a:cs typeface="Arial"/>
              <a:sym typeface="Arial"/>
            </a:endParaRPr>
          </a:p>
          <a:p>
            <a:pPr marL="457200" algn="ctr">
              <a:lnSpc>
                <a:spcPct val="115000"/>
              </a:lnSpc>
              <a:buClr>
                <a:srgbClr val="000000"/>
              </a:buClr>
              <a:buSzPts val="4000"/>
            </a:pPr>
            <a:r>
              <a:rPr lang="en" sz="4000" b="1">
                <a:solidFill>
                  <a:srgbClr val="FF0000"/>
                </a:solidFill>
                <a:latin typeface="Arial"/>
                <a:ea typeface="Arial"/>
                <a:cs typeface="Arial"/>
                <a:sym typeface="Arial"/>
              </a:rPr>
              <a:t>ODM EDUCATIONAL GROUP</a:t>
            </a:r>
            <a:endParaRPr sz="4000" b="1">
              <a:solidFill>
                <a:srgbClr val="FF0000"/>
              </a:solidFill>
              <a:latin typeface="Arial"/>
              <a:ea typeface="Arial"/>
              <a:cs typeface="Arial"/>
              <a:sym typeface="Arial"/>
            </a:endParaRPr>
          </a:p>
          <a:p>
            <a:pPr>
              <a:buClr>
                <a:srgbClr val="000000"/>
              </a:buClr>
              <a:buSzPts val="1400"/>
            </a:pPr>
            <a:endParaRPr sz="140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OBJECTIVE:</a:t>
            </a:r>
            <a:endParaRPr sz="2200" b="1">
              <a:solidFill>
                <a:srgbClr val="FF0000"/>
              </a:solidFill>
              <a:latin typeface="Arial"/>
              <a:ea typeface="Arial"/>
              <a:cs typeface="Arial"/>
              <a:sym typeface="Arial"/>
            </a:endParaRPr>
          </a:p>
        </p:txBody>
      </p:sp>
      <p:sp>
        <p:nvSpPr>
          <p:cNvPr id="92" name="Google Shape;92;p6"/>
          <p:cNvSpPr txBox="1"/>
          <p:nvPr/>
        </p:nvSpPr>
        <p:spPr>
          <a:xfrm>
            <a:off x="1702082" y="1286313"/>
            <a:ext cx="8965918" cy="3852800"/>
          </a:xfrm>
          <a:prstGeom prst="rect">
            <a:avLst/>
          </a:prstGeom>
          <a:noFill/>
          <a:ln>
            <a:noFill/>
          </a:ln>
        </p:spPr>
        <p:txBody>
          <a:bodyPr spcFirstLastPara="1" wrap="square" lIns="91425" tIns="91425" rIns="91425" bIns="91425" anchor="t" anchorCtr="0">
            <a:noAutofit/>
          </a:bodyPr>
          <a:lstStyle/>
          <a:p>
            <a:r>
              <a:rPr lang="en-US" sz="2400" b="1" dirty="0">
                <a:latin typeface="Calibri" pitchFamily="34" charset="0"/>
                <a:cs typeface="Calibri" pitchFamily="34" charset="0"/>
              </a:rPr>
              <a:t>To enable students to </a:t>
            </a:r>
            <a:r>
              <a:rPr lang="en-IN" sz="2400" b="1" dirty="0">
                <a:latin typeface="Calibri" pitchFamily="34" charset="0"/>
                <a:cs typeface="Calibri" pitchFamily="34" charset="0"/>
              </a:rPr>
              <a:t>revise on hardware and software and its types</a:t>
            </a:r>
            <a:r>
              <a:rPr lang="en-US" sz="2400" b="1">
                <a:solidFill>
                  <a:srgbClr val="000000"/>
                </a:solidFill>
                <a:latin typeface="Calibri" pitchFamily="34" charset="0"/>
                <a:cs typeface="Calibri" pitchFamily="34" charset="0"/>
                <a:sym typeface="Calibri"/>
              </a:rPr>
              <a:t>.</a:t>
            </a:r>
            <a:endParaRPr lang="en-US" sz="2400" b="1" dirty="0">
              <a:solidFill>
                <a:srgbClr val="000000"/>
              </a:solidFill>
              <a:latin typeface="Calibri" pitchFamily="34" charset="0"/>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MATCH THE FOLLOWING</a:t>
            </a:r>
            <a:endParaRPr sz="2200" b="1" dirty="0">
              <a:solidFill>
                <a:srgbClr val="FF0000"/>
              </a:solidFill>
              <a:latin typeface="Arial"/>
              <a:ea typeface="Arial"/>
              <a:cs typeface="Arial"/>
              <a:sym typeface="Arial"/>
            </a:endParaRPr>
          </a:p>
        </p:txBody>
      </p:sp>
      <p:sp>
        <p:nvSpPr>
          <p:cNvPr id="92" name="Google Shape;92;p6"/>
          <p:cNvSpPr txBox="1"/>
          <p:nvPr/>
        </p:nvSpPr>
        <p:spPr>
          <a:xfrm>
            <a:off x="1702082" y="1286312"/>
            <a:ext cx="8965918" cy="5381773"/>
          </a:xfrm>
          <a:prstGeom prst="rect">
            <a:avLst/>
          </a:prstGeom>
          <a:noFill/>
          <a:ln>
            <a:noFill/>
          </a:ln>
        </p:spPr>
        <p:txBody>
          <a:bodyPr spcFirstLastPara="1" wrap="square" lIns="91425" tIns="91425" rIns="91425" bIns="91425" anchor="t" anchorCtr="0">
            <a:noAutofit/>
          </a:bodyPr>
          <a:lstStyle/>
          <a:p>
            <a:endParaRPr lang="en-US" sz="2400" b="1" dirty="0">
              <a:solidFill>
                <a:srgbClr val="000000"/>
              </a:solidFill>
              <a:latin typeface="Calibri" pitchFamily="34" charset="0"/>
              <a:cs typeface="Calibri" pitchFamily="34" charset="0"/>
              <a:sym typeface="Calibri"/>
            </a:endParaRPr>
          </a:p>
        </p:txBody>
      </p:sp>
      <p:graphicFrame>
        <p:nvGraphicFramePr>
          <p:cNvPr id="2" name="Table 2">
            <a:extLst>
              <a:ext uri="{FF2B5EF4-FFF2-40B4-BE49-F238E27FC236}">
                <a16:creationId xmlns:a16="http://schemas.microsoft.com/office/drawing/2014/main" id="{C5CF3FD3-8BC4-4AF8-9A26-8FFA2C5659C8}"/>
              </a:ext>
            </a:extLst>
          </p:cNvPr>
          <p:cNvGraphicFramePr>
            <a:graphicFrameLocks noGrp="1"/>
          </p:cNvGraphicFramePr>
          <p:nvPr>
            <p:extLst>
              <p:ext uri="{D42A27DB-BD31-4B8C-83A1-F6EECF244321}">
                <p14:modId xmlns:p14="http://schemas.microsoft.com/office/powerpoint/2010/main" val="554122949"/>
              </p:ext>
            </p:extLst>
          </p:nvPr>
        </p:nvGraphicFramePr>
        <p:xfrm>
          <a:off x="1751100" y="1213539"/>
          <a:ext cx="8686518" cy="5381772"/>
        </p:xfrm>
        <a:graphic>
          <a:graphicData uri="http://schemas.openxmlformats.org/drawingml/2006/table">
            <a:tbl>
              <a:tblPr firstRow="1" bandRow="1">
                <a:tableStyleId>{5C22544A-7EE6-4342-B048-85BDC9FD1C3A}</a:tableStyleId>
              </a:tblPr>
              <a:tblGrid>
                <a:gridCol w="4343259">
                  <a:extLst>
                    <a:ext uri="{9D8B030D-6E8A-4147-A177-3AD203B41FA5}">
                      <a16:colId xmlns:a16="http://schemas.microsoft.com/office/drawing/2014/main" val="336611699"/>
                    </a:ext>
                  </a:extLst>
                </a:gridCol>
                <a:gridCol w="4343259">
                  <a:extLst>
                    <a:ext uri="{9D8B030D-6E8A-4147-A177-3AD203B41FA5}">
                      <a16:colId xmlns:a16="http://schemas.microsoft.com/office/drawing/2014/main" val="1191123691"/>
                    </a:ext>
                  </a:extLst>
                </a:gridCol>
              </a:tblGrid>
              <a:tr h="896962">
                <a:tc>
                  <a:txBody>
                    <a:bodyPr/>
                    <a:lstStyle/>
                    <a:p>
                      <a:pPr algn="ctr"/>
                      <a:r>
                        <a:rPr lang="en-IN" sz="2400" dirty="0"/>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400" dirty="0"/>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0806516"/>
                  </a:ext>
                </a:extLst>
              </a:tr>
              <a:tr h="896962">
                <a:tc>
                  <a:txBody>
                    <a:bodyPr/>
                    <a:lstStyle/>
                    <a:p>
                      <a:pPr algn="ctr"/>
                      <a:r>
                        <a:rPr lang="en-IN" sz="2400" dirty="0"/>
                        <a:t>1. Double headed arrow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400" dirty="0"/>
                        <a:t>1. Used for inserting the text in a document.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54074948"/>
                  </a:ext>
                </a:extLst>
              </a:tr>
              <a:tr h="896962">
                <a:tc>
                  <a:txBody>
                    <a:bodyPr/>
                    <a:lstStyle/>
                    <a:p>
                      <a:pPr algn="ctr"/>
                      <a:r>
                        <a:rPr lang="en-IN" sz="2400" dirty="0"/>
                        <a:t>2. WordPad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400" dirty="0"/>
                        <a:t>2. Moving the text.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55551132"/>
                  </a:ext>
                </a:extLst>
              </a:tr>
              <a:tr h="896962">
                <a:tc>
                  <a:txBody>
                    <a:bodyPr/>
                    <a:lstStyle/>
                    <a:p>
                      <a:pPr algn="ctr"/>
                      <a:r>
                        <a:rPr lang="en-IN" sz="2400" dirty="0"/>
                        <a:t>3. Ctrl + X, Ctrl + 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400" dirty="0"/>
                        <a:t>3. Operating system.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55263381"/>
                  </a:ext>
                </a:extLst>
              </a:tr>
              <a:tr h="896962">
                <a:tc>
                  <a:txBody>
                    <a:bodyPr/>
                    <a:lstStyle/>
                    <a:p>
                      <a:pPr algn="ctr"/>
                      <a:r>
                        <a:rPr lang="en-IN" sz="2400" dirty="0"/>
                        <a:t>4. MS DOS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400" dirty="0"/>
                        <a:t>4. Application software.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93812346"/>
                  </a:ext>
                </a:extLst>
              </a:tr>
              <a:tr h="896962">
                <a:tc>
                  <a:txBody>
                    <a:bodyPr/>
                    <a:lstStyle/>
                    <a:p>
                      <a:pPr algn="ctr"/>
                      <a:r>
                        <a:rPr lang="en-IN" sz="2400" dirty="0"/>
                        <a:t>5. I Beam mouse pointer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400" dirty="0"/>
                        <a:t>5. Used for resizing the window or pictures.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120461"/>
                  </a:ext>
                </a:extLst>
              </a:tr>
            </a:tbl>
          </a:graphicData>
        </a:graphic>
      </p:graphicFrame>
    </p:spTree>
    <p:extLst>
      <p:ext uri="{BB962C8B-B14F-4D97-AF65-F5344CB8AC3E}">
        <p14:creationId xmlns:p14="http://schemas.microsoft.com/office/powerpoint/2010/main" val="4065851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MATCH THE FOLLOWING</a:t>
            </a:r>
            <a:endParaRPr sz="2200" b="1" dirty="0">
              <a:solidFill>
                <a:srgbClr val="FF0000"/>
              </a:solidFill>
              <a:latin typeface="Arial"/>
              <a:ea typeface="Arial"/>
              <a:cs typeface="Arial"/>
              <a:sym typeface="Arial"/>
            </a:endParaRPr>
          </a:p>
        </p:txBody>
      </p:sp>
      <p:sp>
        <p:nvSpPr>
          <p:cNvPr id="92" name="Google Shape;92;p6"/>
          <p:cNvSpPr txBox="1"/>
          <p:nvPr/>
        </p:nvSpPr>
        <p:spPr>
          <a:xfrm>
            <a:off x="1702082" y="1286312"/>
            <a:ext cx="8965918" cy="5381773"/>
          </a:xfrm>
          <a:prstGeom prst="rect">
            <a:avLst/>
          </a:prstGeom>
          <a:noFill/>
          <a:ln>
            <a:noFill/>
          </a:ln>
        </p:spPr>
        <p:txBody>
          <a:bodyPr spcFirstLastPara="1" wrap="square" lIns="91425" tIns="91425" rIns="91425" bIns="91425" anchor="t" anchorCtr="0">
            <a:noAutofit/>
          </a:bodyPr>
          <a:lstStyle/>
          <a:p>
            <a:endParaRPr lang="en-US" sz="2400" b="1" dirty="0">
              <a:solidFill>
                <a:srgbClr val="000000"/>
              </a:solidFill>
              <a:latin typeface="Calibri" pitchFamily="34" charset="0"/>
              <a:cs typeface="Calibri" pitchFamily="34" charset="0"/>
              <a:sym typeface="Calibri"/>
            </a:endParaRPr>
          </a:p>
        </p:txBody>
      </p:sp>
      <p:graphicFrame>
        <p:nvGraphicFramePr>
          <p:cNvPr id="2" name="Table 2">
            <a:extLst>
              <a:ext uri="{FF2B5EF4-FFF2-40B4-BE49-F238E27FC236}">
                <a16:creationId xmlns:a16="http://schemas.microsoft.com/office/drawing/2014/main" id="{C5CF3FD3-8BC4-4AF8-9A26-8FFA2C5659C8}"/>
              </a:ext>
            </a:extLst>
          </p:cNvPr>
          <p:cNvGraphicFramePr>
            <a:graphicFrameLocks noGrp="1"/>
          </p:cNvGraphicFramePr>
          <p:nvPr>
            <p:extLst>
              <p:ext uri="{D42A27DB-BD31-4B8C-83A1-F6EECF244321}">
                <p14:modId xmlns:p14="http://schemas.microsoft.com/office/powerpoint/2010/main" val="1608628549"/>
              </p:ext>
            </p:extLst>
          </p:nvPr>
        </p:nvGraphicFramePr>
        <p:xfrm>
          <a:off x="1751100" y="1213539"/>
          <a:ext cx="8686518" cy="5381772"/>
        </p:xfrm>
        <a:graphic>
          <a:graphicData uri="http://schemas.openxmlformats.org/drawingml/2006/table">
            <a:tbl>
              <a:tblPr firstRow="1" bandRow="1">
                <a:tableStyleId>{5C22544A-7EE6-4342-B048-85BDC9FD1C3A}</a:tableStyleId>
              </a:tblPr>
              <a:tblGrid>
                <a:gridCol w="4343259">
                  <a:extLst>
                    <a:ext uri="{9D8B030D-6E8A-4147-A177-3AD203B41FA5}">
                      <a16:colId xmlns:a16="http://schemas.microsoft.com/office/drawing/2014/main" val="336611699"/>
                    </a:ext>
                  </a:extLst>
                </a:gridCol>
                <a:gridCol w="4343259">
                  <a:extLst>
                    <a:ext uri="{9D8B030D-6E8A-4147-A177-3AD203B41FA5}">
                      <a16:colId xmlns:a16="http://schemas.microsoft.com/office/drawing/2014/main" val="1191123691"/>
                    </a:ext>
                  </a:extLst>
                </a:gridCol>
              </a:tblGrid>
              <a:tr h="896962">
                <a:tc>
                  <a:txBody>
                    <a:bodyPr/>
                    <a:lstStyle/>
                    <a:p>
                      <a:pPr algn="ctr"/>
                      <a:r>
                        <a:rPr lang="en-IN" sz="2400" dirty="0"/>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400" dirty="0"/>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0806516"/>
                  </a:ext>
                </a:extLst>
              </a:tr>
              <a:tr h="896962">
                <a:tc>
                  <a:txBody>
                    <a:bodyPr/>
                    <a:lstStyle/>
                    <a:p>
                      <a:pPr algn="ctr"/>
                      <a:r>
                        <a:rPr lang="en-IN" sz="2400" dirty="0"/>
                        <a:t>1. Double headed arrow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400" dirty="0"/>
                        <a:t>1. Used for resizing the window or pictures.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54074948"/>
                  </a:ext>
                </a:extLst>
              </a:tr>
              <a:tr h="896962">
                <a:tc>
                  <a:txBody>
                    <a:bodyPr/>
                    <a:lstStyle/>
                    <a:p>
                      <a:pPr algn="ctr"/>
                      <a:r>
                        <a:rPr lang="en-IN" sz="2400" dirty="0"/>
                        <a:t>2. WordPad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400" dirty="0"/>
                        <a:t>2. Application software.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55551132"/>
                  </a:ext>
                </a:extLst>
              </a:tr>
              <a:tr h="896962">
                <a:tc>
                  <a:txBody>
                    <a:bodyPr/>
                    <a:lstStyle/>
                    <a:p>
                      <a:pPr algn="ctr"/>
                      <a:r>
                        <a:rPr lang="en-IN" sz="2400" dirty="0"/>
                        <a:t>3. Ctrl + X, Ctrl + 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400" dirty="0"/>
                        <a:t>3. Moving the text.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55263381"/>
                  </a:ext>
                </a:extLst>
              </a:tr>
              <a:tr h="896962">
                <a:tc>
                  <a:txBody>
                    <a:bodyPr/>
                    <a:lstStyle/>
                    <a:p>
                      <a:pPr algn="ctr"/>
                      <a:r>
                        <a:rPr lang="en-IN" sz="2400" dirty="0"/>
                        <a:t>4. MS DOS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400" dirty="0"/>
                        <a:t>4. </a:t>
                      </a:r>
                      <a:r>
                        <a:rPr lang="en-IN" sz="2400"/>
                        <a:t>Operating system.</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93812346"/>
                  </a:ext>
                </a:extLst>
              </a:tr>
              <a:tr h="896962">
                <a:tc>
                  <a:txBody>
                    <a:bodyPr/>
                    <a:lstStyle/>
                    <a:p>
                      <a:pPr algn="ctr"/>
                      <a:r>
                        <a:rPr lang="en-IN" sz="2400" dirty="0"/>
                        <a:t>5. I Beam mouse pointer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400" dirty="0"/>
                        <a:t>5. Used for inserting the text in a document.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120461"/>
                  </a:ext>
                </a:extLst>
              </a:tr>
            </a:tbl>
          </a:graphicData>
        </a:graphic>
      </p:graphicFrame>
    </p:spTree>
    <p:extLst>
      <p:ext uri="{BB962C8B-B14F-4D97-AF65-F5344CB8AC3E}">
        <p14:creationId xmlns:p14="http://schemas.microsoft.com/office/powerpoint/2010/main" val="86984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9435474" y="857251"/>
            <a:ext cx="1232526" cy="611875"/>
          </a:xfrm>
          <a:prstGeom prst="rect">
            <a:avLst/>
          </a:prstGeom>
          <a:noFill/>
          <a:ln>
            <a:noFill/>
          </a:ln>
        </p:spPr>
      </p:pic>
      <p:sp>
        <p:nvSpPr>
          <p:cNvPr id="2" name="Content Placeholder 1"/>
          <p:cNvSpPr>
            <a:spLocks noGrp="1"/>
          </p:cNvSpPr>
          <p:nvPr>
            <p:ph idx="1"/>
          </p:nvPr>
        </p:nvSpPr>
        <p:spPr>
          <a:xfrm>
            <a:off x="1524000" y="778553"/>
            <a:ext cx="9601200" cy="4913919"/>
          </a:xfrm>
        </p:spPr>
        <p:txBody>
          <a:bodyPr>
            <a:normAutofit fontScale="62500" lnSpcReduction="20000"/>
          </a:bodyPr>
          <a:lstStyle/>
          <a:p>
            <a:pPr marL="0" indent="0">
              <a:lnSpc>
                <a:spcPct val="150000"/>
              </a:lnSpc>
              <a:buNone/>
            </a:pPr>
            <a:r>
              <a:rPr lang="en-IN" b="1" dirty="0">
                <a:solidFill>
                  <a:srgbClr val="FF0000"/>
                </a:solidFill>
              </a:rPr>
              <a:t>Tick the correct answer:-</a:t>
            </a:r>
          </a:p>
          <a:p>
            <a:pPr marL="385763" indent="-385763">
              <a:lnSpc>
                <a:spcPct val="150000"/>
              </a:lnSpc>
              <a:buFont typeface="+mj-lt"/>
              <a:buAutoNum type="arabicPeriod"/>
            </a:pPr>
            <a:endParaRPr lang="en-IN" b="1" dirty="0"/>
          </a:p>
          <a:p>
            <a:pPr marL="385763" indent="-385763">
              <a:lnSpc>
                <a:spcPct val="150000"/>
              </a:lnSpc>
              <a:buFont typeface="+mj-lt"/>
              <a:buAutoNum type="arabicPeriod"/>
            </a:pPr>
            <a:r>
              <a:rPr lang="en-IN" b="1" dirty="0"/>
              <a:t>________ option reverses the effect of last command?		        		  (Undo/Redo/ Delete)</a:t>
            </a:r>
          </a:p>
          <a:p>
            <a:pPr marL="385763" indent="-385763">
              <a:lnSpc>
                <a:spcPct val="150000"/>
              </a:lnSpc>
              <a:buFont typeface="+mj-lt"/>
              <a:buAutoNum type="arabicPeriod"/>
            </a:pPr>
            <a:r>
              <a:rPr lang="en-IN" b="1" dirty="0"/>
              <a:t>Thesaurus option is present in _______ group?                                                 (proofing/insert/ design) </a:t>
            </a:r>
          </a:p>
          <a:p>
            <a:pPr marL="385763" indent="-385763">
              <a:lnSpc>
                <a:spcPct val="150000"/>
              </a:lnSpc>
              <a:buFont typeface="+mj-lt"/>
              <a:buAutoNum type="arabicPeriod"/>
            </a:pPr>
            <a:r>
              <a:rPr lang="en-IN" b="1" dirty="0"/>
              <a:t>______ option is used to delete one word to the left( Ctrl + Delete/ Ctrl + backspace/ F7) .</a:t>
            </a:r>
            <a:endParaRPr lang="en-IN" dirty="0"/>
          </a:p>
          <a:p>
            <a:pPr marL="385763" indent="-385763">
              <a:lnSpc>
                <a:spcPct val="150000"/>
              </a:lnSpc>
              <a:buFont typeface="+mj-lt"/>
              <a:buAutoNum type="arabicPeriod"/>
            </a:pPr>
            <a:r>
              <a:rPr lang="en-IN" b="1" dirty="0"/>
              <a:t>Undo and redo option is present on _________(file tab / quick access toolbar/ insert tab )</a:t>
            </a:r>
          </a:p>
          <a:p>
            <a:pPr marL="385763" indent="-385763">
              <a:lnSpc>
                <a:spcPct val="150000"/>
              </a:lnSpc>
              <a:buFont typeface="+mj-lt"/>
              <a:buAutoNum type="arabicPeriod"/>
            </a:pPr>
            <a:r>
              <a:rPr lang="en-IN" b="1" dirty="0"/>
              <a:t>_________ is a temporary storage area in Windows. ( Home/Clipboard/Ribbon)</a:t>
            </a:r>
          </a:p>
          <a:p>
            <a:pPr marL="0" indent="0">
              <a:lnSpc>
                <a:spcPct val="150000"/>
              </a:lnSpc>
              <a:buNone/>
            </a:pPr>
            <a:endParaRPr lang="en-IN" b="1" dirty="0"/>
          </a:p>
          <a:p>
            <a:pPr marL="0" indent="0">
              <a:lnSpc>
                <a:spcPct val="150000"/>
              </a:lnSpc>
              <a:buNone/>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4" name="TextBox 3"/>
          <p:cNvSpPr txBox="1"/>
          <p:nvPr/>
        </p:nvSpPr>
        <p:spPr>
          <a:xfrm>
            <a:off x="2324641" y="1962711"/>
            <a:ext cx="453838" cy="461665"/>
          </a:xfrm>
          <a:prstGeom prst="rect">
            <a:avLst/>
          </a:prstGeom>
          <a:noFill/>
        </p:spPr>
        <p:txBody>
          <a:bodyPr wrap="square" rtlCol="0">
            <a:spAutoFit/>
          </a:bodyPr>
          <a:lstStyle/>
          <a:p>
            <a:r>
              <a:rPr lang="en-IN" sz="2400" b="1" dirty="0">
                <a:solidFill>
                  <a:srgbClr val="FF0000"/>
                </a:solidFill>
              </a:rPr>
              <a:t>√</a:t>
            </a:r>
          </a:p>
        </p:txBody>
      </p:sp>
      <p:sp>
        <p:nvSpPr>
          <p:cNvPr id="6" name="TextBox 5"/>
          <p:cNvSpPr txBox="1"/>
          <p:nvPr/>
        </p:nvSpPr>
        <p:spPr>
          <a:xfrm>
            <a:off x="4822774" y="1830353"/>
            <a:ext cx="453838" cy="461665"/>
          </a:xfrm>
          <a:prstGeom prst="rect">
            <a:avLst/>
          </a:prstGeom>
          <a:noFill/>
        </p:spPr>
        <p:txBody>
          <a:bodyPr wrap="square" rtlCol="0">
            <a:spAutoFit/>
          </a:bodyPr>
          <a:lstStyle/>
          <a:p>
            <a:endParaRPr lang="en-IN" sz="2400" b="1" dirty="0">
              <a:solidFill>
                <a:srgbClr val="FF0000"/>
              </a:solidFill>
            </a:endParaRPr>
          </a:p>
        </p:txBody>
      </p:sp>
      <p:sp>
        <p:nvSpPr>
          <p:cNvPr id="7" name="TextBox 6"/>
          <p:cNvSpPr txBox="1"/>
          <p:nvPr/>
        </p:nvSpPr>
        <p:spPr>
          <a:xfrm>
            <a:off x="2530568" y="2773847"/>
            <a:ext cx="453838" cy="461665"/>
          </a:xfrm>
          <a:prstGeom prst="rect">
            <a:avLst/>
          </a:prstGeom>
          <a:noFill/>
        </p:spPr>
        <p:txBody>
          <a:bodyPr wrap="square" rtlCol="0">
            <a:spAutoFit/>
          </a:bodyPr>
          <a:lstStyle/>
          <a:p>
            <a:r>
              <a:rPr lang="en-IN" sz="2400" b="1" dirty="0">
                <a:solidFill>
                  <a:srgbClr val="FF0000"/>
                </a:solidFill>
              </a:rPr>
              <a:t>√</a:t>
            </a:r>
          </a:p>
        </p:txBody>
      </p:sp>
      <p:sp>
        <p:nvSpPr>
          <p:cNvPr id="8" name="TextBox 7"/>
          <p:cNvSpPr txBox="1"/>
          <p:nvPr/>
        </p:nvSpPr>
        <p:spPr>
          <a:xfrm>
            <a:off x="9435474" y="3119133"/>
            <a:ext cx="453838" cy="461665"/>
          </a:xfrm>
          <a:prstGeom prst="rect">
            <a:avLst/>
          </a:prstGeom>
          <a:noFill/>
        </p:spPr>
        <p:txBody>
          <a:bodyPr wrap="square" rtlCol="0">
            <a:spAutoFit/>
          </a:bodyPr>
          <a:lstStyle/>
          <a:p>
            <a:r>
              <a:rPr lang="en-IN" sz="2400" b="1" dirty="0">
                <a:solidFill>
                  <a:srgbClr val="FF0000"/>
                </a:solidFill>
              </a:rPr>
              <a:t>√</a:t>
            </a:r>
          </a:p>
        </p:txBody>
      </p:sp>
      <p:sp>
        <p:nvSpPr>
          <p:cNvPr id="9" name="TextBox 8"/>
          <p:cNvSpPr txBox="1"/>
          <p:nvPr/>
        </p:nvSpPr>
        <p:spPr>
          <a:xfrm>
            <a:off x="8785498" y="4184638"/>
            <a:ext cx="453838" cy="461665"/>
          </a:xfrm>
          <a:prstGeom prst="rect">
            <a:avLst/>
          </a:prstGeom>
          <a:noFill/>
        </p:spPr>
        <p:txBody>
          <a:bodyPr wrap="square" rtlCol="0">
            <a:spAutoFit/>
          </a:bodyPr>
          <a:lstStyle/>
          <a:p>
            <a:r>
              <a:rPr lang="en-IN" sz="2400" b="1" dirty="0">
                <a:solidFill>
                  <a:srgbClr val="FF0000"/>
                </a:solidFill>
              </a:rPr>
              <a:t>√</a:t>
            </a:r>
          </a:p>
        </p:txBody>
      </p:sp>
      <p:sp>
        <p:nvSpPr>
          <p:cNvPr id="10" name="TextBox 9"/>
          <p:cNvSpPr txBox="1"/>
          <p:nvPr/>
        </p:nvSpPr>
        <p:spPr>
          <a:xfrm>
            <a:off x="7679391" y="4735461"/>
            <a:ext cx="453838" cy="461665"/>
          </a:xfrm>
          <a:prstGeom prst="rect">
            <a:avLst/>
          </a:prstGeom>
          <a:noFill/>
        </p:spPr>
        <p:txBody>
          <a:bodyPr wrap="square" rtlCol="0">
            <a:spAutoFit/>
          </a:bodyPr>
          <a:lstStyle/>
          <a:p>
            <a:endParaRPr lang="en-IN" sz="2400" b="1" dirty="0">
              <a:solidFill>
                <a:srgbClr val="FF0000"/>
              </a:solidFill>
            </a:endParaRPr>
          </a:p>
        </p:txBody>
      </p:sp>
      <p:sp>
        <p:nvSpPr>
          <p:cNvPr id="11" name="TextBox 10">
            <a:extLst>
              <a:ext uri="{FF2B5EF4-FFF2-40B4-BE49-F238E27FC236}">
                <a16:creationId xmlns:a16="http://schemas.microsoft.com/office/drawing/2014/main" id="{C2F3CE71-F26E-4FAC-B31F-9270CB83D1C4}"/>
              </a:ext>
            </a:extLst>
          </p:cNvPr>
          <p:cNvSpPr txBox="1"/>
          <p:nvPr/>
        </p:nvSpPr>
        <p:spPr>
          <a:xfrm>
            <a:off x="9035863" y="4938555"/>
            <a:ext cx="453838" cy="461665"/>
          </a:xfrm>
          <a:prstGeom prst="rect">
            <a:avLst/>
          </a:prstGeom>
          <a:noFill/>
        </p:spPr>
        <p:txBody>
          <a:bodyPr wrap="square" rtlCol="0">
            <a:spAutoFit/>
          </a:bodyPr>
          <a:lstStyle/>
          <a:p>
            <a:r>
              <a:rPr lang="en-IN" sz="2400" b="1" dirty="0">
                <a:solidFill>
                  <a:srgbClr val="FF0000"/>
                </a:solidFill>
              </a:rPr>
              <a:t>√</a:t>
            </a:r>
          </a:p>
        </p:txBody>
      </p:sp>
    </p:spTree>
    <p:extLst>
      <p:ext uri="{BB962C8B-B14F-4D97-AF65-F5344CB8AC3E}">
        <p14:creationId xmlns:p14="http://schemas.microsoft.com/office/powerpoint/2010/main" val="637160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nodePh="1">
                                  <p:stCondLst>
                                    <p:cond delay="0"/>
                                  </p:stCondLst>
                                  <p:endCondLst>
                                    <p:cond evt="begin" delay="0">
                                      <p:tn val="41"/>
                                    </p:cond>
                                  </p:endCondLst>
                                  <p:childTnLst>
                                    <p:set>
                                      <p:cBhvr>
                                        <p:cTn id="42" dur="1" fill="hold">
                                          <p:stCondLst>
                                            <p:cond delay="0"/>
                                          </p:stCondLst>
                                        </p:cTn>
                                        <p:tgtEl>
                                          <p:spTgt spid="6">
                                            <p:txEl>
                                              <p:pRg st="0" end="0"/>
                                            </p:txEl>
                                          </p:spTgt>
                                        </p:tgtEl>
                                        <p:attrNameLst>
                                          <p:attrName>style.visibility</p:attrName>
                                        </p:attrNameLst>
                                      </p:cBhvr>
                                      <p:to>
                                        <p:strVal val="visible"/>
                                      </p:to>
                                    </p:set>
                                    <p:anim calcmode="lin" valueType="num">
                                      <p:cBhvr additive="base">
                                        <p:cTn id="4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500" fill="hold"/>
                                        <p:tgtEl>
                                          <p:spTgt spid="7"/>
                                        </p:tgtEl>
                                        <p:attrNameLst>
                                          <p:attrName>ppt_x</p:attrName>
                                        </p:attrNameLst>
                                      </p:cBhvr>
                                      <p:tavLst>
                                        <p:tav tm="0">
                                          <p:val>
                                            <p:strVal val="#ppt_x"/>
                                          </p:val>
                                        </p:tav>
                                        <p:tav tm="100000">
                                          <p:val>
                                            <p:strVal val="#ppt_x"/>
                                          </p:val>
                                        </p:tav>
                                      </p:tavLst>
                                    </p:anim>
                                    <p:anim calcmode="lin" valueType="num">
                                      <p:cBhvr additive="base">
                                        <p:cTn id="5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8">
                                            <p:txEl>
                                              <p:pRg st="0" end="0"/>
                                            </p:txEl>
                                          </p:spTgt>
                                        </p:tgtEl>
                                        <p:attrNameLst>
                                          <p:attrName>style.visibility</p:attrName>
                                        </p:attrNameLst>
                                      </p:cBhvr>
                                      <p:to>
                                        <p:strVal val="visible"/>
                                      </p:to>
                                    </p:set>
                                    <p:anim calcmode="lin" valueType="num">
                                      <p:cBhvr additive="base">
                                        <p:cTn id="5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9">
                                            <p:txEl>
                                              <p:pRg st="0" end="0"/>
                                            </p:txEl>
                                          </p:spTgt>
                                        </p:tgtEl>
                                        <p:attrNameLst>
                                          <p:attrName>style.visibility</p:attrName>
                                        </p:attrNameLst>
                                      </p:cBhvr>
                                      <p:to>
                                        <p:strVal val="visible"/>
                                      </p:to>
                                    </p:set>
                                    <p:anim calcmode="lin" valueType="num">
                                      <p:cBhvr additive="base">
                                        <p:cTn id="6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nodePh="1">
                                  <p:stCondLst>
                                    <p:cond delay="0"/>
                                  </p:stCondLst>
                                  <p:endCondLst>
                                    <p:cond evt="begin" delay="0">
                                      <p:tn val="65"/>
                                    </p:cond>
                                  </p:endCondLst>
                                  <p:childTnLst>
                                    <p:set>
                                      <p:cBhvr>
                                        <p:cTn id="66" dur="1" fill="hold">
                                          <p:stCondLst>
                                            <p:cond delay="0"/>
                                          </p:stCondLst>
                                        </p:cTn>
                                        <p:tgtEl>
                                          <p:spTgt spid="10">
                                            <p:txEl>
                                              <p:pRg st="0" end="0"/>
                                            </p:txEl>
                                          </p:spTgt>
                                        </p:tgtEl>
                                        <p:attrNameLst>
                                          <p:attrName>style.visibility</p:attrName>
                                        </p:attrNameLst>
                                      </p:cBhvr>
                                      <p:to>
                                        <p:strVal val="visible"/>
                                      </p:to>
                                    </p:set>
                                    <p:anim calcmode="lin" valueType="num">
                                      <p:cBhvr additive="base">
                                        <p:cTn id="6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1">
                                            <p:txEl>
                                              <p:pRg st="0" end="0"/>
                                            </p:txEl>
                                          </p:spTgt>
                                        </p:tgtEl>
                                        <p:attrNameLst>
                                          <p:attrName>style.visibility</p:attrName>
                                        </p:attrNameLst>
                                      </p:cBhvr>
                                      <p:to>
                                        <p:strVal val="visible"/>
                                      </p:to>
                                    </p:set>
                                    <p:anim calcmode="lin" valueType="num">
                                      <p:cBhvr additive="base">
                                        <p:cTn id="7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2" name="Google Shape;92;p6"/>
          <p:cNvSpPr txBox="1"/>
          <p:nvPr/>
        </p:nvSpPr>
        <p:spPr>
          <a:xfrm>
            <a:off x="1524000" y="815834"/>
            <a:ext cx="8965918" cy="5711575"/>
          </a:xfrm>
          <a:prstGeom prst="rect">
            <a:avLst/>
          </a:prstGeom>
          <a:noFill/>
          <a:ln>
            <a:noFill/>
          </a:ln>
        </p:spPr>
        <p:txBody>
          <a:bodyPr spcFirstLastPara="1" wrap="square" lIns="91425" tIns="91425" rIns="91425" bIns="91425" anchor="t" anchorCtr="0">
            <a:noAutofit/>
          </a:bodyPr>
          <a:lstStyle/>
          <a:p>
            <a:pPr fontAlgn="base"/>
            <a:r>
              <a:rPr lang="en-IN" sz="2800" b="1" u="sng" dirty="0">
                <a:solidFill>
                  <a:srgbClr val="373D3F"/>
                </a:solidFill>
                <a:latin typeface="Calibri" panose="020F0502020204030204" pitchFamily="34" charset="0"/>
                <a:ea typeface="Times New Roman" panose="02020603050405020304" pitchFamily="18" charset="0"/>
                <a:cs typeface="Calibri" panose="020F0502020204030204" pitchFamily="34" charset="0"/>
              </a:rPr>
              <a:t>Answer in one word or one sentence.</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1. What is the shortcut key combination for moving a text?</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Ctrl + X, Ctrl + V</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2. What is the start screen of Word 2016 called?.</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Backstage view</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3. Write the shortcut key to select a text to beginning of current line.</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Shift + Home</a:t>
            </a:r>
          </a:p>
          <a:p>
            <a:pPr fontAlgn="base"/>
            <a:r>
              <a:rPr lang="en-IN" sz="2800" dirty="0">
                <a:latin typeface="Calibri" panose="020F0502020204030204" pitchFamily="34" charset="0"/>
                <a:ea typeface="Times New Roman" panose="02020603050405020304" pitchFamily="18" charset="0"/>
                <a:cs typeface="Calibri" panose="020F0502020204030204" pitchFamily="34" charset="0"/>
              </a:rPr>
              <a:t>4. </a:t>
            </a:r>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Write the shortcut key to select a text to end of current document.</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Shift + Ctrl + End</a:t>
            </a: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5. What is the shortcut key combination for copying a text?</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Ctrl + C, Ctrl + V</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endPar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fontAlgn="base"/>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9530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2" end="2"/>
                                            </p:txEl>
                                          </p:spTgt>
                                        </p:tgtEl>
                                        <p:attrNameLst>
                                          <p:attrName>style.visibility</p:attrName>
                                        </p:attrNameLst>
                                      </p:cBhvr>
                                      <p:to>
                                        <p:strVal val="visible"/>
                                      </p:to>
                                    </p:set>
                                    <p:anim calcmode="lin" valueType="num">
                                      <p:cBhvr additive="base">
                                        <p:cTn id="7"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
                                            <p:txEl>
                                              <p:pRg st="4" end="4"/>
                                            </p:txEl>
                                          </p:spTgt>
                                        </p:tgtEl>
                                        <p:attrNameLst>
                                          <p:attrName>style.visibility</p:attrName>
                                        </p:attrNameLst>
                                      </p:cBhvr>
                                      <p:to>
                                        <p:strVal val="visible"/>
                                      </p:to>
                                    </p:set>
                                    <p:anim calcmode="lin" valueType="num">
                                      <p:cBhvr additive="base">
                                        <p:cTn id="13"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2">
                                            <p:txEl>
                                              <p:pRg st="6" end="6"/>
                                            </p:txEl>
                                          </p:spTgt>
                                        </p:tgtEl>
                                        <p:attrNameLst>
                                          <p:attrName>style.visibility</p:attrName>
                                        </p:attrNameLst>
                                      </p:cBhvr>
                                      <p:to>
                                        <p:strVal val="visible"/>
                                      </p:to>
                                    </p:set>
                                    <p:anim calcmode="lin" valueType="num">
                                      <p:cBhvr additive="base">
                                        <p:cTn id="19" dur="500" fill="hold"/>
                                        <p:tgtEl>
                                          <p:spTgt spid="9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2">
                                            <p:txEl>
                                              <p:pRg st="7" end="7"/>
                                            </p:txEl>
                                          </p:spTgt>
                                        </p:tgtEl>
                                        <p:attrNameLst>
                                          <p:attrName>style.visibility</p:attrName>
                                        </p:attrNameLst>
                                      </p:cBhvr>
                                      <p:to>
                                        <p:strVal val="visible"/>
                                      </p:to>
                                    </p:set>
                                    <p:anim calcmode="lin" valueType="num">
                                      <p:cBhvr additive="base">
                                        <p:cTn id="25" dur="500" fill="hold"/>
                                        <p:tgtEl>
                                          <p:spTgt spid="92">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2">
                                            <p:txEl>
                                              <p:pRg st="8" end="8"/>
                                            </p:txEl>
                                          </p:spTgt>
                                        </p:tgtEl>
                                        <p:attrNameLst>
                                          <p:attrName>style.visibility</p:attrName>
                                        </p:attrNameLst>
                                      </p:cBhvr>
                                      <p:to>
                                        <p:strVal val="visible"/>
                                      </p:to>
                                    </p:set>
                                    <p:anim calcmode="lin" valueType="num">
                                      <p:cBhvr additive="base">
                                        <p:cTn id="31" dur="500" fill="hold"/>
                                        <p:tgtEl>
                                          <p:spTgt spid="92">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2">
                                            <p:txEl>
                                              <p:pRg st="9" end="9"/>
                                            </p:txEl>
                                          </p:spTgt>
                                        </p:tgtEl>
                                        <p:attrNameLst>
                                          <p:attrName>style.visibility</p:attrName>
                                        </p:attrNameLst>
                                      </p:cBhvr>
                                      <p:to>
                                        <p:strVal val="visible"/>
                                      </p:to>
                                    </p:set>
                                    <p:anim calcmode="lin" valueType="num">
                                      <p:cBhvr additive="base">
                                        <p:cTn id="37" dur="500" fill="hold"/>
                                        <p:tgtEl>
                                          <p:spTgt spid="92">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92">
                                            <p:txEl>
                                              <p:pRg st="10" end="10"/>
                                            </p:txEl>
                                          </p:spTgt>
                                        </p:tgtEl>
                                        <p:attrNameLst>
                                          <p:attrName>style.visibility</p:attrName>
                                        </p:attrNameLst>
                                      </p:cBhvr>
                                      <p:to>
                                        <p:strVal val="visible"/>
                                      </p:to>
                                    </p:set>
                                    <p:anim calcmode="lin" valueType="num">
                                      <p:cBhvr additive="base">
                                        <p:cTn id="43" dur="500" fill="hold"/>
                                        <p:tgtEl>
                                          <p:spTgt spid="92">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endParaRPr sz="2200" b="1" dirty="0">
              <a:solidFill>
                <a:srgbClr val="FF0000"/>
              </a:solidFill>
              <a:latin typeface="Arial"/>
              <a:ea typeface="Arial"/>
              <a:cs typeface="Arial"/>
              <a:sym typeface="Arial"/>
            </a:endParaRPr>
          </a:p>
        </p:txBody>
      </p:sp>
      <p:sp>
        <p:nvSpPr>
          <p:cNvPr id="92" name="Google Shape;92;p6"/>
          <p:cNvSpPr txBox="1"/>
          <p:nvPr/>
        </p:nvSpPr>
        <p:spPr>
          <a:xfrm>
            <a:off x="1702082" y="815834"/>
            <a:ext cx="8965918" cy="5894455"/>
          </a:xfrm>
          <a:prstGeom prst="rect">
            <a:avLst/>
          </a:prstGeom>
          <a:noFill/>
          <a:ln>
            <a:noFill/>
          </a:ln>
        </p:spPr>
        <p:txBody>
          <a:bodyPr spcFirstLastPara="1" wrap="square" lIns="91425" tIns="91425" rIns="91425" bIns="91425" anchor="t" anchorCtr="0">
            <a:noAutofit/>
          </a:bodyPr>
          <a:lstStyle/>
          <a:p>
            <a:pPr fontAlgn="base">
              <a:lnSpc>
                <a:spcPct val="115000"/>
              </a:lnSpc>
              <a:spcBef>
                <a:spcPts val="600"/>
              </a:spcBef>
              <a:spcAft>
                <a:spcPts val="600"/>
              </a:spcAft>
            </a:pPr>
            <a:r>
              <a:rPr lang="en-IN" sz="3200" b="1" u="sng" dirty="0">
                <a:solidFill>
                  <a:srgbClr val="C00000"/>
                </a:solidFill>
                <a:latin typeface="Calibri" panose="020F0502020204030204" pitchFamily="34" charset="0"/>
                <a:ea typeface="Times New Roman" panose="02020603050405020304" pitchFamily="18" charset="0"/>
                <a:cs typeface="Calibri" panose="020F0502020204030204" pitchFamily="34" charset="0"/>
              </a:rPr>
              <a:t>Application based questions</a:t>
            </a:r>
          </a:p>
          <a:p>
            <a:pPr fontAlgn="base">
              <a:lnSpc>
                <a:spcPct val="115000"/>
              </a:lnSpc>
              <a:spcBef>
                <a:spcPts val="600"/>
              </a:spcBef>
              <a:spcAft>
                <a:spcPts val="600"/>
              </a:spcAft>
            </a:pPr>
            <a:r>
              <a:rPr lang="en-IN" sz="3200" b="1" dirty="0">
                <a:solidFill>
                  <a:srgbClr val="373D3F"/>
                </a:solidFill>
                <a:latin typeface="Calibri" panose="020F0502020204030204" pitchFamily="34" charset="0"/>
                <a:ea typeface="Times New Roman" panose="02020603050405020304" pitchFamily="18" charset="0"/>
                <a:cs typeface="Calibri" panose="020F0502020204030204" pitchFamily="34" charset="0"/>
              </a:rPr>
              <a:t>1.  Riya has typed a paragraph on “The Elephant”. The teacher has asked her to replace all word “large” by the word “big”. How she will do it?.</a:t>
            </a:r>
            <a:endParaRPr lang="en-IN" sz="3200" b="1" dirty="0">
              <a:latin typeface="Calibri" panose="020F0502020204030204" pitchFamily="34" charset="0"/>
              <a:ea typeface="Times New Roman" panose="02020603050405020304" pitchFamily="18" charset="0"/>
              <a:cs typeface="Times New Roman" panose="02020603050405020304" pitchFamily="18" charset="0"/>
            </a:endParaRPr>
          </a:p>
          <a:p>
            <a:pPr fontAlgn="base">
              <a:lnSpc>
                <a:spcPct val="115000"/>
              </a:lnSpc>
              <a:spcBef>
                <a:spcPts val="600"/>
              </a:spcBef>
              <a:spcAft>
                <a:spcPts val="600"/>
              </a:spcAft>
            </a:pPr>
            <a:r>
              <a:rPr lang="en-IN" sz="32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Ans) Riya will replace all word “large” by the word “big” by using the Thesaurus option.</a:t>
            </a:r>
            <a:endParaRPr lang="en-IN" sz="32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4128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2" end="2"/>
                                            </p:txEl>
                                          </p:spTgt>
                                        </p:tgtEl>
                                        <p:attrNameLst>
                                          <p:attrName>style.visibility</p:attrName>
                                        </p:attrNameLst>
                                      </p:cBhvr>
                                      <p:to>
                                        <p:strVal val="visible"/>
                                      </p:to>
                                    </p:set>
                                    <p:anim calcmode="lin" valueType="num">
                                      <p:cBhvr additive="base">
                                        <p:cTn id="7"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9435474" y="857251"/>
            <a:ext cx="1232526" cy="611875"/>
          </a:xfrm>
          <a:prstGeom prst="rect">
            <a:avLst/>
          </a:prstGeom>
          <a:noFill/>
          <a:ln>
            <a:noFill/>
          </a:ln>
        </p:spPr>
      </p:pic>
      <p:sp>
        <p:nvSpPr>
          <p:cNvPr id="2" name="Content Placeholder 1"/>
          <p:cNvSpPr>
            <a:spLocks noGrp="1"/>
          </p:cNvSpPr>
          <p:nvPr>
            <p:ph idx="1"/>
          </p:nvPr>
        </p:nvSpPr>
        <p:spPr>
          <a:xfrm>
            <a:off x="1524000" y="778553"/>
            <a:ext cx="9601200" cy="4913919"/>
          </a:xfrm>
        </p:spPr>
        <p:txBody>
          <a:bodyPr>
            <a:normAutofit fontScale="70000" lnSpcReduction="20000"/>
          </a:bodyPr>
          <a:lstStyle/>
          <a:p>
            <a:pPr marL="0" indent="0">
              <a:lnSpc>
                <a:spcPct val="150000"/>
              </a:lnSpc>
              <a:buNone/>
            </a:pPr>
            <a:r>
              <a:rPr lang="en-IN" b="1" dirty="0">
                <a:solidFill>
                  <a:srgbClr val="FF0000"/>
                </a:solidFill>
              </a:rPr>
              <a:t>Tick the correct answer:-</a:t>
            </a:r>
          </a:p>
          <a:p>
            <a:pPr marL="385763" indent="-385763">
              <a:lnSpc>
                <a:spcPct val="150000"/>
              </a:lnSpc>
              <a:buFont typeface="+mj-lt"/>
              <a:buAutoNum type="arabicPeriod"/>
            </a:pPr>
            <a:endParaRPr lang="en-IN" b="1" dirty="0"/>
          </a:p>
          <a:p>
            <a:pPr marL="385763" indent="-385763">
              <a:lnSpc>
                <a:spcPct val="150000"/>
              </a:lnSpc>
              <a:buFont typeface="+mj-lt"/>
              <a:buAutoNum type="arabicPeriod"/>
            </a:pPr>
            <a:r>
              <a:rPr lang="en-IN" b="1" dirty="0"/>
              <a:t>I am considered as the father of modern computers, who I am ?		        		  (Lady Ada Lovelace/Alan Turing/ Charles Babbage)</a:t>
            </a:r>
          </a:p>
          <a:p>
            <a:pPr marL="385763" indent="-385763">
              <a:lnSpc>
                <a:spcPct val="150000"/>
              </a:lnSpc>
              <a:buFont typeface="+mj-lt"/>
              <a:buAutoNum type="arabicPeriod"/>
            </a:pPr>
            <a:r>
              <a:rPr lang="en-IN" b="1" dirty="0"/>
              <a:t>I am a round, flat and shiny disk that stores a lot of information.  Who I am ?             (Hard disk/ CD/ Monitor) </a:t>
            </a:r>
          </a:p>
          <a:p>
            <a:pPr marL="385763" indent="-385763">
              <a:lnSpc>
                <a:spcPct val="150000"/>
              </a:lnSpc>
              <a:buFont typeface="+mj-lt"/>
              <a:buAutoNum type="arabicPeriod"/>
            </a:pPr>
            <a:r>
              <a:rPr lang="en-IN" b="1" dirty="0"/>
              <a:t>Choose the odd one out ( UNIX/ LINUX/ WordPad) .</a:t>
            </a:r>
            <a:endParaRPr lang="en-IN" dirty="0"/>
          </a:p>
          <a:p>
            <a:pPr marL="385763" indent="-385763">
              <a:lnSpc>
                <a:spcPct val="150000"/>
              </a:lnSpc>
              <a:buFont typeface="+mj-lt"/>
              <a:buAutoNum type="arabicPeriod"/>
            </a:pPr>
            <a:r>
              <a:rPr lang="en-IN" b="1" dirty="0"/>
              <a:t>The part of system software that makes a computer run is called  _________(hardware / operating system/ Input device)</a:t>
            </a:r>
          </a:p>
          <a:p>
            <a:pPr marL="385763" indent="-385763">
              <a:lnSpc>
                <a:spcPct val="150000"/>
              </a:lnSpc>
              <a:buFont typeface="+mj-lt"/>
              <a:buAutoNum type="arabicPeriod"/>
            </a:pPr>
            <a:r>
              <a:rPr lang="en-IN" b="1" dirty="0"/>
              <a:t>The shortcut key to check spelling and grammar is _________. ( F6/F7/F5)</a:t>
            </a:r>
          </a:p>
          <a:p>
            <a:pPr marL="0" indent="0">
              <a:lnSpc>
                <a:spcPct val="150000"/>
              </a:lnSpc>
              <a:buNone/>
            </a:pPr>
            <a:endParaRPr lang="en-IN" b="1" dirty="0"/>
          </a:p>
          <a:p>
            <a:pPr marL="0" indent="0">
              <a:lnSpc>
                <a:spcPct val="150000"/>
              </a:lnSpc>
              <a:buNone/>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4" name="TextBox 3"/>
          <p:cNvSpPr txBox="1"/>
          <p:nvPr/>
        </p:nvSpPr>
        <p:spPr>
          <a:xfrm>
            <a:off x="6688471" y="2226319"/>
            <a:ext cx="453838" cy="461665"/>
          </a:xfrm>
          <a:prstGeom prst="rect">
            <a:avLst/>
          </a:prstGeom>
          <a:noFill/>
        </p:spPr>
        <p:txBody>
          <a:bodyPr wrap="square" rtlCol="0">
            <a:spAutoFit/>
          </a:bodyPr>
          <a:lstStyle/>
          <a:p>
            <a:r>
              <a:rPr lang="en-IN" sz="2400" b="1" dirty="0">
                <a:solidFill>
                  <a:srgbClr val="FF0000"/>
                </a:solidFill>
              </a:rPr>
              <a:t>√</a:t>
            </a:r>
          </a:p>
        </p:txBody>
      </p:sp>
      <p:sp>
        <p:nvSpPr>
          <p:cNvPr id="6" name="TextBox 5"/>
          <p:cNvSpPr txBox="1"/>
          <p:nvPr/>
        </p:nvSpPr>
        <p:spPr>
          <a:xfrm>
            <a:off x="4822774" y="1830353"/>
            <a:ext cx="453838" cy="461665"/>
          </a:xfrm>
          <a:prstGeom prst="rect">
            <a:avLst/>
          </a:prstGeom>
          <a:noFill/>
        </p:spPr>
        <p:txBody>
          <a:bodyPr wrap="square" rtlCol="0">
            <a:spAutoFit/>
          </a:bodyPr>
          <a:lstStyle/>
          <a:p>
            <a:endParaRPr lang="en-IN" sz="2400" b="1" dirty="0">
              <a:solidFill>
                <a:srgbClr val="FF0000"/>
              </a:solidFill>
            </a:endParaRPr>
          </a:p>
        </p:txBody>
      </p:sp>
      <p:sp>
        <p:nvSpPr>
          <p:cNvPr id="7" name="TextBox 6"/>
          <p:cNvSpPr txBox="1"/>
          <p:nvPr/>
        </p:nvSpPr>
        <p:spPr>
          <a:xfrm>
            <a:off x="3379021" y="3004679"/>
            <a:ext cx="453838" cy="461665"/>
          </a:xfrm>
          <a:prstGeom prst="rect">
            <a:avLst/>
          </a:prstGeom>
          <a:noFill/>
        </p:spPr>
        <p:txBody>
          <a:bodyPr wrap="square" rtlCol="0">
            <a:spAutoFit/>
          </a:bodyPr>
          <a:lstStyle/>
          <a:p>
            <a:r>
              <a:rPr lang="en-IN" sz="2400" b="1" dirty="0">
                <a:solidFill>
                  <a:srgbClr val="FF0000"/>
                </a:solidFill>
              </a:rPr>
              <a:t>√</a:t>
            </a:r>
          </a:p>
        </p:txBody>
      </p:sp>
      <p:sp>
        <p:nvSpPr>
          <p:cNvPr id="8" name="TextBox 7"/>
          <p:cNvSpPr txBox="1"/>
          <p:nvPr/>
        </p:nvSpPr>
        <p:spPr>
          <a:xfrm>
            <a:off x="6838380" y="3438598"/>
            <a:ext cx="453838" cy="461665"/>
          </a:xfrm>
          <a:prstGeom prst="rect">
            <a:avLst/>
          </a:prstGeom>
          <a:noFill/>
        </p:spPr>
        <p:txBody>
          <a:bodyPr wrap="square" rtlCol="0">
            <a:spAutoFit/>
          </a:bodyPr>
          <a:lstStyle/>
          <a:p>
            <a:r>
              <a:rPr lang="en-IN" sz="2400" b="1" dirty="0">
                <a:solidFill>
                  <a:srgbClr val="FF0000"/>
                </a:solidFill>
              </a:rPr>
              <a:t>√</a:t>
            </a:r>
          </a:p>
        </p:txBody>
      </p:sp>
      <p:sp>
        <p:nvSpPr>
          <p:cNvPr id="9" name="TextBox 8"/>
          <p:cNvSpPr txBox="1"/>
          <p:nvPr/>
        </p:nvSpPr>
        <p:spPr>
          <a:xfrm>
            <a:off x="5869081" y="4504628"/>
            <a:ext cx="453838" cy="461665"/>
          </a:xfrm>
          <a:prstGeom prst="rect">
            <a:avLst/>
          </a:prstGeom>
          <a:noFill/>
        </p:spPr>
        <p:txBody>
          <a:bodyPr wrap="square" rtlCol="0">
            <a:spAutoFit/>
          </a:bodyPr>
          <a:lstStyle/>
          <a:p>
            <a:r>
              <a:rPr lang="en-IN" sz="2400" b="1" dirty="0">
                <a:solidFill>
                  <a:srgbClr val="FF0000"/>
                </a:solidFill>
              </a:rPr>
              <a:t>√</a:t>
            </a:r>
          </a:p>
        </p:txBody>
      </p:sp>
      <p:sp>
        <p:nvSpPr>
          <p:cNvPr id="10" name="TextBox 9"/>
          <p:cNvSpPr txBox="1"/>
          <p:nvPr/>
        </p:nvSpPr>
        <p:spPr>
          <a:xfrm>
            <a:off x="7679391" y="4735461"/>
            <a:ext cx="453838" cy="461665"/>
          </a:xfrm>
          <a:prstGeom prst="rect">
            <a:avLst/>
          </a:prstGeom>
          <a:noFill/>
        </p:spPr>
        <p:txBody>
          <a:bodyPr wrap="square" rtlCol="0">
            <a:spAutoFit/>
          </a:bodyPr>
          <a:lstStyle/>
          <a:p>
            <a:endParaRPr lang="en-IN" sz="2400" b="1" dirty="0">
              <a:solidFill>
                <a:srgbClr val="FF0000"/>
              </a:solidFill>
            </a:endParaRPr>
          </a:p>
        </p:txBody>
      </p:sp>
      <p:sp>
        <p:nvSpPr>
          <p:cNvPr id="11" name="TextBox 10">
            <a:extLst>
              <a:ext uri="{FF2B5EF4-FFF2-40B4-BE49-F238E27FC236}">
                <a16:creationId xmlns:a16="http://schemas.microsoft.com/office/drawing/2014/main" id="{C2F3CE71-F26E-4FAC-B31F-9270CB83D1C4}"/>
              </a:ext>
            </a:extLst>
          </p:cNvPr>
          <p:cNvSpPr txBox="1"/>
          <p:nvPr/>
        </p:nvSpPr>
        <p:spPr>
          <a:xfrm>
            <a:off x="9824818" y="4862070"/>
            <a:ext cx="453838" cy="461665"/>
          </a:xfrm>
          <a:prstGeom prst="rect">
            <a:avLst/>
          </a:prstGeom>
          <a:noFill/>
        </p:spPr>
        <p:txBody>
          <a:bodyPr wrap="square" rtlCol="0">
            <a:spAutoFit/>
          </a:bodyPr>
          <a:lstStyle/>
          <a:p>
            <a:r>
              <a:rPr lang="en-IN" sz="2400" b="1" dirty="0">
                <a:solidFill>
                  <a:srgbClr val="FF0000"/>
                </a:solidFill>
              </a:rPr>
              <a:t>√</a:t>
            </a:r>
          </a:p>
        </p:txBody>
      </p:sp>
    </p:spTree>
    <p:extLst>
      <p:ext uri="{BB962C8B-B14F-4D97-AF65-F5344CB8AC3E}">
        <p14:creationId xmlns:p14="http://schemas.microsoft.com/office/powerpoint/2010/main" val="18344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nodePh="1">
                                  <p:stCondLst>
                                    <p:cond delay="0"/>
                                  </p:stCondLst>
                                  <p:endCondLst>
                                    <p:cond evt="begin" delay="0">
                                      <p:tn val="41"/>
                                    </p:cond>
                                  </p:endCondLst>
                                  <p:childTnLst>
                                    <p:set>
                                      <p:cBhvr>
                                        <p:cTn id="42" dur="1" fill="hold">
                                          <p:stCondLst>
                                            <p:cond delay="0"/>
                                          </p:stCondLst>
                                        </p:cTn>
                                        <p:tgtEl>
                                          <p:spTgt spid="6">
                                            <p:txEl>
                                              <p:pRg st="0" end="0"/>
                                            </p:txEl>
                                          </p:spTgt>
                                        </p:tgtEl>
                                        <p:attrNameLst>
                                          <p:attrName>style.visibility</p:attrName>
                                        </p:attrNameLst>
                                      </p:cBhvr>
                                      <p:to>
                                        <p:strVal val="visible"/>
                                      </p:to>
                                    </p:set>
                                    <p:anim calcmode="lin" valueType="num">
                                      <p:cBhvr additive="base">
                                        <p:cTn id="4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500" fill="hold"/>
                                        <p:tgtEl>
                                          <p:spTgt spid="7"/>
                                        </p:tgtEl>
                                        <p:attrNameLst>
                                          <p:attrName>ppt_x</p:attrName>
                                        </p:attrNameLst>
                                      </p:cBhvr>
                                      <p:tavLst>
                                        <p:tav tm="0">
                                          <p:val>
                                            <p:strVal val="#ppt_x"/>
                                          </p:val>
                                        </p:tav>
                                        <p:tav tm="100000">
                                          <p:val>
                                            <p:strVal val="#ppt_x"/>
                                          </p:val>
                                        </p:tav>
                                      </p:tavLst>
                                    </p:anim>
                                    <p:anim calcmode="lin" valueType="num">
                                      <p:cBhvr additive="base">
                                        <p:cTn id="5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8">
                                            <p:txEl>
                                              <p:pRg st="0" end="0"/>
                                            </p:txEl>
                                          </p:spTgt>
                                        </p:tgtEl>
                                        <p:attrNameLst>
                                          <p:attrName>style.visibility</p:attrName>
                                        </p:attrNameLst>
                                      </p:cBhvr>
                                      <p:to>
                                        <p:strVal val="visible"/>
                                      </p:to>
                                    </p:set>
                                    <p:anim calcmode="lin" valueType="num">
                                      <p:cBhvr additive="base">
                                        <p:cTn id="5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9">
                                            <p:txEl>
                                              <p:pRg st="0" end="0"/>
                                            </p:txEl>
                                          </p:spTgt>
                                        </p:tgtEl>
                                        <p:attrNameLst>
                                          <p:attrName>style.visibility</p:attrName>
                                        </p:attrNameLst>
                                      </p:cBhvr>
                                      <p:to>
                                        <p:strVal val="visible"/>
                                      </p:to>
                                    </p:set>
                                    <p:anim calcmode="lin" valueType="num">
                                      <p:cBhvr additive="base">
                                        <p:cTn id="6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nodePh="1">
                                  <p:stCondLst>
                                    <p:cond delay="0"/>
                                  </p:stCondLst>
                                  <p:endCondLst>
                                    <p:cond evt="begin" delay="0">
                                      <p:tn val="65"/>
                                    </p:cond>
                                  </p:endCondLst>
                                  <p:childTnLst>
                                    <p:set>
                                      <p:cBhvr>
                                        <p:cTn id="66" dur="1" fill="hold">
                                          <p:stCondLst>
                                            <p:cond delay="0"/>
                                          </p:stCondLst>
                                        </p:cTn>
                                        <p:tgtEl>
                                          <p:spTgt spid="10">
                                            <p:txEl>
                                              <p:pRg st="0" end="0"/>
                                            </p:txEl>
                                          </p:spTgt>
                                        </p:tgtEl>
                                        <p:attrNameLst>
                                          <p:attrName>style.visibility</p:attrName>
                                        </p:attrNameLst>
                                      </p:cBhvr>
                                      <p:to>
                                        <p:strVal val="visible"/>
                                      </p:to>
                                    </p:set>
                                    <p:anim calcmode="lin" valueType="num">
                                      <p:cBhvr additive="base">
                                        <p:cTn id="6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1">
                                            <p:txEl>
                                              <p:pRg st="0" end="0"/>
                                            </p:txEl>
                                          </p:spTgt>
                                        </p:tgtEl>
                                        <p:attrNameLst>
                                          <p:attrName>style.visibility</p:attrName>
                                        </p:attrNameLst>
                                      </p:cBhvr>
                                      <p:to>
                                        <p:strVal val="visible"/>
                                      </p:to>
                                    </p:set>
                                    <p:anim calcmode="lin" valueType="num">
                                      <p:cBhvr additive="base">
                                        <p:cTn id="7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2" name="Google Shape;92;p6"/>
          <p:cNvSpPr txBox="1"/>
          <p:nvPr/>
        </p:nvSpPr>
        <p:spPr>
          <a:xfrm>
            <a:off x="1524000" y="815834"/>
            <a:ext cx="8965918" cy="5711575"/>
          </a:xfrm>
          <a:prstGeom prst="rect">
            <a:avLst/>
          </a:prstGeom>
          <a:noFill/>
          <a:ln>
            <a:noFill/>
          </a:ln>
        </p:spPr>
        <p:txBody>
          <a:bodyPr spcFirstLastPara="1" wrap="square" lIns="91425" tIns="91425" rIns="91425" bIns="91425" anchor="t" anchorCtr="0">
            <a:noAutofit/>
          </a:bodyPr>
          <a:lstStyle/>
          <a:p>
            <a:pPr fontAlgn="base"/>
            <a:r>
              <a:rPr lang="en-IN" sz="2800" b="1" u="sng" dirty="0">
                <a:solidFill>
                  <a:srgbClr val="373D3F"/>
                </a:solidFill>
                <a:latin typeface="Calibri" panose="020F0502020204030204" pitchFamily="34" charset="0"/>
                <a:ea typeface="Times New Roman" panose="02020603050405020304" pitchFamily="18" charset="0"/>
                <a:cs typeface="Calibri" panose="020F0502020204030204" pitchFamily="34" charset="0"/>
              </a:rPr>
              <a:t>Answer in one word or one sentence.</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1. Which button is used to minimise all the open program and view the desktop?</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Peek button</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2. Which mouse pointer is for moving pictures and toolbars?</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Four headed arrow</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3. Name the mode that is used to replace the existing text in a document.</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Overtype mode</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4. Write the shortcut key to delete one word to the left.</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Ctrl + Backspace key</a:t>
            </a:r>
          </a:p>
          <a:p>
            <a:pPr fontAlgn="base"/>
            <a:r>
              <a:rPr lang="en-IN" sz="2800" dirty="0">
                <a:latin typeface="Calibri" panose="020F0502020204030204" pitchFamily="34" charset="0"/>
                <a:ea typeface="Times New Roman" panose="02020603050405020304" pitchFamily="18" charset="0"/>
                <a:cs typeface="Calibri" panose="020F0502020204030204" pitchFamily="34" charset="0"/>
              </a:rPr>
              <a:t>5. What is the shortcut key to activate Task view window?</a:t>
            </a: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Windows logo key + Tab key</a:t>
            </a:r>
          </a:p>
          <a:p>
            <a:pPr fontAlgn="base"/>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0499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2" end="2"/>
                                            </p:txEl>
                                          </p:spTgt>
                                        </p:tgtEl>
                                        <p:attrNameLst>
                                          <p:attrName>style.visibility</p:attrName>
                                        </p:attrNameLst>
                                      </p:cBhvr>
                                      <p:to>
                                        <p:strVal val="visible"/>
                                      </p:to>
                                    </p:set>
                                    <p:anim calcmode="lin" valueType="num">
                                      <p:cBhvr additive="base">
                                        <p:cTn id="7"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
                                            <p:txEl>
                                              <p:pRg st="4" end="4"/>
                                            </p:txEl>
                                          </p:spTgt>
                                        </p:tgtEl>
                                        <p:attrNameLst>
                                          <p:attrName>style.visibility</p:attrName>
                                        </p:attrNameLst>
                                      </p:cBhvr>
                                      <p:to>
                                        <p:strVal val="visible"/>
                                      </p:to>
                                    </p:set>
                                    <p:anim calcmode="lin" valueType="num">
                                      <p:cBhvr additive="base">
                                        <p:cTn id="13"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2">
                                            <p:txEl>
                                              <p:pRg st="6" end="6"/>
                                            </p:txEl>
                                          </p:spTgt>
                                        </p:tgtEl>
                                        <p:attrNameLst>
                                          <p:attrName>style.visibility</p:attrName>
                                        </p:attrNameLst>
                                      </p:cBhvr>
                                      <p:to>
                                        <p:strVal val="visible"/>
                                      </p:to>
                                    </p:set>
                                    <p:anim calcmode="lin" valueType="num">
                                      <p:cBhvr additive="base">
                                        <p:cTn id="19" dur="500" fill="hold"/>
                                        <p:tgtEl>
                                          <p:spTgt spid="9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2">
                                            <p:txEl>
                                              <p:pRg st="8" end="8"/>
                                            </p:txEl>
                                          </p:spTgt>
                                        </p:tgtEl>
                                        <p:attrNameLst>
                                          <p:attrName>style.visibility</p:attrName>
                                        </p:attrNameLst>
                                      </p:cBhvr>
                                      <p:to>
                                        <p:strVal val="visible"/>
                                      </p:to>
                                    </p:set>
                                    <p:anim calcmode="lin" valueType="num">
                                      <p:cBhvr additive="base">
                                        <p:cTn id="25" dur="500" fill="hold"/>
                                        <p:tgtEl>
                                          <p:spTgt spid="92">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2">
                                            <p:txEl>
                                              <p:pRg st="9" end="9"/>
                                            </p:txEl>
                                          </p:spTgt>
                                        </p:tgtEl>
                                        <p:attrNameLst>
                                          <p:attrName>style.visibility</p:attrName>
                                        </p:attrNameLst>
                                      </p:cBhvr>
                                      <p:to>
                                        <p:strVal val="visible"/>
                                      </p:to>
                                    </p:set>
                                    <p:anim calcmode="lin" valueType="num">
                                      <p:cBhvr additive="base">
                                        <p:cTn id="31" dur="500" fill="hold"/>
                                        <p:tgtEl>
                                          <p:spTgt spid="92">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2">
                                            <p:txEl>
                                              <p:pRg st="10" end="10"/>
                                            </p:txEl>
                                          </p:spTgt>
                                        </p:tgtEl>
                                        <p:attrNameLst>
                                          <p:attrName>style.visibility</p:attrName>
                                        </p:attrNameLst>
                                      </p:cBhvr>
                                      <p:to>
                                        <p:strVal val="visible"/>
                                      </p:to>
                                    </p:set>
                                    <p:anim calcmode="lin" valueType="num">
                                      <p:cBhvr additive="base">
                                        <p:cTn id="37" dur="500" fill="hold"/>
                                        <p:tgtEl>
                                          <p:spTgt spid="92">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352</TotalTime>
  <Words>795</Words>
  <Application>Microsoft Office PowerPoint</Application>
  <PresentationFormat>Widescreen</PresentationFormat>
  <Paragraphs>110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18</cp:revision>
  <dcterms:modified xsi:type="dcterms:W3CDTF">2022-02-14T12:39:10Z</dcterms:modified>
</cp:coreProperties>
</file>