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comments/comment3.xml" ContentType="application/vnd.openxmlformats-officedocument.presentationml.comments+xml"/>
  <Override PartName="/ppt/notesSlides/notesSlide5.xml" ContentType="application/vnd.openxmlformats-officedocument.presentationml.notesSlide+xml"/>
  <Override PartName="/ppt/comments/comment4.xml" ContentType="application/vnd.openxmlformats-officedocument.presentationml.comments+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ppt/comments/comment6.xml" ContentType="application/vnd.openxmlformats-officedocument.presentationml.comments+xml"/>
  <Override PartName="/ppt/notesSlides/notesSlide8.xml" ContentType="application/vnd.openxmlformats-officedocument.presentationml.notesSlide+xml"/>
  <Override PartName="/ppt/comments/comment7.xml" ContentType="application/vnd.openxmlformats-officedocument.presentationml.comments+xml"/>
  <Override PartName="/ppt/notesSlides/notesSlide9.xml" ContentType="application/vnd.openxmlformats-officedocument.presentationml.notesSlide+xml"/>
  <Override PartName="/ppt/comments/comment8.xml" ContentType="application/vnd.openxmlformats-officedocument.presentationml.comments+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6" r:id="rId2"/>
    <p:sldId id="257" r:id="rId3"/>
    <p:sldId id="277" r:id="rId4"/>
    <p:sldId id="278" r:id="rId5"/>
    <p:sldId id="279" r:id="rId6"/>
    <p:sldId id="280" r:id="rId7"/>
    <p:sldId id="281" r:id="rId8"/>
    <p:sldId id="282" r:id="rId9"/>
    <p:sldId id="262" r:id="rId10"/>
    <p:sldId id="263" r:id="rId11"/>
  </p:sldIdLst>
  <p:sldSz cx="9144000" cy="6858000" type="screen4x3"/>
  <p:notesSz cx="6858000" cy="9144000"/>
  <p:defaultTextStyle>
    <a:defPPr lvl="0">
      <a:defRPr lang="en-US"/>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1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230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5" d="100"/>
          <a:sy n="45" d="100"/>
        </p:scale>
        <p:origin x="1236"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9">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1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5:54.682" idx="1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5:54.682" idx="113">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5:54.682" idx="114">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5:54.682" idx="11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5:54.682" idx="116">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0-06-17T16:35:54.682" idx="70">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C59E11A-01EF-49ED-96CE-735C130BA19F}" type="datetimeFigureOut">
              <a:rPr lang="en-US" smtClean="0"/>
              <a:pPr/>
              <a:t>1/25/2022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BAAA65-CF5A-4F43-BFD1-A19D1097BFDE}" type="slidenum">
              <a:rPr lang="en-US" smtClean="0"/>
              <a:pPr/>
              <a:t>‹#›</a:t>
            </a:fld>
            <a:endParaRPr lang="en-US"/>
          </a:p>
        </p:txBody>
      </p:sp>
    </p:spTree>
    <p:extLst>
      <p:ext uri="{BB962C8B-B14F-4D97-AF65-F5344CB8AC3E}">
        <p14:creationId xmlns:p14="http://schemas.microsoft.com/office/powerpoint/2010/main" val="1640075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8256681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992452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054294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6074814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923112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2516645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529741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3215614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7204986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28416441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593367"/>
            <a:ext cx="85206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536633"/>
            <a:ext cx="8520600" cy="45552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6217623"/>
            <a:ext cx="5487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1/25/2022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comments" Target="../comments/comment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comments" Target="../comments/comment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comments" Target="../comments/commen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comments" Target="../comments/commen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comments" Target="../comments/commen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5036853"/>
            <a:ext cx="9144000" cy="1821147"/>
          </a:xfrm>
          <a:prstGeom prst="rect">
            <a:avLst/>
          </a:prstGeom>
          <a:noFill/>
          <a:ln>
            <a:noFill/>
          </a:ln>
        </p:spPr>
      </p:pic>
      <p:pic>
        <p:nvPicPr>
          <p:cNvPr id="55" name="Google Shape;55;p1"/>
          <p:cNvPicPr preferRelativeResize="0"/>
          <p:nvPr/>
        </p:nvPicPr>
        <p:blipFill rotWithShape="1">
          <a:blip r:embed="rId4" cstate="print">
            <a:alphaModFix/>
          </a:blip>
          <a:srcRect/>
          <a:stretch/>
        </p:blipFill>
        <p:spPr>
          <a:xfrm>
            <a:off x="222676" y="285634"/>
            <a:ext cx="1578401" cy="1044767"/>
          </a:xfrm>
          <a:prstGeom prst="rect">
            <a:avLst/>
          </a:prstGeom>
          <a:noFill/>
          <a:ln>
            <a:noFill/>
          </a:ln>
        </p:spPr>
      </p:pic>
      <p:sp>
        <p:nvSpPr>
          <p:cNvPr id="56" name="Google Shape;56;p1"/>
          <p:cNvSpPr txBox="1"/>
          <p:nvPr/>
        </p:nvSpPr>
        <p:spPr>
          <a:xfrm>
            <a:off x="5874275" y="131167"/>
            <a:ext cx="3176100" cy="16900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0" y="2743200"/>
            <a:ext cx="9144000" cy="274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SESSION : 12</a:t>
            </a:r>
            <a:endParaRPr sz="2000" dirty="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CLASS : III</a:t>
            </a:r>
            <a:endParaRPr sz="2000" b="1" i="0" u="none" strike="noStrike" cap="none" dirty="0">
              <a:solidFill>
                <a:srgbClr val="000000"/>
              </a:solidFill>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2000" b="1" i="0" u="none" strike="noStrike" cap="none" dirty="0">
                <a:solidFill>
                  <a:srgbClr val="000000"/>
                </a:solidFill>
                <a:cs typeface="Calibri" pitchFamily="34" charset="0"/>
                <a:sym typeface="Arial"/>
              </a:rPr>
              <a:t>SUBJECT : COMPUTER</a:t>
            </a:r>
          </a:p>
          <a:p>
            <a:pPr marL="0" marR="0" lvl="0" indent="0" algn="l" rtl="0">
              <a:lnSpc>
                <a:spcPct val="100000"/>
              </a:lnSpc>
              <a:spcBef>
                <a:spcPts val="0"/>
              </a:spcBef>
              <a:spcAft>
                <a:spcPts val="0"/>
              </a:spcAft>
              <a:buClr>
                <a:srgbClr val="000000"/>
              </a:buClr>
              <a:buSzPts val="1400"/>
              <a:buFont typeface="Arial"/>
              <a:buNone/>
            </a:pPr>
            <a:r>
              <a:rPr lang="en-US" sz="2000" b="1" dirty="0">
                <a:cs typeface="Calibri" pitchFamily="34" charset="0"/>
              </a:rPr>
              <a:t>C</a:t>
            </a:r>
            <a:r>
              <a:rPr lang="en-US" sz="2000" b="1" i="0" u="none" strike="noStrike" cap="none" dirty="0">
                <a:solidFill>
                  <a:srgbClr val="000000"/>
                </a:solidFill>
                <a:cs typeface="Calibri" pitchFamily="34" charset="0"/>
                <a:sym typeface="Arial"/>
              </a:rPr>
              <a:t>HAPTER NUMBER:5</a:t>
            </a:r>
          </a:p>
          <a:p>
            <a:pPr lvl="0">
              <a:buSzPts val="1400"/>
            </a:pPr>
            <a:r>
              <a:rPr lang="en-US" sz="2000" b="1" i="0" u="none" strike="noStrike" cap="none" dirty="0">
                <a:solidFill>
                  <a:srgbClr val="000000"/>
                </a:solidFill>
                <a:cs typeface="Calibri" pitchFamily="34" charset="0"/>
                <a:sym typeface="Arial"/>
              </a:rPr>
              <a:t>CHAPTER NAME :EDITING TEXT IN </a:t>
            </a:r>
            <a:r>
              <a:rPr lang="en-US" sz="2000" b="1" dirty="0">
                <a:solidFill>
                  <a:srgbClr val="000000"/>
                </a:solidFill>
                <a:cs typeface="Calibri" pitchFamily="34" charset="0"/>
                <a:sym typeface="Arial"/>
              </a:rPr>
              <a:t>MS WORD 2016 </a:t>
            </a:r>
            <a:endParaRPr lang="en-US" sz="2000" b="1" dirty="0">
              <a:cs typeface="Calibri" pitchFamily="34" charset="0"/>
            </a:endParaRPr>
          </a:p>
          <a:p>
            <a:r>
              <a:rPr lang="en-US" sz="2000" b="1" i="0" u="none" strike="noStrike" cap="none" dirty="0">
                <a:solidFill>
                  <a:srgbClr val="000000"/>
                </a:solidFill>
                <a:cs typeface="Calibri" pitchFamily="34" charset="0"/>
                <a:sym typeface="Arial"/>
              </a:rPr>
              <a:t>SUBTOPIC : </a:t>
            </a:r>
            <a:r>
              <a:rPr lang="en-IN" sz="2000" b="1" cap="none" dirty="0">
                <a:solidFill>
                  <a:srgbClr val="000000"/>
                </a:solidFill>
                <a:latin typeface="Calibri" panose="020F0502020204030204" pitchFamily="34" charset="0"/>
                <a:cs typeface="Calibri" pitchFamily="34" charset="0"/>
                <a:sym typeface="Arial"/>
              </a:rPr>
              <a:t>BRAIN DEVELOPER</a:t>
            </a:r>
            <a:endParaRPr lang="en-US" sz="2000" b="1" dirty="0">
              <a:solidFill>
                <a:srgbClr val="000000"/>
              </a:solidFill>
              <a:cs typeface="Calibri" pitchFamily="34" charset="0"/>
              <a:sym typeface="Arial"/>
            </a:endParaRPr>
          </a:p>
          <a:p>
            <a:r>
              <a:rPr lang="en-US" sz="2000" b="1" dirty="0">
                <a:solidFill>
                  <a:srgbClr val="000000"/>
                </a:solidFill>
                <a:cs typeface="Calibri" pitchFamily="34" charset="0"/>
                <a:sym typeface="Arial"/>
              </a:rPr>
              <a:t> </a:t>
            </a:r>
            <a:endParaRPr lang="en-US" sz="2000" b="1" i="0" u="none" strike="noStrike" cap="none" dirty="0">
              <a:solidFill>
                <a:srgbClr val="000000"/>
              </a:solidFill>
              <a:cs typeface="Calibri" pitchFamily="34" charset="0"/>
              <a:sym typeface="Arial"/>
            </a:endParaRPr>
          </a:p>
        </p:txBody>
      </p:sp>
    </p:spTree>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cstate="print">
            <a:alphaModFix/>
          </a:blip>
          <a:srcRect/>
          <a:stretch/>
        </p:blipFill>
        <p:spPr>
          <a:xfrm>
            <a:off x="7911474" y="-76200"/>
            <a:ext cx="1232526" cy="815833"/>
          </a:xfrm>
          <a:prstGeom prst="rect">
            <a:avLst/>
          </a:prstGeom>
          <a:noFill/>
          <a:ln>
            <a:noFill/>
          </a:ln>
        </p:spPr>
      </p:pic>
      <p:sp>
        <p:nvSpPr>
          <p:cNvPr id="98" name="Google Shape;98;p7"/>
          <p:cNvSpPr txBox="1"/>
          <p:nvPr/>
        </p:nvSpPr>
        <p:spPr>
          <a:xfrm>
            <a:off x="621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a:solidFill>
                  <a:srgbClr val="FF0000"/>
                </a:solidFill>
                <a:latin typeface="Arial"/>
                <a:ea typeface="Arial"/>
                <a:cs typeface="Arial"/>
                <a:sym typeface="Arial"/>
              </a:rPr>
              <a:t>OBJECTIVE</a:t>
            </a:r>
            <a:r>
              <a:rPr lang="en" sz="2200" b="1" i="0" u="none" strike="noStrike" cap="none" dirty="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965918" cy="3852800"/>
          </a:xfrm>
          <a:prstGeom prst="rect">
            <a:avLst/>
          </a:prstGeom>
          <a:noFill/>
          <a:ln>
            <a:noFill/>
          </a:ln>
        </p:spPr>
        <p:txBody>
          <a:bodyPr spcFirstLastPara="1" wrap="square" lIns="91425" tIns="91425" rIns="91425" bIns="91425" anchor="t" anchorCtr="0">
            <a:noAutofit/>
          </a:bodyPr>
          <a:lstStyle/>
          <a:p>
            <a:r>
              <a:rPr lang="en-US" sz="2400" b="1" dirty="0">
                <a:latin typeface="Calibri" pitchFamily="34" charset="0"/>
                <a:cs typeface="Calibri" pitchFamily="34" charset="0"/>
              </a:rPr>
              <a:t>To enable students to </a:t>
            </a:r>
            <a:r>
              <a:rPr lang="en-IN" sz="2400" b="1" dirty="0">
                <a:latin typeface="Calibri" pitchFamily="34" charset="0"/>
                <a:cs typeface="Calibri" pitchFamily="34" charset="0"/>
              </a:rPr>
              <a:t>solve the</a:t>
            </a:r>
            <a:r>
              <a:rPr lang="en-US" sz="2400" b="1" dirty="0">
                <a:solidFill>
                  <a:srgbClr val="000000"/>
                </a:solidFill>
                <a:latin typeface="Calibri" pitchFamily="34" charset="0"/>
                <a:cs typeface="Calibri" pitchFamily="34" charset="0"/>
                <a:sym typeface="Calibri"/>
              </a:rPr>
              <a:t> brain developer.</a:t>
            </a:r>
            <a:endParaRPr lang="en-US" sz="2400" b="1" dirty="0">
              <a:solidFill>
                <a:srgbClr val="000000"/>
              </a:solidFill>
              <a:cs typeface="Calibri" pitchFamily="34" charset="0"/>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algn="ctr" fontAlgn="base">
              <a:lnSpc>
                <a:spcPct val="115000"/>
              </a:lnSpc>
              <a:spcBef>
                <a:spcPts val="600"/>
              </a:spcBef>
              <a:spcAft>
                <a:spcPts val="600"/>
              </a:spcAft>
            </a:pPr>
            <a:r>
              <a:rPr lang="en-IN" sz="3600" b="1" u="sng"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SECTION – B</a:t>
            </a:r>
            <a:endParaRPr lang="en-IN" sz="3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50518" y="1120633"/>
            <a:ext cx="8965918" cy="5571687"/>
          </a:xfrm>
          <a:prstGeom prst="rect">
            <a:avLst/>
          </a:prstGeom>
          <a:noFill/>
          <a:ln>
            <a:noFill/>
          </a:ln>
        </p:spPr>
        <p:txBody>
          <a:bodyPr spcFirstLastPara="1" wrap="square" lIns="91425" tIns="91425" rIns="91425" bIns="91425" anchor="t" anchorCtr="0">
            <a:noAutofit/>
          </a:bodyPr>
          <a:lstStyle/>
          <a:p>
            <a:pPr marL="457200" indent="-457200" algn="just">
              <a:buAutoNum type="alphaUcPeriod"/>
            </a:pPr>
            <a:r>
              <a:rPr lang="en-GB" sz="3600" i="0" dirty="0">
                <a:solidFill>
                  <a:srgbClr val="333333"/>
                </a:solidFill>
                <a:effectLst/>
                <a:latin typeface="inter-regular"/>
              </a:rPr>
              <a:t>Multiple choice questions :</a:t>
            </a:r>
          </a:p>
          <a:p>
            <a:pPr marL="342900" indent="-342900" algn="just">
              <a:buAutoNum type="arabicPeriod"/>
            </a:pPr>
            <a:r>
              <a:rPr lang="en-IN" sz="3600" dirty="0">
                <a:solidFill>
                  <a:srgbClr val="373D3F"/>
                </a:solidFill>
                <a:effectLst/>
                <a:latin typeface="Calibri" panose="020F0502020204030204" pitchFamily="34" charset="0"/>
                <a:ea typeface="Times New Roman" panose="02020603050405020304" pitchFamily="18" charset="0"/>
              </a:rPr>
              <a:t>In how many ways you can insert text in an existing document? </a:t>
            </a:r>
            <a:endParaRPr lang="en-GB" sz="3600" dirty="0">
              <a:solidFill>
                <a:srgbClr val="333333"/>
              </a:solidFill>
              <a:latin typeface="inter-regular"/>
              <a:ea typeface="Times New Roman" panose="02020603050405020304" pitchFamily="18" charset="0"/>
            </a:endParaRPr>
          </a:p>
          <a:p>
            <a:pPr algn="just"/>
            <a:r>
              <a:rPr lang="en-GB" sz="3600" dirty="0">
                <a:solidFill>
                  <a:srgbClr val="333333"/>
                </a:solidFill>
                <a:latin typeface="inter-regular"/>
              </a:rPr>
              <a:t>2. </a:t>
            </a:r>
            <a:r>
              <a:rPr lang="en-IN" sz="36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Grammatical errors are indicated with a _____________.</a:t>
            </a:r>
            <a:endParaRPr lang="en-IN" sz="36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r>
              <a:rPr lang="en-GB" sz="3600" i="0" dirty="0">
                <a:solidFill>
                  <a:srgbClr val="333333"/>
                </a:solidFill>
                <a:effectLst/>
                <a:latin typeface="inter-regular"/>
              </a:rPr>
              <a:t>3. </a:t>
            </a:r>
            <a:r>
              <a:rPr lang="en-IN" sz="3600" dirty="0">
                <a:solidFill>
                  <a:srgbClr val="373D3F"/>
                </a:solidFill>
                <a:effectLst/>
                <a:latin typeface="Calibri" panose="020F0502020204030204" pitchFamily="34" charset="0"/>
                <a:ea typeface="Times New Roman" panose="02020603050405020304" pitchFamily="18" charset="0"/>
              </a:rPr>
              <a:t>Which of the following shortcut keys is used to select one character to the right? </a:t>
            </a:r>
          </a:p>
          <a:p>
            <a:pPr algn="just"/>
            <a:endParaRPr lang="en-IN" sz="3600" dirty="0">
              <a:solidFill>
                <a:srgbClr val="373D3F"/>
              </a:solidFill>
              <a:effectLst/>
              <a:latin typeface="Calibri" panose="020F0502020204030204" pitchFamily="34" charset="0"/>
              <a:ea typeface="Times New Roman" panose="02020603050405020304" pitchFamily="18" charset="0"/>
            </a:endParaRPr>
          </a:p>
          <a:p>
            <a:pPr algn="just"/>
            <a:r>
              <a:rPr lang="en-IN" sz="3600" i="0" dirty="0">
                <a:solidFill>
                  <a:srgbClr val="373D3F"/>
                </a:solidFill>
                <a:latin typeface="Calibri" panose="020F0502020204030204" pitchFamily="34" charset="0"/>
              </a:rPr>
              <a:t>4. </a:t>
            </a:r>
            <a:r>
              <a:rPr lang="en-IN" sz="3600" dirty="0">
                <a:solidFill>
                  <a:srgbClr val="373D3F"/>
                </a:solidFill>
                <a:effectLst/>
                <a:latin typeface="Calibri" panose="020F0502020204030204" pitchFamily="34" charset="0"/>
                <a:ea typeface="Times New Roman" panose="02020603050405020304" pitchFamily="18" charset="0"/>
              </a:rPr>
              <a:t>Which is the shortcut key for Undo command?</a:t>
            </a:r>
            <a:endParaRPr lang="en-GB" sz="3600" i="0" dirty="0">
              <a:solidFill>
                <a:srgbClr val="333333"/>
              </a:solidFill>
              <a:effectLst/>
              <a:latin typeface="inter-regular"/>
            </a:endParaRPr>
          </a:p>
        </p:txBody>
      </p:sp>
      <p:sp>
        <p:nvSpPr>
          <p:cNvPr id="7" name="TextBox 6">
            <a:extLst>
              <a:ext uri="{FF2B5EF4-FFF2-40B4-BE49-F238E27FC236}">
                <a16:creationId xmlns:a16="http://schemas.microsoft.com/office/drawing/2014/main" id="{06695000-B5DE-413E-B639-6ECA57367E4A}"/>
              </a:ext>
            </a:extLst>
          </p:cNvPr>
          <p:cNvSpPr txBox="1"/>
          <p:nvPr/>
        </p:nvSpPr>
        <p:spPr>
          <a:xfrm>
            <a:off x="4237569" y="2296745"/>
            <a:ext cx="914400" cy="646331"/>
          </a:xfrm>
          <a:prstGeom prst="rect">
            <a:avLst/>
          </a:prstGeom>
          <a:noFill/>
        </p:spPr>
        <p:txBody>
          <a:bodyPr wrap="square" rtlCol="0">
            <a:spAutoFit/>
          </a:bodyPr>
          <a:lstStyle/>
          <a:p>
            <a:r>
              <a:rPr lang="en-IN" sz="3600" b="1" dirty="0">
                <a:solidFill>
                  <a:srgbClr val="C00000"/>
                </a:solidFill>
              </a:rPr>
              <a:t>2</a:t>
            </a:r>
          </a:p>
        </p:txBody>
      </p:sp>
      <p:sp>
        <p:nvSpPr>
          <p:cNvPr id="11" name="TextBox 10">
            <a:extLst>
              <a:ext uri="{FF2B5EF4-FFF2-40B4-BE49-F238E27FC236}">
                <a16:creationId xmlns:a16="http://schemas.microsoft.com/office/drawing/2014/main" id="{50DE9927-0F05-4AD2-B7D9-F0A2F60D2E13}"/>
              </a:ext>
            </a:extLst>
          </p:cNvPr>
          <p:cNvSpPr txBox="1"/>
          <p:nvPr/>
        </p:nvSpPr>
        <p:spPr>
          <a:xfrm>
            <a:off x="3780369" y="3372828"/>
            <a:ext cx="3040156" cy="646331"/>
          </a:xfrm>
          <a:prstGeom prst="rect">
            <a:avLst/>
          </a:prstGeom>
          <a:noFill/>
        </p:spPr>
        <p:txBody>
          <a:bodyPr wrap="square" rtlCol="0">
            <a:spAutoFit/>
          </a:bodyPr>
          <a:lstStyle/>
          <a:p>
            <a:r>
              <a:rPr lang="en-IN" sz="3600" b="1" dirty="0">
                <a:solidFill>
                  <a:srgbClr val="C00000"/>
                </a:solidFill>
              </a:rPr>
              <a:t>Blue wavy line</a:t>
            </a:r>
          </a:p>
        </p:txBody>
      </p:sp>
      <p:sp>
        <p:nvSpPr>
          <p:cNvPr id="12" name="TextBox 11">
            <a:extLst>
              <a:ext uri="{FF2B5EF4-FFF2-40B4-BE49-F238E27FC236}">
                <a16:creationId xmlns:a16="http://schemas.microsoft.com/office/drawing/2014/main" id="{8B6934F5-7DA8-42E7-86F2-85D4CABE6696}"/>
              </a:ext>
            </a:extLst>
          </p:cNvPr>
          <p:cNvSpPr txBox="1"/>
          <p:nvPr/>
        </p:nvSpPr>
        <p:spPr>
          <a:xfrm>
            <a:off x="1481877" y="4832581"/>
            <a:ext cx="2298492" cy="646331"/>
          </a:xfrm>
          <a:prstGeom prst="rect">
            <a:avLst/>
          </a:prstGeom>
          <a:noFill/>
        </p:spPr>
        <p:txBody>
          <a:bodyPr wrap="square" rtlCol="0">
            <a:spAutoFit/>
          </a:bodyPr>
          <a:lstStyle/>
          <a:p>
            <a:r>
              <a:rPr lang="en-IN" sz="3600" b="1" dirty="0">
                <a:solidFill>
                  <a:srgbClr val="C00000"/>
                </a:solidFill>
              </a:rPr>
              <a:t>Shift + -&gt;</a:t>
            </a:r>
          </a:p>
        </p:txBody>
      </p:sp>
      <p:sp>
        <p:nvSpPr>
          <p:cNvPr id="13" name="TextBox 12">
            <a:extLst>
              <a:ext uri="{FF2B5EF4-FFF2-40B4-BE49-F238E27FC236}">
                <a16:creationId xmlns:a16="http://schemas.microsoft.com/office/drawing/2014/main" id="{D11517FD-C78A-43F0-948B-A0A7E01EECE9}"/>
              </a:ext>
            </a:extLst>
          </p:cNvPr>
          <p:cNvSpPr txBox="1"/>
          <p:nvPr/>
        </p:nvSpPr>
        <p:spPr>
          <a:xfrm>
            <a:off x="2671446" y="6045989"/>
            <a:ext cx="1705682" cy="646331"/>
          </a:xfrm>
          <a:prstGeom prst="rect">
            <a:avLst/>
          </a:prstGeom>
          <a:noFill/>
        </p:spPr>
        <p:txBody>
          <a:bodyPr wrap="square" rtlCol="0">
            <a:spAutoFit/>
          </a:bodyPr>
          <a:lstStyle/>
          <a:p>
            <a:r>
              <a:rPr lang="en-IN" sz="3600" b="1" dirty="0">
                <a:solidFill>
                  <a:srgbClr val="C00000"/>
                </a:solidFill>
              </a:rPr>
              <a:t>Ctrl + Z</a:t>
            </a:r>
          </a:p>
        </p:txBody>
      </p:sp>
    </p:spTree>
    <p:extLst>
      <p:ext uri="{BB962C8B-B14F-4D97-AF65-F5344CB8AC3E}">
        <p14:creationId xmlns:p14="http://schemas.microsoft.com/office/powerpoint/2010/main" val="3470260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algn="ctr" fontAlgn="base">
              <a:lnSpc>
                <a:spcPct val="115000"/>
              </a:lnSpc>
              <a:spcBef>
                <a:spcPts val="600"/>
              </a:spcBef>
              <a:spcAft>
                <a:spcPts val="600"/>
              </a:spcAft>
            </a:pPr>
            <a:r>
              <a:rPr lang="en-IN" sz="3600" b="1" u="sng"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SECTION – B</a:t>
            </a:r>
            <a:endParaRPr lang="en-IN" sz="3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50518" y="1120633"/>
            <a:ext cx="8965918" cy="5571687"/>
          </a:xfrm>
          <a:prstGeom prst="rect">
            <a:avLst/>
          </a:prstGeom>
          <a:noFill/>
          <a:ln>
            <a:noFill/>
          </a:ln>
        </p:spPr>
        <p:txBody>
          <a:bodyPr spcFirstLastPara="1" wrap="square" lIns="91425" tIns="91425" rIns="91425" bIns="91425" anchor="t" anchorCtr="0">
            <a:noAutofit/>
          </a:bodyPr>
          <a:lstStyle/>
          <a:p>
            <a:pPr fontAlgn="base"/>
            <a:r>
              <a:rPr lang="en-IN" sz="28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B. </a:t>
            </a:r>
            <a:r>
              <a:rPr lang="en-IN" sz="2800" b="1" u="sng"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Answer in one word or one sentence.</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1. Which shortcut key is used to check spelling and grammar in Word document?</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Ans) F7</a:t>
            </a:r>
            <a:endParaRPr lang="en-IN"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2. Which command is used to reverse the action of the Undo command?</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Ans) Redo</a:t>
            </a:r>
            <a:endParaRPr lang="en-IN"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3. Name the mode that is used to replace the existing text in a document.</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Ans) Overtype mode</a:t>
            </a:r>
            <a:endParaRPr lang="en-IN"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4. Write the shortcut key to delete one word to the left.</a:t>
            </a:r>
            <a:endParaRPr lang="en-IN" sz="2800" dirty="0">
              <a:effectLst/>
              <a:latin typeface="Calibri" panose="020F0502020204030204" pitchFamily="34" charset="0"/>
              <a:ea typeface="Times New Roman" panose="02020603050405020304" pitchFamily="18" charset="0"/>
              <a:cs typeface="Times New Roman" panose="02020603050405020304" pitchFamily="18" charset="0"/>
            </a:endParaRPr>
          </a:p>
          <a:p>
            <a:pPr fontAlgn="base"/>
            <a:r>
              <a:rPr lang="en-IN" sz="28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Ans</a:t>
            </a:r>
            <a:r>
              <a:rPr lang="en-IN" sz="2800" b="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Ctrl + Backspace </a:t>
            </a:r>
            <a:r>
              <a:rPr lang="en-IN" sz="28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key</a:t>
            </a:r>
            <a:endParaRPr lang="en-IN" sz="28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0499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92">
                                            <p:txEl>
                                              <p:pRg st="4" end="4"/>
                                            </p:txEl>
                                          </p:spTgt>
                                        </p:tgtEl>
                                        <p:attrNameLst>
                                          <p:attrName>style.visibility</p:attrName>
                                        </p:attrNameLst>
                                      </p:cBhvr>
                                      <p:to>
                                        <p:strVal val="visible"/>
                                      </p:to>
                                    </p:set>
                                    <p:anim calcmode="lin" valueType="num">
                                      <p:cBhvr additive="base">
                                        <p:cTn id="13"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92">
                                            <p:txEl>
                                              <p:pRg st="6" end="6"/>
                                            </p:txEl>
                                          </p:spTgt>
                                        </p:tgtEl>
                                        <p:attrNameLst>
                                          <p:attrName>style.visibility</p:attrName>
                                        </p:attrNameLst>
                                      </p:cBhvr>
                                      <p:to>
                                        <p:strVal val="visible"/>
                                      </p:to>
                                    </p:set>
                                    <p:anim calcmode="lin" valueType="num">
                                      <p:cBhvr additive="base">
                                        <p:cTn id="19" dur="500" fill="hold"/>
                                        <p:tgtEl>
                                          <p:spTgt spid="9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92">
                                            <p:txEl>
                                              <p:pRg st="8" end="8"/>
                                            </p:txEl>
                                          </p:spTgt>
                                        </p:tgtEl>
                                        <p:attrNameLst>
                                          <p:attrName>style.visibility</p:attrName>
                                        </p:attrNameLst>
                                      </p:cBhvr>
                                      <p:to>
                                        <p:strVal val="visible"/>
                                      </p:to>
                                    </p:set>
                                    <p:anim calcmode="lin" valueType="num">
                                      <p:cBhvr additive="base">
                                        <p:cTn id="25" dur="500" fill="hold"/>
                                        <p:tgtEl>
                                          <p:spTgt spid="92">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algn="ctr" fontAlgn="base">
              <a:lnSpc>
                <a:spcPct val="115000"/>
              </a:lnSpc>
              <a:spcBef>
                <a:spcPts val="600"/>
              </a:spcBef>
              <a:spcAft>
                <a:spcPts val="600"/>
              </a:spcAft>
            </a:pPr>
            <a:r>
              <a:rPr lang="en-IN" sz="3600" b="1" u="sng"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SECTION – B</a:t>
            </a:r>
            <a:endParaRPr lang="en-IN" sz="3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50518" y="1120633"/>
            <a:ext cx="8965918" cy="5571687"/>
          </a:xfrm>
          <a:prstGeom prst="rect">
            <a:avLst/>
          </a:prstGeom>
          <a:noFill/>
          <a:ln>
            <a:noFill/>
          </a:ln>
        </p:spPr>
        <p:txBody>
          <a:bodyPr spcFirstLastPara="1" wrap="square" lIns="91425" tIns="91425" rIns="91425" bIns="91425" anchor="t" anchorCtr="0">
            <a:noAutofit/>
          </a:bodyPr>
          <a:lstStyle/>
          <a:p>
            <a:pPr fontAlgn="base"/>
            <a:r>
              <a:rPr lang="en-IN" sz="2800" dirty="0"/>
              <a:t>C. </a:t>
            </a:r>
            <a:r>
              <a:rPr lang="en-IN" sz="2800" b="1" u="sng" dirty="0"/>
              <a:t>Answer the following questions –</a:t>
            </a:r>
            <a:endParaRPr lang="en-IN" sz="2800" dirty="0"/>
          </a:p>
          <a:p>
            <a:pPr fontAlgn="base"/>
            <a:r>
              <a:rPr lang="en-IN" sz="2800" dirty="0"/>
              <a:t>1. List any three features of a word processing software.</a:t>
            </a:r>
          </a:p>
          <a:p>
            <a:pPr fontAlgn="base"/>
            <a:r>
              <a:rPr lang="en-IN" sz="2800" dirty="0"/>
              <a:t>Ans) The three features of a word processing software are –</a:t>
            </a:r>
          </a:p>
          <a:p>
            <a:pPr marL="285750" lvl="0" indent="-285750">
              <a:buFont typeface="Arial" panose="020B0604020202020204" pitchFamily="34" charset="0"/>
              <a:buChar char="•"/>
            </a:pPr>
            <a:r>
              <a:rPr lang="en-US" sz="2800" dirty="0"/>
              <a:t>Produce letters, reports, notices, newsletters, books, bills etc., in a presentable manner.</a:t>
            </a:r>
            <a:endParaRPr lang="en-IN" sz="2800" dirty="0"/>
          </a:p>
          <a:p>
            <a:pPr marL="285750" lvl="0" indent="-285750">
              <a:buFont typeface="Arial" panose="020B0604020202020204" pitchFamily="34" charset="0"/>
              <a:buChar char="•"/>
            </a:pPr>
            <a:r>
              <a:rPr lang="en-US" sz="2800" dirty="0"/>
              <a:t>Modify and beautify the text using </a:t>
            </a:r>
            <a:r>
              <a:rPr lang="en-US" sz="2800" dirty="0" err="1"/>
              <a:t>colour</a:t>
            </a:r>
            <a:r>
              <a:rPr lang="en-US" sz="2800" dirty="0"/>
              <a:t>, style, font size, border, shading while typing and after typing.</a:t>
            </a:r>
          </a:p>
          <a:p>
            <a:pPr marL="285750" indent="-285750">
              <a:buFont typeface="Arial" panose="020B0604020202020204" pitchFamily="34" charset="0"/>
              <a:buChar char="•"/>
            </a:pPr>
            <a:r>
              <a:rPr lang="en-US" sz="2800" dirty="0"/>
              <a:t>Insert graphics and make use of various drawing tools to draw pictures.</a:t>
            </a:r>
            <a:endParaRPr lang="en-IN" sz="2800" dirty="0"/>
          </a:p>
          <a:p>
            <a:pPr lvl="0"/>
            <a:endParaRPr lang="en-IN" sz="2800" dirty="0"/>
          </a:p>
        </p:txBody>
      </p:sp>
    </p:spTree>
    <p:extLst>
      <p:ext uri="{BB962C8B-B14F-4D97-AF65-F5344CB8AC3E}">
        <p14:creationId xmlns:p14="http://schemas.microsoft.com/office/powerpoint/2010/main" val="2841894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2">
                                            <p:txEl>
                                              <p:pRg st="3" end="3"/>
                                            </p:txEl>
                                          </p:spTgt>
                                        </p:tgtEl>
                                        <p:attrNameLst>
                                          <p:attrName>style.visibility</p:attrName>
                                        </p:attrNameLst>
                                      </p:cBhvr>
                                      <p:to>
                                        <p:strVal val="visible"/>
                                      </p:to>
                                    </p:set>
                                    <p:anim calcmode="lin" valueType="num">
                                      <p:cBhvr additive="base">
                                        <p:cTn id="11" dur="500" fill="hold"/>
                                        <p:tgtEl>
                                          <p:spTgt spid="9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2">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2">
                                            <p:txEl>
                                              <p:pRg st="4" end="4"/>
                                            </p:txEl>
                                          </p:spTgt>
                                        </p:tgtEl>
                                        <p:attrNameLst>
                                          <p:attrName>style.visibility</p:attrName>
                                        </p:attrNameLst>
                                      </p:cBhvr>
                                      <p:to>
                                        <p:strVal val="visible"/>
                                      </p:to>
                                    </p:set>
                                    <p:anim calcmode="lin" valueType="num">
                                      <p:cBhvr additive="base">
                                        <p:cTn id="15"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2">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2">
                                            <p:txEl>
                                              <p:pRg st="5" end="5"/>
                                            </p:txEl>
                                          </p:spTgt>
                                        </p:tgtEl>
                                        <p:attrNameLst>
                                          <p:attrName>style.visibility</p:attrName>
                                        </p:attrNameLst>
                                      </p:cBhvr>
                                      <p:to>
                                        <p:strVal val="visible"/>
                                      </p:to>
                                    </p:set>
                                    <p:anim calcmode="lin" valueType="num">
                                      <p:cBhvr additive="base">
                                        <p:cTn id="19" dur="500" fill="hold"/>
                                        <p:tgtEl>
                                          <p:spTgt spid="9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algn="ctr" fontAlgn="base">
              <a:lnSpc>
                <a:spcPct val="115000"/>
              </a:lnSpc>
              <a:spcBef>
                <a:spcPts val="600"/>
              </a:spcBef>
              <a:spcAft>
                <a:spcPts val="600"/>
              </a:spcAft>
            </a:pPr>
            <a:r>
              <a:rPr lang="en-IN" sz="3600" b="1" u="sng"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SECTION – B</a:t>
            </a:r>
            <a:endParaRPr lang="en-IN" sz="3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50518" y="1120633"/>
            <a:ext cx="8965918" cy="5571687"/>
          </a:xfrm>
          <a:prstGeom prst="rect">
            <a:avLst/>
          </a:prstGeom>
          <a:noFill/>
          <a:ln>
            <a:noFill/>
          </a:ln>
        </p:spPr>
        <p:txBody>
          <a:bodyPr spcFirstLastPara="1" wrap="square" lIns="91425" tIns="91425" rIns="91425" bIns="91425" anchor="t" anchorCtr="0">
            <a:noAutofit/>
          </a:bodyPr>
          <a:lstStyle/>
          <a:p>
            <a:pPr fontAlgn="base"/>
            <a:r>
              <a:rPr lang="en-IN" sz="2800" dirty="0"/>
              <a:t>C. </a:t>
            </a:r>
            <a:r>
              <a:rPr lang="en-IN" sz="2800" b="1" u="sng" dirty="0"/>
              <a:t>Answer the following questions –</a:t>
            </a:r>
            <a:endParaRPr lang="en-IN" sz="2800" dirty="0"/>
          </a:p>
          <a:p>
            <a:pPr fontAlgn="base"/>
            <a:r>
              <a:rPr lang="en-IN" sz="3600" dirty="0"/>
              <a:t>2. What do you understand by editing? How can you insert text in a document?</a:t>
            </a:r>
          </a:p>
          <a:p>
            <a:r>
              <a:rPr lang="en-IN" sz="3600" dirty="0"/>
              <a:t>Ans) </a:t>
            </a:r>
            <a:r>
              <a:rPr lang="en-US" sz="3600" dirty="0"/>
              <a:t>Making changes in a document is called editing.</a:t>
            </a:r>
            <a:endParaRPr lang="en-IN" sz="3600" dirty="0"/>
          </a:p>
          <a:p>
            <a:pPr fontAlgn="base"/>
            <a:r>
              <a:rPr lang="en-IN" sz="3600" dirty="0"/>
              <a:t>Text can be inserted in a document by the two modes –</a:t>
            </a:r>
          </a:p>
          <a:p>
            <a:pPr marL="571500" lvl="0" indent="-571500" fontAlgn="base">
              <a:buFont typeface="Arial" panose="020B0604020202020204" pitchFamily="34" charset="0"/>
              <a:buChar char="•"/>
            </a:pPr>
            <a:r>
              <a:rPr lang="en-IN" sz="3600" dirty="0"/>
              <a:t>Insert mode.</a:t>
            </a:r>
          </a:p>
          <a:p>
            <a:pPr marL="571500" lvl="0" indent="-571500" fontAlgn="base">
              <a:buFont typeface="Arial" panose="020B0604020202020204" pitchFamily="34" charset="0"/>
              <a:buChar char="•"/>
            </a:pPr>
            <a:r>
              <a:rPr lang="en-IN" sz="3600" dirty="0"/>
              <a:t>Overtype mode.</a:t>
            </a:r>
          </a:p>
          <a:p>
            <a:pPr lvl="0"/>
            <a:endParaRPr lang="en-IN" sz="2800" dirty="0"/>
          </a:p>
        </p:txBody>
      </p:sp>
    </p:spTree>
    <p:extLst>
      <p:ext uri="{BB962C8B-B14F-4D97-AF65-F5344CB8AC3E}">
        <p14:creationId xmlns:p14="http://schemas.microsoft.com/office/powerpoint/2010/main" val="706288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2">
                                            <p:txEl>
                                              <p:pRg st="3" end="3"/>
                                            </p:txEl>
                                          </p:spTgt>
                                        </p:tgtEl>
                                        <p:attrNameLst>
                                          <p:attrName>style.visibility</p:attrName>
                                        </p:attrNameLst>
                                      </p:cBhvr>
                                      <p:to>
                                        <p:strVal val="visible"/>
                                      </p:to>
                                    </p:set>
                                    <p:anim calcmode="lin" valueType="num">
                                      <p:cBhvr additive="base">
                                        <p:cTn id="11" dur="500" fill="hold"/>
                                        <p:tgtEl>
                                          <p:spTgt spid="9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2">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2">
                                            <p:txEl>
                                              <p:pRg st="4" end="4"/>
                                            </p:txEl>
                                          </p:spTgt>
                                        </p:tgtEl>
                                        <p:attrNameLst>
                                          <p:attrName>style.visibility</p:attrName>
                                        </p:attrNameLst>
                                      </p:cBhvr>
                                      <p:to>
                                        <p:strVal val="visible"/>
                                      </p:to>
                                    </p:set>
                                    <p:anim calcmode="lin" valueType="num">
                                      <p:cBhvr additive="base">
                                        <p:cTn id="15"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2">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92">
                                            <p:txEl>
                                              <p:pRg st="5" end="5"/>
                                            </p:txEl>
                                          </p:spTgt>
                                        </p:tgtEl>
                                        <p:attrNameLst>
                                          <p:attrName>style.visibility</p:attrName>
                                        </p:attrNameLst>
                                      </p:cBhvr>
                                      <p:to>
                                        <p:strVal val="visible"/>
                                      </p:to>
                                    </p:set>
                                    <p:anim calcmode="lin" valueType="num">
                                      <p:cBhvr additive="base">
                                        <p:cTn id="19" dur="500" fill="hold"/>
                                        <p:tgtEl>
                                          <p:spTgt spid="9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algn="ctr" fontAlgn="base">
              <a:lnSpc>
                <a:spcPct val="115000"/>
              </a:lnSpc>
              <a:spcBef>
                <a:spcPts val="600"/>
              </a:spcBef>
              <a:spcAft>
                <a:spcPts val="600"/>
              </a:spcAft>
            </a:pPr>
            <a:r>
              <a:rPr lang="en-IN" sz="3600" b="1" u="sng"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SECTION – B</a:t>
            </a:r>
            <a:endParaRPr lang="en-IN" sz="3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50518" y="1120633"/>
            <a:ext cx="8965918" cy="5571687"/>
          </a:xfrm>
          <a:prstGeom prst="rect">
            <a:avLst/>
          </a:prstGeom>
          <a:noFill/>
          <a:ln>
            <a:noFill/>
          </a:ln>
        </p:spPr>
        <p:txBody>
          <a:bodyPr spcFirstLastPara="1" wrap="square" lIns="91425" tIns="91425" rIns="91425" bIns="91425" anchor="t" anchorCtr="0">
            <a:noAutofit/>
          </a:bodyPr>
          <a:lstStyle/>
          <a:p>
            <a:pPr fontAlgn="base"/>
            <a:r>
              <a:rPr lang="en-IN" sz="2800" dirty="0"/>
              <a:t>C. </a:t>
            </a:r>
            <a:r>
              <a:rPr lang="en-IN" sz="2800" b="1" u="sng" dirty="0"/>
              <a:t>Answer the following questions –</a:t>
            </a:r>
            <a:endParaRPr lang="en-IN" sz="2800" dirty="0"/>
          </a:p>
          <a:p>
            <a:pPr fontAlgn="base"/>
            <a:r>
              <a:rPr lang="en-IN" sz="3200" dirty="0"/>
              <a:t>3. Explain the use of Thesaurus option in Word 2016.</a:t>
            </a:r>
          </a:p>
          <a:p>
            <a:pPr fontAlgn="base"/>
            <a:r>
              <a:rPr lang="en-IN" sz="3200" dirty="0"/>
              <a:t>Ans) Use of Thesaurus option in Word 2016 –</a:t>
            </a:r>
          </a:p>
          <a:p>
            <a:pPr marL="457200" lvl="0" indent="-457200" fontAlgn="base">
              <a:buFont typeface="Arial" panose="020B0604020202020204" pitchFamily="34" charset="0"/>
              <a:buChar char="•"/>
            </a:pPr>
            <a:r>
              <a:rPr lang="en-GB" sz="3200" dirty="0"/>
              <a:t>It is used in the Microsoft Word document to find </a:t>
            </a:r>
            <a:r>
              <a:rPr lang="en-GB" sz="3200" b="1" dirty="0"/>
              <a:t>synonyms (words with the same meaning) and antonyms (words with the opposite meaning)</a:t>
            </a:r>
            <a:r>
              <a:rPr lang="en-GB" sz="3200" dirty="0"/>
              <a:t> for the selected word.</a:t>
            </a:r>
            <a:endParaRPr lang="en-IN" sz="3200" dirty="0"/>
          </a:p>
          <a:p>
            <a:pPr marL="457200" lvl="0" indent="-457200" fontAlgn="base">
              <a:buFont typeface="Arial" panose="020B0604020202020204" pitchFamily="34" charset="0"/>
              <a:buChar char="•"/>
            </a:pPr>
            <a:r>
              <a:rPr lang="en-GB" sz="3200" dirty="0"/>
              <a:t>Generally, the Thesaurus is used in the Word documents when we write an email, letter, project report, or research papers.</a:t>
            </a:r>
            <a:endParaRPr lang="en-IN" sz="3200" dirty="0"/>
          </a:p>
          <a:p>
            <a:pPr lvl="0"/>
            <a:endParaRPr lang="en-IN" sz="2800" dirty="0"/>
          </a:p>
        </p:txBody>
      </p:sp>
    </p:spTree>
    <p:extLst>
      <p:ext uri="{BB962C8B-B14F-4D97-AF65-F5344CB8AC3E}">
        <p14:creationId xmlns:p14="http://schemas.microsoft.com/office/powerpoint/2010/main" val="1468287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2">
                                            <p:txEl>
                                              <p:pRg st="2" end="2"/>
                                            </p:txEl>
                                          </p:spTgt>
                                        </p:tgtEl>
                                        <p:attrNameLst>
                                          <p:attrName>style.visibility</p:attrName>
                                        </p:attrNameLst>
                                      </p:cBhvr>
                                      <p:to>
                                        <p:strVal val="visible"/>
                                      </p:to>
                                    </p:set>
                                    <p:anim calcmode="lin" valueType="num">
                                      <p:cBhvr additive="base">
                                        <p:cTn id="7" dur="500" fill="hold"/>
                                        <p:tgtEl>
                                          <p:spTgt spid="9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2">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2">
                                            <p:txEl>
                                              <p:pRg st="3" end="3"/>
                                            </p:txEl>
                                          </p:spTgt>
                                        </p:tgtEl>
                                        <p:attrNameLst>
                                          <p:attrName>style.visibility</p:attrName>
                                        </p:attrNameLst>
                                      </p:cBhvr>
                                      <p:to>
                                        <p:strVal val="visible"/>
                                      </p:to>
                                    </p:set>
                                    <p:anim calcmode="lin" valueType="num">
                                      <p:cBhvr additive="base">
                                        <p:cTn id="11" dur="500" fill="hold"/>
                                        <p:tgtEl>
                                          <p:spTgt spid="92">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92">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92">
                                            <p:txEl>
                                              <p:pRg st="4" end="4"/>
                                            </p:txEl>
                                          </p:spTgt>
                                        </p:tgtEl>
                                        <p:attrNameLst>
                                          <p:attrName>style.visibility</p:attrName>
                                        </p:attrNameLst>
                                      </p:cBhvr>
                                      <p:to>
                                        <p:strVal val="visible"/>
                                      </p:to>
                                    </p:set>
                                    <p:anim calcmode="lin" valueType="num">
                                      <p:cBhvr additive="base">
                                        <p:cTn id="15" dur="500" fill="hold"/>
                                        <p:tgtEl>
                                          <p:spTgt spid="92">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9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0"/>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algn="ctr" fontAlgn="base">
              <a:lnSpc>
                <a:spcPct val="115000"/>
              </a:lnSpc>
              <a:spcBef>
                <a:spcPts val="600"/>
              </a:spcBef>
              <a:spcAft>
                <a:spcPts val="600"/>
              </a:spcAft>
            </a:pPr>
            <a:r>
              <a:rPr lang="en-IN" sz="3600" b="1" u="sng" dirty="0">
                <a:solidFill>
                  <a:srgbClr val="373D3F"/>
                </a:solidFill>
                <a:effectLst/>
                <a:latin typeface="Calibri" panose="020F0502020204030204" pitchFamily="34" charset="0"/>
                <a:ea typeface="Times New Roman" panose="02020603050405020304" pitchFamily="18" charset="0"/>
                <a:cs typeface="Calibri" panose="020F0502020204030204" pitchFamily="34" charset="0"/>
              </a:rPr>
              <a:t>SECTION – B</a:t>
            </a:r>
            <a:endParaRPr lang="en-IN" sz="3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92" name="Google Shape;92;p6"/>
          <p:cNvSpPr txBox="1"/>
          <p:nvPr/>
        </p:nvSpPr>
        <p:spPr>
          <a:xfrm>
            <a:off x="-50518" y="1120633"/>
            <a:ext cx="8965918" cy="5571687"/>
          </a:xfrm>
          <a:prstGeom prst="rect">
            <a:avLst/>
          </a:prstGeom>
          <a:noFill/>
          <a:ln>
            <a:noFill/>
          </a:ln>
        </p:spPr>
        <p:txBody>
          <a:bodyPr spcFirstLastPara="1" wrap="square" lIns="91425" tIns="91425" rIns="91425" bIns="91425" anchor="t" anchorCtr="0">
            <a:noAutofit/>
          </a:bodyPr>
          <a:lstStyle/>
          <a:p>
            <a:pPr fontAlgn="base"/>
            <a:r>
              <a:rPr lang="en-IN" sz="2800" dirty="0"/>
              <a:t>C. </a:t>
            </a:r>
            <a:r>
              <a:rPr lang="en-IN" sz="2800" b="1" u="sng" dirty="0"/>
              <a:t>Answer the following questions –</a:t>
            </a:r>
            <a:endParaRPr lang="en-IN" sz="2800" dirty="0"/>
          </a:p>
          <a:p>
            <a:pPr fontAlgn="base"/>
            <a:r>
              <a:rPr lang="en-GB" sz="2800" dirty="0"/>
              <a:t>4. Differentiate between moving the text and copying the text</a:t>
            </a:r>
            <a:r>
              <a:rPr lang="en-GB" dirty="0"/>
              <a:t>.</a:t>
            </a:r>
            <a:endParaRPr lang="en-IN" dirty="0"/>
          </a:p>
          <a:p>
            <a:pPr lvl="0"/>
            <a:endParaRPr lang="en-IN" sz="2800" dirty="0"/>
          </a:p>
        </p:txBody>
      </p:sp>
      <p:graphicFrame>
        <p:nvGraphicFramePr>
          <p:cNvPr id="2" name="Table 1">
            <a:extLst>
              <a:ext uri="{FF2B5EF4-FFF2-40B4-BE49-F238E27FC236}">
                <a16:creationId xmlns:a16="http://schemas.microsoft.com/office/drawing/2014/main" id="{C818E039-D6BB-41AE-8F9C-62F1EE4B8812}"/>
              </a:ext>
            </a:extLst>
          </p:cNvPr>
          <p:cNvGraphicFramePr>
            <a:graphicFrameLocks noGrp="1"/>
          </p:cNvGraphicFramePr>
          <p:nvPr>
            <p:extLst>
              <p:ext uri="{D42A27DB-BD31-4B8C-83A1-F6EECF244321}">
                <p14:modId xmlns:p14="http://schemas.microsoft.com/office/powerpoint/2010/main" val="344862343"/>
              </p:ext>
            </p:extLst>
          </p:nvPr>
        </p:nvGraphicFramePr>
        <p:xfrm>
          <a:off x="715592" y="2416861"/>
          <a:ext cx="8068644" cy="4275460"/>
        </p:xfrm>
        <a:graphic>
          <a:graphicData uri="http://schemas.openxmlformats.org/drawingml/2006/table">
            <a:tbl>
              <a:tblPr firstRow="1" firstCol="1" bandRow="1">
                <a:tableStyleId>{5C22544A-7EE6-4342-B048-85BDC9FD1C3A}</a:tableStyleId>
              </a:tblPr>
              <a:tblGrid>
                <a:gridCol w="4034322">
                  <a:extLst>
                    <a:ext uri="{9D8B030D-6E8A-4147-A177-3AD203B41FA5}">
                      <a16:colId xmlns:a16="http://schemas.microsoft.com/office/drawing/2014/main" val="2635899152"/>
                    </a:ext>
                  </a:extLst>
                </a:gridCol>
                <a:gridCol w="4034322">
                  <a:extLst>
                    <a:ext uri="{9D8B030D-6E8A-4147-A177-3AD203B41FA5}">
                      <a16:colId xmlns:a16="http://schemas.microsoft.com/office/drawing/2014/main" val="1988193263"/>
                    </a:ext>
                  </a:extLst>
                </a:gridCol>
              </a:tblGrid>
              <a:tr h="727570">
                <a:tc>
                  <a:txBody>
                    <a:bodyPr/>
                    <a:lstStyle/>
                    <a:p>
                      <a:pPr fontAlgn="base">
                        <a:lnSpc>
                          <a:spcPct val="100000"/>
                        </a:lnSpc>
                        <a:spcBef>
                          <a:spcPts val="0"/>
                        </a:spcBef>
                        <a:spcAft>
                          <a:spcPts val="0"/>
                        </a:spcAft>
                      </a:pPr>
                      <a:r>
                        <a:rPr lang="en-IN" sz="2000">
                          <a:solidFill>
                            <a:schemeClr val="tx1"/>
                          </a:solidFill>
                          <a:effectLst/>
                        </a:rPr>
                        <a:t>Moving the text</a:t>
                      </a:r>
                      <a:endParaRPr lang="en-IN"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fontAlgn="base">
                        <a:lnSpc>
                          <a:spcPct val="100000"/>
                        </a:lnSpc>
                        <a:spcBef>
                          <a:spcPts val="0"/>
                        </a:spcBef>
                        <a:spcAft>
                          <a:spcPts val="0"/>
                        </a:spcAft>
                      </a:pPr>
                      <a:r>
                        <a:rPr lang="en-IN" sz="2000">
                          <a:solidFill>
                            <a:schemeClr val="tx1"/>
                          </a:solidFill>
                          <a:effectLst/>
                        </a:rPr>
                        <a:t>Copying the text</a:t>
                      </a:r>
                      <a:endParaRPr lang="en-IN"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44845552"/>
                  </a:ext>
                </a:extLst>
              </a:tr>
              <a:tr h="1998375">
                <a:tc>
                  <a:txBody>
                    <a:bodyPr/>
                    <a:lstStyle/>
                    <a:p>
                      <a:pPr marL="342900" lvl="0" indent="-342900" fontAlgn="base">
                        <a:lnSpc>
                          <a:spcPct val="100000"/>
                        </a:lnSpc>
                        <a:spcBef>
                          <a:spcPts val="0"/>
                        </a:spcBef>
                        <a:spcAft>
                          <a:spcPts val="0"/>
                        </a:spcAft>
                        <a:buFont typeface="Arial" panose="020B0604020202020204" pitchFamily="34" charset="0"/>
                        <a:buChar char="•"/>
                        <a:tabLst>
                          <a:tab pos="457200" algn="l"/>
                        </a:tabLst>
                      </a:pPr>
                      <a:r>
                        <a:rPr lang="en-IN" sz="2000" dirty="0">
                          <a:solidFill>
                            <a:schemeClr val="tx1"/>
                          </a:solidFill>
                          <a:effectLst/>
                        </a:rPr>
                        <a:t>This feature is used to move the text from its original location to new location</a:t>
                      </a:r>
                      <a:endParaRPr lang="en-IN" sz="1400" dirty="0">
                        <a:solidFill>
                          <a:schemeClr val="tx1"/>
                        </a:solidFill>
                        <a:effectLst/>
                      </a:endParaRPr>
                    </a:p>
                    <a:p>
                      <a:pPr fontAlgn="base">
                        <a:lnSpc>
                          <a:spcPct val="100000"/>
                        </a:lnSpc>
                        <a:spcBef>
                          <a:spcPts val="0"/>
                        </a:spcBef>
                        <a:spcAft>
                          <a:spcPts val="0"/>
                        </a:spcAft>
                      </a:pPr>
                      <a:r>
                        <a:rPr lang="en-IN" sz="2000" dirty="0">
                          <a:solidFill>
                            <a:schemeClr val="tx1"/>
                          </a:solidFill>
                          <a:effectLst/>
                        </a:rPr>
                        <a:t> </a:t>
                      </a:r>
                      <a:endParaRPr lang="en-IN"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342900" lvl="0" indent="-342900" fontAlgn="base">
                        <a:lnSpc>
                          <a:spcPct val="100000"/>
                        </a:lnSpc>
                        <a:spcBef>
                          <a:spcPts val="0"/>
                        </a:spcBef>
                        <a:spcAft>
                          <a:spcPts val="0"/>
                        </a:spcAft>
                        <a:buFont typeface="Arial" panose="020B0604020202020204" pitchFamily="34" charset="0"/>
                        <a:buChar char="•"/>
                        <a:tabLst>
                          <a:tab pos="457200" algn="l"/>
                        </a:tabLst>
                      </a:pPr>
                      <a:r>
                        <a:rPr lang="en-IN" sz="2000">
                          <a:solidFill>
                            <a:schemeClr val="tx1"/>
                          </a:solidFill>
                          <a:effectLst/>
                        </a:rPr>
                        <a:t>This feature is used to copy a text from one location to another within a document and also from one document to another.</a:t>
                      </a:r>
                      <a:endParaRPr lang="en-IN" sz="1400">
                        <a:solidFill>
                          <a:schemeClr val="tx1"/>
                        </a:solidFill>
                        <a:effectLst/>
                      </a:endParaRPr>
                    </a:p>
                    <a:p>
                      <a:pPr fontAlgn="base">
                        <a:lnSpc>
                          <a:spcPct val="100000"/>
                        </a:lnSpc>
                        <a:spcBef>
                          <a:spcPts val="0"/>
                        </a:spcBef>
                        <a:spcAft>
                          <a:spcPts val="0"/>
                        </a:spcAft>
                      </a:pPr>
                      <a:r>
                        <a:rPr lang="en-IN" sz="2000">
                          <a:solidFill>
                            <a:schemeClr val="tx1"/>
                          </a:solidFill>
                          <a:effectLst/>
                        </a:rPr>
                        <a:t> </a:t>
                      </a:r>
                      <a:endParaRPr lang="en-IN"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543364502"/>
                  </a:ext>
                </a:extLst>
              </a:tr>
              <a:tr h="1549515">
                <a:tc>
                  <a:txBody>
                    <a:bodyPr/>
                    <a:lstStyle/>
                    <a:p>
                      <a:pPr marL="342900" lvl="0" indent="-342900" fontAlgn="base">
                        <a:lnSpc>
                          <a:spcPct val="100000"/>
                        </a:lnSpc>
                        <a:spcBef>
                          <a:spcPts val="0"/>
                        </a:spcBef>
                        <a:spcAft>
                          <a:spcPts val="0"/>
                        </a:spcAft>
                        <a:buFont typeface="Symbol" panose="05050102010706020507" pitchFamily="18" charset="2"/>
                        <a:buChar char=""/>
                      </a:pPr>
                      <a:r>
                        <a:rPr lang="en-IN" sz="2000">
                          <a:solidFill>
                            <a:schemeClr val="tx1"/>
                          </a:solidFill>
                          <a:effectLst/>
                        </a:rPr>
                        <a:t>The shortcut key of moving the text is –</a:t>
                      </a:r>
                      <a:endParaRPr lang="en-IN" sz="1400">
                        <a:solidFill>
                          <a:schemeClr val="tx1"/>
                        </a:solidFill>
                        <a:effectLst/>
                      </a:endParaRPr>
                    </a:p>
                    <a:p>
                      <a:pPr marL="228600" fontAlgn="base">
                        <a:lnSpc>
                          <a:spcPct val="100000"/>
                        </a:lnSpc>
                        <a:spcBef>
                          <a:spcPts val="0"/>
                        </a:spcBef>
                        <a:spcAft>
                          <a:spcPts val="0"/>
                        </a:spcAft>
                      </a:pPr>
                      <a:r>
                        <a:rPr lang="en-IN" sz="2000">
                          <a:solidFill>
                            <a:schemeClr val="tx1"/>
                          </a:solidFill>
                          <a:effectLst/>
                        </a:rPr>
                        <a:t>Ctrl + X ( To cut)</a:t>
                      </a:r>
                      <a:endParaRPr lang="en-IN" sz="1400">
                        <a:solidFill>
                          <a:schemeClr val="tx1"/>
                        </a:solidFill>
                        <a:effectLst/>
                      </a:endParaRPr>
                    </a:p>
                    <a:p>
                      <a:pPr marL="228600" fontAlgn="base">
                        <a:lnSpc>
                          <a:spcPct val="100000"/>
                        </a:lnSpc>
                        <a:spcBef>
                          <a:spcPts val="0"/>
                        </a:spcBef>
                        <a:spcAft>
                          <a:spcPts val="0"/>
                        </a:spcAft>
                      </a:pPr>
                      <a:r>
                        <a:rPr lang="en-IN" sz="2000">
                          <a:solidFill>
                            <a:schemeClr val="tx1"/>
                          </a:solidFill>
                          <a:effectLst/>
                        </a:rPr>
                        <a:t>Ctrl + V ( To paste)</a:t>
                      </a:r>
                      <a:endParaRPr lang="en-IN" sz="14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342900" lvl="0" indent="-342900" fontAlgn="base">
                        <a:lnSpc>
                          <a:spcPct val="100000"/>
                        </a:lnSpc>
                        <a:spcBef>
                          <a:spcPts val="0"/>
                        </a:spcBef>
                        <a:spcAft>
                          <a:spcPts val="0"/>
                        </a:spcAft>
                        <a:buFont typeface="Symbol" panose="05050102010706020507" pitchFamily="18" charset="2"/>
                        <a:buChar char=""/>
                      </a:pPr>
                      <a:r>
                        <a:rPr lang="en-IN" sz="2000" dirty="0">
                          <a:solidFill>
                            <a:schemeClr val="tx1"/>
                          </a:solidFill>
                          <a:effectLst/>
                        </a:rPr>
                        <a:t>The shortcut key of copying the text is –</a:t>
                      </a:r>
                      <a:endParaRPr lang="en-IN" sz="1400" dirty="0">
                        <a:solidFill>
                          <a:schemeClr val="tx1"/>
                        </a:solidFill>
                        <a:effectLst/>
                      </a:endParaRPr>
                    </a:p>
                    <a:p>
                      <a:pPr marL="228600" fontAlgn="base">
                        <a:lnSpc>
                          <a:spcPct val="100000"/>
                        </a:lnSpc>
                        <a:spcBef>
                          <a:spcPts val="0"/>
                        </a:spcBef>
                        <a:spcAft>
                          <a:spcPts val="0"/>
                        </a:spcAft>
                      </a:pPr>
                      <a:r>
                        <a:rPr lang="en-IN" sz="2000" dirty="0">
                          <a:solidFill>
                            <a:schemeClr val="tx1"/>
                          </a:solidFill>
                          <a:effectLst/>
                        </a:rPr>
                        <a:t>Ctrl + C ( To copy)</a:t>
                      </a:r>
                      <a:endParaRPr lang="en-IN" sz="1400" dirty="0">
                        <a:solidFill>
                          <a:schemeClr val="tx1"/>
                        </a:solidFill>
                        <a:effectLst/>
                      </a:endParaRPr>
                    </a:p>
                    <a:p>
                      <a:pPr fontAlgn="base">
                        <a:lnSpc>
                          <a:spcPct val="100000"/>
                        </a:lnSpc>
                        <a:spcBef>
                          <a:spcPts val="0"/>
                        </a:spcBef>
                        <a:spcAft>
                          <a:spcPts val="0"/>
                        </a:spcAft>
                      </a:pPr>
                      <a:r>
                        <a:rPr lang="en-IN" sz="2000" dirty="0">
                          <a:solidFill>
                            <a:schemeClr val="tx1"/>
                          </a:solidFill>
                          <a:effectLst/>
                        </a:rPr>
                        <a:t>      Ctrl + V ( To paste)</a:t>
                      </a:r>
                      <a:endParaRPr lang="en-IN" sz="14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9100367"/>
                  </a:ext>
                </a:extLst>
              </a:tr>
            </a:tbl>
          </a:graphicData>
        </a:graphic>
      </p:graphicFrame>
    </p:spTree>
    <p:extLst>
      <p:ext uri="{BB962C8B-B14F-4D97-AF65-F5344CB8AC3E}">
        <p14:creationId xmlns:p14="http://schemas.microsoft.com/office/powerpoint/2010/main" val="916305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cstate="print">
            <a:alphaModFix/>
          </a:blip>
          <a:srcRect/>
          <a:stretch/>
        </p:blipFill>
        <p:spPr>
          <a:xfrm>
            <a:off x="7911474" y="-20277"/>
            <a:ext cx="1232526" cy="815833"/>
          </a:xfrm>
          <a:prstGeom prst="rect">
            <a:avLst/>
          </a:prstGeom>
          <a:noFill/>
          <a:ln>
            <a:noFill/>
          </a:ln>
        </p:spPr>
      </p:pic>
      <p:sp>
        <p:nvSpPr>
          <p:cNvPr id="91" name="Google Shape;91;p6"/>
          <p:cNvSpPr txBox="1"/>
          <p:nvPr/>
        </p:nvSpPr>
        <p:spPr>
          <a:xfrm>
            <a:off x="228600" y="304800"/>
            <a:ext cx="8688300" cy="1041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a:t>
            </a:r>
            <a:r>
              <a:rPr lang="en" sz="2200" b="1" dirty="0">
                <a:solidFill>
                  <a:srgbClr val="FF0000"/>
                </a:solidFill>
                <a:latin typeface="Arial"/>
                <a:ea typeface="Arial"/>
                <a:cs typeface="Arial"/>
                <a:sym typeface="Arial"/>
              </a:rPr>
              <a:t>OBJECTIVE</a:t>
            </a:r>
            <a:r>
              <a:rPr lang="en" sz="2200" b="1" i="0" u="none" strike="noStrike" cap="none" dirty="0">
                <a:solidFill>
                  <a:srgbClr val="FF0000"/>
                </a:solidFill>
                <a:latin typeface="Arial"/>
                <a:ea typeface="Arial"/>
                <a:cs typeface="Arial"/>
                <a:sym typeface="Arial"/>
              </a:rPr>
              <a:t>:</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1286313"/>
            <a:ext cx="8688300" cy="1914087"/>
          </a:xfrm>
          <a:prstGeom prst="rect">
            <a:avLst/>
          </a:prstGeom>
          <a:noFill/>
          <a:ln>
            <a:noFill/>
          </a:ln>
        </p:spPr>
        <p:txBody>
          <a:bodyPr spcFirstLastPara="1" wrap="square" lIns="91425" tIns="91425" rIns="91425" bIns="91425" anchor="t" anchorCtr="0">
            <a:noAutofit/>
          </a:bodyPr>
          <a:lstStyle/>
          <a:p>
            <a:r>
              <a:rPr lang="en-US" sz="3200" b="1" dirty="0">
                <a:cs typeface="Calibri" pitchFamily="34" charset="0"/>
              </a:rPr>
              <a:t>Students will </a:t>
            </a:r>
            <a:r>
              <a:rPr lang="en-IN" sz="3200" b="1" dirty="0">
                <a:cs typeface="Calibri" pitchFamily="34" charset="0"/>
              </a:rPr>
              <a:t>be able to solve </a:t>
            </a:r>
            <a:r>
              <a:rPr lang="en-IN" sz="3200" b="1">
                <a:cs typeface="Calibri" pitchFamily="34" charset="0"/>
              </a:rPr>
              <a:t>the subjective </a:t>
            </a:r>
            <a:r>
              <a:rPr lang="en-IN" sz="3200" b="1" dirty="0">
                <a:cs typeface="Calibri" pitchFamily="34" charset="0"/>
              </a:rPr>
              <a:t>type questions of brain developer.</a:t>
            </a:r>
            <a:endParaRPr lang="en-US" sz="3200" b="1" dirty="0">
              <a:solidFill>
                <a:srgbClr val="000000"/>
              </a:solidFill>
              <a:cs typeface="Calibri" pitchFamily="34" charset="0"/>
              <a:sym typeface="Arial"/>
            </a:endParaRPr>
          </a:p>
          <a:p>
            <a:pPr lvl="0">
              <a:buSzPts val="1400"/>
            </a:pPr>
            <a:r>
              <a:rPr lang="en-US" sz="3200" b="1" dirty="0">
                <a:cs typeface="Calibri" pitchFamily="34" charset="0"/>
              </a:rPr>
              <a:t> </a:t>
            </a:r>
            <a:endParaRPr lang="en-US" sz="3200" b="1" i="0" u="none" strike="noStrike" cap="none" dirty="0">
              <a:solidFill>
                <a:srgbClr val="000000"/>
              </a:solidFill>
              <a:ea typeface="Calibri"/>
              <a:cs typeface="Calibri" pitchFamily="34" charset="0"/>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186</TotalTime>
  <Words>571</Words>
  <Application>Microsoft Office PowerPoint</Application>
  <PresentationFormat>On-screen Show (4:3)</PresentationFormat>
  <Paragraphs>70</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inter-regular</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10</cp:revision>
  <dcterms:modified xsi:type="dcterms:W3CDTF">2022-01-25T12:44:19Z</dcterms:modified>
</cp:coreProperties>
</file>