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comments/comment5.xml" ContentType="application/vnd.openxmlformats-officedocument.presentationml.comments+xml"/>
  <Override PartName="/ppt/notesSlides/notesSlide7.xml" ContentType="application/vnd.openxmlformats-officedocument.presentationml.notesSlide+xml"/>
  <Override PartName="/ppt/comments/comment6.xml" ContentType="application/vnd.openxmlformats-officedocument.presentationml.comments+xml"/>
  <Override PartName="/ppt/notesSlides/notesSlide8.xml" ContentType="application/vnd.openxmlformats-officedocument.presentationml.notesSlide+xml"/>
  <Override PartName="/ppt/comments/comment7.xml" ContentType="application/vnd.openxmlformats-officedocument.presentationml.comments+xml"/>
  <Override PartName="/ppt/notesSlides/notesSlide9.xml" ContentType="application/vnd.openxmlformats-officedocument.presentationml.notesSlide+xml"/>
  <Override PartName="/ppt/comments/comment8.xml" ContentType="application/vnd.openxmlformats-officedocument.presentationml.comments+xml"/>
  <Override PartName="/ppt/notesSlides/notesSlide10.xml" ContentType="application/vnd.openxmlformats-officedocument.presentationml.notesSlide+xml"/>
  <Override PartName="/ppt/comments/comment9.xml" ContentType="application/vnd.openxmlformats-officedocument.presentationml.comments+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57" r:id="rId3"/>
    <p:sldId id="269" r:id="rId4"/>
    <p:sldId id="270" r:id="rId5"/>
    <p:sldId id="271" r:id="rId6"/>
    <p:sldId id="272" r:id="rId7"/>
    <p:sldId id="273" r:id="rId8"/>
    <p:sldId id="275" r:id="rId9"/>
    <p:sldId id="277" r:id="rId10"/>
    <p:sldId id="262" r:id="rId11"/>
    <p:sldId id="263" r:id="rId12"/>
  </p:sldIdLst>
  <p:sldSz cx="9144000" cy="6858000" type="screen4x3"/>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1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23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156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04">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10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106">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107">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108">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5:54.682" idx="10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8.xml><?xml version="1.0" encoding="utf-8"?>
<p:cmLst xmlns:a="http://schemas.openxmlformats.org/drawingml/2006/main" xmlns:r="http://schemas.openxmlformats.org/officeDocument/2006/relationships" xmlns:p="http://schemas.openxmlformats.org/presentationml/2006/main">
  <p:cm authorId="0" dt="2020-06-17T16:35:54.682" idx="11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9.xml><?xml version="1.0" encoding="utf-8"?>
<p:cmLst xmlns:a="http://schemas.openxmlformats.org/drawingml/2006/main" xmlns:r="http://schemas.openxmlformats.org/officeDocument/2006/relationships" xmlns:p="http://schemas.openxmlformats.org/presentationml/2006/main">
  <p:cm authorId="0" dt="2020-06-17T16:35:54.682" idx="7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59E11A-01EF-49ED-96CE-735C130BA19F}" type="datetimeFigureOut">
              <a:rPr lang="en-US" smtClean="0"/>
              <a:pPr/>
              <a:t>1/18/2022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BAAA65-CF5A-4F43-BFD1-A19D1097BFDE}" type="slidenum">
              <a:rPr lang="en-US" smtClean="0"/>
              <a:pPr/>
              <a:t>‹#›</a:t>
            </a:fld>
            <a:endParaRPr lang="en-US"/>
          </a:p>
        </p:txBody>
      </p:sp>
    </p:spTree>
    <p:extLst>
      <p:ext uri="{BB962C8B-B14F-4D97-AF65-F5344CB8AC3E}">
        <p14:creationId xmlns:p14="http://schemas.microsoft.com/office/powerpoint/2010/main" val="1640075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2825668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8416441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92452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54294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8222115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7659285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9102919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9187926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862393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7856098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07481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6217623"/>
            <a:ext cx="5487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comments" Target="../comments/comment9.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comments" Target="../comments/commen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comments" Target="../comments/comment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comments" Target="../comments/commen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comments" Target="../comments/commen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5036853"/>
            <a:ext cx="9144000" cy="1821147"/>
          </a:xfrm>
          <a:prstGeom prst="rect">
            <a:avLst/>
          </a:prstGeom>
          <a:noFill/>
          <a:ln>
            <a:noFill/>
          </a:ln>
        </p:spPr>
      </p:pic>
      <p:pic>
        <p:nvPicPr>
          <p:cNvPr id="55" name="Google Shape;55;p1"/>
          <p:cNvPicPr preferRelativeResize="0"/>
          <p:nvPr/>
        </p:nvPicPr>
        <p:blipFill rotWithShape="1">
          <a:blip r:embed="rId4" cstate="print">
            <a:alphaModFix/>
          </a:blip>
          <a:srcRect/>
          <a:stretch/>
        </p:blipFill>
        <p:spPr>
          <a:xfrm>
            <a:off x="222676" y="285634"/>
            <a:ext cx="1578401" cy="1044767"/>
          </a:xfrm>
          <a:prstGeom prst="rect">
            <a:avLst/>
          </a:prstGeom>
          <a:noFill/>
          <a:ln>
            <a:noFill/>
          </a:ln>
        </p:spPr>
      </p:pic>
      <p:sp>
        <p:nvSpPr>
          <p:cNvPr id="56" name="Google Shape;56;p1"/>
          <p:cNvSpPr txBox="1"/>
          <p:nvPr/>
        </p:nvSpPr>
        <p:spPr>
          <a:xfrm>
            <a:off x="5874275" y="131167"/>
            <a:ext cx="3176100" cy="1690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0" y="2743200"/>
            <a:ext cx="9144000" cy="2743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SESSION </a:t>
            </a:r>
            <a:r>
              <a:rPr lang="en" sz="2000" b="1" i="0" u="none" strike="noStrike" cap="none">
                <a:solidFill>
                  <a:srgbClr val="000000"/>
                </a:solidFill>
                <a:cs typeface="Calibri" pitchFamily="34" charset="0"/>
                <a:sym typeface="Arial"/>
              </a:rPr>
              <a:t>: 11</a:t>
            </a:r>
            <a:endParaRPr sz="2000" dirty="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CLASS : III</a:t>
            </a:r>
            <a:endParaRPr sz="2000" b="1" i="0" u="none" strike="noStrike" cap="none" dirty="0">
              <a:solidFill>
                <a:srgbClr val="000000"/>
              </a:solidFill>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SUBJECT : COMPUTER</a:t>
            </a:r>
          </a:p>
          <a:p>
            <a:pPr marL="0" marR="0" lvl="0" indent="0" algn="l" rtl="0">
              <a:lnSpc>
                <a:spcPct val="100000"/>
              </a:lnSpc>
              <a:spcBef>
                <a:spcPts val="0"/>
              </a:spcBef>
              <a:spcAft>
                <a:spcPts val="0"/>
              </a:spcAft>
              <a:buClr>
                <a:srgbClr val="000000"/>
              </a:buClr>
              <a:buSzPts val="1400"/>
              <a:buFont typeface="Arial"/>
              <a:buNone/>
            </a:pPr>
            <a:r>
              <a:rPr lang="en-US" sz="2000" b="1" dirty="0">
                <a:cs typeface="Calibri" pitchFamily="34" charset="0"/>
              </a:rPr>
              <a:t>C</a:t>
            </a:r>
            <a:r>
              <a:rPr lang="en-US" sz="2000" b="1" i="0" u="none" strike="noStrike" cap="none" dirty="0">
                <a:solidFill>
                  <a:srgbClr val="000000"/>
                </a:solidFill>
                <a:cs typeface="Calibri" pitchFamily="34" charset="0"/>
                <a:sym typeface="Arial"/>
              </a:rPr>
              <a:t>HAPTER NUMBER:5</a:t>
            </a:r>
          </a:p>
          <a:p>
            <a:pPr lvl="0">
              <a:buSzPts val="1400"/>
            </a:pPr>
            <a:r>
              <a:rPr lang="en-US" sz="2000" b="1" i="0" u="none" strike="noStrike" cap="none" dirty="0">
                <a:solidFill>
                  <a:srgbClr val="000000"/>
                </a:solidFill>
                <a:cs typeface="Calibri" pitchFamily="34" charset="0"/>
                <a:sym typeface="Arial"/>
              </a:rPr>
              <a:t>CHAPTER NAME :EDITING TEXT IN </a:t>
            </a:r>
            <a:r>
              <a:rPr lang="en-US" sz="2000" b="1" dirty="0">
                <a:solidFill>
                  <a:srgbClr val="000000"/>
                </a:solidFill>
                <a:cs typeface="Calibri" pitchFamily="34" charset="0"/>
                <a:sym typeface="Arial"/>
              </a:rPr>
              <a:t>MS WORD 2016 </a:t>
            </a:r>
            <a:endParaRPr lang="en-US" sz="2000" b="1" dirty="0">
              <a:cs typeface="Calibri" pitchFamily="34" charset="0"/>
            </a:endParaRPr>
          </a:p>
          <a:p>
            <a:r>
              <a:rPr lang="en-US" sz="2000" b="1" i="0" u="none" strike="noStrike" cap="none" dirty="0">
                <a:solidFill>
                  <a:srgbClr val="000000"/>
                </a:solidFill>
                <a:cs typeface="Calibri" pitchFamily="34" charset="0"/>
                <a:sym typeface="Arial"/>
              </a:rPr>
              <a:t>SUBTOPIC : </a:t>
            </a:r>
            <a:r>
              <a:rPr lang="en-IN" sz="2000" b="1" cap="none" dirty="0">
                <a:solidFill>
                  <a:srgbClr val="000000"/>
                </a:solidFill>
                <a:latin typeface="Calibri" panose="020F0502020204030204" pitchFamily="34" charset="0"/>
                <a:cs typeface="Calibri" pitchFamily="34" charset="0"/>
                <a:sym typeface="Arial"/>
              </a:rPr>
              <a:t>BRAIN DEVELOPER</a:t>
            </a:r>
            <a:endParaRPr lang="en-US" sz="2000" b="1" dirty="0">
              <a:solidFill>
                <a:srgbClr val="000000"/>
              </a:solidFill>
              <a:cs typeface="Calibri" pitchFamily="34" charset="0"/>
              <a:sym typeface="Arial"/>
            </a:endParaRPr>
          </a:p>
          <a:p>
            <a:r>
              <a:rPr lang="en-US" sz="2000" b="1" dirty="0">
                <a:solidFill>
                  <a:srgbClr val="000000"/>
                </a:solidFill>
                <a:cs typeface="Calibri" pitchFamily="34" charset="0"/>
                <a:sym typeface="Arial"/>
              </a:rPr>
              <a:t> </a:t>
            </a:r>
            <a:endParaRPr lang="en-US" sz="2000" b="1" i="0" u="none" strike="noStrike" cap="none" dirty="0">
              <a:solidFill>
                <a:srgbClr val="000000"/>
              </a:solidFill>
              <a:cs typeface="Calibri" pitchFamily="34" charset="0"/>
              <a:sym typeface="Arial"/>
            </a:endParaRPr>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20277"/>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a:t>
            </a:r>
            <a:r>
              <a:rPr lang="en" sz="2200" b="1" dirty="0">
                <a:solidFill>
                  <a:srgbClr val="FF0000"/>
                </a:solidFill>
                <a:latin typeface="Arial"/>
                <a:ea typeface="Arial"/>
                <a:cs typeface="Arial"/>
                <a:sym typeface="Arial"/>
              </a:rPr>
              <a:t>OBJECTIVE</a:t>
            </a:r>
            <a:r>
              <a:rPr lang="en" sz="2200" b="1" i="0" u="none" strike="noStrike" cap="none" dirty="0">
                <a:solidFill>
                  <a:srgbClr val="FF0000"/>
                </a:solidFill>
                <a:latin typeface="Arial"/>
                <a:ea typeface="Arial"/>
                <a:cs typeface="Arial"/>
                <a:sym typeface="Arial"/>
              </a:rPr>
              <a:t>:</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1914087"/>
          </a:xfrm>
          <a:prstGeom prst="rect">
            <a:avLst/>
          </a:prstGeom>
          <a:noFill/>
          <a:ln>
            <a:noFill/>
          </a:ln>
        </p:spPr>
        <p:txBody>
          <a:bodyPr spcFirstLastPara="1" wrap="square" lIns="91425" tIns="91425" rIns="91425" bIns="91425" anchor="t" anchorCtr="0">
            <a:noAutofit/>
          </a:bodyPr>
          <a:lstStyle/>
          <a:p>
            <a:r>
              <a:rPr lang="en-US" sz="3200" b="1" dirty="0">
                <a:cs typeface="Calibri" pitchFamily="34" charset="0"/>
              </a:rPr>
              <a:t>Students will </a:t>
            </a:r>
            <a:r>
              <a:rPr lang="en-IN" sz="3200" b="1" dirty="0">
                <a:cs typeface="Calibri" pitchFamily="34" charset="0"/>
              </a:rPr>
              <a:t>be able to solve the objective type questions of brain developer.</a:t>
            </a:r>
            <a:endParaRPr lang="en-US" sz="3200" b="1" dirty="0">
              <a:solidFill>
                <a:srgbClr val="000000"/>
              </a:solidFill>
              <a:cs typeface="Calibri" pitchFamily="34" charset="0"/>
              <a:sym typeface="Arial"/>
            </a:endParaRPr>
          </a:p>
          <a:p>
            <a:pPr lvl="0">
              <a:buSzPts val="1400"/>
            </a:pPr>
            <a:r>
              <a:rPr lang="en-US" sz="3200" b="1" dirty="0">
                <a:cs typeface="Calibri" pitchFamily="34" charset="0"/>
              </a:rPr>
              <a:t> </a:t>
            </a:r>
            <a:endParaRPr lang="en-US" sz="3200" b="1" i="0" u="none" strike="noStrike" cap="none" dirty="0">
              <a:solidFill>
                <a:srgbClr val="000000"/>
              </a:solidFill>
              <a:ea typeface="Calibri"/>
              <a:cs typeface="Calibri" pitchFamily="34" charset="0"/>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cstate="print">
            <a:alphaModFix/>
          </a:blip>
          <a:srcRect/>
          <a:stretch/>
        </p:blipFill>
        <p:spPr>
          <a:xfrm>
            <a:off x="7911474" y="-76200"/>
            <a:ext cx="1232526" cy="815833"/>
          </a:xfrm>
          <a:prstGeom prst="rect">
            <a:avLst/>
          </a:prstGeom>
          <a:noFill/>
          <a:ln>
            <a:noFill/>
          </a:ln>
        </p:spPr>
      </p:pic>
      <p:sp>
        <p:nvSpPr>
          <p:cNvPr id="98" name="Google Shape;98;p7"/>
          <p:cNvSpPr txBox="1"/>
          <p:nvPr/>
        </p:nvSpPr>
        <p:spPr>
          <a:xfrm>
            <a:off x="621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a:t>
            </a:r>
            <a:r>
              <a:rPr lang="en" sz="2200" b="1" dirty="0">
                <a:solidFill>
                  <a:srgbClr val="FF0000"/>
                </a:solidFill>
                <a:latin typeface="Arial"/>
                <a:ea typeface="Arial"/>
                <a:cs typeface="Arial"/>
                <a:sym typeface="Arial"/>
              </a:rPr>
              <a:t>OBJECTIVE</a:t>
            </a:r>
            <a:r>
              <a:rPr lang="en" sz="2200" b="1" i="0" u="none" strike="noStrike" cap="none" dirty="0">
                <a:solidFill>
                  <a:srgbClr val="FF0000"/>
                </a:solidFill>
                <a:latin typeface="Arial"/>
                <a:ea typeface="Arial"/>
                <a:cs typeface="Arial"/>
                <a:sym typeface="Arial"/>
              </a:rPr>
              <a:t>:</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965918" cy="3852800"/>
          </a:xfrm>
          <a:prstGeom prst="rect">
            <a:avLst/>
          </a:prstGeom>
          <a:noFill/>
          <a:ln>
            <a:noFill/>
          </a:ln>
        </p:spPr>
        <p:txBody>
          <a:bodyPr spcFirstLastPara="1" wrap="square" lIns="91425" tIns="91425" rIns="91425" bIns="91425" anchor="t" anchorCtr="0">
            <a:noAutofit/>
          </a:bodyPr>
          <a:lstStyle/>
          <a:p>
            <a:r>
              <a:rPr lang="en-US" sz="2400" b="1" dirty="0">
                <a:latin typeface="Calibri" pitchFamily="34" charset="0"/>
                <a:cs typeface="Calibri" pitchFamily="34" charset="0"/>
              </a:rPr>
              <a:t>To enable students to </a:t>
            </a:r>
            <a:r>
              <a:rPr lang="en-IN" sz="2400" b="1" dirty="0">
                <a:latin typeface="Calibri" pitchFamily="34" charset="0"/>
                <a:cs typeface="Calibri" pitchFamily="34" charset="0"/>
              </a:rPr>
              <a:t>solve the</a:t>
            </a:r>
            <a:r>
              <a:rPr lang="en-US" sz="2400" b="1" dirty="0">
                <a:solidFill>
                  <a:srgbClr val="000000"/>
                </a:solidFill>
                <a:latin typeface="Calibri" pitchFamily="34" charset="0"/>
                <a:cs typeface="Calibri" pitchFamily="34" charset="0"/>
                <a:sym typeface="Calibri"/>
              </a:rPr>
              <a:t> brain developer.</a:t>
            </a:r>
            <a:endParaRPr lang="en-US" sz="2400" b="1" dirty="0">
              <a:solidFill>
                <a:srgbClr val="000000"/>
              </a:solidFill>
              <a:cs typeface="Calibri" pitchFamily="34" charset="0"/>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6290872"/>
          </a:xfrm>
          <a:prstGeom prst="rect">
            <a:avLst/>
          </a:prstGeom>
          <a:noFill/>
          <a:ln>
            <a:noFill/>
          </a:ln>
        </p:spPr>
        <p:txBody>
          <a:bodyPr spcFirstLastPara="1" wrap="square" lIns="91425" tIns="91425" rIns="91425" bIns="91425" anchor="t" anchorCtr="0">
            <a:noAutofit/>
          </a:bodyPr>
          <a:lstStyle/>
          <a:p>
            <a:pPr marL="228600" algn="ctr" fontAlgn="base">
              <a:lnSpc>
                <a:spcPct val="115000"/>
              </a:lnSpc>
              <a:spcBef>
                <a:spcPts val="600"/>
              </a:spcBef>
              <a:spcAft>
                <a:spcPts val="600"/>
              </a:spcAft>
            </a:pPr>
            <a:r>
              <a:rPr lang="en-GB" sz="24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BRAIN DEVELOPER</a:t>
            </a:r>
            <a:endParaRPr lang="en-IN" sz="24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28600" algn="ctr" fontAlgn="base">
              <a:lnSpc>
                <a:spcPct val="115000"/>
              </a:lnSpc>
              <a:spcBef>
                <a:spcPts val="600"/>
              </a:spcBef>
              <a:spcAft>
                <a:spcPts val="600"/>
              </a:spcAft>
            </a:pPr>
            <a:r>
              <a:rPr lang="en-GB" sz="24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SECTION – A</a:t>
            </a:r>
            <a:endParaRPr lang="en-IN" sz="24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fontAlgn="base">
              <a:lnSpc>
                <a:spcPct val="115000"/>
              </a:lnSpc>
              <a:spcBef>
                <a:spcPts val="600"/>
              </a:spcBef>
              <a:spcAft>
                <a:spcPts val="600"/>
              </a:spcAft>
              <a:buFont typeface="+mj-lt"/>
              <a:buAutoNum type="alphaUcPeriod"/>
            </a:pPr>
            <a:r>
              <a:rPr lang="en-IN" sz="2400" b="1" u="sng"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Fill in the blanks .</a:t>
            </a:r>
          </a:p>
          <a:p>
            <a:pPr marL="742950" lvl="1" indent="-285750" fontAlgn="base">
              <a:lnSpc>
                <a:spcPct val="115000"/>
              </a:lnSpc>
              <a:spcBef>
                <a:spcPts val="600"/>
              </a:spcBef>
              <a:spcAft>
                <a:spcPts val="600"/>
              </a:spcAft>
              <a:buFont typeface="+mj-lt"/>
              <a:buAutoNum type="arabicPeriod"/>
            </a:pPr>
            <a:r>
              <a:rPr lang="en-IN" sz="3600"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The                      is a blank area in the left margin of a document.</a:t>
            </a:r>
            <a:endParaRPr lang="en-IN" sz="36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fontAlgn="base">
              <a:lnSpc>
                <a:spcPct val="115000"/>
              </a:lnSpc>
              <a:spcBef>
                <a:spcPts val="600"/>
              </a:spcBef>
              <a:spcAft>
                <a:spcPts val="600"/>
              </a:spcAft>
              <a:buFont typeface="+mj-lt"/>
              <a:buAutoNum type="arabicPeriod"/>
            </a:pPr>
            <a:r>
              <a:rPr lang="en-IN" sz="3600"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The              is a reserved place that stores data temporarily.</a:t>
            </a:r>
            <a:endParaRPr lang="en-IN" sz="36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fontAlgn="base">
              <a:lnSpc>
                <a:spcPct val="115000"/>
              </a:lnSpc>
              <a:spcBef>
                <a:spcPts val="600"/>
              </a:spcBef>
              <a:spcAft>
                <a:spcPts val="600"/>
              </a:spcAft>
              <a:buFont typeface="+mj-lt"/>
              <a:buAutoNum type="arabicPeriod"/>
            </a:pPr>
            <a:r>
              <a:rPr lang="en-IN" sz="3600"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Making changes in a document is called</a:t>
            </a:r>
            <a:endParaRPr lang="en-IN"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2" name="Google Shape;92;p6"/>
          <p:cNvSpPr txBox="1"/>
          <p:nvPr/>
        </p:nvSpPr>
        <p:spPr>
          <a:xfrm>
            <a:off x="747709" y="4509199"/>
            <a:ext cx="8965918" cy="3852800"/>
          </a:xfrm>
          <a:prstGeom prst="rect">
            <a:avLst/>
          </a:prstGeom>
          <a:noFill/>
          <a:ln>
            <a:noFill/>
          </a:ln>
        </p:spPr>
        <p:txBody>
          <a:bodyPr spcFirstLastPara="1" wrap="square" lIns="91425" tIns="91425" rIns="91425" bIns="91425" anchor="t" anchorCtr="0">
            <a:noAutofit/>
          </a:bodyPr>
          <a:lstStyle/>
          <a:p>
            <a:pPr marL="342900" indent="-342900">
              <a:buFont typeface="Arial" panose="020B0604020202020204" pitchFamily="34" charset="0"/>
              <a:buChar char="•"/>
            </a:pPr>
            <a:endParaRPr lang="en-US" sz="4000" b="1" i="0" u="none" strike="noStrike" cap="none" dirty="0">
              <a:solidFill>
                <a:srgbClr val="000000"/>
              </a:solidFill>
              <a:latin typeface="Calibri" pitchFamily="34" charset="0"/>
              <a:ea typeface="Calibri"/>
              <a:cs typeface="Calibri" pitchFamily="34" charset="0"/>
              <a:sym typeface="Calibri"/>
            </a:endParaRPr>
          </a:p>
        </p:txBody>
      </p:sp>
      <p:sp>
        <p:nvSpPr>
          <p:cNvPr id="2" name="TextBox 1">
            <a:extLst>
              <a:ext uri="{FF2B5EF4-FFF2-40B4-BE49-F238E27FC236}">
                <a16:creationId xmlns:a16="http://schemas.microsoft.com/office/drawing/2014/main" id="{DB611FCF-C646-446B-8EE9-4010F9A6BE3D}"/>
              </a:ext>
            </a:extLst>
          </p:cNvPr>
          <p:cNvSpPr txBox="1"/>
          <p:nvPr/>
        </p:nvSpPr>
        <p:spPr>
          <a:xfrm>
            <a:off x="1918743" y="2293184"/>
            <a:ext cx="2113611" cy="461665"/>
          </a:xfrm>
          <a:prstGeom prst="rect">
            <a:avLst/>
          </a:prstGeom>
          <a:noFill/>
        </p:spPr>
        <p:txBody>
          <a:bodyPr wrap="square" rtlCol="0">
            <a:spAutoFit/>
          </a:bodyPr>
          <a:lstStyle/>
          <a:p>
            <a:r>
              <a:rPr lang="en-IN" sz="2400" b="1" dirty="0">
                <a:solidFill>
                  <a:srgbClr val="373D3F"/>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Selection area</a:t>
            </a:r>
            <a:endParaRPr lang="en-IN" sz="2400" b="1" dirty="0"/>
          </a:p>
        </p:txBody>
      </p:sp>
      <p:sp>
        <p:nvSpPr>
          <p:cNvPr id="8" name="TextBox 7">
            <a:extLst>
              <a:ext uri="{FF2B5EF4-FFF2-40B4-BE49-F238E27FC236}">
                <a16:creationId xmlns:a16="http://schemas.microsoft.com/office/drawing/2014/main" id="{1C20BA72-3CE3-47BD-9833-5B1EAA9B7AE8}"/>
              </a:ext>
            </a:extLst>
          </p:cNvPr>
          <p:cNvSpPr txBox="1"/>
          <p:nvPr/>
        </p:nvSpPr>
        <p:spPr>
          <a:xfrm>
            <a:off x="1696390" y="3742265"/>
            <a:ext cx="1496516" cy="461665"/>
          </a:xfrm>
          <a:prstGeom prst="rect">
            <a:avLst/>
          </a:prstGeom>
          <a:noFill/>
        </p:spPr>
        <p:txBody>
          <a:bodyPr wrap="square" rtlCol="0">
            <a:spAutoFit/>
          </a:bodyPr>
          <a:lstStyle/>
          <a:p>
            <a:r>
              <a:rPr lang="en-IN" sz="2400" b="1"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 </a:t>
            </a:r>
            <a:r>
              <a:rPr lang="en-IN" sz="2400" b="1" dirty="0">
                <a:solidFill>
                  <a:srgbClr val="373D3F"/>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clipboard</a:t>
            </a:r>
            <a:r>
              <a:rPr lang="en-IN" sz="2400" b="1"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 </a:t>
            </a:r>
            <a:endParaRPr lang="en-IN" sz="2400" b="1" dirty="0"/>
          </a:p>
        </p:txBody>
      </p:sp>
      <p:sp>
        <p:nvSpPr>
          <p:cNvPr id="9" name="TextBox 8">
            <a:extLst>
              <a:ext uri="{FF2B5EF4-FFF2-40B4-BE49-F238E27FC236}">
                <a16:creationId xmlns:a16="http://schemas.microsoft.com/office/drawing/2014/main" id="{432C859C-A4A0-411A-9E62-7106044289E9}"/>
              </a:ext>
            </a:extLst>
          </p:cNvPr>
          <p:cNvSpPr txBox="1"/>
          <p:nvPr/>
        </p:nvSpPr>
        <p:spPr>
          <a:xfrm>
            <a:off x="948132" y="5727447"/>
            <a:ext cx="1496516" cy="584775"/>
          </a:xfrm>
          <a:prstGeom prst="rect">
            <a:avLst/>
          </a:prstGeom>
          <a:noFill/>
        </p:spPr>
        <p:txBody>
          <a:bodyPr wrap="square" rtlCol="0">
            <a:spAutoFit/>
          </a:bodyPr>
          <a:lstStyle/>
          <a:p>
            <a:r>
              <a:rPr lang="en-IN" sz="3200" b="1"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 </a:t>
            </a:r>
            <a:r>
              <a:rPr lang="en-IN" sz="3200" b="1" dirty="0">
                <a:solidFill>
                  <a:srgbClr val="373D3F"/>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editing</a:t>
            </a:r>
            <a:endParaRPr lang="en-IN" sz="3200" b="1" dirty="0"/>
          </a:p>
        </p:txBody>
      </p:sp>
    </p:spTree>
    <p:extLst>
      <p:ext uri="{BB962C8B-B14F-4D97-AF65-F5344CB8AC3E}">
        <p14:creationId xmlns:p14="http://schemas.microsoft.com/office/powerpoint/2010/main" val="318652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7850" y="530472"/>
            <a:ext cx="8688300" cy="5690445"/>
          </a:xfrm>
          <a:prstGeom prst="rect">
            <a:avLst/>
          </a:prstGeom>
          <a:noFill/>
          <a:ln>
            <a:noFill/>
          </a:ln>
        </p:spPr>
        <p:txBody>
          <a:bodyPr spcFirstLastPara="1" wrap="square" lIns="91425" tIns="91425" rIns="91425" bIns="91425" anchor="t" anchorCtr="0">
            <a:noAutofit/>
          </a:bodyPr>
          <a:lstStyle/>
          <a:p>
            <a:pPr marL="742950" lvl="1" indent="-285750" fontAlgn="base">
              <a:lnSpc>
                <a:spcPct val="115000"/>
              </a:lnSpc>
              <a:spcBef>
                <a:spcPts val="600"/>
              </a:spcBef>
              <a:spcAft>
                <a:spcPts val="600"/>
              </a:spcAft>
              <a:buFont typeface="+mj-lt"/>
              <a:buAutoNum type="arabicPeriod"/>
            </a:pPr>
            <a:r>
              <a:rPr lang="en-IN" sz="4000"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To print the document, click on       tab &gt;          option.</a:t>
            </a:r>
            <a:endParaRPr lang="en-IN" sz="40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fontAlgn="base">
              <a:lnSpc>
                <a:spcPct val="115000"/>
              </a:lnSpc>
              <a:spcBef>
                <a:spcPts val="600"/>
              </a:spcBef>
              <a:spcAft>
                <a:spcPts val="600"/>
              </a:spcAft>
              <a:buFont typeface="+mj-lt"/>
              <a:buAutoNum type="arabicPeriod"/>
            </a:pPr>
            <a:r>
              <a:rPr lang="en-IN" sz="4000"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Incorrectly spelt words can be seen with        wavy line under them.</a:t>
            </a:r>
            <a:endParaRPr lang="en-IN" sz="4000" dirty="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fontAlgn="base">
              <a:lnSpc>
                <a:spcPct val="115000"/>
              </a:lnSpc>
              <a:spcBef>
                <a:spcPts val="600"/>
              </a:spcBef>
              <a:spcAft>
                <a:spcPts val="600"/>
              </a:spcAft>
              <a:buFont typeface="+mj-lt"/>
              <a:buAutoNum type="arabicPeriod"/>
            </a:pPr>
            <a:r>
              <a:rPr lang="en-IN" sz="4000"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The                   option provides a list of synonyms and antonyms.</a:t>
            </a:r>
            <a:endParaRPr lang="en-IN" sz="4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A049266D-1C1F-433C-A0E8-1AA4DD0B27FD}"/>
              </a:ext>
            </a:extLst>
          </p:cNvPr>
          <p:cNvSpPr txBox="1"/>
          <p:nvPr/>
        </p:nvSpPr>
        <p:spPr>
          <a:xfrm>
            <a:off x="1974706" y="1416701"/>
            <a:ext cx="1496516" cy="646331"/>
          </a:xfrm>
          <a:prstGeom prst="rect">
            <a:avLst/>
          </a:prstGeom>
          <a:noFill/>
        </p:spPr>
        <p:txBody>
          <a:bodyPr wrap="square" rtlCol="0">
            <a:spAutoFit/>
          </a:bodyPr>
          <a:lstStyle/>
          <a:p>
            <a:r>
              <a:rPr lang="en-IN" sz="3600" b="1" dirty="0">
                <a:solidFill>
                  <a:srgbClr val="373D3F"/>
                </a:solidFill>
                <a:latin typeface="Calibri" panose="020F0502020204030204" pitchFamily="34" charset="0"/>
                <a:ea typeface="Times New Roman" panose="02020603050405020304" pitchFamily="18" charset="0"/>
                <a:cs typeface="Calibri" panose="020F0502020204030204" pitchFamily="34" charset="0"/>
              </a:rPr>
              <a:t> </a:t>
            </a:r>
            <a:r>
              <a:rPr lang="en-IN" sz="3600" b="1" dirty="0">
                <a:solidFill>
                  <a:srgbClr val="373D3F"/>
                </a:solidFill>
                <a:highlight>
                  <a:srgbClr val="FFFF00"/>
                </a:highlight>
                <a:latin typeface="Calibri" panose="020F0502020204030204" pitchFamily="34" charset="0"/>
                <a:ea typeface="Times New Roman" panose="02020603050405020304" pitchFamily="18" charset="0"/>
                <a:cs typeface="Calibri" panose="020F0502020204030204" pitchFamily="34" charset="0"/>
              </a:rPr>
              <a:t>print</a:t>
            </a:r>
            <a:r>
              <a:rPr lang="en-IN" sz="3600" b="1" dirty="0">
                <a:solidFill>
                  <a:srgbClr val="373D3F"/>
                </a:solidFill>
                <a:latin typeface="Calibri" panose="020F0502020204030204" pitchFamily="34" charset="0"/>
                <a:ea typeface="Times New Roman" panose="02020603050405020304" pitchFamily="18" charset="0"/>
                <a:cs typeface="Calibri" panose="020F0502020204030204" pitchFamily="34" charset="0"/>
              </a:rPr>
              <a:t> </a:t>
            </a:r>
            <a:endParaRPr lang="en-IN" sz="3600" b="1" dirty="0"/>
          </a:p>
        </p:txBody>
      </p:sp>
      <p:sp>
        <p:nvSpPr>
          <p:cNvPr id="8" name="TextBox 7">
            <a:extLst>
              <a:ext uri="{FF2B5EF4-FFF2-40B4-BE49-F238E27FC236}">
                <a16:creationId xmlns:a16="http://schemas.microsoft.com/office/drawing/2014/main" id="{043DBE47-50DD-492F-AD0F-F2CFAA4E334A}"/>
              </a:ext>
            </a:extLst>
          </p:cNvPr>
          <p:cNvSpPr txBox="1"/>
          <p:nvPr/>
        </p:nvSpPr>
        <p:spPr>
          <a:xfrm>
            <a:off x="7771740" y="815833"/>
            <a:ext cx="1057552" cy="769441"/>
          </a:xfrm>
          <a:prstGeom prst="rect">
            <a:avLst/>
          </a:prstGeom>
          <a:noFill/>
        </p:spPr>
        <p:txBody>
          <a:bodyPr wrap="square" rtlCol="0">
            <a:spAutoFit/>
          </a:bodyPr>
          <a:lstStyle/>
          <a:p>
            <a:r>
              <a:rPr lang="en-IN" sz="4400" b="1" dirty="0">
                <a:solidFill>
                  <a:srgbClr val="373D3F"/>
                </a:solidFill>
                <a:highlight>
                  <a:srgbClr val="FFFF00"/>
                </a:highlight>
                <a:latin typeface="Calibri" panose="020F0502020204030204" pitchFamily="34" charset="0"/>
                <a:ea typeface="Times New Roman" panose="02020603050405020304" pitchFamily="18" charset="0"/>
                <a:cs typeface="Calibri" panose="020F0502020204030204" pitchFamily="34" charset="0"/>
              </a:rPr>
              <a:t>file</a:t>
            </a:r>
            <a:endParaRPr lang="en-IN" sz="4400" b="1" dirty="0"/>
          </a:p>
        </p:txBody>
      </p:sp>
      <p:sp>
        <p:nvSpPr>
          <p:cNvPr id="9" name="TextBox 8">
            <a:extLst>
              <a:ext uri="{FF2B5EF4-FFF2-40B4-BE49-F238E27FC236}">
                <a16:creationId xmlns:a16="http://schemas.microsoft.com/office/drawing/2014/main" id="{9DAA478C-77F6-46A9-992F-88555C5D9B20}"/>
              </a:ext>
            </a:extLst>
          </p:cNvPr>
          <p:cNvSpPr txBox="1"/>
          <p:nvPr/>
        </p:nvSpPr>
        <p:spPr>
          <a:xfrm>
            <a:off x="1974706" y="3021751"/>
            <a:ext cx="963366" cy="707886"/>
          </a:xfrm>
          <a:prstGeom prst="rect">
            <a:avLst/>
          </a:prstGeom>
          <a:noFill/>
        </p:spPr>
        <p:txBody>
          <a:bodyPr wrap="square" rtlCol="0">
            <a:spAutoFit/>
          </a:bodyPr>
          <a:lstStyle/>
          <a:p>
            <a:r>
              <a:rPr lang="en-IN" sz="4000" b="1" dirty="0">
                <a:solidFill>
                  <a:srgbClr val="373D3F"/>
                </a:solidFill>
                <a:highlight>
                  <a:srgbClr val="FFFF00"/>
                </a:highlight>
                <a:latin typeface="Calibri" panose="020F0502020204030204" pitchFamily="34" charset="0"/>
                <a:ea typeface="Times New Roman" panose="02020603050405020304" pitchFamily="18" charset="0"/>
                <a:cs typeface="Calibri" panose="020F0502020204030204" pitchFamily="34" charset="0"/>
              </a:rPr>
              <a:t>red</a:t>
            </a:r>
            <a:endParaRPr lang="en-IN" sz="4000" b="1" dirty="0"/>
          </a:p>
        </p:txBody>
      </p:sp>
      <p:sp>
        <p:nvSpPr>
          <p:cNvPr id="10" name="TextBox 9">
            <a:extLst>
              <a:ext uri="{FF2B5EF4-FFF2-40B4-BE49-F238E27FC236}">
                <a16:creationId xmlns:a16="http://schemas.microsoft.com/office/drawing/2014/main" id="{546AFA67-0085-4093-A738-1BF9B4209A7A}"/>
              </a:ext>
            </a:extLst>
          </p:cNvPr>
          <p:cNvSpPr txBox="1"/>
          <p:nvPr/>
        </p:nvSpPr>
        <p:spPr>
          <a:xfrm>
            <a:off x="1974706" y="3904177"/>
            <a:ext cx="2112780" cy="646331"/>
          </a:xfrm>
          <a:prstGeom prst="rect">
            <a:avLst/>
          </a:prstGeom>
          <a:noFill/>
        </p:spPr>
        <p:txBody>
          <a:bodyPr wrap="square" rtlCol="0">
            <a:spAutoFit/>
          </a:bodyPr>
          <a:lstStyle/>
          <a:p>
            <a:r>
              <a:rPr lang="en-IN" sz="3600" b="1" dirty="0">
                <a:solidFill>
                  <a:srgbClr val="373D3F"/>
                </a:solidFill>
                <a:highlight>
                  <a:srgbClr val="FFFF00"/>
                </a:highlight>
                <a:latin typeface="Calibri" panose="020F0502020204030204" pitchFamily="34" charset="0"/>
                <a:ea typeface="Times New Roman" panose="02020603050405020304" pitchFamily="18" charset="0"/>
                <a:cs typeface="Calibri" panose="020F0502020204030204" pitchFamily="34" charset="0"/>
              </a:rPr>
              <a:t>thesaurus</a:t>
            </a:r>
            <a:endParaRPr lang="en-IN" sz="3600" b="1" dirty="0"/>
          </a:p>
        </p:txBody>
      </p:sp>
    </p:spTree>
    <p:extLst>
      <p:ext uri="{BB962C8B-B14F-4D97-AF65-F5344CB8AC3E}">
        <p14:creationId xmlns:p14="http://schemas.microsoft.com/office/powerpoint/2010/main" val="4238835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lvl="0" fontAlgn="base">
              <a:lnSpc>
                <a:spcPct val="115000"/>
              </a:lnSpc>
              <a:spcBef>
                <a:spcPts val="600"/>
              </a:spcBef>
              <a:spcAft>
                <a:spcPts val="600"/>
              </a:spcAft>
            </a:pPr>
            <a:r>
              <a:rPr lang="en-IN" sz="2800" b="1" u="sng"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B . State true or false .</a:t>
            </a:r>
            <a:endParaRPr lang="en-IN" sz="28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2" name="Google Shape;92;p6"/>
          <p:cNvSpPr txBox="1"/>
          <p:nvPr/>
        </p:nvSpPr>
        <p:spPr>
          <a:xfrm>
            <a:off x="89041" y="1346000"/>
            <a:ext cx="8965918" cy="3852800"/>
          </a:xfrm>
          <a:prstGeom prst="rect">
            <a:avLst/>
          </a:prstGeom>
          <a:noFill/>
          <a:ln>
            <a:noFill/>
          </a:ln>
        </p:spPr>
        <p:txBody>
          <a:bodyPr spcFirstLastPara="1" wrap="square" lIns="91425" tIns="91425" rIns="91425" bIns="91425" anchor="t" anchorCtr="0">
            <a:noAutofit/>
          </a:bodyPr>
          <a:lstStyle/>
          <a:p>
            <a:pPr marL="342900" lvl="0" indent="-342900" fontAlgn="base">
              <a:lnSpc>
                <a:spcPct val="115000"/>
              </a:lnSpc>
              <a:spcBef>
                <a:spcPts val="600"/>
              </a:spcBef>
              <a:spcAft>
                <a:spcPts val="600"/>
              </a:spcAft>
              <a:buFont typeface="+mj-lt"/>
              <a:buAutoNum type="arabicPeriod"/>
            </a:pPr>
            <a:r>
              <a:rPr lang="en-IN" sz="2800"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The shortcut key to close a document is Ctrl + C. </a:t>
            </a:r>
          </a:p>
          <a:p>
            <a:pPr marL="342900" lvl="0" indent="-342900" fontAlgn="base">
              <a:lnSpc>
                <a:spcPct val="115000"/>
              </a:lnSpc>
              <a:spcBef>
                <a:spcPts val="600"/>
              </a:spcBef>
              <a:spcAft>
                <a:spcPts val="600"/>
              </a:spcAft>
              <a:buFont typeface="+mj-lt"/>
              <a:buAutoNum type="arabicPeriod"/>
            </a:pPr>
            <a:r>
              <a:rPr lang="en-IN" sz="2800"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In MS Word you can share documents on the internet. </a:t>
            </a:r>
          </a:p>
          <a:p>
            <a:pPr marL="342900" lvl="0" indent="-342900" fontAlgn="base">
              <a:lnSpc>
                <a:spcPct val="115000"/>
              </a:lnSpc>
              <a:spcBef>
                <a:spcPts val="600"/>
              </a:spcBef>
              <a:spcAft>
                <a:spcPts val="600"/>
              </a:spcAft>
              <a:buFont typeface="+mj-lt"/>
              <a:buAutoNum type="arabicPeriod"/>
            </a:pPr>
            <a:r>
              <a:rPr lang="en-IN" sz="2800"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The shortcut key to jump to the end of the current document is Shift + Ctrl + End. </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fontAlgn="base">
              <a:lnSpc>
                <a:spcPct val="115000"/>
              </a:lnSpc>
              <a:spcBef>
                <a:spcPts val="600"/>
              </a:spcBef>
              <a:spcAft>
                <a:spcPts val="600"/>
              </a:spcAft>
              <a:buFont typeface="+mj-lt"/>
              <a:buAutoNum type="arabicPeriod"/>
            </a:pPr>
            <a:r>
              <a:rPr lang="en-IN" sz="2800"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To select a sentence, hold down the shift key and click anywhere on the sentence.</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fontAlgn="base">
              <a:lnSpc>
                <a:spcPct val="115000"/>
              </a:lnSpc>
              <a:spcBef>
                <a:spcPts val="600"/>
              </a:spcBef>
              <a:spcAft>
                <a:spcPts val="600"/>
              </a:spcAft>
              <a:buFont typeface="+mj-lt"/>
              <a:buAutoNum type="arabicPeriod"/>
            </a:pPr>
            <a:r>
              <a:rPr lang="en-IN" sz="2800"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To select a paragraph, double click anywhere in the paragraph. </a:t>
            </a:r>
            <a:endParaRPr lang="en-US" sz="5400" b="1" i="0" u="none" strike="noStrike" cap="none" dirty="0">
              <a:solidFill>
                <a:schemeClr val="tx2">
                  <a:lumMod val="50000"/>
                </a:schemeClr>
              </a:solidFill>
              <a:latin typeface="Calibri" pitchFamily="34" charset="0"/>
              <a:ea typeface="Calibri"/>
              <a:cs typeface="Calibri" pitchFamily="34" charset="0"/>
              <a:sym typeface="Calibri"/>
            </a:endParaRPr>
          </a:p>
        </p:txBody>
      </p:sp>
      <p:sp>
        <p:nvSpPr>
          <p:cNvPr id="5" name="TextBox 4">
            <a:extLst>
              <a:ext uri="{FF2B5EF4-FFF2-40B4-BE49-F238E27FC236}">
                <a16:creationId xmlns:a16="http://schemas.microsoft.com/office/drawing/2014/main" id="{404D5B3B-F2AE-43AF-BDA7-DFBF85CC70DD}"/>
              </a:ext>
            </a:extLst>
          </p:cNvPr>
          <p:cNvSpPr txBox="1"/>
          <p:nvPr/>
        </p:nvSpPr>
        <p:spPr>
          <a:xfrm>
            <a:off x="7362845" y="1558401"/>
            <a:ext cx="914400" cy="492122"/>
          </a:xfrm>
          <a:prstGeom prst="rect">
            <a:avLst/>
          </a:prstGeom>
          <a:noFill/>
        </p:spPr>
        <p:txBody>
          <a:bodyPr wrap="square" rtlCol="0">
            <a:spAutoFit/>
          </a:bodyPr>
          <a:lstStyle/>
          <a:p>
            <a:pPr lvl="0" fontAlgn="base">
              <a:lnSpc>
                <a:spcPct val="115000"/>
              </a:lnSpc>
              <a:spcBef>
                <a:spcPts val="600"/>
              </a:spcBef>
              <a:spcAft>
                <a:spcPts val="600"/>
              </a:spcAft>
            </a:pPr>
            <a:r>
              <a:rPr lang="en-IN" sz="2400" b="1" dirty="0">
                <a:solidFill>
                  <a:srgbClr val="373D3F"/>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False</a:t>
            </a:r>
            <a:endParaRPr lang="en-IN"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7FC9B164-30BB-4F88-A22A-4712E2022479}"/>
              </a:ext>
            </a:extLst>
          </p:cNvPr>
          <p:cNvSpPr txBox="1"/>
          <p:nvPr/>
        </p:nvSpPr>
        <p:spPr>
          <a:xfrm>
            <a:off x="4572000" y="4378105"/>
            <a:ext cx="914400" cy="492122"/>
          </a:xfrm>
          <a:prstGeom prst="rect">
            <a:avLst/>
          </a:prstGeom>
          <a:noFill/>
        </p:spPr>
        <p:txBody>
          <a:bodyPr wrap="square" rtlCol="0">
            <a:spAutoFit/>
          </a:bodyPr>
          <a:lstStyle/>
          <a:p>
            <a:pPr lvl="0" fontAlgn="base">
              <a:lnSpc>
                <a:spcPct val="115000"/>
              </a:lnSpc>
              <a:spcBef>
                <a:spcPts val="600"/>
              </a:spcBef>
              <a:spcAft>
                <a:spcPts val="600"/>
              </a:spcAft>
            </a:pPr>
            <a:r>
              <a:rPr lang="en-IN" sz="2400" b="1" dirty="0">
                <a:solidFill>
                  <a:srgbClr val="373D3F"/>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False</a:t>
            </a:r>
            <a:endParaRPr lang="en-IN"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95DEB06A-4582-428E-A146-AC1FE3FA96D9}"/>
              </a:ext>
            </a:extLst>
          </p:cNvPr>
          <p:cNvSpPr txBox="1"/>
          <p:nvPr/>
        </p:nvSpPr>
        <p:spPr>
          <a:xfrm>
            <a:off x="2296170" y="5512000"/>
            <a:ext cx="914400" cy="492122"/>
          </a:xfrm>
          <a:prstGeom prst="rect">
            <a:avLst/>
          </a:prstGeom>
          <a:noFill/>
        </p:spPr>
        <p:txBody>
          <a:bodyPr wrap="square" rtlCol="0">
            <a:spAutoFit/>
          </a:bodyPr>
          <a:lstStyle/>
          <a:p>
            <a:pPr lvl="0" fontAlgn="base">
              <a:lnSpc>
                <a:spcPct val="115000"/>
              </a:lnSpc>
              <a:spcBef>
                <a:spcPts val="600"/>
              </a:spcBef>
              <a:spcAft>
                <a:spcPts val="600"/>
              </a:spcAft>
            </a:pPr>
            <a:r>
              <a:rPr lang="en-IN" sz="2400" b="1" dirty="0">
                <a:solidFill>
                  <a:srgbClr val="373D3F"/>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False</a:t>
            </a:r>
            <a:endParaRPr lang="en-IN"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FB72506B-72EC-432E-B3B9-A371C713CBF5}"/>
              </a:ext>
            </a:extLst>
          </p:cNvPr>
          <p:cNvSpPr txBox="1"/>
          <p:nvPr/>
        </p:nvSpPr>
        <p:spPr>
          <a:xfrm>
            <a:off x="8277245" y="2146307"/>
            <a:ext cx="1249382" cy="492122"/>
          </a:xfrm>
          <a:prstGeom prst="rect">
            <a:avLst/>
          </a:prstGeom>
          <a:noFill/>
        </p:spPr>
        <p:txBody>
          <a:bodyPr wrap="square" rtlCol="0">
            <a:spAutoFit/>
          </a:bodyPr>
          <a:lstStyle/>
          <a:p>
            <a:pPr lvl="0" fontAlgn="base">
              <a:lnSpc>
                <a:spcPct val="115000"/>
              </a:lnSpc>
              <a:spcBef>
                <a:spcPts val="600"/>
              </a:spcBef>
              <a:spcAft>
                <a:spcPts val="600"/>
              </a:spcAft>
            </a:pPr>
            <a:r>
              <a:rPr lang="en-IN" sz="2400" b="1" dirty="0">
                <a:solidFill>
                  <a:srgbClr val="373D3F"/>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True</a:t>
            </a:r>
            <a:endParaRPr lang="en-IN"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1F1ECEDA-F408-4C9C-8574-6C31E4D44082}"/>
              </a:ext>
            </a:extLst>
          </p:cNvPr>
          <p:cNvSpPr txBox="1"/>
          <p:nvPr/>
        </p:nvSpPr>
        <p:spPr>
          <a:xfrm>
            <a:off x="4856316" y="3336905"/>
            <a:ext cx="912251" cy="492122"/>
          </a:xfrm>
          <a:prstGeom prst="rect">
            <a:avLst/>
          </a:prstGeom>
          <a:noFill/>
        </p:spPr>
        <p:txBody>
          <a:bodyPr wrap="square" rtlCol="0">
            <a:spAutoFit/>
          </a:bodyPr>
          <a:lstStyle/>
          <a:p>
            <a:pPr lvl="0" fontAlgn="base">
              <a:lnSpc>
                <a:spcPct val="115000"/>
              </a:lnSpc>
              <a:spcBef>
                <a:spcPts val="600"/>
              </a:spcBef>
              <a:spcAft>
                <a:spcPts val="600"/>
              </a:spcAft>
            </a:pPr>
            <a:r>
              <a:rPr lang="en-IN" sz="2400" b="1" dirty="0">
                <a:solidFill>
                  <a:srgbClr val="373D3F"/>
                </a:solidFill>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True</a:t>
            </a:r>
            <a:endParaRPr lang="en-IN"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9955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0" grpId="0"/>
      <p:bldP spid="11"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lvl="0" fontAlgn="base">
              <a:lnSpc>
                <a:spcPct val="115000"/>
              </a:lnSpc>
              <a:spcBef>
                <a:spcPts val="600"/>
              </a:spcBef>
              <a:spcAft>
                <a:spcPts val="600"/>
              </a:spcAft>
            </a:pPr>
            <a:r>
              <a:rPr lang="en-IN" sz="3200" b="1" u="sng"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C.. Match the following.</a:t>
            </a:r>
            <a:endParaRPr lang="en-IN" sz="32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2" name="Google Shape;92;p6"/>
          <p:cNvSpPr txBox="1"/>
          <p:nvPr/>
        </p:nvSpPr>
        <p:spPr>
          <a:xfrm>
            <a:off x="178082" y="1286313"/>
            <a:ext cx="8965918" cy="5086352"/>
          </a:xfrm>
          <a:prstGeom prst="rect">
            <a:avLst/>
          </a:prstGeom>
          <a:noFill/>
          <a:ln>
            <a:noFill/>
          </a:ln>
        </p:spPr>
        <p:txBody>
          <a:bodyPr spcFirstLastPara="1" wrap="square" lIns="91425" tIns="91425" rIns="91425" bIns="91425" anchor="t" anchorCtr="0">
            <a:noAutofit/>
          </a:bodyPr>
          <a:lstStyle/>
          <a:p>
            <a:pPr marL="342900" indent="-342900">
              <a:buFont typeface="Arial" panose="020B0604020202020204" pitchFamily="34" charset="0"/>
              <a:buChar char="•"/>
            </a:pPr>
            <a:endParaRPr lang="en-US" sz="4000" b="1" i="0" u="none" strike="noStrike" cap="none" dirty="0">
              <a:solidFill>
                <a:srgbClr val="000000"/>
              </a:solidFill>
              <a:latin typeface="Calibri" pitchFamily="34" charset="0"/>
              <a:ea typeface="Calibri"/>
              <a:cs typeface="Calibri" pitchFamily="34" charset="0"/>
              <a:sym typeface="Calibri"/>
            </a:endParaRPr>
          </a:p>
        </p:txBody>
      </p:sp>
      <p:graphicFrame>
        <p:nvGraphicFramePr>
          <p:cNvPr id="2" name="Table 1">
            <a:extLst>
              <a:ext uri="{FF2B5EF4-FFF2-40B4-BE49-F238E27FC236}">
                <a16:creationId xmlns:a16="http://schemas.microsoft.com/office/drawing/2014/main" id="{D3254170-D19D-40C4-8DFC-6208458879FC}"/>
              </a:ext>
            </a:extLst>
          </p:cNvPr>
          <p:cNvGraphicFramePr>
            <a:graphicFrameLocks noGrp="1"/>
          </p:cNvGraphicFramePr>
          <p:nvPr>
            <p:extLst>
              <p:ext uri="{D42A27DB-BD31-4B8C-83A1-F6EECF244321}">
                <p14:modId xmlns:p14="http://schemas.microsoft.com/office/powerpoint/2010/main" val="1657792158"/>
              </p:ext>
            </p:extLst>
          </p:nvPr>
        </p:nvGraphicFramePr>
        <p:xfrm>
          <a:off x="228740" y="1098958"/>
          <a:ext cx="8405594" cy="717522"/>
        </p:xfrm>
        <a:graphic>
          <a:graphicData uri="http://schemas.openxmlformats.org/drawingml/2006/table">
            <a:tbl>
              <a:tblPr firstRow="1" firstCol="1" bandRow="1">
                <a:tableStyleId>{5C22544A-7EE6-4342-B048-85BDC9FD1C3A}</a:tableStyleId>
              </a:tblPr>
              <a:tblGrid>
                <a:gridCol w="4202797">
                  <a:extLst>
                    <a:ext uri="{9D8B030D-6E8A-4147-A177-3AD203B41FA5}">
                      <a16:colId xmlns:a16="http://schemas.microsoft.com/office/drawing/2014/main" val="791170277"/>
                    </a:ext>
                  </a:extLst>
                </a:gridCol>
                <a:gridCol w="4202797">
                  <a:extLst>
                    <a:ext uri="{9D8B030D-6E8A-4147-A177-3AD203B41FA5}">
                      <a16:colId xmlns:a16="http://schemas.microsoft.com/office/drawing/2014/main" val="3796572694"/>
                    </a:ext>
                  </a:extLst>
                </a:gridCol>
              </a:tblGrid>
              <a:tr h="717522">
                <a:tc>
                  <a:txBody>
                    <a:bodyPr/>
                    <a:lstStyle/>
                    <a:p>
                      <a:pPr marL="342900" lvl="0" indent="-342900" fontAlgn="base">
                        <a:lnSpc>
                          <a:spcPct val="115000"/>
                        </a:lnSpc>
                        <a:spcBef>
                          <a:spcPts val="600"/>
                        </a:spcBef>
                        <a:spcAft>
                          <a:spcPts val="600"/>
                        </a:spcAft>
                        <a:buFont typeface="+mj-lt"/>
                        <a:buAutoNum type="arabicPeriod"/>
                      </a:pPr>
                      <a:r>
                        <a:rPr lang="en-IN" sz="2000">
                          <a:solidFill>
                            <a:schemeClr val="tx1"/>
                          </a:solidFill>
                          <a:effectLst/>
                        </a:rPr>
                        <a:t>Ctrl + A</a:t>
                      </a:r>
                      <a:endParaRPr lang="en-IN"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990" marR="46990" marT="0" marB="0"/>
                </a:tc>
                <a:tc>
                  <a:txBody>
                    <a:bodyPr/>
                    <a:lstStyle/>
                    <a:p>
                      <a:pPr marL="342900" lvl="0" indent="-342900" fontAlgn="base">
                        <a:lnSpc>
                          <a:spcPct val="115000"/>
                        </a:lnSpc>
                        <a:spcBef>
                          <a:spcPts val="600"/>
                        </a:spcBef>
                        <a:spcAft>
                          <a:spcPts val="600"/>
                        </a:spcAft>
                        <a:buFont typeface="+mj-lt"/>
                        <a:buAutoNum type="arabicPeriod"/>
                      </a:pPr>
                      <a:r>
                        <a:rPr lang="en-IN" sz="2000" dirty="0">
                          <a:solidFill>
                            <a:schemeClr val="tx1"/>
                          </a:solidFill>
                          <a:effectLst/>
                        </a:rPr>
                        <a:t>Selects the entire text.</a:t>
                      </a:r>
                      <a:endParaRPr lang="en-IN"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990" marR="46990" marT="0" marB="0"/>
                </a:tc>
                <a:extLst>
                  <a:ext uri="{0D108BD9-81ED-4DB2-BD59-A6C34878D82A}">
                    <a16:rowId xmlns:a16="http://schemas.microsoft.com/office/drawing/2014/main" val="1964253136"/>
                  </a:ext>
                </a:extLst>
              </a:tr>
            </a:tbl>
          </a:graphicData>
        </a:graphic>
      </p:graphicFrame>
      <p:graphicFrame>
        <p:nvGraphicFramePr>
          <p:cNvPr id="3" name="Table 2">
            <a:extLst>
              <a:ext uri="{FF2B5EF4-FFF2-40B4-BE49-F238E27FC236}">
                <a16:creationId xmlns:a16="http://schemas.microsoft.com/office/drawing/2014/main" id="{55C72E55-64E6-453F-AD8D-C23185ECA84E}"/>
              </a:ext>
            </a:extLst>
          </p:cNvPr>
          <p:cNvGraphicFramePr>
            <a:graphicFrameLocks noGrp="1"/>
          </p:cNvGraphicFramePr>
          <p:nvPr>
            <p:extLst>
              <p:ext uri="{D42A27DB-BD31-4B8C-83A1-F6EECF244321}">
                <p14:modId xmlns:p14="http://schemas.microsoft.com/office/powerpoint/2010/main" val="1105602508"/>
              </p:ext>
            </p:extLst>
          </p:nvPr>
        </p:nvGraphicFramePr>
        <p:xfrm>
          <a:off x="254068" y="1817485"/>
          <a:ext cx="8380266" cy="4837874"/>
        </p:xfrm>
        <a:graphic>
          <a:graphicData uri="http://schemas.openxmlformats.org/drawingml/2006/table">
            <a:tbl>
              <a:tblPr firstRow="1" firstCol="1" bandRow="1">
                <a:tableStyleId>{5C22544A-7EE6-4342-B048-85BDC9FD1C3A}</a:tableStyleId>
              </a:tblPr>
              <a:tblGrid>
                <a:gridCol w="4190133">
                  <a:extLst>
                    <a:ext uri="{9D8B030D-6E8A-4147-A177-3AD203B41FA5}">
                      <a16:colId xmlns:a16="http://schemas.microsoft.com/office/drawing/2014/main" val="3809233087"/>
                    </a:ext>
                  </a:extLst>
                </a:gridCol>
                <a:gridCol w="4190133">
                  <a:extLst>
                    <a:ext uri="{9D8B030D-6E8A-4147-A177-3AD203B41FA5}">
                      <a16:colId xmlns:a16="http://schemas.microsoft.com/office/drawing/2014/main" val="743100511"/>
                    </a:ext>
                  </a:extLst>
                </a:gridCol>
              </a:tblGrid>
              <a:tr h="1464289">
                <a:tc>
                  <a:txBody>
                    <a:bodyPr/>
                    <a:lstStyle/>
                    <a:p>
                      <a:pPr marL="0" lvl="0" indent="0" fontAlgn="base">
                        <a:lnSpc>
                          <a:spcPct val="115000"/>
                        </a:lnSpc>
                        <a:spcBef>
                          <a:spcPts val="600"/>
                        </a:spcBef>
                        <a:spcAft>
                          <a:spcPts val="600"/>
                        </a:spcAft>
                        <a:buFont typeface="+mj-lt"/>
                        <a:buNone/>
                      </a:pPr>
                      <a:r>
                        <a:rPr lang="en-IN" sz="2400" dirty="0">
                          <a:solidFill>
                            <a:schemeClr val="tx1"/>
                          </a:solidFill>
                          <a:effectLst/>
                        </a:rPr>
                        <a:t>2. Shift + Home</a:t>
                      </a:r>
                      <a:endParaRPr lang="en-IN" sz="16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990" marR="46990" marT="0" marB="0"/>
                </a:tc>
                <a:tc>
                  <a:txBody>
                    <a:bodyPr/>
                    <a:lstStyle/>
                    <a:p>
                      <a:pPr marL="228600" fontAlgn="base">
                        <a:lnSpc>
                          <a:spcPct val="115000"/>
                        </a:lnSpc>
                        <a:spcBef>
                          <a:spcPts val="600"/>
                        </a:spcBef>
                        <a:spcAft>
                          <a:spcPts val="600"/>
                        </a:spcAft>
                      </a:pPr>
                      <a:r>
                        <a:rPr lang="en-IN" sz="2400" dirty="0">
                          <a:solidFill>
                            <a:schemeClr val="tx1"/>
                          </a:solidFill>
                          <a:effectLst/>
                        </a:rPr>
                        <a:t>2.  Selects the text from current position to the beginning of the line. </a:t>
                      </a:r>
                      <a:endParaRPr lang="en-IN" sz="16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990" marR="46990" marT="0" marB="0"/>
                </a:tc>
                <a:extLst>
                  <a:ext uri="{0D108BD9-81ED-4DB2-BD59-A6C34878D82A}">
                    <a16:rowId xmlns:a16="http://schemas.microsoft.com/office/drawing/2014/main" val="1610919312"/>
                  </a:ext>
                </a:extLst>
              </a:tr>
              <a:tr h="1092749">
                <a:tc>
                  <a:txBody>
                    <a:bodyPr/>
                    <a:lstStyle/>
                    <a:p>
                      <a:pPr marL="457200" algn="l" fontAlgn="base">
                        <a:lnSpc>
                          <a:spcPct val="115000"/>
                        </a:lnSpc>
                        <a:spcBef>
                          <a:spcPts val="600"/>
                        </a:spcBef>
                        <a:spcAft>
                          <a:spcPts val="600"/>
                        </a:spcAft>
                      </a:pPr>
                      <a:r>
                        <a:rPr lang="en-IN" sz="2400" dirty="0">
                          <a:solidFill>
                            <a:schemeClr val="tx1"/>
                          </a:solidFill>
                          <a:effectLst/>
                        </a:rPr>
                        <a:t>3. Ctrl + X, Ctrl + V</a:t>
                      </a:r>
                      <a:endParaRPr lang="en-IN" sz="16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990" marR="46990" marT="0" marB="0"/>
                </a:tc>
                <a:tc>
                  <a:txBody>
                    <a:bodyPr/>
                    <a:lstStyle/>
                    <a:p>
                      <a:pPr marL="457200" algn="l" fontAlgn="base">
                        <a:lnSpc>
                          <a:spcPct val="115000"/>
                        </a:lnSpc>
                        <a:spcBef>
                          <a:spcPts val="600"/>
                        </a:spcBef>
                        <a:spcAft>
                          <a:spcPts val="600"/>
                        </a:spcAft>
                      </a:pPr>
                      <a:r>
                        <a:rPr lang="en-IN" sz="2400" dirty="0">
                          <a:solidFill>
                            <a:schemeClr val="tx1"/>
                          </a:solidFill>
                          <a:effectLst/>
                        </a:rPr>
                        <a:t>3. Cuts the text and places it at a new place.</a:t>
                      </a:r>
                      <a:endParaRPr lang="en-IN" sz="16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990" marR="46990" marT="0" marB="0"/>
                </a:tc>
                <a:extLst>
                  <a:ext uri="{0D108BD9-81ED-4DB2-BD59-A6C34878D82A}">
                    <a16:rowId xmlns:a16="http://schemas.microsoft.com/office/drawing/2014/main" val="3994019329"/>
                  </a:ext>
                </a:extLst>
              </a:tr>
              <a:tr h="1464289">
                <a:tc>
                  <a:txBody>
                    <a:bodyPr/>
                    <a:lstStyle/>
                    <a:p>
                      <a:pPr marL="457200" algn="l" fontAlgn="base">
                        <a:lnSpc>
                          <a:spcPct val="115000"/>
                        </a:lnSpc>
                        <a:spcBef>
                          <a:spcPts val="600"/>
                        </a:spcBef>
                        <a:spcAft>
                          <a:spcPts val="600"/>
                        </a:spcAft>
                      </a:pPr>
                      <a:r>
                        <a:rPr lang="en-IN" sz="2400" dirty="0">
                          <a:solidFill>
                            <a:schemeClr val="tx1"/>
                          </a:solidFill>
                          <a:effectLst/>
                        </a:rPr>
                        <a:t>4. Ctrl + C, Ctrl + V</a:t>
                      </a:r>
                      <a:endParaRPr lang="en-IN" sz="16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990" marR="46990" marT="0" marB="0"/>
                </a:tc>
                <a:tc>
                  <a:txBody>
                    <a:bodyPr/>
                    <a:lstStyle/>
                    <a:p>
                      <a:pPr marL="457200" algn="l" fontAlgn="base">
                        <a:lnSpc>
                          <a:spcPct val="115000"/>
                        </a:lnSpc>
                        <a:spcBef>
                          <a:spcPts val="600"/>
                        </a:spcBef>
                        <a:spcAft>
                          <a:spcPts val="600"/>
                        </a:spcAft>
                      </a:pPr>
                      <a:r>
                        <a:rPr lang="en-IN" sz="2400" dirty="0">
                          <a:solidFill>
                            <a:schemeClr val="tx1"/>
                          </a:solidFill>
                          <a:effectLst/>
                        </a:rPr>
                        <a:t> 4. Copies the text from one place and pastes it at another place.</a:t>
                      </a:r>
                      <a:endParaRPr lang="en-IN" sz="16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990" marR="46990" marT="0" marB="0"/>
                </a:tc>
                <a:extLst>
                  <a:ext uri="{0D108BD9-81ED-4DB2-BD59-A6C34878D82A}">
                    <a16:rowId xmlns:a16="http://schemas.microsoft.com/office/drawing/2014/main" val="2773998986"/>
                  </a:ext>
                </a:extLst>
              </a:tr>
              <a:tr h="721207">
                <a:tc>
                  <a:txBody>
                    <a:bodyPr/>
                    <a:lstStyle/>
                    <a:p>
                      <a:pPr marL="457200" algn="l" fontAlgn="base">
                        <a:lnSpc>
                          <a:spcPct val="115000"/>
                        </a:lnSpc>
                        <a:spcBef>
                          <a:spcPts val="600"/>
                        </a:spcBef>
                        <a:spcAft>
                          <a:spcPts val="600"/>
                        </a:spcAft>
                      </a:pPr>
                      <a:r>
                        <a:rPr lang="en-IN" sz="2400" dirty="0">
                          <a:solidFill>
                            <a:schemeClr val="tx1"/>
                          </a:solidFill>
                          <a:effectLst/>
                        </a:rPr>
                        <a:t>5. Ctrl + Delete</a:t>
                      </a:r>
                      <a:endParaRPr lang="en-IN" sz="16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990" marR="46990" marT="0" marB="0"/>
                </a:tc>
                <a:tc>
                  <a:txBody>
                    <a:bodyPr/>
                    <a:lstStyle/>
                    <a:p>
                      <a:pPr marL="457200" algn="l" fontAlgn="base">
                        <a:lnSpc>
                          <a:spcPct val="115000"/>
                        </a:lnSpc>
                        <a:spcBef>
                          <a:spcPts val="600"/>
                        </a:spcBef>
                        <a:spcAft>
                          <a:spcPts val="600"/>
                        </a:spcAft>
                      </a:pPr>
                      <a:r>
                        <a:rPr lang="en-IN" sz="2400" dirty="0">
                          <a:solidFill>
                            <a:schemeClr val="tx1"/>
                          </a:solidFill>
                          <a:effectLst/>
                        </a:rPr>
                        <a:t>  5. Deletes one word to the right.</a:t>
                      </a:r>
                      <a:endParaRPr lang="en-IN" sz="16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6990" marR="46990" marT="0" marB="0"/>
                </a:tc>
                <a:extLst>
                  <a:ext uri="{0D108BD9-81ED-4DB2-BD59-A6C34878D82A}">
                    <a16:rowId xmlns:a16="http://schemas.microsoft.com/office/drawing/2014/main" val="2901505598"/>
                  </a:ext>
                </a:extLst>
              </a:tr>
            </a:tbl>
          </a:graphicData>
        </a:graphic>
      </p:graphicFrame>
    </p:spTree>
    <p:extLst>
      <p:ext uri="{BB962C8B-B14F-4D97-AF65-F5344CB8AC3E}">
        <p14:creationId xmlns:p14="http://schemas.microsoft.com/office/powerpoint/2010/main" val="31728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fontAlgn="base">
              <a:lnSpc>
                <a:spcPct val="115000"/>
              </a:lnSpc>
              <a:spcBef>
                <a:spcPts val="600"/>
              </a:spcBef>
              <a:spcAft>
                <a:spcPts val="600"/>
              </a:spcAft>
            </a:pPr>
            <a:r>
              <a:rPr lang="en-IN" sz="2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D. </a:t>
            </a:r>
            <a:r>
              <a:rPr lang="en-IN" sz="2800" b="1" u="sng"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Application – based questions.</a:t>
            </a:r>
            <a:endParaRPr lang="en-IN" sz="2800" b="1"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2" name="Google Shape;92;p6"/>
          <p:cNvSpPr txBox="1"/>
          <p:nvPr/>
        </p:nvSpPr>
        <p:spPr>
          <a:xfrm>
            <a:off x="178082" y="1286312"/>
            <a:ext cx="8965918" cy="5571687"/>
          </a:xfrm>
          <a:prstGeom prst="rect">
            <a:avLst/>
          </a:prstGeom>
          <a:noFill/>
          <a:ln>
            <a:noFill/>
          </a:ln>
        </p:spPr>
        <p:txBody>
          <a:bodyPr spcFirstLastPara="1" wrap="square" lIns="91425" tIns="91425" rIns="91425" bIns="91425" anchor="t" anchorCtr="0">
            <a:noAutofit/>
          </a:bodyPr>
          <a:lstStyle/>
          <a:p>
            <a:pPr fontAlgn="base">
              <a:lnSpc>
                <a:spcPct val="115000"/>
              </a:lnSpc>
              <a:spcBef>
                <a:spcPts val="600"/>
              </a:spcBef>
              <a:spcAft>
                <a:spcPts val="600"/>
              </a:spcAft>
            </a:pPr>
            <a:r>
              <a:rPr lang="en-IN" sz="2800" b="1"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1. Raman has made a project, but he does not know how to check the spellings and grammatical mistakes in a document. What steps Raman will follow to correct it?</a:t>
            </a:r>
            <a:endParaRPr lang="en-IN" sz="2800" b="1" dirty="0">
              <a:effectLst/>
              <a:latin typeface="Calibri" panose="020F0502020204030204" pitchFamily="34" charset="0"/>
              <a:ea typeface="Times New Roman" panose="02020603050405020304" pitchFamily="18" charset="0"/>
              <a:cs typeface="Times New Roman" panose="02020603050405020304" pitchFamily="18" charset="0"/>
            </a:endParaRPr>
          </a:p>
          <a:p>
            <a:pPr fontAlgn="base">
              <a:lnSpc>
                <a:spcPct val="115000"/>
              </a:lnSpc>
              <a:spcBef>
                <a:spcPts val="600"/>
              </a:spcBef>
              <a:spcAft>
                <a:spcPts val="600"/>
              </a:spcAft>
            </a:pPr>
            <a:r>
              <a:rPr lang="en-IN" sz="2800" b="1"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Ans) Raman will follow the steps as follows –</a:t>
            </a:r>
            <a:endParaRPr lang="en-IN" sz="28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fontAlgn="base">
              <a:lnSpc>
                <a:spcPct val="115000"/>
              </a:lnSpc>
              <a:spcBef>
                <a:spcPts val="600"/>
              </a:spcBef>
              <a:spcAft>
                <a:spcPts val="600"/>
              </a:spcAft>
              <a:buFont typeface="Arial" panose="020B0604020202020204" pitchFamily="34" charset="0"/>
              <a:buChar char="•"/>
              <a:tabLst>
                <a:tab pos="457200" algn="l"/>
              </a:tabLst>
            </a:pPr>
            <a:r>
              <a:rPr lang="en-GB" sz="2800" b="1"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Right click on the word with red wavy line.</a:t>
            </a:r>
            <a:endParaRPr lang="en-IN" sz="28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fontAlgn="base">
              <a:lnSpc>
                <a:spcPct val="115000"/>
              </a:lnSpc>
              <a:spcBef>
                <a:spcPts val="600"/>
              </a:spcBef>
              <a:spcAft>
                <a:spcPts val="600"/>
              </a:spcAft>
              <a:buFont typeface="Arial" panose="020B0604020202020204" pitchFamily="34" charset="0"/>
              <a:buChar char="•"/>
              <a:tabLst>
                <a:tab pos="457200" algn="l"/>
              </a:tabLst>
            </a:pPr>
            <a:r>
              <a:rPr lang="en-GB" sz="2800" b="1"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A shortcut menu with various suggestions opens.</a:t>
            </a:r>
          </a:p>
          <a:p>
            <a:pPr marL="342900" lvl="0" indent="-342900" fontAlgn="base">
              <a:lnSpc>
                <a:spcPct val="115000"/>
              </a:lnSpc>
              <a:spcBef>
                <a:spcPts val="600"/>
              </a:spcBef>
              <a:spcAft>
                <a:spcPts val="600"/>
              </a:spcAft>
              <a:buFont typeface="Arial" panose="020B0604020202020204" pitchFamily="34" charset="0"/>
              <a:buChar char="•"/>
              <a:tabLst>
                <a:tab pos="457200" algn="l"/>
              </a:tabLst>
            </a:pPr>
            <a:r>
              <a:rPr lang="en-GB" sz="2800" b="1"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Select the correct spelling from list</a:t>
            </a:r>
            <a:endParaRPr lang="en-IN" sz="28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fontAlgn="base">
              <a:lnSpc>
                <a:spcPct val="115000"/>
              </a:lnSpc>
              <a:spcBef>
                <a:spcPts val="600"/>
              </a:spcBef>
              <a:spcAft>
                <a:spcPts val="600"/>
              </a:spcAft>
              <a:buFont typeface="Arial" panose="020B0604020202020204" pitchFamily="34" charset="0"/>
              <a:buChar char="•"/>
              <a:tabLst>
                <a:tab pos="457200" algn="l"/>
              </a:tabLst>
            </a:pPr>
            <a:r>
              <a:rPr lang="en-GB" sz="2800" b="1"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The incorrect word is automatically replaced with correct one.</a:t>
            </a:r>
            <a:endParaRPr lang="en-IN" sz="28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fontAlgn="base">
              <a:lnSpc>
                <a:spcPct val="115000"/>
              </a:lnSpc>
              <a:spcBef>
                <a:spcPts val="600"/>
              </a:spcBef>
              <a:spcAft>
                <a:spcPts val="600"/>
              </a:spcAft>
              <a:buFont typeface="Arial" panose="020B0604020202020204" pitchFamily="34" charset="0"/>
              <a:buChar char="•"/>
              <a:tabLst>
                <a:tab pos="457200" algn="l"/>
              </a:tabLst>
            </a:pPr>
            <a:endParaRPr lang="en-IN" sz="2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8025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dirty="0">
              <a:solidFill>
                <a:srgbClr val="FF0000"/>
              </a:solidFill>
              <a:latin typeface="Arial"/>
              <a:ea typeface="Arial"/>
              <a:cs typeface="Arial"/>
              <a:sym typeface="Arial"/>
            </a:endParaRPr>
          </a:p>
        </p:txBody>
      </p:sp>
      <p:sp>
        <p:nvSpPr>
          <p:cNvPr id="92" name="Google Shape;92;p6"/>
          <p:cNvSpPr txBox="1"/>
          <p:nvPr/>
        </p:nvSpPr>
        <p:spPr>
          <a:xfrm>
            <a:off x="178082" y="1023369"/>
            <a:ext cx="8965918" cy="5571687"/>
          </a:xfrm>
          <a:prstGeom prst="rect">
            <a:avLst/>
          </a:prstGeom>
          <a:noFill/>
          <a:ln>
            <a:noFill/>
          </a:ln>
        </p:spPr>
        <p:txBody>
          <a:bodyPr spcFirstLastPara="1" wrap="square" lIns="91425" tIns="91425" rIns="91425" bIns="91425" anchor="t" anchorCtr="0">
            <a:noAutofit/>
          </a:bodyPr>
          <a:lstStyle/>
          <a:p>
            <a:pPr fontAlgn="base">
              <a:lnSpc>
                <a:spcPct val="115000"/>
              </a:lnSpc>
              <a:spcBef>
                <a:spcPts val="600"/>
              </a:spcBef>
              <a:spcAft>
                <a:spcPts val="600"/>
              </a:spcAft>
            </a:pPr>
            <a:r>
              <a:rPr lang="en-IN" sz="3200" b="1" dirty="0">
                <a:solidFill>
                  <a:srgbClr val="373D3F"/>
                </a:solidFill>
                <a:latin typeface="Calibri" panose="020F0502020204030204" pitchFamily="34" charset="0"/>
                <a:ea typeface="Times New Roman" panose="02020603050405020304" pitchFamily="18" charset="0"/>
                <a:cs typeface="Calibri" panose="020F0502020204030204" pitchFamily="34" charset="0"/>
              </a:rPr>
              <a:t>2. </a:t>
            </a:r>
            <a:r>
              <a:rPr lang="en-IN" sz="3200" b="1"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 Sonam has added some extra paragraphs in her document. The teacher has asked her to delete them. How will you help her to do this?</a:t>
            </a:r>
            <a:endParaRPr lang="en-IN" sz="3200" b="1" dirty="0">
              <a:effectLst/>
              <a:latin typeface="Calibri" panose="020F0502020204030204" pitchFamily="34" charset="0"/>
              <a:ea typeface="Times New Roman" panose="02020603050405020304" pitchFamily="18" charset="0"/>
              <a:cs typeface="Times New Roman" panose="02020603050405020304" pitchFamily="18" charset="0"/>
            </a:endParaRPr>
          </a:p>
          <a:p>
            <a:pPr fontAlgn="base">
              <a:lnSpc>
                <a:spcPct val="115000"/>
              </a:lnSpc>
              <a:spcBef>
                <a:spcPts val="600"/>
              </a:spcBef>
              <a:spcAft>
                <a:spcPts val="600"/>
              </a:spcAft>
            </a:pPr>
            <a:r>
              <a:rPr lang="en-IN" sz="3200" b="1"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Ans) Sonam will –</a:t>
            </a:r>
            <a:endParaRPr lang="en-IN" sz="32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fontAlgn="base">
              <a:lnSpc>
                <a:spcPct val="115000"/>
              </a:lnSpc>
              <a:spcBef>
                <a:spcPts val="600"/>
              </a:spcBef>
              <a:spcAft>
                <a:spcPts val="600"/>
              </a:spcAft>
              <a:buFont typeface="Wingdings" panose="05000000000000000000" pitchFamily="2" charset="2"/>
              <a:buChar char=""/>
            </a:pPr>
            <a:r>
              <a:rPr lang="en-IN" sz="3200" b="1"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Click at the beginning of the text, and while pressing the shift key, she will click at the end of the text.</a:t>
            </a:r>
            <a:endParaRPr lang="en-IN" sz="32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fontAlgn="base">
              <a:lnSpc>
                <a:spcPct val="115000"/>
              </a:lnSpc>
              <a:spcBef>
                <a:spcPts val="600"/>
              </a:spcBef>
              <a:spcAft>
                <a:spcPts val="600"/>
              </a:spcAft>
              <a:buFont typeface="Wingdings" panose="05000000000000000000" pitchFamily="2" charset="2"/>
              <a:buChar char=""/>
            </a:pPr>
            <a:r>
              <a:rPr lang="en-IN" sz="3200" b="1"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Now Sonam will press the delete key.</a:t>
            </a:r>
            <a:endParaRPr lang="en-IN" sz="32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1295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algn="ctr" fontAlgn="base">
              <a:lnSpc>
                <a:spcPct val="115000"/>
              </a:lnSpc>
              <a:spcBef>
                <a:spcPts val="600"/>
              </a:spcBef>
              <a:spcAft>
                <a:spcPts val="600"/>
              </a:spcAft>
            </a:pPr>
            <a:r>
              <a:rPr lang="en-IN" sz="3600" b="1" u="sng"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SECTION – B</a:t>
            </a:r>
            <a:endParaRPr lang="en-IN" sz="3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2" name="Google Shape;92;p6"/>
          <p:cNvSpPr txBox="1"/>
          <p:nvPr/>
        </p:nvSpPr>
        <p:spPr>
          <a:xfrm>
            <a:off x="-50518" y="1120633"/>
            <a:ext cx="8965918" cy="5571687"/>
          </a:xfrm>
          <a:prstGeom prst="rect">
            <a:avLst/>
          </a:prstGeom>
          <a:noFill/>
          <a:ln>
            <a:noFill/>
          </a:ln>
        </p:spPr>
        <p:txBody>
          <a:bodyPr spcFirstLastPara="1" wrap="square" lIns="91425" tIns="91425" rIns="91425" bIns="91425" anchor="t" anchorCtr="0">
            <a:noAutofit/>
          </a:bodyPr>
          <a:lstStyle/>
          <a:p>
            <a:pPr marL="457200" indent="-457200" algn="just">
              <a:buAutoNum type="alphaUcPeriod"/>
            </a:pPr>
            <a:r>
              <a:rPr lang="en-GB" sz="3600" i="0" dirty="0">
                <a:solidFill>
                  <a:srgbClr val="333333"/>
                </a:solidFill>
                <a:effectLst/>
                <a:latin typeface="inter-regular"/>
              </a:rPr>
              <a:t>Multiple choice questions :</a:t>
            </a:r>
          </a:p>
          <a:p>
            <a:pPr marL="342900" indent="-342900" algn="just">
              <a:buAutoNum type="arabicPeriod"/>
            </a:pPr>
            <a:r>
              <a:rPr lang="en-IN" sz="3600" dirty="0">
                <a:solidFill>
                  <a:srgbClr val="373D3F"/>
                </a:solidFill>
                <a:effectLst/>
                <a:latin typeface="Calibri" panose="020F0502020204030204" pitchFamily="34" charset="0"/>
                <a:ea typeface="Times New Roman" panose="02020603050405020304" pitchFamily="18" charset="0"/>
              </a:rPr>
              <a:t>In how many ways you can insert text in an existing document? </a:t>
            </a:r>
            <a:endParaRPr lang="en-GB" sz="3600" dirty="0">
              <a:solidFill>
                <a:srgbClr val="333333"/>
              </a:solidFill>
              <a:latin typeface="inter-regular"/>
              <a:ea typeface="Times New Roman" panose="02020603050405020304" pitchFamily="18" charset="0"/>
            </a:endParaRPr>
          </a:p>
          <a:p>
            <a:pPr algn="just"/>
            <a:r>
              <a:rPr lang="en-GB" sz="3600" dirty="0">
                <a:solidFill>
                  <a:srgbClr val="333333"/>
                </a:solidFill>
                <a:latin typeface="inter-regular"/>
              </a:rPr>
              <a:t>2. </a:t>
            </a:r>
            <a:r>
              <a:rPr lang="en-IN" sz="3600"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Grammatical errors are indicated with a _____________.</a:t>
            </a:r>
            <a:endParaRPr lang="en-IN" sz="3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r>
              <a:rPr lang="en-GB" sz="3600" i="0" dirty="0">
                <a:solidFill>
                  <a:srgbClr val="333333"/>
                </a:solidFill>
                <a:effectLst/>
                <a:latin typeface="inter-regular"/>
              </a:rPr>
              <a:t>3. </a:t>
            </a:r>
            <a:r>
              <a:rPr lang="en-IN" sz="3600" dirty="0">
                <a:solidFill>
                  <a:srgbClr val="373D3F"/>
                </a:solidFill>
                <a:effectLst/>
                <a:latin typeface="Calibri" panose="020F0502020204030204" pitchFamily="34" charset="0"/>
                <a:ea typeface="Times New Roman" panose="02020603050405020304" pitchFamily="18" charset="0"/>
              </a:rPr>
              <a:t>Which of the following shortcut keys is used to select one character to the right? </a:t>
            </a:r>
          </a:p>
          <a:p>
            <a:pPr algn="just"/>
            <a:endParaRPr lang="en-IN" sz="3600" dirty="0">
              <a:solidFill>
                <a:srgbClr val="373D3F"/>
              </a:solidFill>
              <a:effectLst/>
              <a:latin typeface="Calibri" panose="020F0502020204030204" pitchFamily="34" charset="0"/>
              <a:ea typeface="Times New Roman" panose="02020603050405020304" pitchFamily="18" charset="0"/>
            </a:endParaRPr>
          </a:p>
          <a:p>
            <a:pPr algn="just"/>
            <a:r>
              <a:rPr lang="en-IN" sz="3600" i="0" dirty="0">
                <a:solidFill>
                  <a:srgbClr val="373D3F"/>
                </a:solidFill>
                <a:latin typeface="Calibri" panose="020F0502020204030204" pitchFamily="34" charset="0"/>
              </a:rPr>
              <a:t>4. </a:t>
            </a:r>
            <a:r>
              <a:rPr lang="en-IN" sz="3600" dirty="0">
                <a:solidFill>
                  <a:srgbClr val="373D3F"/>
                </a:solidFill>
                <a:effectLst/>
                <a:latin typeface="Calibri" panose="020F0502020204030204" pitchFamily="34" charset="0"/>
                <a:ea typeface="Times New Roman" panose="02020603050405020304" pitchFamily="18" charset="0"/>
              </a:rPr>
              <a:t>Which is the shortcut key for Undo command?</a:t>
            </a:r>
            <a:endParaRPr lang="en-GB" sz="3600" i="0" dirty="0">
              <a:solidFill>
                <a:srgbClr val="333333"/>
              </a:solidFill>
              <a:effectLst/>
              <a:latin typeface="inter-regular"/>
            </a:endParaRPr>
          </a:p>
        </p:txBody>
      </p:sp>
      <p:sp>
        <p:nvSpPr>
          <p:cNvPr id="7" name="TextBox 6">
            <a:extLst>
              <a:ext uri="{FF2B5EF4-FFF2-40B4-BE49-F238E27FC236}">
                <a16:creationId xmlns:a16="http://schemas.microsoft.com/office/drawing/2014/main" id="{06695000-B5DE-413E-B639-6ECA57367E4A}"/>
              </a:ext>
            </a:extLst>
          </p:cNvPr>
          <p:cNvSpPr txBox="1"/>
          <p:nvPr/>
        </p:nvSpPr>
        <p:spPr>
          <a:xfrm>
            <a:off x="4237569" y="2296745"/>
            <a:ext cx="914400" cy="646331"/>
          </a:xfrm>
          <a:prstGeom prst="rect">
            <a:avLst/>
          </a:prstGeom>
          <a:noFill/>
        </p:spPr>
        <p:txBody>
          <a:bodyPr wrap="square" rtlCol="0">
            <a:spAutoFit/>
          </a:bodyPr>
          <a:lstStyle/>
          <a:p>
            <a:r>
              <a:rPr lang="en-IN" sz="3600" b="1" dirty="0">
                <a:solidFill>
                  <a:srgbClr val="C00000"/>
                </a:solidFill>
              </a:rPr>
              <a:t>2</a:t>
            </a:r>
          </a:p>
        </p:txBody>
      </p:sp>
      <p:sp>
        <p:nvSpPr>
          <p:cNvPr id="11" name="TextBox 10">
            <a:extLst>
              <a:ext uri="{FF2B5EF4-FFF2-40B4-BE49-F238E27FC236}">
                <a16:creationId xmlns:a16="http://schemas.microsoft.com/office/drawing/2014/main" id="{50DE9927-0F05-4AD2-B7D9-F0A2F60D2E13}"/>
              </a:ext>
            </a:extLst>
          </p:cNvPr>
          <p:cNvSpPr txBox="1"/>
          <p:nvPr/>
        </p:nvSpPr>
        <p:spPr>
          <a:xfrm>
            <a:off x="3780369" y="3372828"/>
            <a:ext cx="3040156" cy="646331"/>
          </a:xfrm>
          <a:prstGeom prst="rect">
            <a:avLst/>
          </a:prstGeom>
          <a:noFill/>
        </p:spPr>
        <p:txBody>
          <a:bodyPr wrap="square" rtlCol="0">
            <a:spAutoFit/>
          </a:bodyPr>
          <a:lstStyle/>
          <a:p>
            <a:r>
              <a:rPr lang="en-IN" sz="3600" b="1" dirty="0">
                <a:solidFill>
                  <a:srgbClr val="C00000"/>
                </a:solidFill>
              </a:rPr>
              <a:t>Blue wavy line</a:t>
            </a:r>
          </a:p>
        </p:txBody>
      </p:sp>
      <p:sp>
        <p:nvSpPr>
          <p:cNvPr id="12" name="TextBox 11">
            <a:extLst>
              <a:ext uri="{FF2B5EF4-FFF2-40B4-BE49-F238E27FC236}">
                <a16:creationId xmlns:a16="http://schemas.microsoft.com/office/drawing/2014/main" id="{8B6934F5-7DA8-42E7-86F2-85D4CABE6696}"/>
              </a:ext>
            </a:extLst>
          </p:cNvPr>
          <p:cNvSpPr txBox="1"/>
          <p:nvPr/>
        </p:nvSpPr>
        <p:spPr>
          <a:xfrm>
            <a:off x="1481877" y="4832581"/>
            <a:ext cx="2298492" cy="646331"/>
          </a:xfrm>
          <a:prstGeom prst="rect">
            <a:avLst/>
          </a:prstGeom>
          <a:noFill/>
        </p:spPr>
        <p:txBody>
          <a:bodyPr wrap="square" rtlCol="0">
            <a:spAutoFit/>
          </a:bodyPr>
          <a:lstStyle/>
          <a:p>
            <a:r>
              <a:rPr lang="en-IN" sz="3600" b="1" dirty="0">
                <a:solidFill>
                  <a:srgbClr val="C00000"/>
                </a:solidFill>
              </a:rPr>
              <a:t>Shift + -&gt;</a:t>
            </a:r>
          </a:p>
        </p:txBody>
      </p:sp>
      <p:sp>
        <p:nvSpPr>
          <p:cNvPr id="13" name="TextBox 12">
            <a:extLst>
              <a:ext uri="{FF2B5EF4-FFF2-40B4-BE49-F238E27FC236}">
                <a16:creationId xmlns:a16="http://schemas.microsoft.com/office/drawing/2014/main" id="{D11517FD-C78A-43F0-948B-A0A7E01EECE9}"/>
              </a:ext>
            </a:extLst>
          </p:cNvPr>
          <p:cNvSpPr txBox="1"/>
          <p:nvPr/>
        </p:nvSpPr>
        <p:spPr>
          <a:xfrm>
            <a:off x="2671446" y="6045989"/>
            <a:ext cx="1705682" cy="646331"/>
          </a:xfrm>
          <a:prstGeom prst="rect">
            <a:avLst/>
          </a:prstGeom>
          <a:noFill/>
        </p:spPr>
        <p:txBody>
          <a:bodyPr wrap="square" rtlCol="0">
            <a:spAutoFit/>
          </a:bodyPr>
          <a:lstStyle/>
          <a:p>
            <a:r>
              <a:rPr lang="en-IN" sz="3600" b="1" dirty="0">
                <a:solidFill>
                  <a:srgbClr val="C00000"/>
                </a:solidFill>
              </a:rPr>
              <a:t>Ctrl + Z</a:t>
            </a:r>
          </a:p>
        </p:txBody>
      </p:sp>
    </p:spTree>
    <p:extLst>
      <p:ext uri="{BB962C8B-B14F-4D97-AF65-F5344CB8AC3E}">
        <p14:creationId xmlns:p14="http://schemas.microsoft.com/office/powerpoint/2010/main" val="3470260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12" grpId="0"/>
      <p:bldP spid="1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546</Words>
  <Application>Microsoft Office PowerPoint</Application>
  <PresentationFormat>On-screen Show (4:3)</PresentationFormat>
  <Paragraphs>74</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inter-regular</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7</cp:revision>
  <dcterms:modified xsi:type="dcterms:W3CDTF">2022-01-18T03:32:48Z</dcterms:modified>
</cp:coreProperties>
</file>