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notesSlides/notesSlide6.xml" ContentType="application/vnd.openxmlformats-officedocument.presentationml.notesSlide+xml"/>
  <Override PartName="/ppt/comments/comment5.xml" ContentType="application/vnd.openxmlformats-officedocument.presentationml.comments+xml"/>
  <Override PartName="/ppt/notesSlides/notesSlide7.xml" ContentType="application/vnd.openxmlformats-officedocument.presentationml.notesSlide+xml"/>
  <Override PartName="/ppt/comments/comment6.xml" ContentType="application/vnd.openxmlformats-officedocument.presentationml.comments+xml"/>
  <Override PartName="/ppt/notesSlides/notesSlide8.xml" ContentType="application/vnd.openxmlformats-officedocument.presentationml.notesSlide+xml"/>
  <Override PartName="/ppt/comments/comment7.xml" ContentType="application/vnd.openxmlformats-officedocument.presentationml.comments+xml"/>
  <Override PartName="/ppt/notesSlides/notesSlide9.xml" ContentType="application/vnd.openxmlformats-officedocument.presentationml.notesSlide+xml"/>
  <Override PartName="/ppt/comments/comment8.xml" ContentType="application/vnd.openxmlformats-officedocument.presentationml.comments+xml"/>
  <Override PartName="/ppt/notesSlides/notesSlide10.xml" ContentType="application/vnd.openxmlformats-officedocument.presentationml.notesSlide+xml"/>
  <Override PartName="/ppt/comments/comment9.xml" ContentType="application/vnd.openxmlformats-officedocument.presentationml.comments+xml"/>
  <Override PartName="/ppt/notesSlides/notesSlide11.xml" ContentType="application/vnd.openxmlformats-officedocument.presentationml.notesSlide+xml"/>
  <Override PartName="/ppt/comments/comment10.xml" ContentType="application/vnd.openxmlformats-officedocument.presentationml.comments+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256" r:id="rId2"/>
    <p:sldId id="257" r:id="rId3"/>
    <p:sldId id="269" r:id="rId4"/>
    <p:sldId id="270" r:id="rId5"/>
    <p:sldId id="271" r:id="rId6"/>
    <p:sldId id="272" r:id="rId7"/>
    <p:sldId id="273" r:id="rId8"/>
    <p:sldId id="275" r:id="rId9"/>
    <p:sldId id="276" r:id="rId10"/>
    <p:sldId id="277" r:id="rId11"/>
    <p:sldId id="262" r:id="rId12"/>
    <p:sldId id="263" r:id="rId13"/>
  </p:sldIdLst>
  <p:sldSz cx="9144000" cy="6858000" type="screen4x3"/>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1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23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10.xml><?xml version="1.0" encoding="utf-8"?>
<p:cmLst xmlns:a="http://schemas.openxmlformats.org/drawingml/2006/main" xmlns:r="http://schemas.openxmlformats.org/officeDocument/2006/relationships" xmlns:p="http://schemas.openxmlformats.org/presentationml/2006/main">
  <p:cm authorId="0" dt="2020-06-17T16:35:54.682" idx="7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04">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10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106">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107">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108">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5:54.682" idx="10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8.xml><?xml version="1.0" encoding="utf-8"?>
<p:cmLst xmlns:a="http://schemas.openxmlformats.org/drawingml/2006/main" xmlns:r="http://schemas.openxmlformats.org/officeDocument/2006/relationships" xmlns:p="http://schemas.openxmlformats.org/presentationml/2006/main">
  <p:cm authorId="0" dt="2020-06-17T16:35:54.682" idx="11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9.xml><?xml version="1.0" encoding="utf-8"?>
<p:cmLst xmlns:a="http://schemas.openxmlformats.org/drawingml/2006/main" xmlns:r="http://schemas.openxmlformats.org/officeDocument/2006/relationships" xmlns:p="http://schemas.openxmlformats.org/presentationml/2006/main">
  <p:cm authorId="0" dt="2020-06-17T16:35:54.682" idx="11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59E11A-01EF-49ED-96CE-735C130BA19F}" type="datetimeFigureOut">
              <a:rPr lang="en-US" smtClean="0"/>
              <a:pPr/>
              <a:t>1/10/2022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BAAA65-CF5A-4F43-BFD1-A19D1097BFDE}" type="slidenum">
              <a:rPr lang="en-US" smtClean="0"/>
              <a:pPr/>
              <a:t>‹#›</a:t>
            </a:fld>
            <a:endParaRPr lang="en-US"/>
          </a:p>
        </p:txBody>
      </p:sp>
    </p:spTree>
    <p:extLst>
      <p:ext uri="{BB962C8B-B14F-4D97-AF65-F5344CB8AC3E}">
        <p14:creationId xmlns:p14="http://schemas.microsoft.com/office/powerpoint/2010/main" val="1640075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28256681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074814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8416441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92452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54294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8222115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7659285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9102919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9187926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862393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7856098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45967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6217623"/>
            <a:ext cx="5487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1/10/2022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comments" Target="../comments/comment9.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comments" Target="../comments/comment10.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comments" Target="../comments/comment4.xml"/><Relationship Id="rId4" Type="http://schemas.openxmlformats.org/officeDocument/2006/relationships/hyperlink" Target="https://www.computerhope.com/jargon/w/word-processor.htm"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comments" Target="../comments/comment5.xml"/><Relationship Id="rId4" Type="http://schemas.openxmlformats.org/officeDocument/2006/relationships/hyperlink" Target="https://www.computerhope.com/jargon/u/undo.htm"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comments" Target="../comments/comment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comments" Target="../comments/commen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comments" Target="../comments/commen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5036853"/>
            <a:ext cx="9144000" cy="1821147"/>
          </a:xfrm>
          <a:prstGeom prst="rect">
            <a:avLst/>
          </a:prstGeom>
          <a:noFill/>
          <a:ln>
            <a:noFill/>
          </a:ln>
        </p:spPr>
      </p:pic>
      <p:pic>
        <p:nvPicPr>
          <p:cNvPr id="55" name="Google Shape;55;p1"/>
          <p:cNvPicPr preferRelativeResize="0"/>
          <p:nvPr/>
        </p:nvPicPr>
        <p:blipFill rotWithShape="1">
          <a:blip r:embed="rId4" cstate="print">
            <a:alphaModFix/>
          </a:blip>
          <a:srcRect/>
          <a:stretch/>
        </p:blipFill>
        <p:spPr>
          <a:xfrm>
            <a:off x="222676" y="285634"/>
            <a:ext cx="1578401" cy="1044767"/>
          </a:xfrm>
          <a:prstGeom prst="rect">
            <a:avLst/>
          </a:prstGeom>
          <a:noFill/>
          <a:ln>
            <a:noFill/>
          </a:ln>
        </p:spPr>
      </p:pic>
      <p:sp>
        <p:nvSpPr>
          <p:cNvPr id="56" name="Google Shape;56;p1"/>
          <p:cNvSpPr txBox="1"/>
          <p:nvPr/>
        </p:nvSpPr>
        <p:spPr>
          <a:xfrm>
            <a:off x="5874275" y="131167"/>
            <a:ext cx="3176100" cy="1690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0" y="2743200"/>
            <a:ext cx="9144000" cy="2743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SESSION : 10</a:t>
            </a:r>
            <a:endParaRPr sz="2000" dirty="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CLASS : III</a:t>
            </a:r>
            <a:endParaRPr sz="2000" b="1" i="0" u="none" strike="noStrike" cap="none" dirty="0">
              <a:solidFill>
                <a:srgbClr val="000000"/>
              </a:solidFill>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SUBJECT : COMPUTER</a:t>
            </a:r>
          </a:p>
          <a:p>
            <a:pPr marL="0" marR="0" lvl="0" indent="0" algn="l" rtl="0">
              <a:lnSpc>
                <a:spcPct val="100000"/>
              </a:lnSpc>
              <a:spcBef>
                <a:spcPts val="0"/>
              </a:spcBef>
              <a:spcAft>
                <a:spcPts val="0"/>
              </a:spcAft>
              <a:buClr>
                <a:srgbClr val="000000"/>
              </a:buClr>
              <a:buSzPts val="1400"/>
              <a:buFont typeface="Arial"/>
              <a:buNone/>
            </a:pPr>
            <a:r>
              <a:rPr lang="en-US" sz="2000" b="1" dirty="0">
                <a:cs typeface="Calibri" pitchFamily="34" charset="0"/>
              </a:rPr>
              <a:t>C</a:t>
            </a:r>
            <a:r>
              <a:rPr lang="en-US" sz="2000" b="1" i="0" u="none" strike="noStrike" cap="none" dirty="0">
                <a:solidFill>
                  <a:srgbClr val="000000"/>
                </a:solidFill>
                <a:cs typeface="Calibri" pitchFamily="34" charset="0"/>
                <a:sym typeface="Arial"/>
              </a:rPr>
              <a:t>HAPTER NUMBER:5</a:t>
            </a:r>
          </a:p>
          <a:p>
            <a:pPr lvl="0">
              <a:buSzPts val="1400"/>
            </a:pPr>
            <a:r>
              <a:rPr lang="en-US" sz="2000" b="1" i="0" u="none" strike="noStrike" cap="none" dirty="0">
                <a:solidFill>
                  <a:srgbClr val="000000"/>
                </a:solidFill>
                <a:cs typeface="Calibri" pitchFamily="34" charset="0"/>
                <a:sym typeface="Arial"/>
              </a:rPr>
              <a:t>CHAPTER NAME :EDITING TEXT IN </a:t>
            </a:r>
            <a:r>
              <a:rPr lang="en-US" sz="2000" b="1" dirty="0">
                <a:solidFill>
                  <a:srgbClr val="000000"/>
                </a:solidFill>
                <a:cs typeface="Calibri" pitchFamily="34" charset="0"/>
                <a:sym typeface="Arial"/>
              </a:rPr>
              <a:t>MS WORD 2016 </a:t>
            </a:r>
            <a:endParaRPr lang="en-US" sz="2000" b="1" dirty="0">
              <a:cs typeface="Calibri" pitchFamily="34" charset="0"/>
            </a:endParaRPr>
          </a:p>
          <a:p>
            <a:r>
              <a:rPr lang="en-US" sz="2000" b="1" i="0" u="none" strike="noStrike" cap="none" dirty="0">
                <a:solidFill>
                  <a:srgbClr val="000000"/>
                </a:solidFill>
                <a:cs typeface="Calibri" pitchFamily="34" charset="0"/>
                <a:sym typeface="Arial"/>
              </a:rPr>
              <a:t>SUBTOPIC : </a:t>
            </a:r>
            <a:r>
              <a:rPr lang="en-IN" sz="2000" b="1" cap="none" dirty="0">
                <a:solidFill>
                  <a:srgbClr val="000000"/>
                </a:solidFill>
                <a:latin typeface="Calibri" panose="020F0502020204030204" pitchFamily="34" charset="0"/>
                <a:cs typeface="Calibri" pitchFamily="34" charset="0"/>
                <a:sym typeface="Arial"/>
              </a:rPr>
              <a:t>DELETING THE TEXT, USE OF UNDO AND REDO COMMANDS, C</a:t>
            </a:r>
            <a:r>
              <a:rPr lang="en-IN" sz="2000" b="1" dirty="0">
                <a:solidFill>
                  <a:srgbClr val="000000"/>
                </a:solidFill>
                <a:latin typeface="Calibri" panose="020F0502020204030204" pitchFamily="34" charset="0"/>
                <a:cs typeface="Calibri" pitchFamily="34" charset="0"/>
                <a:sym typeface="Arial"/>
              </a:rPr>
              <a:t>HECKING SPELLINGS AND GRAMMAR, USING THESAURUS</a:t>
            </a:r>
            <a:endParaRPr lang="en-US" sz="2000" b="1" dirty="0">
              <a:solidFill>
                <a:srgbClr val="000000"/>
              </a:solidFill>
              <a:cs typeface="Calibri" pitchFamily="34" charset="0"/>
              <a:sym typeface="Arial"/>
            </a:endParaRPr>
          </a:p>
          <a:p>
            <a:r>
              <a:rPr lang="en-US" sz="2000" b="1" dirty="0">
                <a:solidFill>
                  <a:srgbClr val="000000"/>
                </a:solidFill>
                <a:cs typeface="Calibri" pitchFamily="34" charset="0"/>
                <a:sym typeface="Arial"/>
              </a:rPr>
              <a:t> </a:t>
            </a:r>
            <a:endParaRPr lang="en-US" sz="2000" b="1" i="0" u="none" strike="noStrike" cap="none" dirty="0">
              <a:solidFill>
                <a:srgbClr val="000000"/>
              </a:solidFill>
              <a:cs typeface="Calibri" pitchFamily="34" charset="0"/>
              <a:sym typeface="Arial"/>
            </a:endParaRPr>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INSERTING THESAURUS</a:t>
            </a:r>
            <a:endParaRPr sz="22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50518" y="1120633"/>
            <a:ext cx="8965918" cy="5571687"/>
          </a:xfrm>
          <a:prstGeom prst="rect">
            <a:avLst/>
          </a:prstGeom>
          <a:noFill/>
          <a:ln>
            <a:noFill/>
          </a:ln>
        </p:spPr>
        <p:txBody>
          <a:bodyPr spcFirstLastPara="1" wrap="square" lIns="91425" tIns="91425" rIns="91425" bIns="91425" anchor="t" anchorCtr="0">
            <a:noAutofit/>
          </a:bodyPr>
          <a:lstStyle/>
          <a:p>
            <a:pPr algn="just"/>
            <a:r>
              <a:rPr lang="en-GB" sz="2500" b="0" i="0" dirty="0">
                <a:solidFill>
                  <a:srgbClr val="333333"/>
                </a:solidFill>
                <a:effectLst/>
                <a:latin typeface="inter-regular"/>
              </a:rPr>
              <a:t>There are the following steps to use Thesaurus using the Review tab -</a:t>
            </a:r>
          </a:p>
          <a:p>
            <a:pPr algn="just"/>
            <a:r>
              <a:rPr lang="en-GB" sz="2500" b="1" i="0" dirty="0">
                <a:solidFill>
                  <a:srgbClr val="333333"/>
                </a:solidFill>
                <a:effectLst/>
                <a:latin typeface="inter-bold"/>
              </a:rPr>
              <a:t>Step 1:</a:t>
            </a:r>
            <a:r>
              <a:rPr lang="en-GB" sz="2500" b="0" i="0" dirty="0">
                <a:solidFill>
                  <a:srgbClr val="333333"/>
                </a:solidFill>
                <a:effectLst/>
                <a:latin typeface="inter-regular"/>
              </a:rPr>
              <a:t> Open the new Word document or an existing Word document.</a:t>
            </a:r>
          </a:p>
          <a:p>
            <a:pPr algn="just"/>
            <a:r>
              <a:rPr lang="en-GB" sz="2500" b="1" i="0" dirty="0">
                <a:solidFill>
                  <a:srgbClr val="333333"/>
                </a:solidFill>
                <a:effectLst/>
                <a:latin typeface="inter-bold"/>
              </a:rPr>
              <a:t>Step 2:</a:t>
            </a:r>
            <a:r>
              <a:rPr lang="en-GB" sz="2500" b="0" i="0" dirty="0">
                <a:solidFill>
                  <a:srgbClr val="333333"/>
                </a:solidFill>
                <a:effectLst/>
                <a:latin typeface="inter-regular"/>
              </a:rPr>
              <a:t> Type the word in the document that you want to look up (Thesaurus)</a:t>
            </a:r>
          </a:p>
          <a:p>
            <a:pPr algn="just"/>
            <a:r>
              <a:rPr lang="en-GB" sz="2500" b="1" i="0" dirty="0">
                <a:solidFill>
                  <a:srgbClr val="333333"/>
                </a:solidFill>
                <a:effectLst/>
                <a:latin typeface="inter-bold"/>
              </a:rPr>
              <a:t>Step 3:</a:t>
            </a:r>
            <a:r>
              <a:rPr lang="en-GB" sz="2500" b="0" i="0" dirty="0">
                <a:solidFill>
                  <a:srgbClr val="333333"/>
                </a:solidFill>
                <a:effectLst/>
                <a:latin typeface="inter-regular"/>
              </a:rPr>
              <a:t> Go to the </a:t>
            </a:r>
            <a:r>
              <a:rPr lang="en-GB" sz="2500" b="1" i="0" dirty="0">
                <a:solidFill>
                  <a:srgbClr val="333333"/>
                </a:solidFill>
                <a:effectLst/>
                <a:latin typeface="inter-bold"/>
              </a:rPr>
              <a:t>Review</a:t>
            </a:r>
            <a:r>
              <a:rPr lang="en-GB" sz="2500" b="0" i="0" dirty="0">
                <a:solidFill>
                  <a:srgbClr val="333333"/>
                </a:solidFill>
                <a:effectLst/>
                <a:latin typeface="inter-regular"/>
              </a:rPr>
              <a:t> tab on the Ribbon and click on the </a:t>
            </a:r>
            <a:r>
              <a:rPr lang="en-GB" sz="2500" b="1" i="0" dirty="0">
                <a:solidFill>
                  <a:srgbClr val="333333"/>
                </a:solidFill>
                <a:effectLst/>
                <a:latin typeface="inter-bold"/>
              </a:rPr>
              <a:t>Thesaurus</a:t>
            </a:r>
            <a:r>
              <a:rPr lang="en-GB" sz="2500" b="0" i="0" dirty="0">
                <a:solidFill>
                  <a:srgbClr val="333333"/>
                </a:solidFill>
                <a:effectLst/>
                <a:latin typeface="inter-regular"/>
              </a:rPr>
              <a:t> option in the </a:t>
            </a:r>
            <a:r>
              <a:rPr lang="en-GB" sz="2500" b="1" i="0" dirty="0">
                <a:solidFill>
                  <a:srgbClr val="333333"/>
                </a:solidFill>
                <a:effectLst/>
                <a:latin typeface="inter-bold"/>
              </a:rPr>
              <a:t>Proofing</a:t>
            </a:r>
            <a:r>
              <a:rPr lang="en-GB" sz="2500" b="0" i="0" dirty="0">
                <a:solidFill>
                  <a:srgbClr val="333333"/>
                </a:solidFill>
                <a:effectLst/>
                <a:latin typeface="inter-regular"/>
              </a:rPr>
              <a:t> section or you can simply press </a:t>
            </a:r>
            <a:r>
              <a:rPr lang="en-GB" sz="2500" b="1" i="0" dirty="0">
                <a:solidFill>
                  <a:srgbClr val="333333"/>
                </a:solidFill>
                <a:effectLst/>
                <a:latin typeface="inter-bold"/>
              </a:rPr>
              <a:t>shortcut key Shift + F7</a:t>
            </a:r>
            <a:r>
              <a:rPr lang="en-GB" sz="2500" b="0" i="0" dirty="0">
                <a:solidFill>
                  <a:srgbClr val="333333"/>
                </a:solidFill>
                <a:effectLst/>
                <a:latin typeface="inter-regular"/>
              </a:rPr>
              <a:t>.</a:t>
            </a:r>
            <a:endParaRPr lang="en-GB" sz="2500" dirty="0">
              <a:solidFill>
                <a:srgbClr val="333333"/>
              </a:solidFill>
              <a:latin typeface="inter-regular"/>
            </a:endParaRPr>
          </a:p>
          <a:p>
            <a:pPr algn="just"/>
            <a:r>
              <a:rPr lang="en-GB" sz="2500" b="1" i="0" dirty="0">
                <a:solidFill>
                  <a:srgbClr val="333333"/>
                </a:solidFill>
                <a:effectLst/>
                <a:latin typeface="inter-bold"/>
              </a:rPr>
              <a:t>Step 4:</a:t>
            </a:r>
            <a:r>
              <a:rPr lang="en-GB" sz="2500" b="0" i="0" dirty="0">
                <a:solidFill>
                  <a:srgbClr val="333333"/>
                </a:solidFill>
                <a:effectLst/>
                <a:latin typeface="inter-regular"/>
              </a:rPr>
              <a:t> The Thesaurus task pane opens on the right side of document window, displaying the list of synonyms.</a:t>
            </a:r>
          </a:p>
          <a:p>
            <a:pPr algn="just"/>
            <a:r>
              <a:rPr lang="en-GB" sz="2500" b="1" i="0" dirty="0">
                <a:solidFill>
                  <a:srgbClr val="333333"/>
                </a:solidFill>
                <a:effectLst/>
                <a:latin typeface="inter-bold"/>
              </a:rPr>
              <a:t>Step 5: </a:t>
            </a:r>
            <a:r>
              <a:rPr lang="en-GB" sz="2500" i="0" dirty="0">
                <a:solidFill>
                  <a:srgbClr val="333333"/>
                </a:solidFill>
                <a:effectLst/>
                <a:latin typeface="inter-bold"/>
              </a:rPr>
              <a:t>Move the mouse pointer on the selected word, click on drop down button and select the insert option.</a:t>
            </a:r>
            <a:r>
              <a:rPr lang="en-GB" sz="2500" i="0" dirty="0">
                <a:solidFill>
                  <a:srgbClr val="333333"/>
                </a:solidFill>
                <a:effectLst/>
                <a:latin typeface="inter-regular"/>
              </a:rPr>
              <a:t> </a:t>
            </a:r>
          </a:p>
        </p:txBody>
      </p:sp>
    </p:spTree>
    <p:extLst>
      <p:ext uri="{BB962C8B-B14F-4D97-AF65-F5344CB8AC3E}">
        <p14:creationId xmlns:p14="http://schemas.microsoft.com/office/powerpoint/2010/main" val="3470260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20277"/>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a:t>
            </a:r>
            <a:r>
              <a:rPr lang="en" sz="2200" b="1" dirty="0">
                <a:solidFill>
                  <a:srgbClr val="FF0000"/>
                </a:solidFill>
                <a:latin typeface="Arial"/>
                <a:ea typeface="Arial"/>
                <a:cs typeface="Arial"/>
                <a:sym typeface="Arial"/>
              </a:rPr>
              <a:t>OBJECTIVE</a:t>
            </a:r>
            <a:r>
              <a:rPr lang="en" sz="2200" b="1" i="0" u="none" strike="noStrike" cap="none" dirty="0">
                <a:solidFill>
                  <a:srgbClr val="FF0000"/>
                </a:solidFill>
                <a:latin typeface="Arial"/>
                <a:ea typeface="Arial"/>
                <a:cs typeface="Arial"/>
                <a:sym typeface="Arial"/>
              </a:rPr>
              <a:t>:</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1914087"/>
          </a:xfrm>
          <a:prstGeom prst="rect">
            <a:avLst/>
          </a:prstGeom>
          <a:noFill/>
          <a:ln>
            <a:noFill/>
          </a:ln>
        </p:spPr>
        <p:txBody>
          <a:bodyPr spcFirstLastPara="1" wrap="square" lIns="91425" tIns="91425" rIns="91425" bIns="91425" anchor="t" anchorCtr="0">
            <a:noAutofit/>
          </a:bodyPr>
          <a:lstStyle/>
          <a:p>
            <a:r>
              <a:rPr lang="en-US" sz="3200" b="1" dirty="0">
                <a:cs typeface="Calibri" pitchFamily="34" charset="0"/>
              </a:rPr>
              <a:t>Students will learn about </a:t>
            </a:r>
            <a:r>
              <a:rPr lang="en-IN" sz="3200" b="1" cap="none" dirty="0">
                <a:solidFill>
                  <a:srgbClr val="000000"/>
                </a:solidFill>
                <a:latin typeface="Calibri" panose="020F0502020204030204" pitchFamily="34" charset="0"/>
                <a:cs typeface="Calibri" pitchFamily="34" charset="0"/>
                <a:sym typeface="Arial"/>
              </a:rPr>
              <a:t>deleting the text, use of undo and redo commands, c</a:t>
            </a:r>
            <a:r>
              <a:rPr lang="en-IN" sz="3200" b="1" dirty="0">
                <a:solidFill>
                  <a:srgbClr val="000000"/>
                </a:solidFill>
                <a:latin typeface="Calibri" panose="020F0502020204030204" pitchFamily="34" charset="0"/>
                <a:cs typeface="Calibri" pitchFamily="34" charset="0"/>
                <a:sym typeface="Arial"/>
              </a:rPr>
              <a:t>hecking spellings and grammar, using thesaurus</a:t>
            </a:r>
            <a:endParaRPr lang="en-US" sz="3200" b="1" dirty="0">
              <a:solidFill>
                <a:srgbClr val="000000"/>
              </a:solidFill>
              <a:cs typeface="Calibri" pitchFamily="34" charset="0"/>
              <a:sym typeface="Arial"/>
            </a:endParaRPr>
          </a:p>
          <a:p>
            <a:pPr lvl="0">
              <a:buSzPts val="1400"/>
            </a:pPr>
            <a:r>
              <a:rPr lang="en-US" sz="3200" b="1" dirty="0">
                <a:cs typeface="Calibri" pitchFamily="34" charset="0"/>
              </a:rPr>
              <a:t> </a:t>
            </a:r>
            <a:endParaRPr lang="en-US" sz="3200" b="1" i="0" u="none" strike="noStrike" cap="none" dirty="0">
              <a:solidFill>
                <a:srgbClr val="000000"/>
              </a:solidFill>
              <a:ea typeface="Calibri"/>
              <a:cs typeface="Calibri" pitchFamily="34" charset="0"/>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cstate="print">
            <a:alphaModFix/>
          </a:blip>
          <a:srcRect/>
          <a:stretch/>
        </p:blipFill>
        <p:spPr>
          <a:xfrm>
            <a:off x="7911474" y="-76200"/>
            <a:ext cx="1232526" cy="815833"/>
          </a:xfrm>
          <a:prstGeom prst="rect">
            <a:avLst/>
          </a:prstGeom>
          <a:noFill/>
          <a:ln>
            <a:noFill/>
          </a:ln>
        </p:spPr>
      </p:pic>
      <p:sp>
        <p:nvSpPr>
          <p:cNvPr id="98" name="Google Shape;98;p7"/>
          <p:cNvSpPr txBox="1"/>
          <p:nvPr/>
        </p:nvSpPr>
        <p:spPr>
          <a:xfrm>
            <a:off x="621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a:t>
            </a:r>
            <a:r>
              <a:rPr lang="en" sz="2200" b="1" dirty="0">
                <a:solidFill>
                  <a:srgbClr val="FF0000"/>
                </a:solidFill>
                <a:latin typeface="Arial"/>
                <a:ea typeface="Arial"/>
                <a:cs typeface="Arial"/>
                <a:sym typeface="Arial"/>
              </a:rPr>
              <a:t>OBJECTIVE</a:t>
            </a:r>
            <a:r>
              <a:rPr lang="en" sz="2200" b="1" i="0" u="none" strike="noStrike" cap="none" dirty="0">
                <a:solidFill>
                  <a:srgbClr val="FF0000"/>
                </a:solidFill>
                <a:latin typeface="Arial"/>
                <a:ea typeface="Arial"/>
                <a:cs typeface="Arial"/>
                <a:sym typeface="Arial"/>
              </a:rPr>
              <a:t>:</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965918" cy="3852800"/>
          </a:xfrm>
          <a:prstGeom prst="rect">
            <a:avLst/>
          </a:prstGeom>
          <a:noFill/>
          <a:ln>
            <a:noFill/>
          </a:ln>
        </p:spPr>
        <p:txBody>
          <a:bodyPr spcFirstLastPara="1" wrap="square" lIns="91425" tIns="91425" rIns="91425" bIns="91425" anchor="t" anchorCtr="0">
            <a:noAutofit/>
          </a:bodyPr>
          <a:lstStyle/>
          <a:p>
            <a:r>
              <a:rPr lang="en-US" sz="2400" b="1" dirty="0">
                <a:latin typeface="Calibri" pitchFamily="34" charset="0"/>
                <a:cs typeface="Calibri" pitchFamily="34" charset="0"/>
              </a:rPr>
              <a:t>To enable students to know about </a:t>
            </a:r>
            <a:r>
              <a:rPr lang="en-IN" sz="2400" b="1" cap="none" dirty="0">
                <a:solidFill>
                  <a:srgbClr val="000000"/>
                </a:solidFill>
                <a:latin typeface="Calibri" panose="020F0502020204030204" pitchFamily="34" charset="0"/>
                <a:cs typeface="Calibri" pitchFamily="34" charset="0"/>
                <a:sym typeface="Arial"/>
              </a:rPr>
              <a:t>deleting the text, use of undo and redo commands, c</a:t>
            </a:r>
            <a:r>
              <a:rPr lang="en-IN" sz="2400" b="1" dirty="0">
                <a:solidFill>
                  <a:srgbClr val="000000"/>
                </a:solidFill>
                <a:latin typeface="Calibri" panose="020F0502020204030204" pitchFamily="34" charset="0"/>
                <a:cs typeface="Calibri" pitchFamily="34" charset="0"/>
                <a:sym typeface="Arial"/>
              </a:rPr>
              <a:t>hecking spellings and grammar, using thesaurus</a:t>
            </a:r>
            <a:endParaRPr lang="en-US" sz="2400" b="1" dirty="0">
              <a:solidFill>
                <a:srgbClr val="000000"/>
              </a:solidFill>
              <a:cs typeface="Calibri" pitchFamily="34" charset="0"/>
              <a:sym typeface="Arial"/>
            </a:endParaRPr>
          </a:p>
          <a:p>
            <a:endParaRPr lang="en-US" sz="24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DELETING THE TEXT</a:t>
            </a:r>
            <a:endParaRPr sz="22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178082" y="1286313"/>
            <a:ext cx="8965918" cy="3852800"/>
          </a:xfrm>
          <a:prstGeom prst="rect">
            <a:avLst/>
          </a:prstGeom>
          <a:noFill/>
          <a:ln>
            <a:noFill/>
          </a:ln>
        </p:spPr>
        <p:txBody>
          <a:bodyPr spcFirstLastPara="1" wrap="square" lIns="91425" tIns="91425" rIns="91425" bIns="91425" anchor="t" anchorCtr="0">
            <a:noAutofit/>
          </a:bodyPr>
          <a:lstStyle/>
          <a:p>
            <a:pPr marL="342900" indent="-342900">
              <a:buFont typeface="Arial" panose="020B0604020202020204" pitchFamily="34" charset="0"/>
              <a:buChar char="•"/>
            </a:pPr>
            <a:r>
              <a:rPr lang="en-IN" sz="4000" b="1" dirty="0">
                <a:latin typeface="Calibri" pitchFamily="34" charset="0"/>
                <a:cs typeface="Calibri" pitchFamily="34" charset="0"/>
              </a:rPr>
              <a:t>Using delete key</a:t>
            </a:r>
          </a:p>
          <a:p>
            <a:pPr marL="342900" indent="-342900">
              <a:buFont typeface="Arial" panose="020B0604020202020204" pitchFamily="34" charset="0"/>
              <a:buChar char="•"/>
            </a:pPr>
            <a:r>
              <a:rPr lang="en-IN" sz="4000" b="1" i="0" u="none" strike="noStrike" cap="none" dirty="0">
                <a:solidFill>
                  <a:srgbClr val="000000"/>
                </a:solidFill>
                <a:latin typeface="Calibri" pitchFamily="34" charset="0"/>
                <a:ea typeface="Calibri"/>
                <a:cs typeface="Calibri" pitchFamily="34" charset="0"/>
                <a:sym typeface="Calibri"/>
              </a:rPr>
              <a:t>Using backspace key</a:t>
            </a:r>
            <a:endParaRPr lang="en-US" sz="4000" b="1" i="0" u="none" strike="noStrike" cap="none"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318652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7850" y="530473"/>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DIFFERENCE BETWEEN DELETE AND BACKSPACE KEY</a:t>
            </a:r>
            <a:endParaRPr sz="22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178082" y="1286313"/>
            <a:ext cx="8965918" cy="3852800"/>
          </a:xfrm>
          <a:prstGeom prst="rect">
            <a:avLst/>
          </a:prstGeom>
          <a:noFill/>
          <a:ln>
            <a:noFill/>
          </a:ln>
        </p:spPr>
        <p:txBody>
          <a:bodyPr spcFirstLastPara="1" wrap="square" lIns="91425" tIns="91425" rIns="91425" bIns="91425" anchor="t" anchorCtr="0">
            <a:noAutofit/>
          </a:bodyPr>
          <a:lstStyle/>
          <a:p>
            <a:pPr marL="342900" indent="-342900">
              <a:buFont typeface="Arial" panose="020B0604020202020204" pitchFamily="34" charset="0"/>
              <a:buChar char="•"/>
            </a:pPr>
            <a:endParaRPr lang="en-US" sz="4000" b="1" i="0" u="none" strike="noStrike" cap="none" dirty="0">
              <a:solidFill>
                <a:srgbClr val="000000"/>
              </a:solidFill>
              <a:latin typeface="Calibri" pitchFamily="34" charset="0"/>
              <a:ea typeface="Calibri"/>
              <a:cs typeface="Calibri" pitchFamily="34" charset="0"/>
              <a:sym typeface="Calibri"/>
            </a:endParaRPr>
          </a:p>
        </p:txBody>
      </p:sp>
      <p:graphicFrame>
        <p:nvGraphicFramePr>
          <p:cNvPr id="2" name="Table 2">
            <a:extLst>
              <a:ext uri="{FF2B5EF4-FFF2-40B4-BE49-F238E27FC236}">
                <a16:creationId xmlns:a16="http://schemas.microsoft.com/office/drawing/2014/main" id="{7E2261F6-B28D-426C-ABAF-7539FB08CC3B}"/>
              </a:ext>
            </a:extLst>
          </p:cNvPr>
          <p:cNvGraphicFramePr>
            <a:graphicFrameLocks noGrp="1"/>
          </p:cNvGraphicFramePr>
          <p:nvPr>
            <p:extLst>
              <p:ext uri="{D42A27DB-BD31-4B8C-83A1-F6EECF244321}">
                <p14:modId xmlns:p14="http://schemas.microsoft.com/office/powerpoint/2010/main" val="1070899086"/>
              </p:ext>
            </p:extLst>
          </p:nvPr>
        </p:nvGraphicFramePr>
        <p:xfrm>
          <a:off x="1524000" y="1396999"/>
          <a:ext cx="6171028" cy="4497954"/>
        </p:xfrm>
        <a:graphic>
          <a:graphicData uri="http://schemas.openxmlformats.org/drawingml/2006/table">
            <a:tbl>
              <a:tblPr firstRow="1" bandRow="1">
                <a:tableStyleId>{21E4AEA4-8DFA-4A89-87EB-49C32662AFE0}</a:tableStyleId>
              </a:tblPr>
              <a:tblGrid>
                <a:gridCol w="3085514">
                  <a:extLst>
                    <a:ext uri="{9D8B030D-6E8A-4147-A177-3AD203B41FA5}">
                      <a16:colId xmlns:a16="http://schemas.microsoft.com/office/drawing/2014/main" val="2390744515"/>
                    </a:ext>
                  </a:extLst>
                </a:gridCol>
                <a:gridCol w="3085514">
                  <a:extLst>
                    <a:ext uri="{9D8B030D-6E8A-4147-A177-3AD203B41FA5}">
                      <a16:colId xmlns:a16="http://schemas.microsoft.com/office/drawing/2014/main" val="1981128998"/>
                    </a:ext>
                  </a:extLst>
                </a:gridCol>
              </a:tblGrid>
              <a:tr h="1499318">
                <a:tc>
                  <a:txBody>
                    <a:bodyPr/>
                    <a:lstStyle/>
                    <a:p>
                      <a:pPr algn="ctr"/>
                      <a:r>
                        <a:rPr lang="en-IN" sz="2400" dirty="0"/>
                        <a:t>DELETE KEY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IN" sz="2400" dirty="0"/>
                        <a:t>BACKSPACE KEY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88448890"/>
                  </a:ext>
                </a:extLst>
              </a:tr>
              <a:tr h="1499318">
                <a:tc>
                  <a:txBody>
                    <a:bodyPr/>
                    <a:lstStyle/>
                    <a:p>
                      <a:pPr algn="ctr"/>
                      <a:r>
                        <a:rPr lang="en-IN" sz="2400" dirty="0"/>
                        <a:t>1. Erases character on the right side of cursor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400" dirty="0"/>
                        <a:t>1. Erases character on the left side of cursor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08519910"/>
                  </a:ext>
                </a:extLst>
              </a:tr>
              <a:tr h="1499318">
                <a:tc>
                  <a:txBody>
                    <a:bodyPr/>
                    <a:lstStyle/>
                    <a:p>
                      <a:pPr algn="ctr"/>
                      <a:r>
                        <a:rPr lang="en-IN" sz="2400" dirty="0"/>
                        <a:t>2. Two delete keys are there in keyboard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400" dirty="0"/>
                        <a:t>2. Only one backspace key in keyboard.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42702212"/>
                  </a:ext>
                </a:extLst>
              </a:tr>
            </a:tbl>
          </a:graphicData>
        </a:graphic>
      </p:graphicFrame>
    </p:spTree>
    <p:extLst>
      <p:ext uri="{BB962C8B-B14F-4D97-AF65-F5344CB8AC3E}">
        <p14:creationId xmlns:p14="http://schemas.microsoft.com/office/powerpoint/2010/main" val="4238835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UNDO COMMAND</a:t>
            </a:r>
            <a:endParaRPr sz="22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178082" y="1286313"/>
            <a:ext cx="8965918" cy="3852800"/>
          </a:xfrm>
          <a:prstGeom prst="rect">
            <a:avLst/>
          </a:prstGeom>
          <a:noFill/>
          <a:ln>
            <a:noFill/>
          </a:ln>
        </p:spPr>
        <p:txBody>
          <a:bodyPr spcFirstLastPara="1" wrap="square" lIns="91425" tIns="91425" rIns="91425" bIns="91425" anchor="t" anchorCtr="0">
            <a:noAutofit/>
          </a:bodyPr>
          <a:lstStyle/>
          <a:p>
            <a:pPr marL="342900" indent="-342900">
              <a:buFont typeface="Arial" panose="020B0604020202020204" pitchFamily="34" charset="0"/>
              <a:buChar char="•"/>
            </a:pPr>
            <a:r>
              <a:rPr lang="en-GB" sz="4000" b="1" i="0" dirty="0">
                <a:solidFill>
                  <a:schemeClr val="tx2">
                    <a:lumMod val="50000"/>
                  </a:schemeClr>
                </a:solidFill>
                <a:effectLst/>
                <a:latin typeface="Verdana" panose="020B0604030504040204" pitchFamily="34" charset="0"/>
              </a:rPr>
              <a:t>Undo</a:t>
            </a:r>
            <a:r>
              <a:rPr lang="en-GB" sz="4000" b="0" i="0" dirty="0">
                <a:solidFill>
                  <a:schemeClr val="tx2">
                    <a:lumMod val="50000"/>
                  </a:schemeClr>
                </a:solidFill>
                <a:effectLst/>
                <a:latin typeface="Verdana" panose="020B0604030504040204" pitchFamily="34" charset="0"/>
              </a:rPr>
              <a:t> is a function performed to reverse the action of an earlier action. </a:t>
            </a:r>
          </a:p>
          <a:p>
            <a:pPr marL="342900" indent="-342900">
              <a:buFont typeface="Arial" panose="020B0604020202020204" pitchFamily="34" charset="0"/>
              <a:buChar char="•"/>
            </a:pPr>
            <a:r>
              <a:rPr lang="en-GB" sz="4000" b="0" i="0" dirty="0">
                <a:solidFill>
                  <a:schemeClr val="tx2">
                    <a:lumMod val="50000"/>
                  </a:schemeClr>
                </a:solidFill>
                <a:effectLst/>
                <a:latin typeface="Verdana" panose="020B0604030504040204" pitchFamily="34" charset="0"/>
              </a:rPr>
              <a:t>For example, the undo function can undo deleted text in a </a:t>
            </a:r>
            <a:r>
              <a:rPr lang="en-GB" sz="4000" b="0" i="0" strike="noStrike" dirty="0">
                <a:solidFill>
                  <a:schemeClr val="tx2">
                    <a:lumMod val="50000"/>
                  </a:schemeClr>
                </a:solidFill>
                <a:effectLst/>
                <a:latin typeface="Verdana" panose="020B0604030504040204" pitchFamily="34" charset="0"/>
                <a:hlinkClick r:id="rId4">
                  <a:extLst>
                    <a:ext uri="{A12FA001-AC4F-418D-AE19-62706E023703}">
                      <ahyp:hlinkClr xmlns:ahyp="http://schemas.microsoft.com/office/drawing/2018/hyperlinkcolor" val="tx"/>
                    </a:ext>
                  </a:extLst>
                </a:hlinkClick>
              </a:rPr>
              <a:t>word processor</a:t>
            </a:r>
            <a:r>
              <a:rPr lang="en-GB" sz="4000" b="0" i="0" dirty="0">
                <a:solidFill>
                  <a:schemeClr val="tx2">
                    <a:lumMod val="50000"/>
                  </a:schemeClr>
                </a:solidFill>
                <a:effectLst/>
                <a:latin typeface="Verdana" panose="020B0604030504040204" pitchFamily="34" charset="0"/>
              </a:rPr>
              <a:t>.</a:t>
            </a:r>
            <a:endParaRPr lang="en-US" sz="4000" b="1" i="0" u="none" strike="noStrike" cap="none" dirty="0">
              <a:solidFill>
                <a:schemeClr val="tx2">
                  <a:lumMod val="50000"/>
                </a:schemeClr>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949955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REDO COMMAND</a:t>
            </a:r>
            <a:endParaRPr sz="22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178082" y="1286313"/>
            <a:ext cx="8965918" cy="5086352"/>
          </a:xfrm>
          <a:prstGeom prst="rect">
            <a:avLst/>
          </a:prstGeom>
          <a:noFill/>
          <a:ln>
            <a:noFill/>
          </a:ln>
        </p:spPr>
        <p:txBody>
          <a:bodyPr spcFirstLastPara="1" wrap="square" lIns="91425" tIns="91425" rIns="91425" bIns="91425" anchor="t" anchorCtr="0">
            <a:noAutofit/>
          </a:bodyPr>
          <a:lstStyle/>
          <a:p>
            <a:pPr marL="342900" indent="-342900">
              <a:buFont typeface="Arial" panose="020B0604020202020204" pitchFamily="34" charset="0"/>
              <a:buChar char="•"/>
            </a:pPr>
            <a:r>
              <a:rPr lang="en-GB" sz="4000" b="0" i="0" dirty="0">
                <a:solidFill>
                  <a:srgbClr val="454545"/>
                </a:solidFill>
                <a:effectLst/>
                <a:latin typeface="Verdana" panose="020B0604030504040204" pitchFamily="34" charset="0"/>
              </a:rPr>
              <a:t>The </a:t>
            </a:r>
            <a:r>
              <a:rPr lang="en-GB" sz="4000" b="1" i="0" dirty="0">
                <a:solidFill>
                  <a:srgbClr val="454545"/>
                </a:solidFill>
                <a:effectLst/>
                <a:latin typeface="Verdana" panose="020B0604030504040204" pitchFamily="34" charset="0"/>
              </a:rPr>
              <a:t>redo</a:t>
            </a:r>
            <a:r>
              <a:rPr lang="en-GB" sz="4000" b="0" i="0" dirty="0">
                <a:solidFill>
                  <a:srgbClr val="454545"/>
                </a:solidFill>
                <a:effectLst/>
                <a:latin typeface="Verdana" panose="020B0604030504040204" pitchFamily="34" charset="0"/>
              </a:rPr>
              <a:t> function restores any actions that were previously undone using an undo.</a:t>
            </a:r>
          </a:p>
          <a:p>
            <a:endParaRPr lang="en-GB" sz="4000" b="0" i="0" dirty="0">
              <a:solidFill>
                <a:srgbClr val="454545"/>
              </a:solidFill>
              <a:effectLst/>
              <a:latin typeface="Verdana" panose="020B0604030504040204" pitchFamily="34" charset="0"/>
            </a:endParaRPr>
          </a:p>
          <a:p>
            <a:pPr marL="342900" indent="-342900">
              <a:buFont typeface="Arial" panose="020B0604020202020204" pitchFamily="34" charset="0"/>
              <a:buChar char="•"/>
            </a:pPr>
            <a:r>
              <a:rPr lang="en-GB" sz="4000" b="0" i="0" dirty="0">
                <a:solidFill>
                  <a:srgbClr val="454545"/>
                </a:solidFill>
                <a:effectLst/>
                <a:latin typeface="Verdana" panose="020B0604030504040204" pitchFamily="34" charset="0"/>
              </a:rPr>
              <a:t>For example, if we typed a word, and then deleted it using an </a:t>
            </a:r>
            <a:r>
              <a:rPr lang="en-GB" sz="4000" b="0" i="0" u="none" strike="noStrike" dirty="0">
                <a:solidFill>
                  <a:srgbClr val="2675D1"/>
                </a:solidFill>
                <a:effectLst/>
                <a:latin typeface="Verdana" panose="020B0604030504040204" pitchFamily="34" charset="0"/>
                <a:hlinkClick r:id="rId4"/>
              </a:rPr>
              <a:t>undo</a:t>
            </a:r>
            <a:r>
              <a:rPr lang="en-GB" sz="4000" b="0" i="0" dirty="0">
                <a:solidFill>
                  <a:srgbClr val="454545"/>
                </a:solidFill>
                <a:effectLst/>
                <a:latin typeface="Verdana" panose="020B0604030504040204" pitchFamily="34" charset="0"/>
              </a:rPr>
              <a:t>, the redo function restores the word we deleted</a:t>
            </a:r>
            <a:endParaRPr lang="en-US" sz="4000" b="1" i="0" u="none" strike="noStrike" cap="none"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31728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CHECKING SPELLINGS AND GRAMMAR</a:t>
            </a:r>
            <a:endParaRPr sz="22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178082" y="1286312"/>
            <a:ext cx="8965918" cy="5571687"/>
          </a:xfrm>
          <a:prstGeom prst="rect">
            <a:avLst/>
          </a:prstGeom>
          <a:noFill/>
          <a:ln>
            <a:noFill/>
          </a:ln>
        </p:spPr>
        <p:txBody>
          <a:bodyPr spcFirstLastPara="1" wrap="square" lIns="91425" tIns="91425" rIns="91425" bIns="91425" anchor="t" anchorCtr="0">
            <a:noAutofit/>
          </a:bodyPr>
          <a:lstStyle/>
          <a:p>
            <a:pPr marL="342900" indent="-342900">
              <a:buFont typeface="Arial" panose="020B0604020202020204" pitchFamily="34" charset="0"/>
              <a:buChar char="•"/>
            </a:pPr>
            <a:r>
              <a:rPr lang="en-GB" sz="3200" b="1" i="0" dirty="0">
                <a:solidFill>
                  <a:schemeClr val="tx2">
                    <a:lumMod val="50000"/>
                  </a:schemeClr>
                </a:solidFill>
                <a:effectLst/>
                <a:latin typeface="Verdana" panose="020B0604030504040204" pitchFamily="34" charset="0"/>
              </a:rPr>
              <a:t>Word 2016 has a built- in dictionary and a set of grammatical rules to check spellings and grammar of text document.</a:t>
            </a:r>
          </a:p>
          <a:p>
            <a:pPr marL="342900" indent="-342900">
              <a:buFont typeface="Arial" panose="020B0604020202020204" pitchFamily="34" charset="0"/>
              <a:buChar char="•"/>
            </a:pPr>
            <a:r>
              <a:rPr lang="en-GB" sz="3200" b="1" u="none" strike="noStrike" cap="none" dirty="0">
                <a:solidFill>
                  <a:schemeClr val="tx2">
                    <a:lumMod val="50000"/>
                  </a:schemeClr>
                </a:solidFill>
                <a:latin typeface="Verdana" panose="020B0604030504040204" pitchFamily="34" charset="0"/>
                <a:ea typeface="Calibri"/>
                <a:cs typeface="Calibri" pitchFamily="34" charset="0"/>
                <a:sym typeface="Calibri"/>
              </a:rPr>
              <a:t>Incorrectly spelled words are displa</a:t>
            </a:r>
            <a:r>
              <a:rPr lang="en-GB" sz="3200" b="1" dirty="0">
                <a:solidFill>
                  <a:schemeClr val="tx2">
                    <a:lumMod val="50000"/>
                  </a:schemeClr>
                </a:solidFill>
                <a:latin typeface="Verdana" panose="020B0604030504040204" pitchFamily="34" charset="0"/>
                <a:ea typeface="Calibri"/>
                <a:cs typeface="Calibri" pitchFamily="34" charset="0"/>
                <a:sym typeface="Calibri"/>
              </a:rPr>
              <a:t>yed with single red wavy line under them.</a:t>
            </a:r>
          </a:p>
          <a:p>
            <a:pPr marL="342900" indent="-342900">
              <a:buFont typeface="Arial" panose="020B0604020202020204" pitchFamily="34" charset="0"/>
              <a:buChar char="•"/>
            </a:pPr>
            <a:r>
              <a:rPr lang="en-GB" sz="3200" b="1" dirty="0">
                <a:solidFill>
                  <a:schemeClr val="tx2">
                    <a:lumMod val="50000"/>
                  </a:schemeClr>
                </a:solidFill>
                <a:latin typeface="Verdana" panose="020B0604030504040204" pitchFamily="34" charset="0"/>
                <a:ea typeface="Calibri"/>
                <a:cs typeface="Calibri" pitchFamily="34" charset="0"/>
                <a:sym typeface="Calibri"/>
              </a:rPr>
              <a:t>Grammatical errors are indicated with a blue wavy line.</a:t>
            </a:r>
          </a:p>
          <a:p>
            <a:pPr marL="342900" indent="-342900">
              <a:buFont typeface="Arial" panose="020B0604020202020204" pitchFamily="34" charset="0"/>
              <a:buChar char="•"/>
            </a:pPr>
            <a:endParaRPr lang="en-US" sz="3200" b="1" i="0" u="none" strike="noStrike" cap="none" dirty="0">
              <a:solidFill>
                <a:schemeClr val="tx2">
                  <a:lumMod val="50000"/>
                </a:schemeClr>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578025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CHECKING SPELLINGS AND GRAMMAR</a:t>
            </a:r>
            <a:endParaRPr sz="22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178082" y="1286312"/>
            <a:ext cx="8965918" cy="5571687"/>
          </a:xfrm>
          <a:prstGeom prst="rect">
            <a:avLst/>
          </a:prstGeom>
          <a:noFill/>
          <a:ln>
            <a:noFill/>
          </a:ln>
        </p:spPr>
        <p:txBody>
          <a:bodyPr spcFirstLastPara="1" wrap="square" lIns="91425" tIns="91425" rIns="91425" bIns="91425" anchor="t" anchorCtr="0">
            <a:noAutofit/>
          </a:bodyPr>
          <a:lstStyle/>
          <a:p>
            <a:pPr marL="342900" indent="-342900">
              <a:buFont typeface="Arial" panose="020B0604020202020204" pitchFamily="34" charset="0"/>
              <a:buChar char="•"/>
            </a:pPr>
            <a:r>
              <a:rPr lang="en-GB" sz="3200" b="1" i="0" dirty="0">
                <a:solidFill>
                  <a:schemeClr val="tx2">
                    <a:lumMod val="50000"/>
                  </a:schemeClr>
                </a:solidFill>
                <a:effectLst/>
                <a:latin typeface="Verdana" panose="020B0604030504040204" pitchFamily="34" charset="0"/>
              </a:rPr>
              <a:t>Right click on the word with red wavy line.</a:t>
            </a:r>
          </a:p>
          <a:p>
            <a:pPr marL="342900" indent="-342900">
              <a:buFont typeface="Arial" panose="020B0604020202020204" pitchFamily="34" charset="0"/>
              <a:buChar char="•"/>
            </a:pPr>
            <a:r>
              <a:rPr lang="en-GB" sz="3200" b="1" u="none" strike="noStrike" cap="none" dirty="0">
                <a:solidFill>
                  <a:schemeClr val="tx2">
                    <a:lumMod val="50000"/>
                  </a:schemeClr>
                </a:solidFill>
                <a:latin typeface="Verdana" panose="020B0604030504040204" pitchFamily="34" charset="0"/>
                <a:ea typeface="Calibri"/>
                <a:cs typeface="Calibri" pitchFamily="34" charset="0"/>
                <a:sym typeface="Calibri"/>
              </a:rPr>
              <a:t>A shortcut menu with various suggestions opens.</a:t>
            </a:r>
          </a:p>
          <a:p>
            <a:pPr marL="342900" indent="-342900">
              <a:buFont typeface="Arial" panose="020B0604020202020204" pitchFamily="34" charset="0"/>
              <a:buChar char="•"/>
            </a:pPr>
            <a:r>
              <a:rPr lang="en-GB" sz="3200" b="1" i="0" dirty="0">
                <a:solidFill>
                  <a:schemeClr val="tx2">
                    <a:lumMod val="50000"/>
                  </a:schemeClr>
                </a:solidFill>
                <a:latin typeface="Verdana" panose="020B0604030504040204" pitchFamily="34" charset="0"/>
                <a:ea typeface="Calibri"/>
                <a:cs typeface="Calibri" pitchFamily="34" charset="0"/>
                <a:sym typeface="Calibri"/>
              </a:rPr>
              <a:t>Select the correct spelling from list</a:t>
            </a:r>
          </a:p>
          <a:p>
            <a:pPr marL="342900" indent="-342900">
              <a:buFont typeface="Arial" panose="020B0604020202020204" pitchFamily="34" charset="0"/>
              <a:buChar char="•"/>
            </a:pPr>
            <a:r>
              <a:rPr lang="en-GB" sz="3200" b="1" u="none" strike="noStrike" cap="none" dirty="0">
                <a:solidFill>
                  <a:schemeClr val="tx2">
                    <a:lumMod val="50000"/>
                  </a:schemeClr>
                </a:solidFill>
                <a:latin typeface="Verdana" panose="020B0604030504040204" pitchFamily="34" charset="0"/>
                <a:ea typeface="Calibri"/>
                <a:cs typeface="Calibri" pitchFamily="34" charset="0"/>
                <a:sym typeface="Calibri"/>
              </a:rPr>
              <a:t>The incorrect word is automatically replaced with correct one.</a:t>
            </a:r>
            <a:endParaRPr lang="en-US" sz="3200" b="1" i="0" u="none" strike="noStrike" cap="none" dirty="0">
              <a:solidFill>
                <a:schemeClr val="tx2">
                  <a:lumMod val="50000"/>
                </a:schemeClr>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2791295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USING THESAURUS</a:t>
            </a:r>
            <a:endParaRPr sz="22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50518" y="1120633"/>
            <a:ext cx="8965918" cy="5571687"/>
          </a:xfrm>
          <a:prstGeom prst="rect">
            <a:avLst/>
          </a:prstGeom>
          <a:noFill/>
          <a:ln>
            <a:noFill/>
          </a:ln>
        </p:spPr>
        <p:txBody>
          <a:bodyPr spcFirstLastPara="1" wrap="square" lIns="91425" tIns="91425" rIns="91425" bIns="91425" anchor="t" anchorCtr="0">
            <a:noAutofit/>
          </a:bodyPr>
          <a:lstStyle/>
          <a:p>
            <a:pPr marL="457200" indent="-457200" algn="just">
              <a:buFont typeface="Arial" panose="020B0604020202020204" pitchFamily="34" charset="0"/>
              <a:buChar char="•"/>
            </a:pPr>
            <a:r>
              <a:rPr lang="en-GB" sz="3200" b="0" i="0" dirty="0">
                <a:solidFill>
                  <a:srgbClr val="333333"/>
                </a:solidFill>
                <a:effectLst/>
                <a:latin typeface="inter-regular"/>
              </a:rPr>
              <a:t>The Thesaurus is a software tool that is used in the Microsoft Word document to find </a:t>
            </a:r>
            <a:r>
              <a:rPr lang="en-GB" sz="3200" b="1" i="0" dirty="0">
                <a:solidFill>
                  <a:srgbClr val="333333"/>
                </a:solidFill>
                <a:effectLst/>
                <a:latin typeface="inter-regular"/>
              </a:rPr>
              <a:t>synonyms (words with the same meaning) and antonyms (words with the opposite meaning)</a:t>
            </a:r>
            <a:r>
              <a:rPr lang="en-GB" sz="3200" b="0" i="0" dirty="0">
                <a:solidFill>
                  <a:srgbClr val="333333"/>
                </a:solidFill>
                <a:effectLst/>
                <a:latin typeface="inter-regular"/>
              </a:rPr>
              <a:t> for the selected word.</a:t>
            </a:r>
          </a:p>
          <a:p>
            <a:pPr marL="457200" indent="-457200" algn="just">
              <a:buFont typeface="Arial" panose="020B0604020202020204" pitchFamily="34" charset="0"/>
              <a:buChar char="•"/>
            </a:pPr>
            <a:r>
              <a:rPr lang="en-GB" sz="3200" b="0" i="0" dirty="0">
                <a:solidFill>
                  <a:srgbClr val="333333"/>
                </a:solidFill>
                <a:effectLst/>
                <a:latin typeface="inter-regular"/>
              </a:rPr>
              <a:t>Generally, the Thesaurus is used in the Word documents when we write an email, letter, project report, or research papers.</a:t>
            </a:r>
          </a:p>
        </p:txBody>
      </p:sp>
    </p:spTree>
    <p:extLst>
      <p:ext uri="{BB962C8B-B14F-4D97-AF65-F5344CB8AC3E}">
        <p14:creationId xmlns:p14="http://schemas.microsoft.com/office/powerpoint/2010/main" val="34209714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506</Words>
  <Application>Microsoft Office PowerPoint</Application>
  <PresentationFormat>On-screen Show (4:3)</PresentationFormat>
  <Paragraphs>50</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inter-bold</vt:lpstr>
      <vt:lpstr>inter-regular</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5</cp:revision>
  <dcterms:modified xsi:type="dcterms:W3CDTF">2022-01-10T14:03:20Z</dcterms:modified>
</cp:coreProperties>
</file>