
<file path=[Content_Types].xml><?xml version="1.0" encoding="utf-8"?>
<Types xmlns="http://schemas.openxmlformats.org/package/2006/content-types">
  <Default ContentType="application/xml" Extension="xml"/>
  <Default ContentType="image/png" Extension="png"/>
  <Default ContentType="image/jpeg" Extension="jpeg"/>
  <Default ContentType="application/vnd.openxmlformats-package.relationships+xml" Extension="rels"/>
  <Override ContentType="application/vnd.openxmlformats-officedocument.presentationml.notesSlide+xml" PartName="/ppt/notesSlides/notesSlide13.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1.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notesSlide+xml" PartName="/ppt/notesSlides/notesSlide4.xml"/>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3.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1.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6858000" cx="9144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commentAuthors1.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99" name=""/>
</p:cmAuthorLst>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commentAuthors" Target="commentAuthors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9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12/13/2021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7909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61638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03347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721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38231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47553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08667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827084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15519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comments" Target="../comments/commen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smtClean="0">
                <a:solidFill>
                  <a:srgbClr val="000000"/>
                </a:solidFill>
                <a:cs typeface="Calibri" pitchFamily="34" charset="0"/>
                <a:sym typeface="Arial"/>
              </a:rPr>
              <a:t>SESSION </a:t>
            </a:r>
            <a:r>
              <a:rPr lang="en" sz="2000" b="1" i="0" u="none" strike="noStrike" cap="none" dirty="0">
                <a:solidFill>
                  <a:srgbClr val="000000"/>
                </a:solidFill>
                <a:cs typeface="Calibri" pitchFamily="34" charset="0"/>
                <a:sym typeface="Arial"/>
              </a:rPr>
              <a:t>: </a:t>
            </a:r>
            <a:r>
              <a:rPr lang="en" sz="2000" b="1" dirty="0">
                <a:solidFill>
                  <a:srgbClr val="000000"/>
                </a:solidFill>
                <a:cs typeface="Calibri" pitchFamily="34" charset="0"/>
                <a:sym typeface="Arial"/>
              </a:rPr>
              <a:t>7</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US" sz="2000" b="1" dirty="0" smtClean="0">
                <a:cs typeface="Calibri" pitchFamily="34" charset="0"/>
              </a:rPr>
              <a:t>C</a:t>
            </a:r>
            <a:r>
              <a:rPr lang="en-US" sz="2000" b="1" i="0" u="none" strike="noStrike" cap="none" dirty="0" smtClean="0">
                <a:solidFill>
                  <a:srgbClr val="000000"/>
                </a:solidFill>
                <a:cs typeface="Calibri" pitchFamily="34" charset="0"/>
                <a:sym typeface="Arial"/>
              </a:rPr>
              <a:t>HAPTER NUMBER:5</a:t>
            </a:r>
          </a:p>
          <a:p>
            <a:pPr lvl="0">
              <a:buSzPts val="1400"/>
            </a:pPr>
            <a:r>
              <a:rPr lang="en-US" sz="2000" b="1" i="0" u="none" strike="noStrike" cap="none" dirty="0" smtClean="0">
                <a:solidFill>
                  <a:srgbClr val="000000"/>
                </a:solidFill>
                <a:cs typeface="Calibri" pitchFamily="34" charset="0"/>
                <a:sym typeface="Arial"/>
              </a:rPr>
              <a:t>CHAPTER NAME :EDITING TEXT IN </a:t>
            </a:r>
            <a:r>
              <a:rPr lang="en-US" sz="2000" b="1" dirty="0" smtClean="0">
                <a:solidFill>
                  <a:srgbClr val="000000"/>
                </a:solidFill>
                <a:cs typeface="Calibri" pitchFamily="34" charset="0"/>
                <a:sym typeface="Arial"/>
              </a:rPr>
              <a:t>MS WORD 2016 </a:t>
            </a:r>
            <a:endParaRPr lang="en-US" sz="2000" b="1" dirty="0" smtClean="0">
              <a:cs typeface="Calibri" pitchFamily="34" charset="0"/>
            </a:endParaRPr>
          </a:p>
          <a:p>
            <a:r>
              <a:rPr lang="en-US" sz="2000" b="1" i="0" u="none" strike="noStrike" cap="none" dirty="0" smtClean="0">
                <a:solidFill>
                  <a:srgbClr val="000000"/>
                </a:solidFill>
                <a:cs typeface="Calibri" pitchFamily="34" charset="0"/>
                <a:sym typeface="Arial"/>
              </a:rPr>
              <a:t>SUBTOPIC :</a:t>
            </a:r>
            <a:r>
              <a:rPr lang="en-US" sz="2000" b="1" dirty="0" smtClean="0">
                <a:solidFill>
                  <a:srgbClr val="000000"/>
                </a:solidFill>
                <a:cs typeface="Calibri" pitchFamily="34" charset="0"/>
                <a:sym typeface="Arial"/>
              </a:rPr>
              <a:t>START WORD 2016, ENTERING TEXT</a:t>
            </a:r>
            <a:endParaRPr lang="en-US" sz="2000" b="1" dirty="0" smtClean="0">
              <a:solidFill>
                <a:srgbClr val="000000"/>
              </a:solidFill>
              <a:cs typeface="Calibri" pitchFamily="34" charset="0"/>
              <a:sym typeface="Arial"/>
            </a:endParaRPr>
          </a:p>
          <a:p>
            <a:r>
              <a:rPr lang="en-US" sz="2000" b="1" dirty="0" smtClean="0">
                <a:solidFill>
                  <a:srgbClr val="000000"/>
                </a:solidFill>
                <a:cs typeface="Calibri" pitchFamily="34" charset="0"/>
                <a:sym typeface="Arial"/>
              </a:rPr>
              <a:t> </a:t>
            </a:r>
            <a:endParaRPr lang="en-US" sz="2000" b="1" i="0" u="none" strike="noStrike" cap="none" dirty="0">
              <a:solidFill>
                <a:srgbClr val="000000"/>
              </a:solidFill>
              <a:cs typeface="Calibri" pitchFamily="34" charset="0"/>
              <a:sym typeface="Arial"/>
            </a:endParaRPr>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4" name="Content Placeholder 3"/>
          <p:cNvSpPr>
            <a:spLocks noGrp="1"/>
          </p:cNvSpPr>
          <p:nvPr>
            <p:ph idx="1"/>
          </p:nvPr>
        </p:nvSpPr>
        <p:spPr>
          <a:xfrm>
            <a:off x="0" y="30155"/>
            <a:ext cx="9067800" cy="6324600"/>
          </a:xfrm>
        </p:spPr>
        <p:txBody>
          <a:bodyPr>
            <a:normAutofit/>
          </a:bodyPr>
          <a:lstStyle/>
          <a:p>
            <a:pPr marL="0" indent="0">
              <a:buNone/>
            </a:pPr>
            <a:r>
              <a:rPr lang="en-IN" b="1" dirty="0" smtClean="0"/>
              <a:t>Parts of Word 2016 window.</a:t>
            </a:r>
            <a:endParaRPr lang="en-IN" b="1"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643" y="815833"/>
            <a:ext cx="9144000" cy="6057932"/>
          </a:xfrm>
          <a:prstGeom prst="rect">
            <a:avLst/>
          </a:prstGeom>
        </p:spPr>
      </p:pic>
    </p:spTree>
    <p:extLst>
      <p:ext uri="{BB962C8B-B14F-4D97-AF65-F5344CB8AC3E}">
        <p14:creationId xmlns:p14="http://schemas.microsoft.com/office/powerpoint/2010/main" val="6254326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4" name="Content Placeholder 3"/>
          <p:cNvSpPr>
            <a:spLocks noGrp="1"/>
          </p:cNvSpPr>
          <p:nvPr>
            <p:ph idx="1"/>
          </p:nvPr>
        </p:nvSpPr>
        <p:spPr>
          <a:xfrm>
            <a:off x="76200" y="518886"/>
            <a:ext cx="9067800" cy="6324600"/>
          </a:xfrm>
        </p:spPr>
        <p:txBody>
          <a:bodyPr>
            <a:normAutofit/>
          </a:bodyPr>
          <a:lstStyle/>
          <a:p>
            <a:r>
              <a:rPr lang="en-IN" b="1" dirty="0" smtClean="0"/>
              <a:t>While typing in a word, word wraps the text automatically. </a:t>
            </a:r>
          </a:p>
          <a:p>
            <a:r>
              <a:rPr lang="en-IN" b="1" dirty="0" smtClean="0"/>
              <a:t>Wrapping means if the text does not fit in the </a:t>
            </a:r>
            <a:r>
              <a:rPr lang="en-IN" b="1" dirty="0" smtClean="0"/>
              <a:t>current line then word shifts it to the next line by default.</a:t>
            </a:r>
            <a:endParaRPr lang="en-IN" b="1" dirty="0"/>
          </a:p>
        </p:txBody>
      </p:sp>
    </p:spTree>
    <p:extLst>
      <p:ext uri="{BB962C8B-B14F-4D97-AF65-F5344CB8AC3E}">
        <p14:creationId xmlns:p14="http://schemas.microsoft.com/office/powerpoint/2010/main" val="20597839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20277"/>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smtClean="0">
                <a:solidFill>
                  <a:srgbClr val="FF0000"/>
                </a:solidFill>
                <a:latin typeface="Arial"/>
                <a:ea typeface="Arial"/>
                <a:cs typeface="Arial"/>
                <a:sym typeface="Arial"/>
              </a:rPr>
              <a:t>OBJECTIVE</a:t>
            </a:r>
            <a:r>
              <a:rPr lang="en" sz="2200" b="1" i="0" u="none" strike="noStrike" cap="none" dirty="0" smtClean="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pPr>
              <a:buSzPts val="1400"/>
            </a:pPr>
            <a:r>
              <a:rPr lang="en-US" sz="2400" b="1" dirty="0" smtClean="0">
                <a:latin typeface="Calibri" pitchFamily="34" charset="0"/>
                <a:cs typeface="Calibri" pitchFamily="34" charset="0"/>
              </a:rPr>
              <a:t>Students will </a:t>
            </a:r>
            <a:r>
              <a:rPr lang="en-US" sz="2400" b="1" dirty="0" smtClean="0">
                <a:latin typeface="Calibri" pitchFamily="34" charset="0"/>
                <a:cs typeface="Calibri" pitchFamily="34" charset="0"/>
              </a:rPr>
              <a:t>get </a:t>
            </a:r>
            <a:r>
              <a:rPr lang="en-US" sz="2400" b="1" dirty="0">
                <a:latin typeface="Calibri" pitchFamily="34" charset="0"/>
                <a:cs typeface="Calibri" pitchFamily="34" charset="0"/>
              </a:rPr>
              <a:t>knowledge </a:t>
            </a:r>
            <a:r>
              <a:rPr lang="en-US" sz="2400" b="1" dirty="0" smtClean="0">
                <a:latin typeface="Calibri" pitchFamily="34" charset="0"/>
                <a:cs typeface="Calibri" pitchFamily="34" charset="0"/>
              </a:rPr>
              <a:t>about </a:t>
            </a:r>
            <a:r>
              <a:rPr lang="en-US" sz="2400" b="1" dirty="0">
                <a:latin typeface="Calibri" pitchFamily="34" charset="0"/>
                <a:cs typeface="Calibri" pitchFamily="34" charset="0"/>
              </a:rPr>
              <a:t>how </a:t>
            </a:r>
            <a:r>
              <a:rPr lang="en-US" sz="2400" b="1" dirty="0">
                <a:solidFill>
                  <a:srgbClr val="000000"/>
                </a:solidFill>
                <a:cs typeface="Calibri" pitchFamily="34" charset="0"/>
                <a:sym typeface="Arial"/>
              </a:rPr>
              <a:t>start word 2016, enter text.</a:t>
            </a:r>
          </a:p>
          <a:p>
            <a:pPr lvl="0">
              <a:buSzPts val="1400"/>
            </a:pPr>
            <a:r>
              <a:rPr lang="en-US" sz="2400" b="1" dirty="0" smtClean="0">
                <a:latin typeface="Calibri" pitchFamily="34" charset="0"/>
                <a:cs typeface="Calibri" pitchFamily="34" charset="0"/>
              </a:rPr>
              <a:t> </a:t>
            </a:r>
            <a:endParaRPr lang="en-US"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911474" y="-76200"/>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smtClean="0">
                <a:solidFill>
                  <a:srgbClr val="FF0000"/>
                </a:solidFill>
                <a:latin typeface="Arial"/>
                <a:ea typeface="Arial"/>
                <a:cs typeface="Arial"/>
                <a:sym typeface="Arial"/>
              </a:rPr>
              <a:t>OBJECTIVE</a:t>
            </a:r>
            <a:r>
              <a:rPr lang="en" sz="2200" b="1" i="0" u="none" strike="noStrike" cap="none" dirty="0" smtClean="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smtClean="0">
                <a:latin typeface="Calibri" pitchFamily="34" charset="0"/>
                <a:cs typeface="Calibri" pitchFamily="34" charset="0"/>
              </a:rPr>
              <a:t>to enable students to know about how </a:t>
            </a:r>
            <a:r>
              <a:rPr lang="en-US" sz="2400" b="1" dirty="0" smtClean="0">
                <a:solidFill>
                  <a:srgbClr val="000000"/>
                </a:solidFill>
                <a:cs typeface="Calibri" pitchFamily="34" charset="0"/>
                <a:sym typeface="Arial"/>
              </a:rPr>
              <a:t>start word 2016, enter text.</a:t>
            </a:r>
          </a:p>
          <a:p>
            <a:r>
              <a:rPr lang="en-US" sz="2400" b="1" dirty="0" smtClean="0">
                <a:solidFill>
                  <a:srgbClr val="000000"/>
                </a:solidFill>
                <a:cs typeface="Calibri" pitchFamily="34" charset="0"/>
                <a:sym typeface="Arial"/>
              </a:rPr>
              <a:t> </a:t>
            </a:r>
          </a:p>
          <a:p>
            <a:pPr lvl="0">
              <a:buSzPts val="1400"/>
            </a:pPr>
            <a:r>
              <a:rPr lang="en-US" sz="2400" b="1" dirty="0" smtClean="0">
                <a:latin typeface="Calibri" pitchFamily="34" charset="0"/>
                <a:cs typeface="Calibri" pitchFamily="34" charset="0"/>
              </a:rPr>
              <a:t>.</a:t>
            </a:r>
            <a:endParaRPr lang="en-US"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1371600"/>
          </a:xfrm>
        </p:spPr>
        <p:txBody>
          <a:bodyPr>
            <a:normAutofit/>
          </a:bodyPr>
          <a:lstStyle/>
          <a:p>
            <a:pPr algn="l"/>
            <a:r>
              <a:rPr lang="en-US" sz="3600" b="1" dirty="0" smtClean="0">
                <a:solidFill>
                  <a:srgbClr val="FF0000"/>
                </a:solidFill>
              </a:rPr>
              <a:t/>
            </a:r>
            <a:br>
              <a:rPr lang="en-US" sz="3600" b="1" dirty="0" smtClean="0">
                <a:solidFill>
                  <a:srgbClr val="FF0000"/>
                </a:solidFill>
              </a:rPr>
            </a:br>
            <a:r>
              <a:rPr lang="en-US" sz="3600" b="1" dirty="0" smtClean="0">
                <a:solidFill>
                  <a:srgbClr val="FF0000"/>
                </a:solidFill>
              </a:rPr>
              <a:t>Application based questions</a:t>
            </a:r>
            <a:endParaRPr lang="en-IN" sz="3600" b="1" dirty="0">
              <a:solidFill>
                <a:srgbClr val="FF0000"/>
              </a:solidFill>
            </a:endParaRPr>
          </a:p>
        </p:txBody>
      </p:sp>
      <p:sp>
        <p:nvSpPr>
          <p:cNvPr id="4" name="Content Placeholder 3"/>
          <p:cNvSpPr>
            <a:spLocks noGrp="1"/>
          </p:cNvSpPr>
          <p:nvPr>
            <p:ph idx="1"/>
          </p:nvPr>
        </p:nvSpPr>
        <p:spPr>
          <a:xfrm>
            <a:off x="76200" y="1600201"/>
            <a:ext cx="9067800" cy="4495800"/>
          </a:xfrm>
        </p:spPr>
        <p:txBody>
          <a:bodyPr>
            <a:normAutofit lnSpcReduction="10000"/>
          </a:bodyPr>
          <a:lstStyle/>
          <a:p>
            <a:pPr marL="0" indent="0">
              <a:buNone/>
            </a:pPr>
            <a:r>
              <a:rPr lang="en-US" dirty="0" smtClean="0"/>
              <a:t>1. </a:t>
            </a:r>
            <a:r>
              <a:rPr lang="en-US" dirty="0" err="1" smtClean="0"/>
              <a:t>Adarsh</a:t>
            </a:r>
            <a:r>
              <a:rPr lang="en-US" dirty="0" smtClean="0"/>
              <a:t> wants to arrange all the icons on the desktop in alphabetical order. Suggest him the way to do so.</a:t>
            </a:r>
          </a:p>
          <a:p>
            <a:pPr marL="0" indent="0">
              <a:buNone/>
            </a:pPr>
            <a:r>
              <a:rPr lang="en-US" dirty="0" err="1" smtClean="0"/>
              <a:t>Ans:Right</a:t>
            </a:r>
            <a:r>
              <a:rPr lang="en-US" dirty="0" smtClean="0"/>
              <a:t> click in the blank area&gt;&gt;sort by&gt;&gt;Name</a:t>
            </a:r>
          </a:p>
          <a:p>
            <a:pPr marL="0" indent="0">
              <a:buNone/>
            </a:pPr>
            <a:r>
              <a:rPr lang="en-US" dirty="0" smtClean="0"/>
              <a:t>2. Karan working on many applications on his </a:t>
            </a:r>
            <a:r>
              <a:rPr lang="en-US" dirty="0" err="1" smtClean="0"/>
              <a:t>computer.By</a:t>
            </a:r>
            <a:r>
              <a:rPr lang="en-US" dirty="0" smtClean="0"/>
              <a:t> mistake he has clicked somewhere on the taskbar and all the opened windows have </a:t>
            </a:r>
            <a:r>
              <a:rPr lang="en-US" dirty="0" err="1" smtClean="0"/>
              <a:t>minimized.Which</a:t>
            </a:r>
            <a:r>
              <a:rPr lang="en-US" dirty="0" smtClean="0"/>
              <a:t> buttons has Karan clicked on?</a:t>
            </a:r>
          </a:p>
          <a:p>
            <a:pPr marL="0" indent="0">
              <a:buNone/>
            </a:pPr>
            <a:r>
              <a:rPr lang="en-US" dirty="0" err="1" smtClean="0"/>
              <a:t>Ans:Karan</a:t>
            </a:r>
            <a:r>
              <a:rPr lang="en-US" dirty="0" smtClean="0"/>
              <a:t> </a:t>
            </a:r>
            <a:r>
              <a:rPr lang="en-US" dirty="0" err="1" smtClean="0"/>
              <a:t>hasclicked</a:t>
            </a:r>
            <a:r>
              <a:rPr lang="en-US" dirty="0" smtClean="0"/>
              <a:t> on Peek button</a:t>
            </a:r>
            <a:endParaRPr lang="en-IN" dirty="0"/>
          </a:p>
        </p:txBody>
      </p:sp>
      <p:sp>
        <p:nvSpPr>
          <p:cNvPr id="5" name="TextBox 4"/>
          <p:cNvSpPr txBox="1"/>
          <p:nvPr/>
        </p:nvSpPr>
        <p:spPr>
          <a:xfrm>
            <a:off x="3695700" y="31608"/>
            <a:ext cx="3467100" cy="646331"/>
          </a:xfrm>
          <a:prstGeom prst="rect">
            <a:avLst/>
          </a:prstGeom>
          <a:solidFill>
            <a:srgbClr val="92D050"/>
          </a:solidFill>
        </p:spPr>
        <p:txBody>
          <a:bodyPr wrap="square" rtlCol="0">
            <a:spAutoFit/>
          </a:bodyPr>
          <a:lstStyle/>
          <a:p>
            <a:r>
              <a:rPr lang="en-IN" sz="3600" b="1" dirty="0" smtClean="0"/>
              <a:t>Recapitulation</a:t>
            </a:r>
            <a:endParaRPr lang="en-IN" sz="3600" b="1" dirty="0"/>
          </a:p>
        </p:txBody>
      </p:sp>
    </p:spTree>
    <p:extLst>
      <p:ext uri="{BB962C8B-B14F-4D97-AF65-F5344CB8AC3E}">
        <p14:creationId xmlns:p14="http://schemas.microsoft.com/office/powerpoint/2010/main" val="1201546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19" name="Title 18"/>
          <p:cNvSpPr>
            <a:spLocks noGrp="1"/>
          </p:cNvSpPr>
          <p:nvPr>
            <p:ph type="title"/>
          </p:nvPr>
        </p:nvSpPr>
        <p:spPr>
          <a:xfrm>
            <a:off x="0" y="-38780"/>
            <a:ext cx="7620000" cy="648380"/>
          </a:xfrm>
        </p:spPr>
        <p:txBody>
          <a:bodyPr>
            <a:normAutofit/>
          </a:bodyPr>
          <a:lstStyle/>
          <a:p>
            <a:pPr algn="l"/>
            <a:r>
              <a:rPr lang="en-US" sz="2800" b="1" dirty="0" smtClean="0">
                <a:solidFill>
                  <a:srgbClr val="FF0000"/>
                </a:solidFill>
              </a:rPr>
              <a:t>Multiple choice questions</a:t>
            </a:r>
            <a:endParaRPr lang="en-US" sz="2800" b="1" dirty="0">
              <a:solidFill>
                <a:srgbClr val="FF0000"/>
              </a:solidFill>
            </a:endParaRPr>
          </a:p>
        </p:txBody>
      </p:sp>
      <p:sp>
        <p:nvSpPr>
          <p:cNvPr id="6" name="Content Placeholder 5"/>
          <p:cNvSpPr>
            <a:spLocks noGrp="1"/>
          </p:cNvSpPr>
          <p:nvPr>
            <p:ph idx="4294967295"/>
          </p:nvPr>
        </p:nvSpPr>
        <p:spPr>
          <a:xfrm>
            <a:off x="0" y="598714"/>
            <a:ext cx="10058400" cy="6640286"/>
          </a:xfrm>
        </p:spPr>
        <p:txBody>
          <a:bodyPr>
            <a:normAutofit fontScale="70000" lnSpcReduction="20000"/>
          </a:bodyPr>
          <a:lstStyle/>
          <a:p>
            <a:pPr>
              <a:lnSpc>
                <a:spcPct val="220000"/>
              </a:lnSpc>
              <a:buNone/>
            </a:pPr>
            <a:r>
              <a:rPr lang="en-US" b="1" dirty="0" smtClean="0"/>
              <a:t>1.Which program manages all the jobs of a computer?</a:t>
            </a:r>
          </a:p>
          <a:p>
            <a:pPr>
              <a:lnSpc>
                <a:spcPct val="220000"/>
              </a:lnSpc>
              <a:buNone/>
            </a:pPr>
            <a:r>
              <a:rPr lang="en-US" dirty="0" err="1" smtClean="0"/>
              <a:t>a.Operating</a:t>
            </a:r>
            <a:r>
              <a:rPr lang="en-US" dirty="0" smtClean="0"/>
              <a:t> system          </a:t>
            </a:r>
            <a:r>
              <a:rPr lang="en-US" dirty="0" err="1" smtClean="0"/>
              <a:t>b.Desktop</a:t>
            </a:r>
            <a:r>
              <a:rPr lang="en-US" dirty="0" smtClean="0"/>
              <a:t>         </a:t>
            </a:r>
            <a:r>
              <a:rPr lang="en-US" dirty="0" err="1" smtClean="0"/>
              <a:t>c.Screen</a:t>
            </a:r>
            <a:r>
              <a:rPr lang="en-US" dirty="0" smtClean="0"/>
              <a:t> saver</a:t>
            </a:r>
            <a:endParaRPr lang="en-US" dirty="0"/>
          </a:p>
          <a:p>
            <a:pPr>
              <a:lnSpc>
                <a:spcPct val="220000"/>
              </a:lnSpc>
              <a:buNone/>
            </a:pPr>
            <a:r>
              <a:rPr lang="en-US" b="1" dirty="0" smtClean="0"/>
              <a:t>2.To arrange the icons on the desktop _____ click on the blank area.</a:t>
            </a:r>
          </a:p>
          <a:p>
            <a:pPr>
              <a:lnSpc>
                <a:spcPct val="220000"/>
              </a:lnSpc>
              <a:buNone/>
            </a:pPr>
            <a:r>
              <a:rPr lang="en-US" dirty="0" err="1" smtClean="0"/>
              <a:t>a.Left</a:t>
            </a:r>
            <a:r>
              <a:rPr lang="en-US" dirty="0" smtClean="0"/>
              <a:t>                   b. Right                    c. Double</a:t>
            </a:r>
          </a:p>
          <a:p>
            <a:pPr>
              <a:lnSpc>
                <a:spcPct val="220000"/>
              </a:lnSpc>
              <a:buNone/>
            </a:pPr>
            <a:r>
              <a:rPr lang="en-US" b="1" dirty="0" smtClean="0"/>
              <a:t>3.Pressing windows key + D combination _____ all the open windows.</a:t>
            </a:r>
          </a:p>
          <a:p>
            <a:pPr marL="514350" indent="-514350">
              <a:lnSpc>
                <a:spcPct val="220000"/>
              </a:lnSpc>
              <a:buAutoNum type="alphaLcPeriod"/>
            </a:pPr>
            <a:r>
              <a:rPr lang="en-US" dirty="0" smtClean="0"/>
              <a:t>Maximizes              b. closes                   c. minimizes</a:t>
            </a:r>
          </a:p>
          <a:p>
            <a:pPr marL="0" indent="0">
              <a:lnSpc>
                <a:spcPct val="220000"/>
              </a:lnSpc>
              <a:buNone/>
            </a:pPr>
            <a:r>
              <a:rPr lang="en-US" b="1" dirty="0" smtClean="0"/>
              <a:t>4.To open the start menu, press the ______ key.</a:t>
            </a:r>
          </a:p>
          <a:p>
            <a:pPr marL="0" indent="0">
              <a:lnSpc>
                <a:spcPct val="220000"/>
              </a:lnSpc>
              <a:buNone/>
            </a:pPr>
            <a:r>
              <a:rPr lang="en-US" dirty="0" smtClean="0"/>
              <a:t>a. CTRL                       </a:t>
            </a:r>
            <a:r>
              <a:rPr lang="en-US" dirty="0" err="1" smtClean="0"/>
              <a:t>b.Windows</a:t>
            </a:r>
            <a:r>
              <a:rPr lang="en-US" dirty="0" smtClean="0"/>
              <a:t>              </a:t>
            </a:r>
            <a:r>
              <a:rPr lang="en-US" dirty="0" err="1" smtClean="0"/>
              <a:t>c.ALT</a:t>
            </a:r>
            <a:endParaRPr lang="en-US" dirty="0"/>
          </a:p>
        </p:txBody>
      </p:sp>
      <p:sp>
        <p:nvSpPr>
          <p:cNvPr id="2" name="TextBox 1"/>
          <p:cNvSpPr txBox="1"/>
          <p:nvPr/>
        </p:nvSpPr>
        <p:spPr>
          <a:xfrm>
            <a:off x="-21771" y="1247094"/>
            <a:ext cx="533400" cy="769441"/>
          </a:xfrm>
          <a:prstGeom prst="rect">
            <a:avLst/>
          </a:prstGeom>
          <a:noFill/>
        </p:spPr>
        <p:txBody>
          <a:bodyPr wrap="square" rtlCol="0">
            <a:spAutoFit/>
          </a:bodyPr>
          <a:lstStyle/>
          <a:p>
            <a:r>
              <a:rPr lang="en-IN" sz="4400" b="1" dirty="0" smtClean="0">
                <a:solidFill>
                  <a:srgbClr val="FF0000"/>
                </a:solidFill>
              </a:rPr>
              <a:t>√</a:t>
            </a:r>
            <a:endParaRPr lang="en-IN" sz="4400" b="1" dirty="0">
              <a:solidFill>
                <a:srgbClr val="FF0000"/>
              </a:solidFill>
            </a:endParaRPr>
          </a:p>
        </p:txBody>
      </p:sp>
      <p:sp>
        <p:nvSpPr>
          <p:cNvPr id="8" name="TextBox 7"/>
          <p:cNvSpPr txBox="1"/>
          <p:nvPr/>
        </p:nvSpPr>
        <p:spPr>
          <a:xfrm>
            <a:off x="1752600" y="2802795"/>
            <a:ext cx="533400" cy="769441"/>
          </a:xfrm>
          <a:prstGeom prst="rect">
            <a:avLst/>
          </a:prstGeom>
          <a:noFill/>
        </p:spPr>
        <p:txBody>
          <a:bodyPr wrap="square" rtlCol="0">
            <a:spAutoFit/>
          </a:bodyPr>
          <a:lstStyle/>
          <a:p>
            <a:r>
              <a:rPr lang="en-IN" sz="4400" b="1" dirty="0" smtClean="0">
                <a:solidFill>
                  <a:srgbClr val="FF0000"/>
                </a:solidFill>
              </a:rPr>
              <a:t>√</a:t>
            </a:r>
            <a:endParaRPr lang="en-IN" sz="4400" b="1" dirty="0">
              <a:solidFill>
                <a:srgbClr val="FF0000"/>
              </a:solidFill>
            </a:endParaRPr>
          </a:p>
        </p:txBody>
      </p:sp>
      <p:sp>
        <p:nvSpPr>
          <p:cNvPr id="9" name="TextBox 8"/>
          <p:cNvSpPr txBox="1"/>
          <p:nvPr/>
        </p:nvSpPr>
        <p:spPr>
          <a:xfrm>
            <a:off x="4648200" y="4419600"/>
            <a:ext cx="533400" cy="769441"/>
          </a:xfrm>
          <a:prstGeom prst="rect">
            <a:avLst/>
          </a:prstGeom>
          <a:noFill/>
        </p:spPr>
        <p:txBody>
          <a:bodyPr wrap="square" rtlCol="0">
            <a:spAutoFit/>
          </a:bodyPr>
          <a:lstStyle/>
          <a:p>
            <a:r>
              <a:rPr lang="en-IN" sz="4400" b="1" dirty="0" smtClean="0">
                <a:solidFill>
                  <a:srgbClr val="FF0000"/>
                </a:solidFill>
              </a:rPr>
              <a:t>√</a:t>
            </a:r>
            <a:endParaRPr lang="en-IN" sz="4400" b="1" dirty="0">
              <a:solidFill>
                <a:srgbClr val="FF0000"/>
              </a:solidFill>
            </a:endParaRPr>
          </a:p>
        </p:txBody>
      </p:sp>
      <p:sp>
        <p:nvSpPr>
          <p:cNvPr id="10" name="TextBox 9"/>
          <p:cNvSpPr txBox="1"/>
          <p:nvPr/>
        </p:nvSpPr>
        <p:spPr>
          <a:xfrm>
            <a:off x="2019300" y="5765431"/>
            <a:ext cx="533400" cy="769441"/>
          </a:xfrm>
          <a:prstGeom prst="rect">
            <a:avLst/>
          </a:prstGeom>
          <a:noFill/>
        </p:spPr>
        <p:txBody>
          <a:bodyPr wrap="square" rtlCol="0">
            <a:spAutoFit/>
          </a:bodyPr>
          <a:lstStyle/>
          <a:p>
            <a:r>
              <a:rPr lang="en-IN" sz="4400" b="1" dirty="0" smtClean="0">
                <a:solidFill>
                  <a:srgbClr val="FF0000"/>
                </a:solidFill>
              </a:rPr>
              <a:t>√</a:t>
            </a:r>
            <a:endParaRPr lang="en-IN" sz="4400" b="1" dirty="0">
              <a:solidFill>
                <a:srgbClr val="FF0000"/>
              </a:solidFill>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additive="base">
                                        <p:cTn id="1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anim calcmode="lin" valueType="num">
                                      <p:cBhvr additive="base">
                                        <p:cTn id="25"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1347208"/>
          </a:xfrm>
        </p:spPr>
        <p:txBody>
          <a:bodyPr>
            <a:normAutofit fontScale="90000"/>
          </a:bodyPr>
          <a:lstStyle/>
          <a:p>
            <a:pPr algn="l"/>
            <a:r>
              <a:rPr lang="en-US" sz="3600" b="1" dirty="0" smtClean="0">
                <a:solidFill>
                  <a:srgbClr val="FF0000"/>
                </a:solidFill>
              </a:rPr>
              <a:t/>
            </a:r>
            <a:br>
              <a:rPr lang="en-US" sz="3600" b="1" dirty="0" smtClean="0">
                <a:solidFill>
                  <a:srgbClr val="FF0000"/>
                </a:solidFill>
              </a:rPr>
            </a:br>
            <a:r>
              <a:rPr lang="en-US" sz="3600" b="1" dirty="0" smtClean="0">
                <a:solidFill>
                  <a:srgbClr val="FF0000"/>
                </a:solidFill>
              </a:rPr>
              <a:t>Name the mouse pointers, which perform the following actions</a:t>
            </a:r>
            <a:endParaRPr lang="en-IN" sz="3600" b="1" dirty="0">
              <a:solidFill>
                <a:srgbClr val="FF0000"/>
              </a:solidFill>
            </a:endParaRPr>
          </a:p>
        </p:txBody>
      </p:sp>
      <p:sp>
        <p:nvSpPr>
          <p:cNvPr id="4" name="Content Placeholder 3"/>
          <p:cNvSpPr>
            <a:spLocks noGrp="1"/>
          </p:cNvSpPr>
          <p:nvPr>
            <p:ph idx="1"/>
          </p:nvPr>
        </p:nvSpPr>
        <p:spPr>
          <a:xfrm>
            <a:off x="76200" y="1600200"/>
            <a:ext cx="9067800" cy="5105399"/>
          </a:xfrm>
        </p:spPr>
        <p:txBody>
          <a:bodyPr>
            <a:normAutofit lnSpcReduction="10000"/>
          </a:bodyPr>
          <a:lstStyle/>
          <a:p>
            <a:pPr marL="514350" indent="-514350">
              <a:lnSpc>
                <a:spcPct val="200000"/>
              </a:lnSpc>
              <a:buFont typeface="+mj-lt"/>
              <a:buAutoNum type="arabicPeriod"/>
            </a:pPr>
            <a:r>
              <a:rPr lang="en-US" dirty="0" smtClean="0"/>
              <a:t>For pointing, selecting, and dragging an item.</a:t>
            </a:r>
          </a:p>
          <a:p>
            <a:pPr marL="514350" indent="-514350">
              <a:lnSpc>
                <a:spcPct val="200000"/>
              </a:lnSpc>
              <a:buFont typeface="+mj-lt"/>
              <a:buAutoNum type="arabicPeriod"/>
            </a:pPr>
            <a:r>
              <a:rPr lang="en-US" dirty="0" smtClean="0"/>
              <a:t>For resizing the picture.</a:t>
            </a:r>
          </a:p>
          <a:p>
            <a:pPr marL="514350" indent="-514350">
              <a:lnSpc>
                <a:spcPct val="200000"/>
              </a:lnSpc>
              <a:buFont typeface="+mj-lt"/>
              <a:buAutoNum type="arabicPeriod"/>
            </a:pPr>
            <a:r>
              <a:rPr lang="en-US" dirty="0" smtClean="0"/>
              <a:t>It indicates that you have to wait because the computer is busy.</a:t>
            </a:r>
          </a:p>
          <a:p>
            <a:pPr marL="514350" indent="-514350">
              <a:lnSpc>
                <a:spcPct val="200000"/>
              </a:lnSpc>
              <a:buFont typeface="+mj-lt"/>
              <a:buAutoNum type="arabicPeriod"/>
            </a:pPr>
            <a:r>
              <a:rPr lang="en-US" dirty="0" smtClean="0"/>
              <a:t>For moving pictures and toolbars.</a:t>
            </a:r>
            <a:endParaRPr lang="en-IN" dirty="0"/>
          </a:p>
        </p:txBody>
      </p:sp>
      <p:sp>
        <p:nvSpPr>
          <p:cNvPr id="5" name="TextBox 4"/>
          <p:cNvSpPr txBox="1"/>
          <p:nvPr/>
        </p:nvSpPr>
        <p:spPr>
          <a:xfrm>
            <a:off x="7956205" y="1929100"/>
            <a:ext cx="2521263" cy="523220"/>
          </a:xfrm>
          <a:prstGeom prst="rect">
            <a:avLst/>
          </a:prstGeom>
          <a:noFill/>
        </p:spPr>
        <p:txBody>
          <a:bodyPr wrap="square" rtlCol="0">
            <a:spAutoFit/>
          </a:bodyPr>
          <a:lstStyle/>
          <a:p>
            <a:r>
              <a:rPr lang="en-IN" sz="2800" b="1" dirty="0" smtClean="0">
                <a:solidFill>
                  <a:srgbClr val="FF0000"/>
                </a:solidFill>
              </a:rPr>
              <a:t>Normal</a:t>
            </a:r>
            <a:endParaRPr lang="en-IN" sz="2800" b="1" dirty="0">
              <a:solidFill>
                <a:srgbClr val="FF0000"/>
              </a:solidFill>
            </a:endParaRPr>
          </a:p>
        </p:txBody>
      </p:sp>
      <p:sp>
        <p:nvSpPr>
          <p:cNvPr id="6" name="TextBox 5"/>
          <p:cNvSpPr txBox="1"/>
          <p:nvPr/>
        </p:nvSpPr>
        <p:spPr>
          <a:xfrm>
            <a:off x="4610100" y="2975077"/>
            <a:ext cx="7933245" cy="523220"/>
          </a:xfrm>
          <a:prstGeom prst="rect">
            <a:avLst/>
          </a:prstGeom>
          <a:noFill/>
        </p:spPr>
        <p:txBody>
          <a:bodyPr wrap="square" rtlCol="0">
            <a:spAutoFit/>
          </a:bodyPr>
          <a:lstStyle/>
          <a:p>
            <a:r>
              <a:rPr lang="en-IN" sz="2800" b="1" dirty="0" smtClean="0">
                <a:solidFill>
                  <a:srgbClr val="FF0000"/>
                </a:solidFill>
              </a:rPr>
              <a:t>Double headed arrow</a:t>
            </a:r>
            <a:endParaRPr lang="en-IN" sz="2800" b="1" dirty="0">
              <a:solidFill>
                <a:srgbClr val="FF0000"/>
              </a:solidFill>
            </a:endParaRPr>
          </a:p>
        </p:txBody>
      </p:sp>
      <p:sp>
        <p:nvSpPr>
          <p:cNvPr id="7" name="TextBox 6"/>
          <p:cNvSpPr txBox="1"/>
          <p:nvPr/>
        </p:nvSpPr>
        <p:spPr>
          <a:xfrm>
            <a:off x="3581400" y="4883410"/>
            <a:ext cx="3048000" cy="523220"/>
          </a:xfrm>
          <a:prstGeom prst="rect">
            <a:avLst/>
          </a:prstGeom>
          <a:noFill/>
        </p:spPr>
        <p:txBody>
          <a:bodyPr wrap="square" rtlCol="0">
            <a:spAutoFit/>
          </a:bodyPr>
          <a:lstStyle/>
          <a:p>
            <a:r>
              <a:rPr lang="en-IN" sz="2800" b="1" dirty="0" smtClean="0">
                <a:solidFill>
                  <a:srgbClr val="FF0000"/>
                </a:solidFill>
              </a:rPr>
              <a:t>Busy</a:t>
            </a:r>
            <a:endParaRPr lang="en-IN" sz="2800" b="1" dirty="0">
              <a:solidFill>
                <a:srgbClr val="FF0000"/>
              </a:solidFill>
            </a:endParaRPr>
          </a:p>
        </p:txBody>
      </p:sp>
      <p:sp>
        <p:nvSpPr>
          <p:cNvPr id="8" name="TextBox 7"/>
          <p:cNvSpPr txBox="1"/>
          <p:nvPr/>
        </p:nvSpPr>
        <p:spPr>
          <a:xfrm>
            <a:off x="6070600" y="5929387"/>
            <a:ext cx="3048000" cy="523220"/>
          </a:xfrm>
          <a:prstGeom prst="rect">
            <a:avLst/>
          </a:prstGeom>
          <a:noFill/>
        </p:spPr>
        <p:txBody>
          <a:bodyPr wrap="square" rtlCol="0">
            <a:spAutoFit/>
          </a:bodyPr>
          <a:lstStyle/>
          <a:p>
            <a:r>
              <a:rPr lang="en-IN" sz="2800" b="1" dirty="0" smtClean="0">
                <a:solidFill>
                  <a:srgbClr val="FF0000"/>
                </a:solidFill>
              </a:rPr>
              <a:t>Four headed arrow</a:t>
            </a:r>
            <a:endParaRPr lang="en-IN" sz="2800" b="1" dirty="0">
              <a:solidFill>
                <a:srgbClr val="FF0000"/>
              </a:solidFill>
            </a:endParaRPr>
          </a:p>
        </p:txBody>
      </p:sp>
    </p:spTree>
    <p:extLst>
      <p:ext uri="{BB962C8B-B14F-4D97-AF65-F5344CB8AC3E}">
        <p14:creationId xmlns:p14="http://schemas.microsoft.com/office/powerpoint/2010/main" val="1932665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815833"/>
          </a:xfrm>
        </p:spPr>
        <p:txBody>
          <a:bodyPr>
            <a:normAutofit/>
          </a:bodyPr>
          <a:lstStyle/>
          <a:p>
            <a:pPr algn="l"/>
            <a:r>
              <a:rPr lang="en-US" sz="3600" b="1" dirty="0" smtClean="0">
                <a:solidFill>
                  <a:srgbClr val="FF0000"/>
                </a:solidFill>
              </a:rPr>
              <a:t>Answer in one word</a:t>
            </a:r>
            <a:endParaRPr lang="en-IN" sz="3600" b="1" dirty="0">
              <a:solidFill>
                <a:srgbClr val="FF0000"/>
              </a:solidFill>
            </a:endParaRPr>
          </a:p>
        </p:txBody>
      </p:sp>
      <p:sp>
        <p:nvSpPr>
          <p:cNvPr id="4" name="Content Placeholder 3"/>
          <p:cNvSpPr>
            <a:spLocks noGrp="1"/>
          </p:cNvSpPr>
          <p:nvPr>
            <p:ph idx="1"/>
          </p:nvPr>
        </p:nvSpPr>
        <p:spPr>
          <a:xfrm>
            <a:off x="10886" y="609600"/>
            <a:ext cx="8991600" cy="6248400"/>
          </a:xfrm>
        </p:spPr>
        <p:txBody>
          <a:bodyPr>
            <a:normAutofit/>
          </a:bodyPr>
          <a:lstStyle/>
          <a:p>
            <a:pPr marL="514350" indent="-514350">
              <a:lnSpc>
                <a:spcPct val="150000"/>
              </a:lnSpc>
              <a:buAutoNum type="arabicPeriod"/>
            </a:pPr>
            <a:r>
              <a:rPr lang="en-US" dirty="0" smtClean="0"/>
              <a:t>Name the term used for the process of loading operating system.</a:t>
            </a:r>
          </a:p>
          <a:p>
            <a:pPr marL="514350" indent="-514350">
              <a:lnSpc>
                <a:spcPct val="150000"/>
              </a:lnSpc>
              <a:buAutoNum type="arabicPeriod"/>
            </a:pPr>
            <a:r>
              <a:rPr lang="en-US" dirty="0" smtClean="0"/>
              <a:t>Name the box that displays the preview of the screen saver.</a:t>
            </a:r>
          </a:p>
          <a:p>
            <a:pPr marL="514350" indent="-514350">
              <a:lnSpc>
                <a:spcPct val="150000"/>
              </a:lnSpc>
              <a:buAutoNum type="arabicPeriod"/>
            </a:pPr>
            <a:r>
              <a:rPr lang="en-US" dirty="0" smtClean="0"/>
              <a:t>Name the option that displays all the apps and programs in the computer.</a:t>
            </a:r>
          </a:p>
          <a:p>
            <a:pPr marL="514350" indent="-514350">
              <a:lnSpc>
                <a:spcPct val="150000"/>
              </a:lnSpc>
              <a:buAutoNum type="arabicPeriod"/>
            </a:pPr>
            <a:r>
              <a:rPr lang="en-US" dirty="0" smtClean="0"/>
              <a:t>Write the shortcut key combination to activate Task view.</a:t>
            </a:r>
            <a:endParaRPr lang="en-IN" dirty="0"/>
          </a:p>
        </p:txBody>
      </p:sp>
      <p:sp>
        <p:nvSpPr>
          <p:cNvPr id="5" name="TextBox 4"/>
          <p:cNvSpPr txBox="1"/>
          <p:nvPr/>
        </p:nvSpPr>
        <p:spPr>
          <a:xfrm>
            <a:off x="3657600" y="1600200"/>
            <a:ext cx="3048000" cy="523220"/>
          </a:xfrm>
          <a:prstGeom prst="rect">
            <a:avLst/>
          </a:prstGeom>
          <a:noFill/>
        </p:spPr>
        <p:txBody>
          <a:bodyPr wrap="square" rtlCol="0">
            <a:spAutoFit/>
          </a:bodyPr>
          <a:lstStyle/>
          <a:p>
            <a:r>
              <a:rPr lang="en-IN" sz="2800" b="1" dirty="0" smtClean="0">
                <a:solidFill>
                  <a:srgbClr val="FF0000"/>
                </a:solidFill>
              </a:rPr>
              <a:t>Booting</a:t>
            </a:r>
            <a:endParaRPr lang="en-IN" sz="2800" b="1" dirty="0">
              <a:solidFill>
                <a:srgbClr val="FF0000"/>
              </a:solidFill>
            </a:endParaRPr>
          </a:p>
        </p:txBody>
      </p:sp>
      <p:sp>
        <p:nvSpPr>
          <p:cNvPr id="6" name="TextBox 5"/>
          <p:cNvSpPr txBox="1"/>
          <p:nvPr/>
        </p:nvSpPr>
        <p:spPr>
          <a:xfrm>
            <a:off x="2982686" y="3052086"/>
            <a:ext cx="3048000" cy="523220"/>
          </a:xfrm>
          <a:prstGeom prst="rect">
            <a:avLst/>
          </a:prstGeom>
          <a:noFill/>
        </p:spPr>
        <p:txBody>
          <a:bodyPr wrap="square" rtlCol="0">
            <a:spAutoFit/>
          </a:bodyPr>
          <a:lstStyle/>
          <a:p>
            <a:r>
              <a:rPr lang="en-IN" sz="2800" b="1" dirty="0" smtClean="0">
                <a:solidFill>
                  <a:srgbClr val="FF0000"/>
                </a:solidFill>
              </a:rPr>
              <a:t>Preview box</a:t>
            </a:r>
            <a:endParaRPr lang="en-IN" sz="2800" b="1" dirty="0">
              <a:solidFill>
                <a:srgbClr val="FF0000"/>
              </a:solidFill>
            </a:endParaRPr>
          </a:p>
        </p:txBody>
      </p:sp>
      <p:sp>
        <p:nvSpPr>
          <p:cNvPr id="7" name="TextBox 6"/>
          <p:cNvSpPr txBox="1"/>
          <p:nvPr/>
        </p:nvSpPr>
        <p:spPr>
          <a:xfrm>
            <a:off x="5188857" y="4693433"/>
            <a:ext cx="3048000" cy="523220"/>
          </a:xfrm>
          <a:prstGeom prst="rect">
            <a:avLst/>
          </a:prstGeom>
          <a:noFill/>
        </p:spPr>
        <p:txBody>
          <a:bodyPr wrap="square" rtlCol="0">
            <a:spAutoFit/>
          </a:bodyPr>
          <a:lstStyle/>
          <a:p>
            <a:r>
              <a:rPr lang="en-IN" sz="2800" b="1" dirty="0" smtClean="0">
                <a:solidFill>
                  <a:srgbClr val="FF0000"/>
                </a:solidFill>
              </a:rPr>
              <a:t>Strat button</a:t>
            </a:r>
            <a:endParaRPr lang="en-IN" sz="2800" b="1" dirty="0">
              <a:solidFill>
                <a:srgbClr val="FF0000"/>
              </a:solidFill>
            </a:endParaRPr>
          </a:p>
        </p:txBody>
      </p:sp>
      <p:sp>
        <p:nvSpPr>
          <p:cNvPr id="8" name="TextBox 7"/>
          <p:cNvSpPr txBox="1"/>
          <p:nvPr/>
        </p:nvSpPr>
        <p:spPr>
          <a:xfrm>
            <a:off x="2324100" y="6207253"/>
            <a:ext cx="5219700" cy="523220"/>
          </a:xfrm>
          <a:prstGeom prst="rect">
            <a:avLst/>
          </a:prstGeom>
          <a:noFill/>
        </p:spPr>
        <p:txBody>
          <a:bodyPr wrap="square" rtlCol="0">
            <a:spAutoFit/>
          </a:bodyPr>
          <a:lstStyle/>
          <a:p>
            <a:r>
              <a:rPr lang="en-IN" sz="2800" b="1" dirty="0" smtClean="0">
                <a:solidFill>
                  <a:srgbClr val="FF0000"/>
                </a:solidFill>
              </a:rPr>
              <a:t>Windows logo key+ Tab key</a:t>
            </a:r>
            <a:endParaRPr lang="en-IN" sz="2800" b="1" dirty="0">
              <a:solidFill>
                <a:srgbClr val="FF0000"/>
              </a:solidFill>
            </a:endParaRPr>
          </a:p>
        </p:txBody>
      </p:sp>
    </p:spTree>
    <p:extLst>
      <p:ext uri="{BB962C8B-B14F-4D97-AF65-F5344CB8AC3E}">
        <p14:creationId xmlns:p14="http://schemas.microsoft.com/office/powerpoint/2010/main" val="2848780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 calcmode="lin" valueType="num">
                                      <p:cBhvr additive="base">
                                        <p:cTn id="1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 calcmode="lin" valueType="num">
                                      <p:cBhvr additive="base">
                                        <p:cTn id="2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609600"/>
          </a:xfrm>
        </p:spPr>
        <p:txBody>
          <a:bodyPr>
            <a:normAutofit fontScale="90000"/>
          </a:bodyPr>
          <a:lstStyle/>
          <a:p>
            <a:pPr algn="l"/>
            <a:r>
              <a:rPr lang="en-US" sz="3600" b="1" dirty="0" smtClean="0">
                <a:solidFill>
                  <a:srgbClr val="FF0000"/>
                </a:solidFill>
              </a:rPr>
              <a:t>Answer the following questions</a:t>
            </a:r>
            <a:endParaRPr lang="en-IN" sz="3600" b="1" dirty="0">
              <a:solidFill>
                <a:srgbClr val="FF0000"/>
              </a:solidFill>
            </a:endParaRPr>
          </a:p>
        </p:txBody>
      </p:sp>
      <p:sp>
        <p:nvSpPr>
          <p:cNvPr id="4" name="Content Placeholder 3"/>
          <p:cNvSpPr>
            <a:spLocks noGrp="1"/>
          </p:cNvSpPr>
          <p:nvPr>
            <p:ph idx="1"/>
          </p:nvPr>
        </p:nvSpPr>
        <p:spPr>
          <a:xfrm>
            <a:off x="76200" y="518886"/>
            <a:ext cx="9067800" cy="6324600"/>
          </a:xfrm>
        </p:spPr>
        <p:txBody>
          <a:bodyPr>
            <a:normAutofit lnSpcReduction="10000"/>
          </a:bodyPr>
          <a:lstStyle/>
          <a:p>
            <a:pPr marL="0" indent="0">
              <a:lnSpc>
                <a:spcPct val="150000"/>
              </a:lnSpc>
              <a:buNone/>
            </a:pPr>
            <a:r>
              <a:rPr lang="en-US" b="1" dirty="0" smtClean="0">
                <a:solidFill>
                  <a:srgbClr val="FF0000"/>
                </a:solidFill>
              </a:rPr>
              <a:t>1. Define the term Windows.</a:t>
            </a:r>
            <a:endParaRPr lang="en-IN" b="1" dirty="0">
              <a:solidFill>
                <a:srgbClr val="FF0000"/>
              </a:solidFill>
            </a:endParaRPr>
          </a:p>
          <a:p>
            <a:pPr marL="0" indent="0">
              <a:lnSpc>
                <a:spcPct val="150000"/>
              </a:lnSpc>
              <a:buNone/>
            </a:pPr>
            <a:r>
              <a:rPr lang="en-IN" b="1" dirty="0" err="1" smtClean="0"/>
              <a:t>Ans</a:t>
            </a:r>
            <a:r>
              <a:rPr lang="en-IN" b="1" dirty="0" smtClean="0"/>
              <a:t>: Windows is an operating system.</a:t>
            </a:r>
          </a:p>
          <a:p>
            <a:pPr marL="0" indent="0">
              <a:lnSpc>
                <a:spcPct val="150000"/>
              </a:lnSpc>
              <a:buNone/>
            </a:pPr>
            <a:r>
              <a:rPr lang="en-IN" b="1" dirty="0" smtClean="0">
                <a:solidFill>
                  <a:srgbClr val="FF0000"/>
                </a:solidFill>
              </a:rPr>
              <a:t>2.What is Desktop?</a:t>
            </a:r>
          </a:p>
          <a:p>
            <a:pPr marL="0" indent="0">
              <a:lnSpc>
                <a:spcPct val="150000"/>
              </a:lnSpc>
              <a:buNone/>
            </a:pPr>
            <a:r>
              <a:rPr lang="en-IN" b="1" dirty="0" err="1" smtClean="0"/>
              <a:t>Ans</a:t>
            </a:r>
            <a:r>
              <a:rPr lang="en-IN" b="1" dirty="0" smtClean="0"/>
              <a:t>: The first screen that appears with labelled pictures on it, is called Desktop.</a:t>
            </a:r>
          </a:p>
          <a:p>
            <a:pPr marL="0" indent="0">
              <a:lnSpc>
                <a:spcPct val="150000"/>
              </a:lnSpc>
              <a:buNone/>
            </a:pPr>
            <a:r>
              <a:rPr lang="en-IN" b="1" dirty="0" smtClean="0">
                <a:solidFill>
                  <a:srgbClr val="FF0000"/>
                </a:solidFill>
              </a:rPr>
              <a:t>3. What is Taskbar?</a:t>
            </a:r>
          </a:p>
          <a:p>
            <a:pPr marL="0" indent="0">
              <a:lnSpc>
                <a:spcPct val="150000"/>
              </a:lnSpc>
              <a:buNone/>
            </a:pPr>
            <a:r>
              <a:rPr lang="en-IN" b="1" dirty="0" err="1" smtClean="0"/>
              <a:t>Ans</a:t>
            </a:r>
            <a:r>
              <a:rPr lang="en-IN" b="1" dirty="0" smtClean="0"/>
              <a:t>: The long horizontal bar located at the bottom of the desktop is called as Taskbar.</a:t>
            </a:r>
          </a:p>
          <a:p>
            <a:pPr marL="0" indent="0">
              <a:buNone/>
            </a:pPr>
            <a:endParaRPr lang="en-IN" b="1" dirty="0"/>
          </a:p>
        </p:txBody>
      </p:sp>
    </p:spTree>
    <p:extLst>
      <p:ext uri="{BB962C8B-B14F-4D97-AF65-F5344CB8AC3E}">
        <p14:creationId xmlns:p14="http://schemas.microsoft.com/office/powerpoint/2010/main" val="1904757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4" name="Content Placeholder 3"/>
          <p:cNvSpPr>
            <a:spLocks noGrp="1"/>
          </p:cNvSpPr>
          <p:nvPr>
            <p:ph idx="1"/>
          </p:nvPr>
        </p:nvSpPr>
        <p:spPr>
          <a:xfrm>
            <a:off x="76200" y="152400"/>
            <a:ext cx="9067800" cy="6691086"/>
          </a:xfrm>
        </p:spPr>
        <p:txBody>
          <a:bodyPr>
            <a:normAutofit/>
          </a:bodyPr>
          <a:lstStyle/>
          <a:p>
            <a:pPr marL="0" indent="0">
              <a:buNone/>
            </a:pPr>
            <a:r>
              <a:rPr lang="en-IN" b="1" dirty="0" smtClean="0">
                <a:solidFill>
                  <a:srgbClr val="FF0000"/>
                </a:solidFill>
              </a:rPr>
              <a:t>CW</a:t>
            </a:r>
          </a:p>
          <a:p>
            <a:pPr marL="0" indent="0">
              <a:buNone/>
            </a:pPr>
            <a:r>
              <a:rPr lang="en-IN" b="1" dirty="0" smtClean="0"/>
              <a:t>Word 2016 is an application software which is used for word processing.</a:t>
            </a:r>
            <a:endParaRPr lang="en-IN" b="1"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33506" y="1318954"/>
            <a:ext cx="4710494" cy="2652744"/>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3971698"/>
            <a:ext cx="5105400" cy="2871788"/>
          </a:xfrm>
          <a:prstGeom prst="rect">
            <a:avLst/>
          </a:prstGeom>
        </p:spPr>
      </p:pic>
    </p:spTree>
    <p:extLst>
      <p:ext uri="{BB962C8B-B14F-4D97-AF65-F5344CB8AC3E}">
        <p14:creationId xmlns:p14="http://schemas.microsoft.com/office/powerpoint/2010/main" val="7986272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4" name="Content Placeholder 3"/>
          <p:cNvSpPr>
            <a:spLocks noGrp="1"/>
          </p:cNvSpPr>
          <p:nvPr>
            <p:ph idx="1"/>
          </p:nvPr>
        </p:nvSpPr>
        <p:spPr>
          <a:xfrm>
            <a:off x="0" y="49051"/>
            <a:ext cx="9067800" cy="6324600"/>
          </a:xfrm>
        </p:spPr>
        <p:txBody>
          <a:bodyPr>
            <a:normAutofit/>
          </a:bodyPr>
          <a:lstStyle/>
          <a:p>
            <a:pPr marL="0" indent="0">
              <a:buNone/>
            </a:pPr>
            <a:r>
              <a:rPr lang="en-IN" b="1" dirty="0" smtClean="0">
                <a:solidFill>
                  <a:srgbClr val="FF0000"/>
                </a:solidFill>
              </a:rPr>
              <a:t>Start word 2016</a:t>
            </a:r>
          </a:p>
          <a:p>
            <a:pPr marL="0" indent="0">
              <a:buNone/>
            </a:pPr>
            <a:r>
              <a:rPr lang="en-IN" b="1" dirty="0" smtClean="0"/>
              <a:t>The start screen of word 2016 is known as Backstage view.</a:t>
            </a:r>
          </a:p>
          <a:p>
            <a:pPr marL="0" indent="0">
              <a:buNone/>
            </a:pPr>
            <a:r>
              <a:rPr lang="en-IN" b="1" dirty="0" smtClean="0"/>
              <a:t>Backstage view is the central location for managing the word documents.</a:t>
            </a:r>
          </a:p>
          <a:p>
            <a:pPr marL="0" indent="0">
              <a:buNone/>
            </a:pPr>
            <a:r>
              <a:rPr lang="en-IN" b="1" dirty="0" smtClean="0"/>
              <a:t>To create a new document click on the blank document thumbnail .</a:t>
            </a:r>
          </a:p>
          <a:p>
            <a:pPr marL="0" indent="0">
              <a:buNone/>
            </a:pPr>
            <a:r>
              <a:rPr lang="en-IN" b="1" dirty="0" smtClean="0"/>
              <a:t>The small blinking vertical line on the screen is known as Cursor.</a:t>
            </a:r>
            <a:endParaRPr lang="en-IN" b="1"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9522" y="4343400"/>
            <a:ext cx="3361300" cy="2498978"/>
          </a:xfrm>
          <a:prstGeom prst="rect">
            <a:avLst/>
          </a:prstGeom>
        </p:spPr>
      </p:pic>
    </p:spTree>
    <p:extLst>
      <p:ext uri="{BB962C8B-B14F-4D97-AF65-F5344CB8AC3E}">
        <p14:creationId xmlns:p14="http://schemas.microsoft.com/office/powerpoint/2010/main" val="32498837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