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comments/comment7.xml" ContentType="application/vnd.openxmlformats-officedocument.presentationml.comments+xml"/>
  <Override PartName="/ppt/comments/comment8.xml" ContentType="application/vnd.openxmlformats-officedocument.presentationml.comment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comments/comment5.xml" ContentType="application/vnd.openxmlformats-officedocument.presentationml.comments+xml"/>
  <Override PartName="/ppt/comments/comment6.xml" ContentType="application/vnd.openxmlformats-officedocument.presentationml.comments+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s/comment3.xml" ContentType="application/vnd.openxmlformats-officedocument.presentationml.comments+xml"/>
  <Override PartName="/ppt/comments/comment4.xml" ContentType="application/vnd.openxmlformats-officedocument.presentationml.comment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6" r:id="rId2"/>
    <p:sldId id="270" r:id="rId3"/>
    <p:sldId id="294" r:id="rId4"/>
    <p:sldId id="300" r:id="rId5"/>
    <p:sldId id="301" r:id="rId6"/>
    <p:sldId id="295" r:id="rId7"/>
    <p:sldId id="307" r:id="rId8"/>
    <p:sldId id="306" r:id="rId9"/>
    <p:sldId id="298"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3" clrIdx="0"/>
  <p:cmAuthor id="1" name="DEEPIKA" initials="D" lastIdx="3"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3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4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4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3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5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5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3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9/1/2021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comments" Target="../comments/commen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743200"/>
            <a:ext cx="9144000" cy="274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smtClean="0">
                <a:solidFill>
                  <a:srgbClr val="000000"/>
                </a:solidFill>
                <a:cs typeface="Calibri" pitchFamily="34" charset="0"/>
                <a:sym typeface="Arial"/>
              </a:rPr>
              <a:t>SESSION </a:t>
            </a:r>
            <a:r>
              <a:rPr lang="en" sz="2000" b="1" i="0" u="none" strike="noStrike" cap="none" dirty="0">
                <a:solidFill>
                  <a:srgbClr val="000000"/>
                </a:solidFill>
                <a:cs typeface="Calibri" pitchFamily="34" charset="0"/>
                <a:sym typeface="Arial"/>
              </a:rPr>
              <a:t>: </a:t>
            </a:r>
            <a:r>
              <a:rPr lang="en" sz="2000" b="1" dirty="0" smtClean="0">
                <a:solidFill>
                  <a:srgbClr val="000000"/>
                </a:solidFill>
                <a:cs typeface="Calibri" pitchFamily="34" charset="0"/>
                <a:sym typeface="Arial"/>
              </a:rPr>
              <a:t>2</a:t>
            </a:r>
            <a:endParaRPr sz="2000" dirty="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CLASS : III</a:t>
            </a:r>
            <a:endParaRPr sz="2000" b="1" i="0" u="none" strike="noStrike" cap="none" dirty="0">
              <a:solidFill>
                <a:srgbClr val="000000"/>
              </a:solidFill>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 sz="2000" b="1" dirty="0">
                <a:cs typeface="Calibri" pitchFamily="34" charset="0"/>
              </a:rPr>
              <a:t>C</a:t>
            </a:r>
            <a:r>
              <a:rPr lang="en" sz="2000" b="1" i="0" u="none" strike="noStrike" cap="none" dirty="0">
                <a:solidFill>
                  <a:srgbClr val="000000"/>
                </a:solidFill>
                <a:cs typeface="Calibri" pitchFamily="34" charset="0"/>
                <a:sym typeface="Arial"/>
              </a:rPr>
              <a:t>HAPTER </a:t>
            </a:r>
            <a:r>
              <a:rPr lang="en" sz="2000" b="1" i="0" u="none" strike="noStrike" cap="none" dirty="0" smtClean="0">
                <a:solidFill>
                  <a:srgbClr val="000000"/>
                </a:solidFill>
                <a:cs typeface="Calibri" pitchFamily="34" charset="0"/>
                <a:sym typeface="Arial"/>
              </a:rPr>
              <a:t>NUMBER:3</a:t>
            </a:r>
            <a:endParaRPr sz="2000" b="1" i="0" u="none" strike="noStrike" cap="none" dirty="0">
              <a:solidFill>
                <a:srgbClr val="000000"/>
              </a:solidFill>
              <a:cs typeface="Calibri" pitchFamily="34" charset="0"/>
              <a:sym typeface="Arial"/>
            </a:endParaRPr>
          </a:p>
          <a:p>
            <a:pPr lvl="0">
              <a:buSzPts val="1400"/>
            </a:pPr>
            <a:r>
              <a:rPr lang="en" sz="2000" b="1" i="0" u="none" strike="noStrike" cap="none" dirty="0">
                <a:solidFill>
                  <a:srgbClr val="000000"/>
                </a:solidFill>
                <a:cs typeface="Calibri" pitchFamily="34" charset="0"/>
                <a:sym typeface="Arial"/>
              </a:rPr>
              <a:t>CHAPTER NAME </a:t>
            </a:r>
            <a:r>
              <a:rPr lang="en" b="1" i="0" u="none" strike="noStrike" cap="none" dirty="0" smtClean="0">
                <a:solidFill>
                  <a:srgbClr val="000000"/>
                </a:solidFill>
                <a:cs typeface="Calibri" pitchFamily="34" charset="0"/>
                <a:sym typeface="Arial"/>
              </a:rPr>
              <a:t>:</a:t>
            </a:r>
            <a:r>
              <a:rPr lang="en-US" sz="2000" b="1" smtClean="0">
                <a:cs typeface="Calibri" pitchFamily="34" charset="0"/>
              </a:rPr>
              <a:t>TUX PAINT</a:t>
            </a:r>
            <a:endParaRPr sz="2000" b="1" dirty="0">
              <a:cs typeface="Calibri" pitchFamily="34" charset="0"/>
            </a:endParaRPr>
          </a:p>
          <a:p>
            <a:r>
              <a:rPr lang="en" sz="2000" b="1" i="0" u="none" strike="noStrike" cap="none" dirty="0">
                <a:solidFill>
                  <a:srgbClr val="000000"/>
                </a:solidFill>
                <a:cs typeface="Calibri" pitchFamily="34" charset="0"/>
                <a:sym typeface="Arial"/>
              </a:rPr>
              <a:t>SUBTOPIC </a:t>
            </a:r>
            <a:r>
              <a:rPr lang="en" sz="2000" b="1" i="0" u="none" strike="noStrike" cap="none" dirty="0" smtClean="0">
                <a:solidFill>
                  <a:srgbClr val="000000"/>
                </a:solidFill>
                <a:cs typeface="Calibri" pitchFamily="34" charset="0"/>
                <a:sym typeface="Arial"/>
              </a:rPr>
              <a:t>:</a:t>
            </a:r>
            <a:r>
              <a:rPr lang="en-US" sz="2000" b="1" dirty="0" smtClean="0">
                <a:cs typeface="Calibri" pitchFamily="34" charset="0"/>
              </a:rPr>
              <a:t> </a:t>
            </a:r>
            <a:r>
              <a:rPr lang="en-US" sz="2000" b="1" dirty="0" smtClean="0"/>
              <a:t>HAZE BRUSH, THE DIFFERENCE BETWEEN PAINT AND LINE TOOL, STAMP TOOL</a:t>
            </a:r>
            <a:endParaRPr lang="en-US" sz="2000" b="1" i="0" u="none" strike="noStrike" cap="none" dirty="0">
              <a:solidFill>
                <a:srgbClr val="000000"/>
              </a:solidFill>
              <a:cs typeface="Calibri" pitchFamily="34" charset="0"/>
              <a:sym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smtClean="0">
                <a:solidFill>
                  <a:srgbClr val="FF0000"/>
                </a:solidFill>
                <a:latin typeface="Arial"/>
                <a:ea typeface="Arial"/>
                <a:cs typeface="Arial"/>
                <a:sym typeface="Arial"/>
              </a:rPr>
              <a:t>OBJECTIVE</a:t>
            </a:r>
            <a:r>
              <a:rPr lang="en" sz="2200" b="1" i="0" u="none" strike="noStrike" cap="none" dirty="0" smtClean="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b="1" dirty="0" smtClean="0">
                <a:latin typeface="Calibri" pitchFamily="34" charset="0"/>
                <a:cs typeface="Calibri" pitchFamily="34" charset="0"/>
              </a:rPr>
              <a:t>To enable students to know about different tools in Tux Paint.</a:t>
            </a:r>
            <a:endParaRPr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0" y="152400"/>
            <a:ext cx="9144000" cy="5943600"/>
          </a:xfrm>
          <a:prstGeom prst="rect">
            <a:avLst/>
          </a:prstGeom>
          <a:noFill/>
          <a:ln>
            <a:noFill/>
          </a:ln>
        </p:spPr>
        <p:txBody>
          <a:bodyPr spcFirstLastPara="1" wrap="square" lIns="91425" tIns="91425" rIns="91425" bIns="91425" anchor="t" anchorCtr="0">
            <a:noAutofit/>
          </a:bodyPr>
          <a:lstStyle/>
          <a:p>
            <a:pPr lvl="0" algn="ctr"/>
            <a:r>
              <a:rPr lang="en-US" sz="2800" b="1" dirty="0" smtClean="0">
                <a:solidFill>
                  <a:srgbClr val="FF0000"/>
                </a:solidFill>
                <a:latin typeface="+mj-lt"/>
              </a:rPr>
              <a:t>Tux Paint </a:t>
            </a:r>
          </a:p>
          <a:p>
            <a:pPr lvl="0">
              <a:lnSpc>
                <a:spcPct val="150000"/>
              </a:lnSpc>
              <a:buFont typeface="Arial" pitchFamily="34" charset="0"/>
              <a:buChar char="•"/>
            </a:pPr>
            <a:r>
              <a:rPr lang="en-US" sz="2800" dirty="0" smtClean="0">
                <a:latin typeface="+mj-lt"/>
              </a:rPr>
              <a:t>It is an amazing drawing program for students. </a:t>
            </a:r>
          </a:p>
          <a:p>
            <a:pPr lvl="0">
              <a:lnSpc>
                <a:spcPct val="150000"/>
              </a:lnSpc>
              <a:buFont typeface="Arial" pitchFamily="34" charset="0"/>
              <a:buChar char="•"/>
            </a:pPr>
            <a:r>
              <a:rPr lang="en-US" sz="2800" dirty="0" smtClean="0">
                <a:latin typeface="+mj-lt"/>
              </a:rPr>
              <a:t>It has a lot of creative tools, funny animations, and magical effects.</a:t>
            </a:r>
          </a:p>
          <a:p>
            <a:pPr lvl="0">
              <a:lnSpc>
                <a:spcPct val="150000"/>
              </a:lnSpc>
              <a:buFont typeface="Arial" pitchFamily="34" charset="0"/>
              <a:buChar char="•"/>
            </a:pPr>
            <a:endParaRPr sz="2800" u="none" strike="noStrike" cap="none" dirty="0">
              <a:solidFill>
                <a:srgbClr val="000000"/>
              </a:solidFill>
              <a:latin typeface="+mj-lt"/>
              <a:ea typeface="Calibri"/>
              <a:cs typeface="Calibri" pitchFamily="34" charset="0"/>
              <a:sym typeface="Calibri"/>
            </a:endParaRPr>
          </a:p>
        </p:txBody>
      </p:sp>
      <p:pic>
        <p:nvPicPr>
          <p:cNvPr id="26626" name="Picture 2" descr="tuxpaint.org This free software is amazing. Make sure you also download the  additional &amp;quot;stamps&amp;quot; add on. Amazing… | Tux paint, Free drawing software,  Paint software"/>
          <p:cNvPicPr>
            <a:picLocks noChangeAspect="1" noChangeArrowheads="1"/>
          </p:cNvPicPr>
          <p:nvPr/>
        </p:nvPicPr>
        <p:blipFill>
          <a:blip r:embed="rId4"/>
          <a:srcRect/>
          <a:stretch>
            <a:fillRect/>
          </a:stretch>
        </p:blipFill>
        <p:spPr bwMode="auto">
          <a:xfrm>
            <a:off x="1219200" y="2057400"/>
            <a:ext cx="6132153" cy="48006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0" y="152400"/>
            <a:ext cx="9144000" cy="5943600"/>
          </a:xfrm>
          <a:prstGeom prst="rect">
            <a:avLst/>
          </a:prstGeom>
          <a:noFill/>
          <a:ln>
            <a:noFill/>
          </a:ln>
        </p:spPr>
        <p:txBody>
          <a:bodyPr spcFirstLastPara="1" wrap="square" lIns="91425" tIns="91425" rIns="91425" bIns="91425" anchor="t" anchorCtr="0">
            <a:noAutofit/>
          </a:bodyPr>
          <a:lstStyle/>
          <a:p>
            <a:pPr lvl="0">
              <a:lnSpc>
                <a:spcPct val="150000"/>
              </a:lnSpc>
              <a:buFont typeface="Arial" pitchFamily="34" charset="0"/>
              <a:buChar char="•"/>
            </a:pPr>
            <a:endParaRPr sz="2800" u="none" strike="noStrike" cap="none" dirty="0">
              <a:solidFill>
                <a:srgbClr val="000000"/>
              </a:solidFill>
              <a:latin typeface="+mj-lt"/>
              <a:ea typeface="Calibri"/>
              <a:cs typeface="Calibri" pitchFamily="34" charset="0"/>
              <a:sym typeface="Calibri"/>
            </a:endParaRPr>
          </a:p>
        </p:txBody>
      </p:sp>
      <p:sp>
        <p:nvSpPr>
          <p:cNvPr id="6" name="Content Placeholder 5"/>
          <p:cNvSpPr>
            <a:spLocks noGrp="1"/>
          </p:cNvSpPr>
          <p:nvPr>
            <p:ph idx="1"/>
          </p:nvPr>
        </p:nvSpPr>
        <p:spPr>
          <a:xfrm>
            <a:off x="0" y="0"/>
            <a:ext cx="8915400" cy="6858000"/>
          </a:xfrm>
        </p:spPr>
        <p:txBody>
          <a:bodyPr>
            <a:normAutofit/>
          </a:bodyPr>
          <a:lstStyle/>
          <a:p>
            <a:pPr>
              <a:buNone/>
            </a:pPr>
            <a:r>
              <a:rPr lang="en-US" b="1" u="sng" dirty="0" smtClean="0"/>
              <a:t>VINE BRUSH</a:t>
            </a:r>
            <a:endParaRPr lang="en-US" dirty="0" smtClean="0"/>
          </a:p>
          <a:p>
            <a:pPr>
              <a:lnSpc>
                <a:spcPct val="150000"/>
              </a:lnSpc>
            </a:pPr>
            <a:r>
              <a:rPr lang="en-US" dirty="0" smtClean="0"/>
              <a:t>Select the paint tool. Now you will see the brushes sub-tool box on the right hand side. </a:t>
            </a:r>
          </a:p>
          <a:p>
            <a:pPr>
              <a:lnSpc>
                <a:spcPct val="150000"/>
              </a:lnSpc>
            </a:pPr>
            <a:r>
              <a:rPr lang="en-US" dirty="0" smtClean="0"/>
              <a:t>Select the filled circle shape and choose brown </a:t>
            </a:r>
            <a:r>
              <a:rPr lang="en-US" dirty="0" err="1" smtClean="0"/>
              <a:t>colour</a:t>
            </a:r>
            <a:r>
              <a:rPr lang="en-US" dirty="0" smtClean="0"/>
              <a:t> from the palette. Draw the trunk of a tree.</a:t>
            </a:r>
          </a:p>
          <a:p>
            <a:pPr lvl="0">
              <a:lnSpc>
                <a:spcPct val="150000"/>
              </a:lnSpc>
            </a:pPr>
            <a:r>
              <a:rPr lang="en-US" dirty="0" smtClean="0"/>
              <a:t>Scroll down and select the vine brush from the brushes sub-tool box. Now, select green </a:t>
            </a:r>
            <a:r>
              <a:rPr lang="en-US" dirty="0" err="1" smtClean="0"/>
              <a:t>colour</a:t>
            </a:r>
            <a:r>
              <a:rPr lang="en-US" dirty="0" smtClean="0"/>
              <a:t> from the colors palette.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0" y="152400"/>
            <a:ext cx="9144000" cy="5943600"/>
          </a:xfrm>
          <a:prstGeom prst="rect">
            <a:avLst/>
          </a:prstGeom>
          <a:noFill/>
          <a:ln>
            <a:noFill/>
          </a:ln>
        </p:spPr>
        <p:txBody>
          <a:bodyPr spcFirstLastPara="1" wrap="square" lIns="91425" tIns="91425" rIns="91425" bIns="91425" anchor="t" anchorCtr="0">
            <a:noAutofit/>
          </a:bodyPr>
          <a:lstStyle/>
          <a:p>
            <a:pPr lvl="0">
              <a:lnSpc>
                <a:spcPct val="150000"/>
              </a:lnSpc>
              <a:buFont typeface="Arial" pitchFamily="34" charset="0"/>
              <a:buChar char="•"/>
            </a:pPr>
            <a:endParaRPr sz="2800" u="none" strike="noStrike" cap="none" dirty="0">
              <a:solidFill>
                <a:srgbClr val="000000"/>
              </a:solidFill>
              <a:latin typeface="+mj-lt"/>
              <a:ea typeface="Calibri"/>
              <a:cs typeface="Calibri" pitchFamily="34" charset="0"/>
              <a:sym typeface="Calibri"/>
            </a:endParaRPr>
          </a:p>
        </p:txBody>
      </p:sp>
      <p:sp>
        <p:nvSpPr>
          <p:cNvPr id="6" name="Content Placeholder 5"/>
          <p:cNvSpPr>
            <a:spLocks noGrp="1"/>
          </p:cNvSpPr>
          <p:nvPr>
            <p:ph idx="1"/>
          </p:nvPr>
        </p:nvSpPr>
        <p:spPr>
          <a:xfrm>
            <a:off x="0" y="0"/>
            <a:ext cx="8534400" cy="6858000"/>
          </a:xfrm>
        </p:spPr>
        <p:txBody>
          <a:bodyPr>
            <a:normAutofit/>
          </a:bodyPr>
          <a:lstStyle/>
          <a:p>
            <a:pPr>
              <a:lnSpc>
                <a:spcPct val="160000"/>
              </a:lnSpc>
              <a:buNone/>
            </a:pPr>
            <a:r>
              <a:rPr lang="en-US" b="1" u="sng" dirty="0" smtClean="0"/>
              <a:t>HAZE BRUSH</a:t>
            </a:r>
            <a:endParaRPr lang="en-US" dirty="0" smtClean="0"/>
          </a:p>
          <a:p>
            <a:pPr>
              <a:lnSpc>
                <a:spcPct val="160000"/>
              </a:lnSpc>
            </a:pPr>
            <a:r>
              <a:rPr lang="en-US" b="1" dirty="0" smtClean="0"/>
              <a:t> </a:t>
            </a:r>
            <a:r>
              <a:rPr lang="en-US" dirty="0" smtClean="0"/>
              <a:t>Haze brush is a unique sub-tool that produces a hazy appearance. </a:t>
            </a:r>
          </a:p>
          <a:p>
            <a:pPr lvl="0">
              <a:lnSpc>
                <a:spcPct val="160000"/>
              </a:lnSpc>
            </a:pPr>
            <a:r>
              <a:rPr lang="en-US" dirty="0" smtClean="0"/>
              <a:t>Select the Paint tool </a:t>
            </a:r>
            <a:r>
              <a:rPr lang="en-US" b="1" i="1" dirty="0" smtClean="0"/>
              <a:t>, </a:t>
            </a:r>
            <a:r>
              <a:rPr lang="en-US" dirty="0" smtClean="0"/>
              <a:t>then choose the required </a:t>
            </a:r>
            <a:r>
              <a:rPr lang="en-US" dirty="0" err="1" smtClean="0"/>
              <a:t>colours</a:t>
            </a:r>
            <a:r>
              <a:rPr lang="en-US" dirty="0" smtClean="0"/>
              <a:t> to draw mountains, Sun, and river.</a:t>
            </a:r>
          </a:p>
          <a:p>
            <a:pPr>
              <a:lnSpc>
                <a:spcPct val="160000"/>
              </a:lnSpc>
            </a:pPr>
            <a:r>
              <a:rPr lang="en-US" dirty="0" smtClean="0"/>
              <a:t>Now select the Haze brush and select light blue </a:t>
            </a:r>
            <a:r>
              <a:rPr lang="en-US" dirty="0" err="1" smtClean="0"/>
              <a:t>colour</a:t>
            </a:r>
            <a:r>
              <a:rPr lang="en-US" dirty="0" smtClean="0"/>
              <a:t>. Draw a few clouds in the sky..</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0" y="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200" b="1" i="0" u="none" strike="noStrike" cap="none" dirty="0" smtClean="0">
                <a:solidFill>
                  <a:srgbClr val="FF0000"/>
                </a:solidFill>
                <a:latin typeface="Arial"/>
                <a:ea typeface="Arial"/>
                <a:cs typeface="Arial"/>
                <a:sym typeface="Arial"/>
              </a:rPr>
              <a:t>CW</a:t>
            </a:r>
            <a:endParaRPr sz="2200" b="1" i="0" u="none" strike="noStrike" cap="none">
              <a:solidFill>
                <a:srgbClr val="FF0000"/>
              </a:solidFill>
              <a:latin typeface="Arial"/>
              <a:ea typeface="Arial"/>
              <a:cs typeface="Arial"/>
              <a:sym typeface="Arial"/>
            </a:endParaRPr>
          </a:p>
        </p:txBody>
      </p:sp>
      <p:graphicFrame>
        <p:nvGraphicFramePr>
          <p:cNvPr id="5" name="Table 4"/>
          <p:cNvGraphicFramePr>
            <a:graphicFrameLocks noGrp="1"/>
          </p:cNvGraphicFramePr>
          <p:nvPr/>
        </p:nvGraphicFramePr>
        <p:xfrm>
          <a:off x="228600" y="609600"/>
          <a:ext cx="8915400" cy="5791200"/>
        </p:xfrm>
        <a:graphic>
          <a:graphicData uri="http://schemas.openxmlformats.org/drawingml/2006/table">
            <a:tbl>
              <a:tblPr/>
              <a:tblGrid>
                <a:gridCol w="4456740"/>
                <a:gridCol w="4458660"/>
              </a:tblGrid>
              <a:tr h="643467">
                <a:tc>
                  <a:txBody>
                    <a:bodyPr/>
                    <a:lstStyle/>
                    <a:p>
                      <a:pPr algn="ctr">
                        <a:lnSpc>
                          <a:spcPct val="115000"/>
                        </a:lnSpc>
                        <a:spcAft>
                          <a:spcPts val="0"/>
                        </a:spcAft>
                      </a:pPr>
                      <a:r>
                        <a:rPr lang="en-US" sz="2800" b="1" spc="-10" dirty="0">
                          <a:solidFill>
                            <a:srgbClr val="000000"/>
                          </a:solidFill>
                          <a:latin typeface="+mj-lt"/>
                          <a:ea typeface="Times New Roman"/>
                          <a:cs typeface="Times New Roman"/>
                        </a:rPr>
                        <a:t>Paint tool</a:t>
                      </a:r>
                      <a:endParaRPr lang="en-US" sz="2400" b="1" dirty="0">
                        <a:latin typeface="+mj-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800" b="1" spc="-10" dirty="0">
                          <a:solidFill>
                            <a:srgbClr val="000000"/>
                          </a:solidFill>
                          <a:latin typeface="+mj-lt"/>
                          <a:ea typeface="Times New Roman"/>
                          <a:cs typeface="Times New Roman"/>
                        </a:rPr>
                        <a:t>Lines tool</a:t>
                      </a:r>
                      <a:endParaRPr lang="en-US" sz="2400" b="1" dirty="0">
                        <a:latin typeface="+mj-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47733">
                <a:tc>
                  <a:txBody>
                    <a:bodyPr/>
                    <a:lstStyle/>
                    <a:p>
                      <a:pPr marL="342900" lvl="0" indent="-342900">
                        <a:lnSpc>
                          <a:spcPct val="115000"/>
                        </a:lnSpc>
                        <a:spcAft>
                          <a:spcPts val="0"/>
                        </a:spcAft>
                        <a:buFont typeface="Symbol"/>
                        <a:buChar char=""/>
                      </a:pPr>
                      <a:r>
                        <a:rPr lang="en-US" sz="2800" spc="-10" dirty="0">
                          <a:solidFill>
                            <a:srgbClr val="000000"/>
                          </a:solidFill>
                          <a:latin typeface="+mj-lt"/>
                          <a:ea typeface="Times New Roman"/>
                          <a:cs typeface="Times New Roman"/>
                        </a:rPr>
                        <a:t>While selecting the paint tool, the pointer changes into a brush shape</a:t>
                      </a:r>
                      <a:endParaRPr lang="en-US" sz="2400" dirty="0">
                        <a:latin typeface="+mj-lt"/>
                        <a:ea typeface="Times New Roman"/>
                        <a:cs typeface="Times New Roman"/>
                      </a:endParaRPr>
                    </a:p>
                    <a:p>
                      <a:pPr marL="342900" lvl="0" indent="-342900">
                        <a:lnSpc>
                          <a:spcPct val="115000"/>
                        </a:lnSpc>
                        <a:spcAft>
                          <a:spcPts val="0"/>
                        </a:spcAft>
                        <a:buFont typeface="Symbol"/>
                        <a:buChar char=""/>
                      </a:pPr>
                      <a:r>
                        <a:rPr lang="en-US" sz="2800" spc="-10" dirty="0">
                          <a:solidFill>
                            <a:srgbClr val="000000"/>
                          </a:solidFill>
                          <a:latin typeface="+mj-lt"/>
                          <a:ea typeface="Times New Roman"/>
                          <a:cs typeface="Times New Roman"/>
                        </a:rPr>
                        <a:t>It is a free hand drawing tool</a:t>
                      </a:r>
                      <a:endParaRPr lang="en-US" sz="2400" dirty="0">
                        <a:latin typeface="+mj-lt"/>
                        <a:ea typeface="Times New Roman"/>
                        <a:cs typeface="Times New Roman"/>
                      </a:endParaRPr>
                    </a:p>
                    <a:p>
                      <a:pPr marL="342900" lvl="0" indent="-342900">
                        <a:lnSpc>
                          <a:spcPct val="115000"/>
                        </a:lnSpc>
                        <a:spcAft>
                          <a:spcPts val="0"/>
                        </a:spcAft>
                        <a:buFont typeface="Symbol"/>
                        <a:buChar char=""/>
                      </a:pPr>
                      <a:r>
                        <a:rPr lang="en-US" sz="2800" spc="-10" dirty="0">
                          <a:solidFill>
                            <a:srgbClr val="000000"/>
                          </a:solidFill>
                          <a:latin typeface="+mj-lt"/>
                          <a:ea typeface="Times New Roman"/>
                          <a:cs typeface="Times New Roman"/>
                        </a:rPr>
                        <a:t>The selected brush type pattern is directly drawn on the canvas</a:t>
                      </a:r>
                      <a:endParaRPr lang="en-US" sz="2400" dirty="0">
                        <a:latin typeface="+mj-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US" sz="2800" spc="-10" dirty="0">
                          <a:solidFill>
                            <a:srgbClr val="000000"/>
                          </a:solidFill>
                          <a:latin typeface="+mj-lt"/>
                          <a:ea typeface="Times New Roman"/>
                          <a:cs typeface="Times New Roman"/>
                        </a:rPr>
                        <a:t>When lines tool is selected, </a:t>
                      </a:r>
                      <a:r>
                        <a:rPr lang="en-US" sz="2800" spc="-10" dirty="0" smtClean="0">
                          <a:solidFill>
                            <a:srgbClr val="000000"/>
                          </a:solidFill>
                          <a:latin typeface="+mj-lt"/>
                          <a:ea typeface="Times New Roman"/>
                          <a:cs typeface="Times New Roman"/>
                        </a:rPr>
                        <a:t>the </a:t>
                      </a:r>
                      <a:r>
                        <a:rPr lang="en-US" sz="2800" spc="-10" dirty="0">
                          <a:solidFill>
                            <a:srgbClr val="000000"/>
                          </a:solidFill>
                          <a:latin typeface="+mj-lt"/>
                          <a:ea typeface="Times New Roman"/>
                          <a:cs typeface="Times New Roman"/>
                        </a:rPr>
                        <a:t>pointer changes in to cross hair(+) symbol.</a:t>
                      </a:r>
                      <a:endParaRPr lang="en-US" sz="2400" dirty="0">
                        <a:latin typeface="+mj-lt"/>
                        <a:ea typeface="Times New Roman"/>
                        <a:cs typeface="Times New Roman"/>
                      </a:endParaRPr>
                    </a:p>
                    <a:p>
                      <a:pPr marL="342900" lvl="0" indent="-342900">
                        <a:lnSpc>
                          <a:spcPct val="115000"/>
                        </a:lnSpc>
                        <a:spcAft>
                          <a:spcPts val="0"/>
                        </a:spcAft>
                        <a:buFont typeface="Symbol"/>
                        <a:buChar char=""/>
                      </a:pPr>
                      <a:r>
                        <a:rPr lang="en-US" sz="2800" spc="-10" dirty="0">
                          <a:solidFill>
                            <a:srgbClr val="000000"/>
                          </a:solidFill>
                          <a:latin typeface="+mj-lt"/>
                          <a:ea typeface="Times New Roman"/>
                          <a:cs typeface="Times New Roman"/>
                        </a:rPr>
                        <a:t>It draws only in the form of straight line.</a:t>
                      </a:r>
                      <a:endParaRPr lang="en-US" sz="2400" dirty="0">
                        <a:latin typeface="+mj-lt"/>
                        <a:ea typeface="Times New Roman"/>
                        <a:cs typeface="Times New Roman"/>
                      </a:endParaRPr>
                    </a:p>
                    <a:p>
                      <a:pPr marL="342900" lvl="0" indent="-342900">
                        <a:lnSpc>
                          <a:spcPct val="115000"/>
                        </a:lnSpc>
                        <a:spcAft>
                          <a:spcPts val="0"/>
                        </a:spcAft>
                        <a:buFont typeface="Symbol"/>
                        <a:buChar char=""/>
                      </a:pPr>
                      <a:r>
                        <a:rPr lang="en-US" sz="2800" spc="-10" dirty="0">
                          <a:solidFill>
                            <a:srgbClr val="000000"/>
                          </a:solidFill>
                          <a:latin typeface="+mj-lt"/>
                          <a:ea typeface="Times New Roman"/>
                          <a:cs typeface="Times New Roman"/>
                        </a:rPr>
                        <a:t>The pattern appears on canvas only after you complete the line and release the mouse button.</a:t>
                      </a:r>
                      <a:endParaRPr lang="en-US" sz="2400" dirty="0">
                        <a:latin typeface="+mj-lt"/>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7" name="Content Placeholder 6"/>
          <p:cNvSpPr>
            <a:spLocks noGrp="1"/>
          </p:cNvSpPr>
          <p:nvPr>
            <p:ph idx="1"/>
          </p:nvPr>
        </p:nvSpPr>
        <p:spPr>
          <a:xfrm>
            <a:off x="0" y="0"/>
            <a:ext cx="9144000" cy="6019800"/>
          </a:xfrm>
        </p:spPr>
        <p:txBody>
          <a:bodyPr>
            <a:normAutofit fontScale="92500" lnSpcReduction="10000"/>
          </a:bodyPr>
          <a:lstStyle/>
          <a:p>
            <a:pPr>
              <a:buNone/>
            </a:pPr>
            <a:r>
              <a:rPr lang="en-US" b="1" u="sng" dirty="0" smtClean="0"/>
              <a:t>STAMP TOOL</a:t>
            </a:r>
            <a:endParaRPr lang="en-US" dirty="0" smtClean="0"/>
          </a:p>
          <a:p>
            <a:pPr>
              <a:lnSpc>
                <a:spcPct val="200000"/>
              </a:lnSpc>
            </a:pPr>
            <a:r>
              <a:rPr lang="en-US" dirty="0" smtClean="0"/>
              <a:t>It is an interesting tool, which you have already used in your previous class. </a:t>
            </a:r>
          </a:p>
          <a:p>
            <a:pPr>
              <a:lnSpc>
                <a:spcPct val="200000"/>
              </a:lnSpc>
            </a:pPr>
            <a:r>
              <a:rPr lang="en-US" dirty="0" smtClean="0"/>
              <a:t>This tool is used to add readymade images as stamps. Tux paint already have some inbuilt stamps.</a:t>
            </a:r>
            <a:endParaRPr lang="en-US" smtClean="0"/>
          </a:p>
          <a:p>
            <a:pPr>
              <a:lnSpc>
                <a:spcPct val="200000"/>
              </a:lnSpc>
            </a:pPr>
            <a:r>
              <a:rPr lang="en-US" smtClean="0"/>
              <a:t> </a:t>
            </a:r>
            <a:r>
              <a:rPr lang="en-US" dirty="0" smtClean="0"/>
              <a:t>Additional stamps can be downloaded from the following web site ,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smtClean="0">
                <a:solidFill>
                  <a:srgbClr val="FF0000"/>
                </a:solidFill>
                <a:latin typeface="Arial"/>
                <a:ea typeface="Arial"/>
                <a:cs typeface="Arial"/>
                <a:sym typeface="Arial"/>
              </a:rPr>
              <a:t>Home Work</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pPr lvl="0">
              <a:buSzPts val="1400"/>
            </a:pPr>
            <a:r>
              <a:rPr lang="en-US" sz="2400" dirty="0" smtClean="0"/>
              <a:t>Write the parts of the tux paint window.</a:t>
            </a:r>
            <a:endParaRPr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787575" y="5838501"/>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smtClean="0">
                <a:solidFill>
                  <a:srgbClr val="FF0000"/>
                </a:solidFill>
                <a:latin typeface="Arial"/>
                <a:ea typeface="Arial"/>
                <a:cs typeface="Arial"/>
                <a:sym typeface="Arial"/>
              </a:rPr>
              <a:t>OBJECTIVE</a:t>
            </a:r>
            <a:r>
              <a:rPr lang="en" sz="2200" b="1" i="0" u="none" strike="noStrike" cap="none" dirty="0" smtClean="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pPr lvl="0">
              <a:buSzPts val="1400"/>
            </a:pPr>
            <a:r>
              <a:rPr lang="en-US" sz="2400" b="1" dirty="0" smtClean="0">
                <a:latin typeface="Calibri" pitchFamily="34" charset="0"/>
                <a:cs typeface="Calibri" pitchFamily="34" charset="0"/>
              </a:rPr>
              <a:t>Students will  know about Tux Paint and its features.</a:t>
            </a:r>
            <a:endParaRPr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1499</TotalTime>
  <Words>346</Words>
  <Application>Microsoft Office PowerPoint</Application>
  <PresentationFormat>On-screen Show (4:3)</PresentationFormat>
  <Paragraphs>38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DEEPIKA</dc:creator>
  <cp:lastModifiedBy>HP</cp:lastModifiedBy>
  <cp:revision>132</cp:revision>
  <dcterms:created xsi:type="dcterms:W3CDTF">2006-08-16T00:00:00Z</dcterms:created>
  <dcterms:modified xsi:type="dcterms:W3CDTF">2021-09-01T18:29:59Z</dcterms:modified>
</cp:coreProperties>
</file>