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omments/comment8.xml" ContentType="application/vnd.openxmlformats-officedocument.presentationml.comment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s/comment6.xml" ContentType="application/vnd.openxmlformats-officedocument.presentationml.comments+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comments/comment13.xml" ContentType="application/vnd.openxmlformats-officedocument.presentationml.comments+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s/comment4.xml" ContentType="application/vnd.openxmlformats-officedocument.presentationml.comments+xml"/>
  <Override PartName="/ppt/notesSlides/notesSlide14.xml" ContentType="application/vnd.openxmlformats-officedocument.presentationml.notesSlide+xml"/>
  <Override PartName="/ppt/comments/comment11.xml" ContentType="application/vnd.openxmlformats-officedocument.presentationml.comments+xml"/>
  <Override PartName="/ppt/notesSlides/notesSlide23.xml" ContentType="application/vnd.openxmlformats-officedocument.presentationml.notesSlide+xml"/>
  <Override PartName="/ppt/commentAuthors.xml" ContentType="application/vnd.openxmlformats-officedocument.presentationml.commentAuthors+xml"/>
  <Override PartName="/ppt/comments/comment2.xml" ContentType="application/vnd.openxmlformats-officedocument.presentationml.comment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comments/comment9.xml" ContentType="application/vnd.openxmlformats-officedocument.presentationml.comments+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comments/comment7.xml" ContentType="application/vnd.openxmlformats-officedocument.presentationml.comments+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comments/comment5.xml" ContentType="application/vnd.openxmlformats-officedocument.presentationml.comments+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comments/comment3.xml" ContentType="application/vnd.openxmlformats-officedocument.presentationml.comments+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comments/comment12.xml" ContentType="application/vnd.openxmlformats-officedocument.presentationml.comment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11.xml" ContentType="application/vnd.openxmlformats-officedocument.presentationml.notesSlide+xml"/>
  <Override PartName="/ppt/comments/comment10.xml" ContentType="application/vnd.openxmlformats-officedocument.presentationml.comments+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19" r:id="rId1"/>
  </p:sldMasterIdLst>
  <p:notesMasterIdLst>
    <p:notesMasterId r:id="rId45"/>
  </p:notesMasterIdLst>
  <p:sldIdLst>
    <p:sldId id="557" r:id="rId2"/>
    <p:sldId id="361" r:id="rId3"/>
    <p:sldId id="585" r:id="rId4"/>
    <p:sldId id="559" r:id="rId5"/>
    <p:sldId id="363" r:id="rId6"/>
    <p:sldId id="584" r:id="rId7"/>
    <p:sldId id="560" r:id="rId8"/>
    <p:sldId id="364" r:id="rId9"/>
    <p:sldId id="365" r:id="rId10"/>
    <p:sldId id="583" r:id="rId11"/>
    <p:sldId id="561" r:id="rId12"/>
    <p:sldId id="366" r:id="rId13"/>
    <p:sldId id="582" r:id="rId14"/>
    <p:sldId id="562" r:id="rId15"/>
    <p:sldId id="367" r:id="rId16"/>
    <p:sldId id="581" r:id="rId17"/>
    <p:sldId id="563" r:id="rId18"/>
    <p:sldId id="489" r:id="rId19"/>
    <p:sldId id="580" r:id="rId20"/>
    <p:sldId id="564" r:id="rId21"/>
    <p:sldId id="368" r:id="rId22"/>
    <p:sldId id="579" r:id="rId23"/>
    <p:sldId id="565" r:id="rId24"/>
    <p:sldId id="369" r:id="rId25"/>
    <p:sldId id="372" r:id="rId26"/>
    <p:sldId id="370" r:id="rId27"/>
    <p:sldId id="371" r:id="rId28"/>
    <p:sldId id="578" r:id="rId29"/>
    <p:sldId id="566" r:id="rId30"/>
    <p:sldId id="373" r:id="rId31"/>
    <p:sldId id="577" r:id="rId32"/>
    <p:sldId id="567" r:id="rId33"/>
    <p:sldId id="375" r:id="rId34"/>
    <p:sldId id="558" r:id="rId35"/>
    <p:sldId id="569" r:id="rId36"/>
    <p:sldId id="568" r:id="rId37"/>
    <p:sldId id="576" r:id="rId38"/>
    <p:sldId id="571" r:id="rId39"/>
    <p:sldId id="570" r:id="rId40"/>
    <p:sldId id="575" r:id="rId41"/>
    <p:sldId id="573" r:id="rId42"/>
    <p:sldId id="572" r:id="rId43"/>
    <p:sldId id="574"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hisham Datt" initials="BD" lastIdx="1" clrIdx="0">
    <p:extLst>
      <p:ext uri="{19B8F6BF-5375-455C-9EA6-DF929625EA0E}">
        <p15:presenceInfo xmlns="" xmlns:p15="http://schemas.microsoft.com/office/powerpoint/2012/main" userId="e28db51c8c314011" providerId="Windows Live"/>
      </p:ext>
    </p:extLst>
  </p:cmAuthor>
  <p:cmAuthor id="2" name="" initials="" lastIdx="56"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33CC"/>
    <a:srgbClr val="0E4E1A"/>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629" autoAdjust="0"/>
    <p:restoredTop sz="94660"/>
  </p:normalViewPr>
  <p:slideViewPr>
    <p:cSldViewPr snapToGrid="0">
      <p:cViewPr varScale="1">
        <p:scale>
          <a:sx n="73" d="100"/>
          <a:sy n="73" d="100"/>
        </p:scale>
        <p:origin x="-636" y="-12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0-06-17T16:36:04.724" idx="31">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32">
    <p:pos x="6000" y="100"/>
    <p:text>+amanrouniyar@odmegroup.org How come the website here is ODM Egroup and not ODM PS?
_Assigned to you_
-Swoyan Satyendu</p:text>
  </p:cm>
</p:cmLst>
</file>

<file path=ppt/comments/comment10.xml><?xml version="1.0" encoding="utf-8"?>
<p:cmLst xmlns:a="http://schemas.openxmlformats.org/drawingml/2006/main" xmlns:r="http://schemas.openxmlformats.org/officeDocument/2006/relationships" xmlns:p="http://schemas.openxmlformats.org/presentationml/2006/main">
  <p:cm authorId="2" dt="2020-06-17T16:36:04.724" idx="49">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50">
    <p:pos x="6000" y="100"/>
    <p:text>+amanrouniyar@odmegroup.org How come the website here is ODM Egroup and not ODM PS?
_Assigned to you_
-Swoyan Satyendu</p:text>
  </p:cm>
</p:cmLst>
</file>

<file path=ppt/comments/comment11.xml><?xml version="1.0" encoding="utf-8"?>
<p:cmLst xmlns:a="http://schemas.openxmlformats.org/drawingml/2006/main" xmlns:r="http://schemas.openxmlformats.org/officeDocument/2006/relationships" xmlns:p="http://schemas.openxmlformats.org/presentationml/2006/main">
  <p:cm authorId="2" dt="2020-06-17T16:36:04.724" idx="51">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52">
    <p:pos x="6000" y="100"/>
    <p:text>+amanrouniyar@odmegroup.org How come the website here is ODM Egroup and not ODM PS?
_Assigned to you_
-Swoyan Satyendu</p:text>
  </p:cm>
</p:cmLst>
</file>

<file path=ppt/comments/comment12.xml><?xml version="1.0" encoding="utf-8"?>
<p:cmLst xmlns:a="http://schemas.openxmlformats.org/drawingml/2006/main" xmlns:r="http://schemas.openxmlformats.org/officeDocument/2006/relationships" xmlns:p="http://schemas.openxmlformats.org/presentationml/2006/main">
  <p:cm authorId="2" dt="2020-06-17T16:36:04.724" idx="53">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54">
    <p:pos x="6000" y="100"/>
    <p:text>+amanrouniyar@odmegroup.org How come the website here is ODM Egroup and not ODM PS?
_Assigned to you_
-Swoyan Satyendu</p:text>
  </p:cm>
</p:cmLst>
</file>

<file path=ppt/comments/comment13.xml><?xml version="1.0" encoding="utf-8"?>
<p:cmLst xmlns:a="http://schemas.openxmlformats.org/drawingml/2006/main" xmlns:r="http://schemas.openxmlformats.org/officeDocument/2006/relationships" xmlns:p="http://schemas.openxmlformats.org/presentationml/2006/main">
  <p:cm authorId="2" dt="2020-06-17T16:36:04.724" idx="55">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56">
    <p:pos x="6000" y="100"/>
    <p:text>+amanrouniyar@odmegroup.org How come the website here is ODM Egroup and not ODM PS?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2" dt="2020-06-17T16:36:04.724" idx="33">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34">
    <p:pos x="6000" y="100"/>
    <p:text>+amanrouniyar@odmegroup.org How come the website here is ODM Egroup and not ODM PS?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2" dt="2020-06-17T16:36:04.724" idx="35">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36">
    <p:pos x="6000" y="100"/>
    <p:text>+amanrouniyar@odmegroup.org How come the website here is ODM Egroup and not ODM PS?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2" dt="2020-06-17T16:36:04.724" idx="37">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38">
    <p:pos x="6000" y="100"/>
    <p:text>+amanrouniyar@odmegroup.org How come the website here is ODM Egroup and not ODM PS?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2" dt="2020-06-17T16:36:04.724" idx="39">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40">
    <p:pos x="6000" y="100"/>
    <p:text>+amanrouniyar@odmegroup.org How come the website here is ODM Egroup and not ODM PS?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2" dt="2020-06-17T16:36:04.724" idx="41">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42">
    <p:pos x="6000" y="100"/>
    <p:text>+amanrouniyar@odmegroup.org How come the website here is ODM Egroup and not ODM PS?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2" dt="2020-06-17T16:36:04.724" idx="43">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44">
    <p:pos x="6000" y="100"/>
    <p:text>+amanrouniyar@odmegroup.org How come the website here is ODM Egroup and not ODM PS?
_Assigned to you_
-Swoyan Satyendu</p:text>
  </p:cm>
</p:cmLst>
</file>

<file path=ppt/comments/comment8.xml><?xml version="1.0" encoding="utf-8"?>
<p:cmLst xmlns:a="http://schemas.openxmlformats.org/drawingml/2006/main" xmlns:r="http://schemas.openxmlformats.org/officeDocument/2006/relationships" xmlns:p="http://schemas.openxmlformats.org/presentationml/2006/main">
  <p:cm authorId="2" dt="2020-06-17T16:36:04.724" idx="45">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46">
    <p:pos x="6000" y="100"/>
    <p:text>+amanrouniyar@odmegroup.org How come the website here is ODM Egroup and not ODM PS?
_Assigned to you_
-Swoyan Satyendu</p:text>
  </p:cm>
</p:cmLst>
</file>

<file path=ppt/comments/comment9.xml><?xml version="1.0" encoding="utf-8"?>
<p:cmLst xmlns:a="http://schemas.openxmlformats.org/drawingml/2006/main" xmlns:r="http://schemas.openxmlformats.org/officeDocument/2006/relationships" xmlns:p="http://schemas.openxmlformats.org/presentationml/2006/main">
  <p:cm authorId="2" dt="2020-06-17T16:36:04.724" idx="47">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48">
    <p:pos x="6000" y="10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724E59-B044-41C2-9E04-E59469DE61AF}" type="datetimeFigureOut">
              <a:rPr lang="en-US" smtClean="0"/>
              <a:pPr/>
              <a:t>1/12/2022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55E96A-0AE6-495F-9277-1B3E66AE481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16357D6-3D80-4651-AE86-82D468B140EC}" type="datetime1">
              <a:rPr lang="en-US" smtClean="0"/>
              <a:pPr/>
              <a:t>1/12/2022</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46BFD7-EF2F-48E9-AE73-F04F8F882B3F}" type="datetime1">
              <a:rPr lang="en-US" smtClean="0"/>
              <a:pPr/>
              <a:t>1/12/2022</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1"/>
            <a:ext cx="36576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274641"/>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015518-74A3-4729-8E1D-5404510B4FEC}" type="datetime1">
              <a:rPr lang="en-US" smtClean="0"/>
              <a:pPr/>
              <a:t>1/12/2022</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Pr>
        <a:solidFill>
          <a:schemeClr val="accent1"/>
        </a:solidFill>
        <a:effectLst/>
      </p:bgPr>
    </p:bg>
    <p:spTree>
      <p:nvGrpSpPr>
        <p:cNvPr id="1" name=""/>
        <p:cNvGrpSpPr/>
        <p:nvPr/>
      </p:nvGrpSpPr>
      <p:grpSpPr>
        <a:xfrm>
          <a:off x="0" y="0"/>
          <a:ext cx="0" cy="0"/>
          <a:chOff x="0" y="0"/>
          <a:chExt cx="0" cy="0"/>
        </a:xfrm>
      </p:grpSpPr>
      <p:sp>
        <p:nvSpPr>
          <p:cNvPr id="11" name="Freeform 6"/>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Rectangle 12"/>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Date Placeholder 13"/>
          <p:cNvSpPr>
            <a:spLocks noGrp="1"/>
          </p:cNvSpPr>
          <p:nvPr>
            <p:ph type="dt" sz="half" idx="10"/>
          </p:nvPr>
        </p:nvSpPr>
        <p:spPr/>
        <p:txBody>
          <a:bodyPr/>
          <a:lstStyle/>
          <a:p>
            <a:fld id="{B16357D6-3D80-4651-AE86-82D468B140EC}" type="datetime1">
              <a:rPr lang="en-US" smtClean="0"/>
              <a:pPr/>
              <a:t>1/12/2022</a:t>
            </a:fld>
            <a:endParaRPr lang="en-US" dirty="0"/>
          </a:p>
        </p:txBody>
      </p:sp>
      <p:sp>
        <p:nvSpPr>
          <p:cNvPr id="15" name="Slide Number Placeholder 14"/>
          <p:cNvSpPr>
            <a:spLocks noGrp="1"/>
          </p:cNvSpPr>
          <p:nvPr>
            <p:ph type="sldNum" sz="quarter" idx="11"/>
          </p:nvPr>
        </p:nvSpPr>
        <p:spPr/>
        <p:txBody>
          <a:bodyPr/>
          <a:lstStyle/>
          <a:p>
            <a:fld id="{6D22F896-40B5-4ADD-8801-0D06FADFA095}" type="slidenum">
              <a:rPr lang="en-US" smtClean="0"/>
              <a:pPr/>
              <a:t>‹#›</a:t>
            </a:fld>
            <a:endParaRPr lang="en-US" dirty="0"/>
          </a:p>
        </p:txBody>
      </p:sp>
      <p:sp>
        <p:nvSpPr>
          <p:cNvPr id="16" name="Footer Placeholder 15"/>
          <p:cNvSpPr>
            <a:spLocks noGrp="1"/>
          </p:cNvSpPr>
          <p:nvPr>
            <p:ph type="ftr" sz="quarter" idx="12"/>
          </p:nvPr>
        </p:nvSpPr>
        <p:spPr/>
        <p:txBody>
          <a:bodyPr/>
          <a:lstStyle/>
          <a:p>
            <a:r>
              <a:rPr lang="en-US" dirty="0" smtClean="0"/>
              <a:t>KUNJA MOHAN SAHOO</a:t>
            </a:r>
            <a:endParaRPr lang="en-US" dirty="0"/>
          </a:p>
        </p:txBody>
      </p:sp>
    </p:spTree>
    <p:extLst>
      <p:ext uri="{BB962C8B-B14F-4D97-AF65-F5344CB8AC3E}">
        <p14:creationId xmlns="" xmlns:p14="http://schemas.microsoft.com/office/powerpoint/2010/main" val="3653500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A4F1CD-F4A6-4F34-91CE-C1FE363C53CD}" type="datetime1">
              <a:rPr lang="en-US" smtClean="0"/>
              <a:pPr/>
              <a:t>1/12/2022</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27F271-E166-42B2-90A8-3BCF67A1E958}" type="datetime1">
              <a:rPr lang="en-US" smtClean="0"/>
              <a:pPr/>
              <a:t>1/12/2022</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2B5FC3-34D2-46DF-8041-D9D7C9159331}" type="datetime1">
              <a:rPr lang="en-US" smtClean="0"/>
              <a:pPr/>
              <a:t>1/12/2022</a:t>
            </a:fld>
            <a:endParaRPr lang="en-US" dirty="0"/>
          </a:p>
        </p:txBody>
      </p:sp>
      <p:sp>
        <p:nvSpPr>
          <p:cNvPr id="6" name="Footer Placeholder 5"/>
          <p:cNvSpPr>
            <a:spLocks noGrp="1"/>
          </p:cNvSpPr>
          <p:nvPr>
            <p:ph type="ftr" sz="quarter" idx="11"/>
          </p:nvPr>
        </p:nvSpPr>
        <p:spPr/>
        <p:txBody>
          <a:bodyPr/>
          <a:lstStyle/>
          <a:p>
            <a:r>
              <a:rPr lang="en-US" smtClean="0"/>
              <a:t>KUNJA MOHAN SAHOO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4D45C70-013A-4407-97A9-1146D04B1D81}" type="datetime1">
              <a:rPr lang="en-US" smtClean="0"/>
              <a:pPr/>
              <a:t>1/12/2022</a:t>
            </a:fld>
            <a:endParaRPr lang="en-US" dirty="0"/>
          </a:p>
        </p:txBody>
      </p:sp>
      <p:sp>
        <p:nvSpPr>
          <p:cNvPr id="8" name="Footer Placeholder 7"/>
          <p:cNvSpPr>
            <a:spLocks noGrp="1"/>
          </p:cNvSpPr>
          <p:nvPr>
            <p:ph type="ftr" sz="quarter" idx="11"/>
          </p:nvPr>
        </p:nvSpPr>
        <p:spPr/>
        <p:txBody>
          <a:bodyPr/>
          <a:lstStyle/>
          <a:p>
            <a:r>
              <a:rPr lang="en-US" smtClean="0"/>
              <a:t>KUNJA MOHAN SAHOO</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73C943-97E0-485E-AE70-1E619901E740}" type="datetime1">
              <a:rPr lang="en-US" smtClean="0"/>
              <a:pPr/>
              <a:t>1/12/2022</a:t>
            </a:fld>
            <a:endParaRPr lang="en-US" dirty="0"/>
          </a:p>
        </p:txBody>
      </p:sp>
      <p:sp>
        <p:nvSpPr>
          <p:cNvPr id="4" name="Footer Placeholder 3"/>
          <p:cNvSpPr>
            <a:spLocks noGrp="1"/>
          </p:cNvSpPr>
          <p:nvPr>
            <p:ph type="ftr" sz="quarter" idx="11"/>
          </p:nvPr>
        </p:nvSpPr>
        <p:spPr/>
        <p:txBody>
          <a:bodyPr/>
          <a:lstStyle/>
          <a:p>
            <a:r>
              <a:rPr lang="en-US" smtClean="0"/>
              <a:t>KUNJA MOHAN SAHOO</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5FB951-78AF-45B1-9D3E-5BB10B0901D4}" type="datetime1">
              <a:rPr lang="en-US" smtClean="0"/>
              <a:pPr/>
              <a:t>1/12/2022</a:t>
            </a:fld>
            <a:endParaRPr lang="en-US" dirty="0"/>
          </a:p>
        </p:txBody>
      </p:sp>
      <p:sp>
        <p:nvSpPr>
          <p:cNvPr id="3" name="Footer Placeholder 2"/>
          <p:cNvSpPr>
            <a:spLocks noGrp="1"/>
          </p:cNvSpPr>
          <p:nvPr>
            <p:ph type="ftr" sz="quarter" idx="11"/>
          </p:nvPr>
        </p:nvSpPr>
        <p:spPr/>
        <p:txBody>
          <a:bodyPr/>
          <a:lstStyle/>
          <a:p>
            <a:r>
              <a:rPr lang="en-US" smtClean="0"/>
              <a:t>KUNJA MOHAN SAHOO</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09ADCA-EDC2-4CCA-9650-70E2D93E8A32}" type="datetime1">
              <a:rPr lang="en-US" smtClean="0"/>
              <a:pPr/>
              <a:t>1/12/2022</a:t>
            </a:fld>
            <a:endParaRPr lang="en-US" dirty="0"/>
          </a:p>
        </p:txBody>
      </p:sp>
      <p:sp>
        <p:nvSpPr>
          <p:cNvPr id="6" name="Footer Placeholder 5"/>
          <p:cNvSpPr>
            <a:spLocks noGrp="1"/>
          </p:cNvSpPr>
          <p:nvPr>
            <p:ph type="ftr" sz="quarter" idx="11"/>
          </p:nvPr>
        </p:nvSpPr>
        <p:spPr/>
        <p:txBody>
          <a:bodyPr/>
          <a:lstStyle/>
          <a:p>
            <a:r>
              <a:rPr lang="en-US" smtClean="0"/>
              <a:t>KUNJA MOHAN SAHOO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F9CE70-643B-4F17-9A4E-8CFDFB09B5A3}" type="datetime1">
              <a:rPr lang="en-US" smtClean="0"/>
              <a:pPr/>
              <a:t>1/12/2022</a:t>
            </a:fld>
            <a:endParaRPr lang="en-US" dirty="0"/>
          </a:p>
        </p:txBody>
      </p:sp>
      <p:sp>
        <p:nvSpPr>
          <p:cNvPr id="6" name="Footer Placeholder 5"/>
          <p:cNvSpPr>
            <a:spLocks noGrp="1"/>
          </p:cNvSpPr>
          <p:nvPr>
            <p:ph type="ftr" sz="quarter" idx="11"/>
          </p:nvPr>
        </p:nvSpPr>
        <p:spPr/>
        <p:txBody>
          <a:bodyPr/>
          <a:lstStyle/>
          <a:p>
            <a:r>
              <a:rPr lang="en-US" smtClean="0"/>
              <a:t>KUNJA MOHAN SAHOO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6357D6-3D80-4651-AE86-82D468B140EC}" type="datetime1">
              <a:rPr lang="en-US" smtClean="0"/>
              <a:pPr/>
              <a:t>1/12/2022</a:t>
            </a:fld>
            <a:endParaRPr lang="en-US" dirty="0"/>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KUNJA MOHAN SAHOO</a:t>
            </a:r>
            <a:endParaRPr lang="en-US" dirty="0"/>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20" r:id="rId1"/>
    <p:sldLayoutId id="2147483921" r:id="rId2"/>
    <p:sldLayoutId id="2147483922" r:id="rId3"/>
    <p:sldLayoutId id="2147483923" r:id="rId4"/>
    <p:sldLayoutId id="2147483924" r:id="rId5"/>
    <p:sldLayoutId id="2147483925" r:id="rId6"/>
    <p:sldLayoutId id="2147483926" r:id="rId7"/>
    <p:sldLayoutId id="2147483927" r:id="rId8"/>
    <p:sldLayoutId id="2147483928" r:id="rId9"/>
    <p:sldLayoutId id="2147483929" r:id="rId10"/>
    <p:sldLayoutId id="2147483930" r:id="rId11"/>
    <p:sldLayoutId id="2147483908" r:id="rId12"/>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comments" Target="../comments/comment4.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comments" Target="../comments/comment5.xml"/><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comments" Target="../comments/comment6.xml"/><Relationship Id="rId4" Type="http://schemas.openxmlformats.org/officeDocument/2006/relationships/image" Target="../media/image2.jpe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comments" Target="../comments/comment7.xml"/><Relationship Id="rId4" Type="http://schemas.openxmlformats.org/officeDocument/2006/relationships/image" Target="../media/image2.jpeg"/></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comments" Target="../comments/comment8.xml"/><Relationship Id="rId4" Type="http://schemas.openxmlformats.org/officeDocument/2006/relationships/image" Target="../media/image2.jpeg"/></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comments" Target="../comments/comment9.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comments" Target="../comments/comment10.xml"/><Relationship Id="rId4" Type="http://schemas.openxmlformats.org/officeDocument/2006/relationships/image" Target="../media/image2.jpeg"/></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comments" Target="../comments/comment11.xml"/><Relationship Id="rId4" Type="http://schemas.openxmlformats.org/officeDocument/2006/relationships/image" Target="../media/image2.jpeg"/></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comments" Target="../comments/comment12.xml"/><Relationship Id="rId4" Type="http://schemas.openxmlformats.org/officeDocument/2006/relationships/image" Target="../media/image2.jpeg"/></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comments" Target="../comments/comment2.xml"/><Relationship Id="rId4" Type="http://schemas.openxmlformats.org/officeDocument/2006/relationships/image" Target="../media/image2.jpeg"/></Relationships>
</file>

<file path=ppt/slides/_rels/slide4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1.xml"/><Relationship Id="rId5" Type="http://schemas.openxmlformats.org/officeDocument/2006/relationships/comments" Target="../comments/comment13.xml"/><Relationship Id="rId4" Type="http://schemas.openxmlformats.org/officeDocument/2006/relationships/image" Target="../media/image2.jpeg"/></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comments" Target="../comments/comment3.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CONSUMER PROTECTION</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NUMBER:12</a:t>
            </a:r>
            <a:endParaRPr b="1"/>
          </a:p>
          <a:p>
            <a:r>
              <a:rPr lang="en" b="1" dirty="0"/>
              <a:t>CHAPTER NAME </a:t>
            </a:r>
            <a:r>
              <a:rPr lang="en" b="1" dirty="0" smtClean="0"/>
              <a:t>:Consumer Protection</a:t>
            </a:r>
          </a:p>
          <a:p>
            <a:r>
              <a:rPr lang="en" b="1" dirty="0" smtClean="0"/>
              <a:t>CLASS-89</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CONSUMER PROTECTION</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NUMBER:12</a:t>
            </a:r>
            <a:endParaRPr b="1"/>
          </a:p>
          <a:p>
            <a:r>
              <a:rPr lang="en" b="1" dirty="0"/>
              <a:t>CHAPTER NAME </a:t>
            </a:r>
            <a:r>
              <a:rPr lang="en" b="1" dirty="0" smtClean="0"/>
              <a:t>:Consumer Protection</a:t>
            </a:r>
          </a:p>
          <a:p>
            <a:r>
              <a:rPr lang="en" b="1" dirty="0" smtClean="0"/>
              <a:t>CLASS-92</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5863593"/>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MEANING OF CONSUMER: </a:t>
            </a:r>
            <a:r>
              <a:rPr lang="en-US" dirty="0">
                <a:latin typeface="Verdana" panose="020B0604030504040204" pitchFamily="34" charset="0"/>
                <a:ea typeface="Calibri" panose="020F0502020204030204" pitchFamily="34" charset="0"/>
                <a:cs typeface="Cambria" panose="02040503050406030204" pitchFamily="18" charset="0"/>
              </a:rPr>
              <a:t>According to consumer protection act a person shall be considered consumer if he: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Buys/hires goods or services for his use; or</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Uses goods or services with the approval of buyer; or</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Uses goods or services with approval of the person who hires the goods or services; or</a:t>
            </a: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Buys/hires goods or services for use to earn livelihood by self-employment.</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RIGHTS OF CONSUMERS:</a:t>
            </a:r>
            <a:r>
              <a:rPr lang="en-US" b="1" dirty="0">
                <a:latin typeface="Verdana" panose="020B0604030504040204" pitchFamily="34" charset="0"/>
                <a:ea typeface="Calibri" panose="020F0502020204030204" pitchFamily="34" charset="0"/>
                <a:cs typeface="Cambria,Bold"/>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Right to safety,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Right to be informed,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Right to choose,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Right to be heard,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Right to seek redressal,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Right to consumer education.</a:t>
            </a:r>
            <a:endParaRPr lang="en-IN"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3605506" y="46766"/>
            <a:ext cx="5237331" cy="523220"/>
          </a:xfrm>
          <a:prstGeom prst="rect">
            <a:avLst/>
          </a:prstGeom>
          <a:ln>
            <a:solidFill>
              <a:schemeClr val="bg2"/>
            </a:solidFill>
          </a:ln>
          <a:effectLst>
            <a:glow rad="139700">
              <a:schemeClr val="accent4">
                <a:satMod val="175000"/>
                <a:alpha val="40000"/>
              </a:schemeClr>
            </a:glow>
          </a:effectLst>
        </p:spPr>
        <p:txBody>
          <a:bodyPr wrap="none">
            <a:spAutoFit/>
          </a:bodyPr>
          <a:lstStyle/>
          <a:p>
            <a:r>
              <a:rPr lang="en-US" sz="2800" b="1" dirty="0">
                <a:solidFill>
                  <a:srgbClr val="FF0000"/>
                </a:solidFill>
                <a:latin typeface="Verdana" panose="020B0604030504040204" pitchFamily="34" charset="0"/>
                <a:ea typeface="Calibri" panose="020F0502020204030204" pitchFamily="34" charset="0"/>
                <a:cs typeface="Cambria,Bold"/>
              </a:rPr>
              <a:t>CONSUMER PROTECTION</a:t>
            </a:r>
            <a:endParaRPr lang="en-IN" sz="2800" dirty="0"/>
          </a:p>
        </p:txBody>
      </p:sp>
      <p:pic>
        <p:nvPicPr>
          <p:cNvPr id="6" name="Google Shape;55;p13"/>
          <p:cNvPicPr preferRelativeResize="0"/>
          <p:nvPr/>
        </p:nvPicPr>
        <p:blipFill rotWithShape="1">
          <a:blip r:embed="rId2">
            <a:alphaModFix/>
          </a:blip>
          <a:srcRect/>
          <a:stretch/>
        </p:blipFill>
        <p:spPr>
          <a:xfrm>
            <a:off x="10330864" y="4556182"/>
            <a:ext cx="1560633" cy="1560633"/>
          </a:xfrm>
          <a:prstGeom prst="rect">
            <a:avLst/>
          </a:prstGeom>
          <a:noFill/>
          <a:ln>
            <a:noFill/>
          </a:ln>
        </p:spPr>
      </p:pic>
    </p:spTree>
    <p:extLst>
      <p:ext uri="{BB962C8B-B14F-4D97-AF65-F5344CB8AC3E}">
        <p14:creationId xmlns="" xmlns:p14="http://schemas.microsoft.com/office/powerpoint/2010/main" val="3492776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CONSUMER PROTECTION</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NUMBER:12</a:t>
            </a:r>
            <a:endParaRPr b="1"/>
          </a:p>
          <a:p>
            <a:r>
              <a:rPr lang="en" b="1" dirty="0"/>
              <a:t>CHAPTER NAME </a:t>
            </a:r>
            <a:r>
              <a:rPr lang="en" b="1" dirty="0" smtClean="0"/>
              <a:t>:Consumer Protection</a:t>
            </a:r>
          </a:p>
          <a:p>
            <a:r>
              <a:rPr lang="en" b="1" dirty="0" smtClean="0"/>
              <a:t>CLASS-93</a:t>
            </a:r>
            <a:endParaRPr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5032596"/>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RESPONSIBILITIES OF CONSUMERS:</a:t>
            </a:r>
            <a:r>
              <a:rPr lang="en-US" b="1" dirty="0">
                <a:latin typeface="Verdana" panose="020B0604030504040204" pitchFamily="34" charset="0"/>
                <a:ea typeface="Calibri" panose="020F0502020204030204" pitchFamily="34" charset="0"/>
                <a:cs typeface="Cambria,Bold"/>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To buy only standard goods,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Not to compromise on quality,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Not to forget to get receipt and guarantee/warranty card,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To learn the risks associated with products and services,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To read labels carefully,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To be honest in dealings,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To buy only legal goods,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To be aware of their rights,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To exercise their rights,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To file complaint for the redressal of genuine grievances,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To form consumer societies.</a:t>
            </a:r>
            <a:endParaRPr lang="en-IN"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3605506" y="46766"/>
            <a:ext cx="5237331" cy="523220"/>
          </a:xfrm>
          <a:prstGeom prst="rect">
            <a:avLst/>
          </a:prstGeom>
          <a:ln>
            <a:solidFill>
              <a:schemeClr val="bg2"/>
            </a:solidFill>
          </a:ln>
          <a:effectLst>
            <a:glow rad="139700">
              <a:schemeClr val="accent4">
                <a:satMod val="175000"/>
                <a:alpha val="40000"/>
              </a:schemeClr>
            </a:glow>
          </a:effectLst>
        </p:spPr>
        <p:txBody>
          <a:bodyPr wrap="none">
            <a:spAutoFit/>
          </a:bodyPr>
          <a:lstStyle/>
          <a:p>
            <a:r>
              <a:rPr lang="en-US" sz="2800" b="1" dirty="0">
                <a:solidFill>
                  <a:srgbClr val="FF0000"/>
                </a:solidFill>
                <a:latin typeface="Verdana" panose="020B0604030504040204" pitchFamily="34" charset="0"/>
                <a:ea typeface="Calibri" panose="020F0502020204030204" pitchFamily="34" charset="0"/>
                <a:cs typeface="Cambria,Bold"/>
              </a:rPr>
              <a:t>CONSUMER PROTECTION</a:t>
            </a:r>
            <a:endParaRPr lang="en-IN" sz="2800" dirty="0"/>
          </a:p>
        </p:txBody>
      </p:sp>
      <p:pic>
        <p:nvPicPr>
          <p:cNvPr id="6" name="Google Shape;55;p13"/>
          <p:cNvPicPr preferRelativeResize="0"/>
          <p:nvPr/>
        </p:nvPicPr>
        <p:blipFill rotWithShape="1">
          <a:blip r:embed="rId2">
            <a:alphaModFix/>
          </a:blip>
          <a:srcRect/>
          <a:stretch/>
        </p:blipFill>
        <p:spPr>
          <a:xfrm>
            <a:off x="10539870" y="140936"/>
            <a:ext cx="1560633" cy="1560633"/>
          </a:xfrm>
          <a:prstGeom prst="rect">
            <a:avLst/>
          </a:prstGeom>
          <a:noFill/>
          <a:ln>
            <a:noFill/>
          </a:ln>
        </p:spPr>
      </p:pic>
    </p:spTree>
    <p:extLst>
      <p:ext uri="{BB962C8B-B14F-4D97-AF65-F5344CB8AC3E}">
        <p14:creationId xmlns="" xmlns:p14="http://schemas.microsoft.com/office/powerpoint/2010/main" val="31095342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CONSUMER PROTECTION</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NUMBER:12</a:t>
            </a:r>
            <a:endParaRPr b="1"/>
          </a:p>
          <a:p>
            <a:r>
              <a:rPr lang="en" b="1" dirty="0"/>
              <a:t>CHAPTER NAME </a:t>
            </a:r>
            <a:r>
              <a:rPr lang="en" b="1" dirty="0" smtClean="0"/>
              <a:t>:Consumer Protection</a:t>
            </a:r>
          </a:p>
          <a:p>
            <a:r>
              <a:rPr lang="en" b="1" dirty="0" smtClean="0"/>
              <a:t>CLASS-94</a:t>
            </a:r>
            <a:endParaRPr b="1"/>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43872" y="1249716"/>
            <a:ext cx="4782393" cy="5309146"/>
          </a:xfrm>
          <a:prstGeom prst="rect">
            <a:avLst/>
          </a:prstGeom>
        </p:spPr>
        <p:txBody>
          <a:bodyPr wrap="square">
            <a:spAutoFit/>
          </a:bodyPr>
          <a:lstStyle/>
          <a:p>
            <a:pPr>
              <a:lnSpc>
                <a:spcPct val="150000"/>
              </a:lnSpc>
              <a:spcAft>
                <a:spcPts val="0"/>
              </a:spcAft>
            </a:pPr>
            <a:r>
              <a:rPr lang="en-US" sz="2000" b="1" dirty="0">
                <a:latin typeface="Verdana" panose="020B0604030504040204" pitchFamily="34" charset="0"/>
                <a:ea typeface="Calibri" panose="020F0502020204030204" pitchFamily="34" charset="0"/>
                <a:cs typeface="Cambria,Bold"/>
              </a:rPr>
              <a:t>Quality Marks:</a:t>
            </a:r>
          </a:p>
          <a:p>
            <a:pPr>
              <a:lnSpc>
                <a:spcPct val="150000"/>
              </a:lnSpc>
              <a:spcAft>
                <a:spcPts val="0"/>
              </a:spcAft>
            </a:pPr>
            <a:endParaRPr lang="en-US" b="1" dirty="0">
              <a:latin typeface="Verdana" panose="020B0604030504040204" pitchFamily="34" charset="0"/>
              <a:ea typeface="Calibri" panose="020F0502020204030204" pitchFamily="34" charset="0"/>
              <a:cs typeface="Cambria,Bold"/>
            </a:endParaRPr>
          </a:p>
          <a:p>
            <a:pPr>
              <a:lnSpc>
                <a:spcPct val="150000"/>
              </a:lnSpc>
              <a:spcAft>
                <a:spcPts val="0"/>
              </a:spcAft>
            </a:pPr>
            <a:r>
              <a:rPr lang="en-US" b="1" dirty="0">
                <a:latin typeface="Verdana" panose="020B0604030504040204" pitchFamily="34" charset="0"/>
                <a:ea typeface="Calibri" panose="020F0502020204030204" pitchFamily="34" charset="0"/>
                <a:cs typeface="Cambria,Bold"/>
              </a:rPr>
              <a:t>ISI: </a:t>
            </a:r>
            <a:r>
              <a:rPr lang="en-US" sz="1600" dirty="0">
                <a:latin typeface="Verdana" panose="020B0604030504040204" pitchFamily="34" charset="0"/>
                <a:ea typeface="Calibri" panose="020F0502020204030204" pitchFamily="34" charset="0"/>
                <a:cs typeface="Cambria,Bold"/>
              </a:rPr>
              <a:t>Electrical appliances, LPG cylinder, Batteries, Oil pressure stove, etc.</a:t>
            </a:r>
          </a:p>
          <a:p>
            <a:pPr>
              <a:lnSpc>
                <a:spcPct val="150000"/>
              </a:lnSpc>
              <a:spcAft>
                <a:spcPts val="0"/>
              </a:spcAft>
            </a:pPr>
            <a:r>
              <a:rPr lang="en-US" b="1" dirty="0">
                <a:latin typeface="Verdana" panose="020B0604030504040204" pitchFamily="34" charset="0"/>
                <a:ea typeface="Calibri" panose="020F0502020204030204" pitchFamily="34" charset="0"/>
                <a:cs typeface="Cambria,Bold"/>
              </a:rPr>
              <a:t>FPO: </a:t>
            </a:r>
            <a:r>
              <a:rPr lang="en-US" sz="1600" dirty="0">
                <a:latin typeface="Verdana" panose="020B0604030504040204" pitchFamily="34" charset="0"/>
                <a:ea typeface="Calibri" panose="020F0502020204030204" pitchFamily="34" charset="0"/>
                <a:cs typeface="Cambria,Bold"/>
              </a:rPr>
              <a:t>All processed fruit. </a:t>
            </a:r>
            <a:endParaRPr lang="en-US" dirty="0">
              <a:latin typeface="Verdana" panose="020B0604030504040204" pitchFamily="34" charset="0"/>
              <a:ea typeface="Calibri" panose="020F0502020204030204" pitchFamily="34" charset="0"/>
              <a:cs typeface="Cambria,Bold"/>
            </a:endParaRPr>
          </a:p>
          <a:p>
            <a:pPr>
              <a:lnSpc>
                <a:spcPct val="150000"/>
              </a:lnSpc>
              <a:spcAft>
                <a:spcPts val="0"/>
              </a:spcAft>
            </a:pPr>
            <a:r>
              <a:rPr lang="en-US" b="1" dirty="0">
                <a:latin typeface="Verdana" panose="020B0604030504040204" pitchFamily="34" charset="0"/>
                <a:ea typeface="Calibri" panose="020F0502020204030204" pitchFamily="34" charset="0"/>
                <a:cs typeface="Cambria,Bold"/>
              </a:rPr>
              <a:t>BIS HALLMARK: </a:t>
            </a:r>
            <a:r>
              <a:rPr lang="en-US" sz="1600" dirty="0">
                <a:latin typeface="Verdana" panose="020B0604030504040204" pitchFamily="34" charset="0"/>
                <a:ea typeface="Calibri" panose="020F0502020204030204" pitchFamily="34" charset="0"/>
                <a:cs typeface="Cambria,Bold"/>
              </a:rPr>
              <a:t>Gold from the year 2000 and for silver jewelry from 2005.</a:t>
            </a:r>
          </a:p>
          <a:p>
            <a:pPr>
              <a:lnSpc>
                <a:spcPct val="150000"/>
              </a:lnSpc>
              <a:spcAft>
                <a:spcPts val="0"/>
              </a:spcAft>
            </a:pPr>
            <a:r>
              <a:rPr lang="en-US" b="1" dirty="0">
                <a:latin typeface="Verdana" panose="020B0604030504040204" pitchFamily="34" charset="0"/>
                <a:ea typeface="Calibri" panose="020F0502020204030204" pitchFamily="34" charset="0"/>
                <a:cs typeface="Cambria,Bold"/>
              </a:rPr>
              <a:t>AGMARK: </a:t>
            </a:r>
            <a:r>
              <a:rPr lang="en-US" sz="1600" dirty="0">
                <a:latin typeface="Verdana" panose="020B0604030504040204" pitchFamily="34" charset="0"/>
                <a:ea typeface="Calibri" panose="020F0502020204030204" pitchFamily="34" charset="0"/>
                <a:cs typeface="Cambria,Bold"/>
              </a:rPr>
              <a:t>Pulses, </a:t>
            </a:r>
            <a:r>
              <a:rPr lang="en-US" sz="1600" dirty="0" smtClean="0">
                <a:latin typeface="Verdana" panose="020B0604030504040204" pitchFamily="34" charset="0"/>
                <a:ea typeface="Calibri" panose="020F0502020204030204" pitchFamily="34" charset="0"/>
                <a:cs typeface="Cambria,Bold"/>
              </a:rPr>
              <a:t>Essential </a:t>
            </a:r>
            <a:r>
              <a:rPr lang="en-US" sz="1600" dirty="0">
                <a:latin typeface="Verdana" panose="020B0604030504040204" pitchFamily="34" charset="0"/>
                <a:ea typeface="Calibri" panose="020F0502020204030204" pitchFamily="34" charset="0"/>
                <a:cs typeface="Cambria,Bold"/>
              </a:rPr>
              <a:t>Oils, Vegetable Oils, Fruits and Vegetables, and semi-processed products, etc.</a:t>
            </a:r>
          </a:p>
          <a:p>
            <a:pPr>
              <a:lnSpc>
                <a:spcPct val="150000"/>
              </a:lnSpc>
              <a:spcAft>
                <a:spcPts val="0"/>
              </a:spcAft>
            </a:pPr>
            <a:r>
              <a:rPr lang="en-US" b="1" dirty="0">
                <a:latin typeface="Verdana" panose="020B0604030504040204" pitchFamily="34" charset="0"/>
                <a:ea typeface="Calibri" panose="020F0502020204030204" pitchFamily="34" charset="0"/>
                <a:cs typeface="Cambria,Bold"/>
              </a:rPr>
              <a:t>ECO MARK: </a:t>
            </a:r>
            <a:r>
              <a:rPr lang="en-US" sz="1600" dirty="0">
                <a:latin typeface="Verdana" panose="020B0604030504040204" pitchFamily="34" charset="0"/>
                <a:ea typeface="Calibri" panose="020F0502020204030204" pitchFamily="34" charset="0"/>
                <a:cs typeface="Cambria,Bold"/>
              </a:rPr>
              <a:t>Soaps and Detergents, Paints, Paper, Plastics, Cosmetics, etc.</a:t>
            </a:r>
          </a:p>
          <a:p>
            <a:pPr>
              <a:lnSpc>
                <a:spcPct val="150000"/>
              </a:lnSpc>
              <a:spcAft>
                <a:spcPts val="0"/>
              </a:spcAft>
            </a:pPr>
            <a:r>
              <a:rPr lang="en-US" b="1" dirty="0">
                <a:latin typeface="Verdana" panose="020B0604030504040204" pitchFamily="34" charset="0"/>
                <a:ea typeface="Calibri" panose="020F0502020204030204" pitchFamily="34" charset="0"/>
                <a:cs typeface="Cambria,Bold"/>
              </a:rPr>
              <a:t>WOOLMARK: </a:t>
            </a:r>
            <a:r>
              <a:rPr lang="en-US" sz="1600" dirty="0">
                <a:latin typeface="Verdana" panose="020B0604030504040204" pitchFamily="34" charset="0"/>
                <a:ea typeface="Calibri" panose="020F0502020204030204" pitchFamily="34" charset="0"/>
                <a:cs typeface="Cambria,Bold"/>
              </a:rPr>
              <a:t>Products that contain wool.</a:t>
            </a:r>
            <a:endParaRPr lang="en-US" dirty="0">
              <a:latin typeface="Verdana" panose="020B0604030504040204" pitchFamily="34" charset="0"/>
              <a:ea typeface="Calibri" panose="020F0502020204030204" pitchFamily="34" charset="0"/>
              <a:cs typeface="Cambria,Bold"/>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3605506" y="46766"/>
            <a:ext cx="5237331" cy="523220"/>
          </a:xfrm>
          <a:prstGeom prst="rect">
            <a:avLst/>
          </a:prstGeom>
          <a:ln>
            <a:solidFill>
              <a:schemeClr val="bg2"/>
            </a:solidFill>
          </a:ln>
          <a:effectLst>
            <a:glow rad="139700">
              <a:schemeClr val="accent4">
                <a:satMod val="175000"/>
                <a:alpha val="40000"/>
              </a:schemeClr>
            </a:glow>
          </a:effectLst>
        </p:spPr>
        <p:txBody>
          <a:bodyPr wrap="none">
            <a:spAutoFit/>
          </a:bodyPr>
          <a:lstStyle/>
          <a:p>
            <a:r>
              <a:rPr lang="en-US" sz="2800" b="1" dirty="0">
                <a:solidFill>
                  <a:srgbClr val="FF0000"/>
                </a:solidFill>
                <a:latin typeface="Verdana" panose="020B0604030504040204" pitchFamily="34" charset="0"/>
                <a:ea typeface="Calibri" panose="020F0502020204030204" pitchFamily="34" charset="0"/>
                <a:cs typeface="Cambria,Bold"/>
              </a:rPr>
              <a:t>CONSUMER PROTECTION</a:t>
            </a:r>
            <a:endParaRPr lang="en-IN" sz="2800" dirty="0"/>
          </a:p>
        </p:txBody>
      </p:sp>
      <p:pic>
        <p:nvPicPr>
          <p:cNvPr id="7" name="Picture 6" descr="C:\Users\Krish\AppData\Local\Packages\Microsoft.Office.Desktop_8wekyb3d8bbwe\AC\INetCache\Content.MSO\A72761C6.tmp">
            <a:extLst>
              <a:ext uri="{FF2B5EF4-FFF2-40B4-BE49-F238E27FC236}">
                <a16:creationId xmlns="" xmlns:a16="http://schemas.microsoft.com/office/drawing/2014/main" id="{B572E3D5-8515-4C38-9608-221052F24CF2}"/>
              </a:ext>
            </a:extLst>
          </p:cNvPr>
          <p:cNvPicPr/>
          <p:nvPr/>
        </p:nvPicPr>
        <p:blipFill>
          <a:blip r:embed="rId2">
            <a:extLst>
              <a:ext uri="{28A0092B-C50C-407E-A947-70E740481C1C}">
                <a14:useLocalDpi xmlns="" xmlns:a14="http://schemas.microsoft.com/office/drawing/2010/main" val="0"/>
              </a:ext>
            </a:extLst>
          </a:blip>
          <a:srcRect/>
          <a:stretch>
            <a:fillRect/>
          </a:stretch>
        </p:blipFill>
        <p:spPr bwMode="auto">
          <a:xfrm>
            <a:off x="5899093" y="1466994"/>
            <a:ext cx="5648241" cy="2951257"/>
          </a:xfrm>
          <a:prstGeom prst="rect">
            <a:avLst/>
          </a:prstGeom>
          <a:noFill/>
          <a:ln>
            <a:noFill/>
          </a:ln>
        </p:spPr>
      </p:pic>
      <p:pic>
        <p:nvPicPr>
          <p:cNvPr id="6" name="Google Shape;55;p13"/>
          <p:cNvPicPr preferRelativeResize="0"/>
          <p:nvPr/>
        </p:nvPicPr>
        <p:blipFill rotWithShape="1">
          <a:blip r:embed="rId3">
            <a:alphaModFix/>
          </a:blip>
          <a:srcRect/>
          <a:stretch/>
        </p:blipFill>
        <p:spPr>
          <a:xfrm>
            <a:off x="10317802" y="5026445"/>
            <a:ext cx="1560633" cy="1560633"/>
          </a:xfrm>
          <a:prstGeom prst="rect">
            <a:avLst/>
          </a:prstGeom>
          <a:noFill/>
          <a:ln>
            <a:noFill/>
          </a:ln>
        </p:spPr>
      </p:pic>
    </p:spTree>
    <p:extLst>
      <p:ext uri="{BB962C8B-B14F-4D97-AF65-F5344CB8AC3E}">
        <p14:creationId xmlns="" xmlns:p14="http://schemas.microsoft.com/office/powerpoint/2010/main" val="9505958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5333832"/>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CONCEPT/ MEANING OF CONSUMER PROTECTION:</a:t>
            </a:r>
            <a:r>
              <a:rPr lang="en-US" b="1" dirty="0">
                <a:latin typeface="Verdana" panose="020B0604030504040204" pitchFamily="34" charset="0"/>
                <a:ea typeface="Calibri" panose="020F0502020204030204" pitchFamily="34" charset="0"/>
                <a:cs typeface="Cambria,Bold"/>
              </a:rPr>
              <a:t> </a:t>
            </a:r>
            <a:r>
              <a:rPr lang="en-US" dirty="0">
                <a:latin typeface="Verdana" panose="020B0604030504040204" pitchFamily="34" charset="0"/>
                <a:ea typeface="Calibri" panose="020F0502020204030204" pitchFamily="34" charset="0"/>
                <a:cs typeface="Cambria" panose="02040503050406030204" pitchFamily="18" charset="0"/>
              </a:rPr>
              <a:t>Consumer protection refers to protecting the consumer against anti-consumer trade practices by the producers or sellers.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latin typeface="Verdana" panose="020B0604030504040204" pitchFamily="34" charset="0"/>
                <a:ea typeface="Calibri" panose="020F0502020204030204" pitchFamily="34" charset="0"/>
                <a:cs typeface="Cambria,Bold"/>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IMPORTANCE OF CONSUMER PROTECTION:</a:t>
            </a:r>
            <a:r>
              <a:rPr lang="en-US" dirty="0">
                <a:latin typeface="Verdana" panose="020B0604030504040204" pitchFamily="34" charset="0"/>
                <a:ea typeface="Calibri" panose="020F0502020204030204" pitchFamily="34" charset="0"/>
                <a:cs typeface="Cambria" panose="02040503050406030204" pitchFamily="18" charset="0"/>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b="1" dirty="0">
                <a:latin typeface="Verdana" panose="020B0604030504040204" pitchFamily="34" charset="0"/>
                <a:ea typeface="Calibri" panose="020F0502020204030204" pitchFamily="34" charset="0"/>
                <a:cs typeface="Cambria" panose="02040503050406030204" pitchFamily="18" charset="0"/>
              </a:rPr>
              <a:t>From Consumer Point of View:</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Consumer Ignorance</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Unorganized Consumers</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Widespread Exploitation of consumers</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b="1" dirty="0">
                <a:latin typeface="Verdana" panose="020B0604030504040204" pitchFamily="34" charset="0"/>
                <a:ea typeface="Calibri" panose="020F0502020204030204" pitchFamily="34" charset="0"/>
                <a:cs typeface="Cambria" panose="02040503050406030204" pitchFamily="18" charset="0"/>
              </a:rPr>
              <a:t>From Business Point of View:</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Long-term interest of business</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Business uses society resources</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Social responsibility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Moral justification,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Clr>
                <a:srgbClr val="000000"/>
              </a:buClr>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Govt. intervention</a:t>
            </a:r>
            <a:endParaRPr lang="en-IN" sz="2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3605506" y="46766"/>
            <a:ext cx="5237331" cy="523220"/>
          </a:xfrm>
          <a:prstGeom prst="rect">
            <a:avLst/>
          </a:prstGeom>
          <a:ln>
            <a:solidFill>
              <a:schemeClr val="bg2"/>
            </a:solidFill>
          </a:ln>
          <a:effectLst>
            <a:glow rad="139700">
              <a:schemeClr val="accent4">
                <a:satMod val="175000"/>
                <a:alpha val="40000"/>
              </a:schemeClr>
            </a:glow>
          </a:effectLst>
        </p:spPr>
        <p:txBody>
          <a:bodyPr wrap="none">
            <a:spAutoFit/>
          </a:bodyPr>
          <a:lstStyle/>
          <a:p>
            <a:r>
              <a:rPr lang="en-US" sz="2800" b="1" dirty="0">
                <a:solidFill>
                  <a:srgbClr val="FF0000"/>
                </a:solidFill>
                <a:latin typeface="Verdana" panose="020B0604030504040204" pitchFamily="34" charset="0"/>
                <a:ea typeface="Calibri" panose="020F0502020204030204" pitchFamily="34" charset="0"/>
                <a:cs typeface="Cambria,Bold"/>
              </a:rPr>
              <a:t>CONSUMER PROTECTION</a:t>
            </a:r>
            <a:endParaRPr lang="en-IN" sz="2800" dirty="0"/>
          </a:p>
        </p:txBody>
      </p:sp>
      <p:pic>
        <p:nvPicPr>
          <p:cNvPr id="6" name="Picture 2" descr="consumer protection के लिए इमेज परिणाम">
            <a:extLst>
              <a:ext uri="{FF2B5EF4-FFF2-40B4-BE49-F238E27FC236}">
                <a16:creationId xmlns="" xmlns:a16="http://schemas.microsoft.com/office/drawing/2014/main" id="{F4BC886A-76BC-4AB3-800B-09E00FCC0F1A}"/>
              </a:ext>
            </a:extLst>
          </p:cNvPr>
          <p:cNvPicPr>
            <a:picLocks noChangeAspect="1" noChangeArrowheads="1"/>
          </p:cNvPicPr>
          <p:nvPr/>
        </p:nvPicPr>
        <p:blipFill>
          <a:blip r:embed="rId2"/>
          <a:srcRect/>
          <a:stretch>
            <a:fillRect/>
          </a:stretch>
        </p:blipFill>
        <p:spPr bwMode="auto">
          <a:xfrm>
            <a:off x="6317591" y="2943970"/>
            <a:ext cx="4800600" cy="2400300"/>
          </a:xfrm>
          <a:prstGeom prst="rect">
            <a:avLst/>
          </a:prstGeom>
          <a:noFill/>
        </p:spPr>
      </p:pic>
      <p:pic>
        <p:nvPicPr>
          <p:cNvPr id="7" name="Google Shape;55;p13"/>
          <p:cNvPicPr preferRelativeResize="0"/>
          <p:nvPr/>
        </p:nvPicPr>
        <p:blipFill rotWithShape="1">
          <a:blip r:embed="rId3">
            <a:alphaModFix/>
          </a:blip>
          <a:srcRect/>
          <a:stretch/>
        </p:blipFill>
        <p:spPr>
          <a:xfrm>
            <a:off x="10631367" y="5297367"/>
            <a:ext cx="1560633" cy="1560633"/>
          </a:xfrm>
          <a:prstGeom prst="rect">
            <a:avLst/>
          </a:prstGeom>
          <a:noFill/>
          <a:ln>
            <a:noFill/>
          </a:ln>
        </p:spPr>
      </p:pic>
    </p:spTree>
    <p:extLst>
      <p:ext uri="{BB962C8B-B14F-4D97-AF65-F5344CB8AC3E}">
        <p14:creationId xmlns="" xmlns:p14="http://schemas.microsoft.com/office/powerpoint/2010/main" val="75271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CONSUMER PROTECTION</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NUMBER:12</a:t>
            </a:r>
            <a:endParaRPr b="1"/>
          </a:p>
          <a:p>
            <a:r>
              <a:rPr lang="en" b="1" dirty="0"/>
              <a:t>CHAPTER NAME </a:t>
            </a:r>
            <a:r>
              <a:rPr lang="en" b="1" dirty="0" smtClean="0"/>
              <a:t>:Consumer Protection</a:t>
            </a:r>
          </a:p>
          <a:p>
            <a:r>
              <a:rPr lang="en" b="1" dirty="0" smtClean="0"/>
              <a:t>CLASS-95</a:t>
            </a:r>
            <a:endParaRPr b="1"/>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5309595"/>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WHO CAN FILE A COMPLAINT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dirty="0">
                <a:latin typeface="Verdana" panose="020B0604030504040204" pitchFamily="34" charset="0"/>
                <a:ea typeface="Calibri" panose="020F0502020204030204" pitchFamily="34" charset="0"/>
                <a:cs typeface="Cambria" panose="02040503050406030204" pitchFamily="18" charset="0"/>
              </a:rPr>
              <a:t>Under this act, a complaint can be filed by:</a:t>
            </a:r>
          </a:p>
          <a:p>
            <a:pPr>
              <a:lnSpc>
                <a:spcPct val="150000"/>
              </a:lnSpc>
              <a:spcAft>
                <a:spcPts val="0"/>
              </a:spcAft>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A consumer,</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A registered consumer association,</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One or more consumers,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Central government, or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State government.</a:t>
            </a:r>
          </a:p>
          <a:p>
            <a:pPr marL="342900" lvl="0" indent="-342900">
              <a:lnSpc>
                <a:spcPct val="150000"/>
              </a:lnSpc>
              <a:spcAft>
                <a:spcPts val="0"/>
              </a:spcAft>
              <a:buFont typeface="Wingdings" panose="05000000000000000000" pitchFamily="2" charset="2"/>
              <a:buChar char=""/>
            </a:pPr>
            <a:endParaRPr lang="en-US" sz="1600" dirty="0">
              <a:latin typeface="Verdana" panose="020B0604030504040204" pitchFamily="34" charset="0"/>
              <a:ea typeface="Calibri" panose="020F0502020204030204" pitchFamily="34" charset="0"/>
              <a:cs typeface="Times New Roman" panose="02020603050405020304" pitchFamily="18" charset="0"/>
            </a:endParaRPr>
          </a:p>
          <a:p>
            <a:pPr>
              <a:lnSpc>
                <a:spcPct val="150000"/>
              </a:lnSpc>
            </a:pPr>
            <a:r>
              <a:rPr lang="en-US" b="1" dirty="0">
                <a:solidFill>
                  <a:srgbClr val="FF0000"/>
                </a:solidFill>
              </a:rPr>
              <a:t>A COMPLAINT CAN BE FILED AGAIST WHOM ?</a:t>
            </a:r>
            <a:endParaRPr lang="en-IN" dirty="0">
              <a:solidFill>
                <a:srgbClr val="FF0000"/>
              </a:solidFill>
            </a:endParaRPr>
          </a:p>
          <a:p>
            <a:pPr marL="342900" lvl="0" indent="-342900">
              <a:lnSpc>
                <a:spcPct val="150000"/>
              </a:lnSpc>
              <a:spcAft>
                <a:spcPts val="0"/>
              </a:spcAft>
              <a:buFont typeface="Wingdings" panose="05000000000000000000" pitchFamily="2" charset="2"/>
              <a:buChar cha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50000"/>
              </a:lnSpc>
              <a:buFont typeface="Wingdings" panose="05000000000000000000" pitchFamily="2" charset="2"/>
              <a:buChar char="Ø"/>
            </a:pPr>
            <a:r>
              <a:rPr lang="en-US" i="1" dirty="0">
                <a:latin typeface="Verdana" panose="020B0604030504040204" pitchFamily="34" charset="0"/>
                <a:ea typeface="Calibri" panose="020F0502020204030204" pitchFamily="34" charset="0"/>
                <a:cs typeface="Cambria" panose="02040503050406030204" pitchFamily="18" charset="0"/>
              </a:rPr>
              <a:t>A complaint can be filed against a businessman who is involved in unfair or restrictive trade practices.</a:t>
            </a:r>
            <a:endParaRPr lang="en-IN"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3605506" y="46766"/>
            <a:ext cx="5237331" cy="523220"/>
          </a:xfrm>
          <a:prstGeom prst="rect">
            <a:avLst/>
          </a:prstGeom>
          <a:ln>
            <a:solidFill>
              <a:schemeClr val="bg2"/>
            </a:solidFill>
          </a:ln>
          <a:effectLst>
            <a:glow rad="139700">
              <a:schemeClr val="accent4">
                <a:satMod val="175000"/>
                <a:alpha val="40000"/>
              </a:schemeClr>
            </a:glow>
          </a:effectLst>
        </p:spPr>
        <p:txBody>
          <a:bodyPr wrap="none">
            <a:spAutoFit/>
          </a:bodyPr>
          <a:lstStyle/>
          <a:p>
            <a:r>
              <a:rPr lang="en-US" sz="2800" b="1" dirty="0">
                <a:solidFill>
                  <a:srgbClr val="FF0000"/>
                </a:solidFill>
                <a:latin typeface="Verdana" panose="020B0604030504040204" pitchFamily="34" charset="0"/>
                <a:ea typeface="Calibri" panose="020F0502020204030204" pitchFamily="34" charset="0"/>
                <a:cs typeface="Cambria,Bold"/>
              </a:rPr>
              <a:t>CONSUMER PROTECTION</a:t>
            </a:r>
            <a:endParaRPr lang="en-IN" sz="2800" dirty="0"/>
          </a:p>
        </p:txBody>
      </p:sp>
      <p:pic>
        <p:nvPicPr>
          <p:cNvPr id="6" name="Google Shape;55;p13"/>
          <p:cNvPicPr preferRelativeResize="0"/>
          <p:nvPr/>
        </p:nvPicPr>
        <p:blipFill rotWithShape="1">
          <a:blip r:embed="rId2">
            <a:alphaModFix/>
          </a:blip>
          <a:srcRect/>
          <a:stretch/>
        </p:blipFill>
        <p:spPr>
          <a:xfrm>
            <a:off x="10539870" y="140936"/>
            <a:ext cx="1560633" cy="1560633"/>
          </a:xfrm>
          <a:prstGeom prst="rect">
            <a:avLst/>
          </a:prstGeom>
          <a:noFill/>
          <a:ln>
            <a:noFill/>
          </a:ln>
        </p:spPr>
      </p:pic>
    </p:spTree>
    <p:extLst>
      <p:ext uri="{BB962C8B-B14F-4D97-AF65-F5344CB8AC3E}">
        <p14:creationId xmlns="" xmlns:p14="http://schemas.microsoft.com/office/powerpoint/2010/main" val="37795514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CONSUMER PROTECTION</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NUMBER:12</a:t>
            </a:r>
            <a:endParaRPr b="1"/>
          </a:p>
          <a:p>
            <a:r>
              <a:rPr lang="en" b="1" dirty="0"/>
              <a:t>CHAPTER NAME </a:t>
            </a:r>
            <a:r>
              <a:rPr lang="en" b="1" dirty="0" smtClean="0"/>
              <a:t>:Consumer Protection</a:t>
            </a:r>
          </a:p>
          <a:p>
            <a:r>
              <a:rPr lang="en" b="1" dirty="0" smtClean="0"/>
              <a:t>CLASS-95</a:t>
            </a:r>
            <a:endParaRPr b="1"/>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2447273"/>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REDRESSAL MACHINERY:</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Bold"/>
              </a:rPr>
              <a:t>District forum: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1143000" lvl="2" indent="-228600">
              <a:lnSpc>
                <a:spcPct val="150000"/>
              </a:lnSpc>
              <a:spcAft>
                <a:spcPts val="0"/>
              </a:spcAft>
              <a:buFont typeface="Symbol" panose="05050102010706020507" pitchFamily="18" charset="2"/>
              <a:buChar char=""/>
            </a:pPr>
            <a:endParaRPr lang="en-IN" sz="1600" dirty="0">
              <a:latin typeface="Calibri" panose="020F0502020204030204" pitchFamily="34" charset="0"/>
              <a:ea typeface="Calibri" panose="020F0502020204030204" pitchFamily="34" charset="0"/>
              <a:cs typeface="Cambria,Bold"/>
            </a:endParaRPr>
          </a:p>
          <a:p>
            <a:pPr marL="342900" lvl="0" indent="-342900">
              <a:lnSpc>
                <a:spcPct val="150000"/>
              </a:lnSpc>
              <a:spcAft>
                <a:spcPts val="0"/>
              </a:spcAft>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Bold"/>
              </a:rPr>
              <a:t>State commission:</a:t>
            </a:r>
          </a:p>
          <a:p>
            <a:pPr marL="342900" lvl="0" indent="-342900">
              <a:lnSpc>
                <a:spcPct val="150000"/>
              </a:lnSpc>
              <a:spcAft>
                <a:spcPts val="0"/>
              </a:spcAft>
              <a:buFont typeface="Wingdings" panose="05000000000000000000" pitchFamily="2" charset="2"/>
              <a:buChar cha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Bold"/>
              </a:rPr>
              <a:t>National commission:</a:t>
            </a:r>
            <a:endParaRPr lang="en-IN"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3605506" y="46766"/>
            <a:ext cx="5237331" cy="523220"/>
          </a:xfrm>
          <a:prstGeom prst="rect">
            <a:avLst/>
          </a:prstGeom>
          <a:ln>
            <a:solidFill>
              <a:schemeClr val="bg2"/>
            </a:solidFill>
          </a:ln>
          <a:effectLst>
            <a:glow rad="139700">
              <a:schemeClr val="accent4">
                <a:satMod val="175000"/>
                <a:alpha val="40000"/>
              </a:schemeClr>
            </a:glow>
          </a:effectLst>
        </p:spPr>
        <p:txBody>
          <a:bodyPr wrap="none">
            <a:spAutoFit/>
          </a:bodyPr>
          <a:lstStyle/>
          <a:p>
            <a:r>
              <a:rPr lang="en-US" sz="2800" b="1" dirty="0">
                <a:solidFill>
                  <a:srgbClr val="FF0000"/>
                </a:solidFill>
                <a:latin typeface="Verdana" panose="020B0604030504040204" pitchFamily="34" charset="0"/>
                <a:ea typeface="Calibri" panose="020F0502020204030204" pitchFamily="34" charset="0"/>
                <a:cs typeface="Cambria,Bold"/>
              </a:rPr>
              <a:t>CONSUMER PROTECTION</a:t>
            </a:r>
            <a:endParaRPr lang="en-IN" sz="2800" dirty="0"/>
          </a:p>
        </p:txBody>
      </p:sp>
      <p:pic>
        <p:nvPicPr>
          <p:cNvPr id="6" name="Google Shape;55;p13"/>
          <p:cNvPicPr preferRelativeResize="0"/>
          <p:nvPr/>
        </p:nvPicPr>
        <p:blipFill rotWithShape="1">
          <a:blip r:embed="rId2">
            <a:alphaModFix/>
          </a:blip>
          <a:srcRect/>
          <a:stretch/>
        </p:blipFill>
        <p:spPr>
          <a:xfrm>
            <a:off x="10539870" y="140936"/>
            <a:ext cx="1560633" cy="1560633"/>
          </a:xfrm>
          <a:prstGeom prst="rect">
            <a:avLst/>
          </a:prstGeom>
          <a:noFill/>
          <a:ln>
            <a:noFill/>
          </a:ln>
        </p:spPr>
      </p:pic>
    </p:spTree>
    <p:extLst>
      <p:ext uri="{BB962C8B-B14F-4D97-AF65-F5344CB8AC3E}">
        <p14:creationId xmlns="" xmlns:p14="http://schemas.microsoft.com/office/powerpoint/2010/main" val="4441328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4524765"/>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REDRESSAL MACHINERY:</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Bold"/>
              </a:rPr>
              <a:t>District forum: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1143000" lvl="2" indent="-228600">
              <a:lnSpc>
                <a:spcPct val="150000"/>
              </a:lnSpc>
              <a:spcAft>
                <a:spcPts val="0"/>
              </a:spcAft>
              <a:buFont typeface="Symbol" panose="05050102010706020507" pitchFamily="18" charset="2"/>
              <a:buChar char=""/>
            </a:pPr>
            <a:r>
              <a:rPr lang="en-US" dirty="0">
                <a:latin typeface="Verdana" panose="020B0604030504040204" pitchFamily="34" charset="0"/>
                <a:ea typeface="Calibri" panose="020F0502020204030204" pitchFamily="34" charset="0"/>
                <a:cs typeface="Cambria" panose="02040503050406030204" pitchFamily="18" charset="0"/>
              </a:rPr>
              <a:t>State government can set up one or more district forum in each district.</a:t>
            </a:r>
          </a:p>
          <a:p>
            <a:pPr marL="1143000" lvl="2" indent="-228600">
              <a:lnSpc>
                <a:spcPct val="150000"/>
              </a:lnSpc>
              <a:spcAft>
                <a:spcPts val="0"/>
              </a:spcAft>
              <a:buFont typeface="Symbol" panose="05050102010706020507" pitchFamily="18" charset="2"/>
              <a:buChar char=""/>
            </a:pPr>
            <a:r>
              <a:rPr lang="en-US" dirty="0">
                <a:latin typeface="Verdana" panose="020B0604030504040204" pitchFamily="34" charset="0"/>
                <a:ea typeface="Calibri" panose="020F0502020204030204" pitchFamily="34" charset="0"/>
                <a:cs typeface="Cambria,Bold"/>
              </a:rPr>
              <a:t>1 president and 2 other member out of them 1 should be woman.</a:t>
            </a:r>
            <a:endParaRPr lang="en-IN" dirty="0">
              <a:latin typeface="Calibri" panose="020F0502020204030204" pitchFamily="34" charset="0"/>
              <a:ea typeface="Calibri" panose="020F0502020204030204" pitchFamily="34" charset="0"/>
              <a:cs typeface="Cambria,Bold"/>
            </a:endParaRPr>
          </a:p>
          <a:p>
            <a:pPr marL="1143000" lvl="2" indent="-228600">
              <a:lnSpc>
                <a:spcPct val="150000"/>
              </a:lnSpc>
              <a:spcAft>
                <a:spcPts val="0"/>
              </a:spcAft>
              <a:buFont typeface="Symbol" panose="05050102010706020507" pitchFamily="18" charset="2"/>
              <a:buChar char=""/>
            </a:pPr>
            <a:r>
              <a:rPr lang="en-US" dirty="0">
                <a:latin typeface="Verdana" panose="020B0604030504040204" pitchFamily="34" charset="0"/>
                <a:ea typeface="Calibri" panose="020F0502020204030204" pitchFamily="34" charset="0"/>
                <a:cs typeface="Cambria" panose="02040503050406030204" pitchFamily="18" charset="0"/>
              </a:rPr>
              <a:t>This forum hears disputes involving a sum </a:t>
            </a:r>
            <a:r>
              <a:rPr lang="en-US" dirty="0" err="1">
                <a:latin typeface="Verdana" panose="020B0604030504040204" pitchFamily="34" charset="0"/>
                <a:ea typeface="Calibri" panose="020F0502020204030204" pitchFamily="34" charset="0"/>
                <a:cs typeface="Cambria" panose="02040503050406030204" pitchFamily="18" charset="0"/>
              </a:rPr>
              <a:t>upto</a:t>
            </a:r>
            <a:r>
              <a:rPr lang="en-US" dirty="0">
                <a:latin typeface="Verdana" panose="020B0604030504040204" pitchFamily="34" charset="0"/>
                <a:ea typeface="Calibri" panose="020F0502020204030204" pitchFamily="34" charset="0"/>
                <a:cs typeface="Cambria" panose="02040503050406030204" pitchFamily="18" charset="0"/>
              </a:rPr>
              <a:t> Rs. 20 Lacs.</a:t>
            </a:r>
            <a:endParaRPr lang="en-IN" sz="1600" dirty="0">
              <a:latin typeface="Calibri" panose="020F0502020204030204" pitchFamily="34" charset="0"/>
              <a:ea typeface="Calibri" panose="020F0502020204030204" pitchFamily="34" charset="0"/>
              <a:cs typeface="Cambria,Bold"/>
            </a:endParaRPr>
          </a:p>
          <a:p>
            <a:pPr marL="1143000" lvl="2" indent="-228600">
              <a:lnSpc>
                <a:spcPct val="150000"/>
              </a:lnSpc>
              <a:spcAft>
                <a:spcPts val="0"/>
              </a:spcAft>
              <a:buFont typeface="Symbol" panose="05050102010706020507" pitchFamily="18" charset="2"/>
              <a:buChar char=""/>
            </a:pPr>
            <a:r>
              <a:rPr lang="en-US" dirty="0">
                <a:latin typeface="Verdana" panose="020B0604030504040204" pitchFamily="34" charset="0"/>
                <a:ea typeface="Calibri" panose="020F0502020204030204" pitchFamily="34" charset="0"/>
                <a:cs typeface="Cambria" panose="02040503050406030204" pitchFamily="18" charset="0"/>
              </a:rPr>
              <a:t>One can file appeal against its decision, if not satisfied, with the state commission within 30 days.</a:t>
            </a:r>
          </a:p>
          <a:p>
            <a:pPr marL="1143000" lvl="2" indent="-228600">
              <a:lnSpc>
                <a:spcPct val="150000"/>
              </a:lnSpc>
              <a:spcAft>
                <a:spcPts val="0"/>
              </a:spcAft>
              <a:buFont typeface="Symbol" panose="05050102010706020507" pitchFamily="18" charset="2"/>
              <a:buChar char=""/>
            </a:pPr>
            <a:endParaRPr lang="en-IN" sz="1600" dirty="0">
              <a:latin typeface="Calibri" panose="020F0502020204030204" pitchFamily="34" charset="0"/>
              <a:ea typeface="Calibri" panose="020F0502020204030204" pitchFamily="34" charset="0"/>
              <a:cs typeface="Cambria,Bold"/>
            </a:endParaRPr>
          </a:p>
          <a:p>
            <a:pPr marL="342900" lvl="0" indent="-342900">
              <a:lnSpc>
                <a:spcPct val="150000"/>
              </a:lnSpc>
              <a:spcAft>
                <a:spcPts val="0"/>
              </a:spcAft>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Bold"/>
              </a:rPr>
              <a:t>State commission:</a:t>
            </a:r>
          </a:p>
          <a:p>
            <a:pPr marL="342900" lvl="0" indent="-342900">
              <a:lnSpc>
                <a:spcPct val="150000"/>
              </a:lnSpc>
              <a:spcAft>
                <a:spcPts val="0"/>
              </a:spcAft>
              <a:buFont typeface="Wingdings" panose="05000000000000000000" pitchFamily="2" charset="2"/>
              <a:buChar cha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Bold"/>
              </a:rPr>
              <a:t>National commission:</a:t>
            </a:r>
            <a:endParaRPr lang="en-IN"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3605506" y="46766"/>
            <a:ext cx="5237331" cy="523220"/>
          </a:xfrm>
          <a:prstGeom prst="rect">
            <a:avLst/>
          </a:prstGeom>
          <a:ln>
            <a:solidFill>
              <a:schemeClr val="bg2"/>
            </a:solidFill>
          </a:ln>
          <a:effectLst>
            <a:glow rad="139700">
              <a:schemeClr val="accent4">
                <a:satMod val="175000"/>
                <a:alpha val="40000"/>
              </a:schemeClr>
            </a:glow>
          </a:effectLst>
        </p:spPr>
        <p:txBody>
          <a:bodyPr wrap="none">
            <a:spAutoFit/>
          </a:bodyPr>
          <a:lstStyle/>
          <a:p>
            <a:r>
              <a:rPr lang="en-US" sz="2800" b="1" dirty="0">
                <a:solidFill>
                  <a:srgbClr val="FF0000"/>
                </a:solidFill>
                <a:latin typeface="Verdana" panose="020B0604030504040204" pitchFamily="34" charset="0"/>
                <a:ea typeface="Calibri" panose="020F0502020204030204" pitchFamily="34" charset="0"/>
                <a:cs typeface="Cambria,Bold"/>
              </a:rPr>
              <a:t>CONSUMER PROTECTION</a:t>
            </a:r>
            <a:endParaRPr lang="en-IN" sz="2800" dirty="0"/>
          </a:p>
        </p:txBody>
      </p:sp>
      <p:pic>
        <p:nvPicPr>
          <p:cNvPr id="6" name="Google Shape;55;p13"/>
          <p:cNvPicPr preferRelativeResize="0"/>
          <p:nvPr/>
        </p:nvPicPr>
        <p:blipFill rotWithShape="1">
          <a:blip r:embed="rId2">
            <a:alphaModFix/>
          </a:blip>
          <a:srcRect/>
          <a:stretch/>
        </p:blipFill>
        <p:spPr>
          <a:xfrm>
            <a:off x="10631367" y="4765187"/>
            <a:ext cx="1560633" cy="1560633"/>
          </a:xfrm>
          <a:prstGeom prst="rect">
            <a:avLst/>
          </a:prstGeom>
          <a:noFill/>
          <a:ln>
            <a:noFill/>
          </a:ln>
        </p:spPr>
      </p:pic>
    </p:spTree>
    <p:extLst>
      <p:ext uri="{BB962C8B-B14F-4D97-AF65-F5344CB8AC3E}">
        <p14:creationId xmlns="" xmlns:p14="http://schemas.microsoft.com/office/powerpoint/2010/main" val="17263902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4894097"/>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REDRESSAL MACHINERY:</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Bold"/>
              </a:rPr>
              <a:t>District forum: </a:t>
            </a:r>
          </a:p>
          <a:p>
            <a:pPr marL="342900" lvl="0" indent="-342900">
              <a:lnSpc>
                <a:spcPct val="150000"/>
              </a:lnSpc>
              <a:spcAft>
                <a:spcPts val="0"/>
              </a:spcAft>
              <a:buFont typeface="Wingdings" panose="05000000000000000000" pitchFamily="2" charset="2"/>
              <a:buChar cha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Bold"/>
              </a:rPr>
              <a:t>State commission:</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1143000" lvl="2" indent="-228600">
              <a:lnSpc>
                <a:spcPct val="150000"/>
              </a:lnSpc>
              <a:spcAft>
                <a:spcPts val="0"/>
              </a:spcAft>
              <a:buFont typeface="Symbol" panose="05050102010706020507" pitchFamily="18" charset="2"/>
              <a:buChar char=""/>
            </a:pPr>
            <a:r>
              <a:rPr lang="en-US" dirty="0">
                <a:latin typeface="Verdana" panose="020B0604030504040204" pitchFamily="34" charset="0"/>
                <a:ea typeface="Calibri" panose="020F0502020204030204" pitchFamily="34" charset="0"/>
                <a:cs typeface="Cambria" panose="02040503050406030204" pitchFamily="18" charset="0"/>
              </a:rPr>
              <a:t>It is set up by the State Government.</a:t>
            </a:r>
          </a:p>
          <a:p>
            <a:pPr marL="1143000" lvl="2" indent="-228600">
              <a:lnSpc>
                <a:spcPct val="150000"/>
              </a:lnSpc>
              <a:buFont typeface="Symbol" panose="05050102010706020507" pitchFamily="18" charset="2"/>
              <a:buChar char=""/>
            </a:pPr>
            <a:r>
              <a:rPr lang="en-US" dirty="0">
                <a:latin typeface="Verdana" panose="020B0604030504040204" pitchFamily="34" charset="0"/>
                <a:ea typeface="Calibri" panose="020F0502020204030204" pitchFamily="34" charset="0"/>
                <a:cs typeface="Cambria,Bold"/>
              </a:rPr>
              <a:t>1 president and 2 other member out of them 1 should be woman.</a:t>
            </a:r>
            <a:endParaRPr lang="en-IN" dirty="0">
              <a:latin typeface="Calibri" panose="020F0502020204030204" pitchFamily="34" charset="0"/>
              <a:ea typeface="Calibri" panose="020F0502020204030204" pitchFamily="34" charset="0"/>
              <a:cs typeface="Cambria,Bold"/>
            </a:endParaRPr>
          </a:p>
          <a:p>
            <a:pPr marL="1143000" lvl="2" indent="-228600">
              <a:lnSpc>
                <a:spcPct val="150000"/>
              </a:lnSpc>
              <a:spcAft>
                <a:spcPts val="0"/>
              </a:spcAft>
              <a:buFont typeface="Symbol" panose="05050102010706020507" pitchFamily="18" charset="2"/>
              <a:buChar char=""/>
            </a:pPr>
            <a:r>
              <a:rPr lang="en-US" dirty="0">
                <a:latin typeface="Verdana" panose="020B0604030504040204" pitchFamily="34" charset="0"/>
                <a:ea typeface="Calibri" panose="020F0502020204030204" pitchFamily="34" charset="0"/>
                <a:cs typeface="Cambria" panose="02040503050406030204" pitchFamily="18" charset="0"/>
              </a:rPr>
              <a:t>It redresses grievances involving a sum exceeds Rs. 20 lacs and </a:t>
            </a:r>
            <a:r>
              <a:rPr lang="en-US" dirty="0" err="1">
                <a:latin typeface="Verdana" panose="020B0604030504040204" pitchFamily="34" charset="0"/>
                <a:ea typeface="Calibri" panose="020F0502020204030204" pitchFamily="34" charset="0"/>
                <a:cs typeface="Cambria" panose="02040503050406030204" pitchFamily="18" charset="0"/>
              </a:rPr>
              <a:t>upto</a:t>
            </a:r>
            <a:r>
              <a:rPr lang="en-US" dirty="0">
                <a:latin typeface="Verdana" panose="020B0604030504040204" pitchFamily="34" charset="0"/>
                <a:ea typeface="Calibri" panose="020F0502020204030204" pitchFamily="34" charset="0"/>
                <a:cs typeface="Cambria" panose="02040503050406030204" pitchFamily="18" charset="0"/>
              </a:rPr>
              <a:t> Rs. 1 crore.</a:t>
            </a:r>
            <a:endParaRPr lang="en-IN" sz="1600" dirty="0">
              <a:latin typeface="Calibri" panose="020F0502020204030204" pitchFamily="34" charset="0"/>
              <a:ea typeface="Calibri" panose="020F0502020204030204" pitchFamily="34" charset="0"/>
              <a:cs typeface="Cambria,Bold"/>
            </a:endParaRPr>
          </a:p>
          <a:p>
            <a:pPr marL="1143000" lvl="2" indent="-228600">
              <a:lnSpc>
                <a:spcPct val="150000"/>
              </a:lnSpc>
              <a:spcAft>
                <a:spcPts val="0"/>
              </a:spcAft>
              <a:buFont typeface="Symbol" panose="05050102010706020507" pitchFamily="18" charset="2"/>
              <a:buChar char=""/>
            </a:pPr>
            <a:r>
              <a:rPr lang="en-US" dirty="0">
                <a:latin typeface="Verdana" panose="020B0604030504040204" pitchFamily="34" charset="0"/>
                <a:ea typeface="Calibri" panose="020F0502020204030204" pitchFamily="34" charset="0"/>
                <a:cs typeface="Cambria" panose="02040503050406030204" pitchFamily="18" charset="0"/>
              </a:rPr>
              <a:t>One can file an appeal against its decision, if not satisfied, before the national commission within 30 days.</a:t>
            </a:r>
          </a:p>
          <a:p>
            <a:pPr marL="1143000" lvl="2" indent="-228600">
              <a:lnSpc>
                <a:spcPct val="150000"/>
              </a:lnSpc>
              <a:spcAft>
                <a:spcPts val="0"/>
              </a:spcAft>
              <a:buFont typeface="Symbol" panose="05050102010706020507" pitchFamily="18" charset="2"/>
              <a:buChar char=""/>
            </a:pPr>
            <a:endParaRPr lang="en-IN" sz="1600" dirty="0">
              <a:latin typeface="Calibri" panose="020F0502020204030204" pitchFamily="34" charset="0"/>
              <a:ea typeface="Calibri" panose="020F0502020204030204" pitchFamily="34" charset="0"/>
              <a:cs typeface="Cambria,Bold"/>
            </a:endParaRPr>
          </a:p>
          <a:p>
            <a:pPr marL="342900" lvl="0" indent="-342900">
              <a:lnSpc>
                <a:spcPct val="150000"/>
              </a:lnSpc>
              <a:spcAft>
                <a:spcPts val="0"/>
              </a:spcAft>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Bold"/>
              </a:rPr>
              <a:t>National commission:</a:t>
            </a:r>
            <a:endParaRPr lang="en-IN" sz="1600" dirty="0">
              <a:latin typeface="Calibri" panose="020F0502020204030204" pitchFamily="34" charset="0"/>
              <a:ea typeface="Calibri" panose="020F0502020204030204" pitchFamily="34" charset="0"/>
              <a:cs typeface="Cambria,Bold"/>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3605506" y="46766"/>
            <a:ext cx="5237331" cy="523220"/>
          </a:xfrm>
          <a:prstGeom prst="rect">
            <a:avLst/>
          </a:prstGeom>
          <a:ln>
            <a:solidFill>
              <a:schemeClr val="bg2"/>
            </a:solidFill>
          </a:ln>
          <a:effectLst>
            <a:glow rad="139700">
              <a:schemeClr val="accent4">
                <a:satMod val="175000"/>
                <a:alpha val="40000"/>
              </a:schemeClr>
            </a:glow>
          </a:effectLst>
        </p:spPr>
        <p:txBody>
          <a:bodyPr wrap="none">
            <a:spAutoFit/>
          </a:bodyPr>
          <a:lstStyle/>
          <a:p>
            <a:r>
              <a:rPr lang="en-US" sz="2800" b="1" dirty="0">
                <a:solidFill>
                  <a:srgbClr val="FF0000"/>
                </a:solidFill>
                <a:latin typeface="Verdana" panose="020B0604030504040204" pitchFamily="34" charset="0"/>
                <a:ea typeface="Calibri" panose="020F0502020204030204" pitchFamily="34" charset="0"/>
                <a:cs typeface="Cambria,Bold"/>
              </a:rPr>
              <a:t>CONSUMER PROTECTION</a:t>
            </a:r>
            <a:endParaRPr lang="en-IN" sz="2800" dirty="0"/>
          </a:p>
        </p:txBody>
      </p:sp>
      <p:pic>
        <p:nvPicPr>
          <p:cNvPr id="6" name="Google Shape;55;p13"/>
          <p:cNvPicPr preferRelativeResize="0"/>
          <p:nvPr/>
        </p:nvPicPr>
        <p:blipFill rotWithShape="1">
          <a:blip r:embed="rId2">
            <a:alphaModFix/>
          </a:blip>
          <a:srcRect/>
          <a:stretch/>
        </p:blipFill>
        <p:spPr>
          <a:xfrm>
            <a:off x="10539870" y="140936"/>
            <a:ext cx="1560633" cy="1560633"/>
          </a:xfrm>
          <a:prstGeom prst="rect">
            <a:avLst/>
          </a:prstGeom>
          <a:noFill/>
          <a:ln>
            <a:noFill/>
          </a:ln>
        </p:spPr>
      </p:pic>
    </p:spTree>
    <p:extLst>
      <p:ext uri="{BB962C8B-B14F-4D97-AF65-F5344CB8AC3E}">
        <p14:creationId xmlns="" xmlns:p14="http://schemas.microsoft.com/office/powerpoint/2010/main" val="26940906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4894097"/>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REDRESSAL MACHINERY:</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Bold"/>
              </a:rPr>
              <a:t>District forum: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1143000" lvl="2" indent="-228600">
              <a:lnSpc>
                <a:spcPct val="150000"/>
              </a:lnSpc>
              <a:spcAft>
                <a:spcPts val="0"/>
              </a:spcAft>
              <a:buFont typeface="Symbol" panose="05050102010706020507" pitchFamily="18" charset="2"/>
              <a:buChar char=""/>
            </a:pPr>
            <a:endParaRPr lang="en-IN" sz="1600" dirty="0">
              <a:latin typeface="Calibri" panose="020F0502020204030204" pitchFamily="34" charset="0"/>
              <a:ea typeface="Calibri" panose="020F0502020204030204" pitchFamily="34" charset="0"/>
              <a:cs typeface="Cambria,Bold"/>
            </a:endParaRPr>
          </a:p>
          <a:p>
            <a:pPr marL="342900" lvl="0" indent="-342900">
              <a:lnSpc>
                <a:spcPct val="150000"/>
              </a:lnSpc>
              <a:spcAft>
                <a:spcPts val="0"/>
              </a:spcAft>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Bold"/>
              </a:rPr>
              <a:t>State commission:</a:t>
            </a:r>
          </a:p>
          <a:p>
            <a:pPr marL="342900" lvl="0" indent="-342900">
              <a:lnSpc>
                <a:spcPct val="150000"/>
              </a:lnSpc>
              <a:spcAft>
                <a:spcPts val="0"/>
              </a:spcAft>
              <a:buFont typeface="Wingdings" panose="05000000000000000000" pitchFamily="2" charset="2"/>
              <a:buChar cha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Bold"/>
              </a:rPr>
              <a:t>National commission:</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1143000" lvl="2" indent="-228600">
              <a:lnSpc>
                <a:spcPct val="150000"/>
              </a:lnSpc>
              <a:spcAft>
                <a:spcPts val="0"/>
              </a:spcAft>
              <a:buFont typeface="Symbol" panose="05050102010706020507" pitchFamily="18" charset="2"/>
              <a:buChar char=""/>
            </a:pPr>
            <a:r>
              <a:rPr lang="en-US" dirty="0">
                <a:latin typeface="Verdana" panose="020B0604030504040204" pitchFamily="34" charset="0"/>
                <a:ea typeface="Verdana" panose="020B0604030504040204" pitchFamily="34" charset="0"/>
                <a:cs typeface="Cambria" panose="02040503050406030204" pitchFamily="18" charset="0"/>
              </a:rPr>
              <a:t>It is set up by the Central Government.</a:t>
            </a:r>
          </a:p>
          <a:p>
            <a:pPr marL="1143000" lvl="2" indent="-228600">
              <a:lnSpc>
                <a:spcPct val="150000"/>
              </a:lnSpc>
              <a:buFont typeface="Symbol" panose="05050102010706020507" pitchFamily="18" charset="2"/>
              <a:buChar char=""/>
            </a:pPr>
            <a:r>
              <a:rPr lang="en-US" dirty="0">
                <a:latin typeface="Verdana" panose="020B0604030504040204" pitchFamily="34" charset="0"/>
                <a:ea typeface="Verdana" panose="020B0604030504040204" pitchFamily="34" charset="0"/>
                <a:cs typeface="Cambria,Bold"/>
              </a:rPr>
              <a:t>1 president and 4 other member out of them 1 should be woman.</a:t>
            </a:r>
            <a:endParaRPr lang="en-IN" dirty="0">
              <a:latin typeface="Verdana" panose="020B0604030504040204" pitchFamily="34" charset="0"/>
              <a:ea typeface="Verdana" panose="020B0604030504040204" pitchFamily="34" charset="0"/>
              <a:cs typeface="Cambria,Bold"/>
            </a:endParaRPr>
          </a:p>
          <a:p>
            <a:pPr marL="1143000" lvl="2" indent="-228600">
              <a:lnSpc>
                <a:spcPct val="150000"/>
              </a:lnSpc>
              <a:spcAft>
                <a:spcPts val="0"/>
              </a:spcAft>
              <a:buFont typeface="Symbol" panose="05050102010706020507" pitchFamily="18" charset="2"/>
              <a:buChar char=""/>
            </a:pPr>
            <a:r>
              <a:rPr lang="en-US" dirty="0">
                <a:latin typeface="Verdana" panose="020B0604030504040204" pitchFamily="34" charset="0"/>
                <a:ea typeface="Verdana" panose="020B0604030504040204" pitchFamily="34" charset="0"/>
                <a:cs typeface="Cambria" panose="02040503050406030204" pitchFamily="18" charset="0"/>
              </a:rPr>
              <a:t>It has the jurisdiction to hear complaints involving a sum exceeding Rs. 1 crore.</a:t>
            </a:r>
            <a:endParaRPr lang="en-IN" dirty="0">
              <a:latin typeface="Verdana" panose="020B0604030504040204" pitchFamily="34" charset="0"/>
              <a:ea typeface="Verdana" panose="020B0604030504040204" pitchFamily="34" charset="0"/>
              <a:cs typeface="Cambria,Bold"/>
            </a:endParaRPr>
          </a:p>
          <a:p>
            <a:pPr marL="1143000" lvl="2" indent="-228600">
              <a:lnSpc>
                <a:spcPct val="150000"/>
              </a:lnSpc>
              <a:spcAft>
                <a:spcPts val="0"/>
              </a:spcAft>
              <a:buFont typeface="Symbol" panose="05050102010706020507" pitchFamily="18" charset="2"/>
              <a:buChar char=""/>
            </a:pPr>
            <a:r>
              <a:rPr lang="en-US" dirty="0">
                <a:latin typeface="Verdana" panose="020B0604030504040204" pitchFamily="34" charset="0"/>
                <a:ea typeface="Verdana" panose="020B0604030504040204" pitchFamily="34" charset="0"/>
                <a:cs typeface="Cambria" panose="02040503050406030204" pitchFamily="18" charset="0"/>
              </a:rPr>
              <a:t>One can file an appeal against its decision, if not </a:t>
            </a:r>
            <a:r>
              <a:rPr lang="en-US" dirty="0">
                <a:latin typeface="Verdana" panose="020B0604030504040204" pitchFamily="34" charset="0"/>
                <a:ea typeface="Calibri" panose="020F0502020204030204" pitchFamily="34" charset="0"/>
                <a:cs typeface="Cambria" panose="02040503050406030204" pitchFamily="18" charset="0"/>
              </a:rPr>
              <a:t>satisfied, with the Supreme Court within 30 days.</a:t>
            </a:r>
            <a:endParaRPr lang="en-IN" sz="1600" dirty="0">
              <a:latin typeface="Calibri" panose="020F0502020204030204" pitchFamily="34" charset="0"/>
              <a:ea typeface="Calibri" panose="020F0502020204030204" pitchFamily="34" charset="0"/>
              <a:cs typeface="Cambria,Bold"/>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3605506" y="46766"/>
            <a:ext cx="5237331" cy="523220"/>
          </a:xfrm>
          <a:prstGeom prst="rect">
            <a:avLst/>
          </a:prstGeom>
          <a:ln>
            <a:solidFill>
              <a:schemeClr val="bg2"/>
            </a:solidFill>
          </a:ln>
          <a:effectLst>
            <a:glow rad="139700">
              <a:schemeClr val="accent4">
                <a:satMod val="175000"/>
                <a:alpha val="40000"/>
              </a:schemeClr>
            </a:glow>
          </a:effectLst>
        </p:spPr>
        <p:txBody>
          <a:bodyPr wrap="none">
            <a:spAutoFit/>
          </a:bodyPr>
          <a:lstStyle/>
          <a:p>
            <a:r>
              <a:rPr lang="en-US" sz="2800" b="1" dirty="0">
                <a:solidFill>
                  <a:srgbClr val="FF0000"/>
                </a:solidFill>
                <a:latin typeface="Verdana" panose="020B0604030504040204" pitchFamily="34" charset="0"/>
                <a:ea typeface="Calibri" panose="020F0502020204030204" pitchFamily="34" charset="0"/>
                <a:cs typeface="Cambria,Bold"/>
              </a:rPr>
              <a:t>CONSUMER PROTECTION</a:t>
            </a:r>
            <a:endParaRPr lang="en-IN" sz="2800" dirty="0"/>
          </a:p>
        </p:txBody>
      </p:sp>
      <p:pic>
        <p:nvPicPr>
          <p:cNvPr id="6" name="Google Shape;55;p13"/>
          <p:cNvPicPr preferRelativeResize="0"/>
          <p:nvPr/>
        </p:nvPicPr>
        <p:blipFill rotWithShape="1">
          <a:blip r:embed="rId2">
            <a:alphaModFix/>
          </a:blip>
          <a:srcRect/>
          <a:stretch/>
        </p:blipFill>
        <p:spPr>
          <a:xfrm>
            <a:off x="10539870" y="140936"/>
            <a:ext cx="1560633" cy="1560633"/>
          </a:xfrm>
          <a:prstGeom prst="rect">
            <a:avLst/>
          </a:prstGeom>
          <a:noFill/>
          <a:ln>
            <a:noFill/>
          </a:ln>
        </p:spPr>
      </p:pic>
    </p:spTree>
    <p:extLst>
      <p:ext uri="{BB962C8B-B14F-4D97-AF65-F5344CB8AC3E}">
        <p14:creationId xmlns="" xmlns:p14="http://schemas.microsoft.com/office/powerpoint/2010/main" val="3278586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CONSUMER PROTECTION</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NUMBER:12</a:t>
            </a:r>
            <a:endParaRPr b="1"/>
          </a:p>
          <a:p>
            <a:r>
              <a:rPr lang="en" b="1" dirty="0"/>
              <a:t>CHAPTER NAME </a:t>
            </a:r>
            <a:r>
              <a:rPr lang="en" b="1" dirty="0" smtClean="0"/>
              <a:t>:Consumer Protection</a:t>
            </a:r>
          </a:p>
          <a:p>
            <a:r>
              <a:rPr lang="en" b="1" dirty="0" smtClean="0"/>
              <a:t>CLASS-96</a:t>
            </a:r>
            <a:endParaRPr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3786101"/>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REMEDIES AVAILABLE: </a:t>
            </a:r>
          </a:p>
          <a:p>
            <a:pPr>
              <a:lnSpc>
                <a:spcPct val="150000"/>
              </a:lnSpc>
              <a:spcAft>
                <a:spcPts val="0"/>
              </a:spcAft>
            </a:pPr>
            <a:endParaRPr lang="en-US" b="1" dirty="0">
              <a:solidFill>
                <a:srgbClr val="FF0000"/>
              </a:solidFill>
              <a:latin typeface="Verdana" panose="020B0604030504040204" pitchFamily="34" charset="0"/>
              <a:ea typeface="Calibri" panose="020F0502020204030204" pitchFamily="34" charset="0"/>
              <a:cs typeface="Cambria" panose="02040503050406030204" pitchFamily="18" charset="0"/>
            </a:endParaRPr>
          </a:p>
          <a:p>
            <a:pPr>
              <a:lnSpc>
                <a:spcPct val="150000"/>
              </a:lnSpc>
              <a:spcAft>
                <a:spcPts val="0"/>
              </a:spcAft>
            </a:pPr>
            <a:r>
              <a:rPr lang="en-US" dirty="0">
                <a:latin typeface="Verdana" panose="020B0604030504040204" pitchFamily="34" charset="0"/>
                <a:ea typeface="Calibri" panose="020F0502020204030204" pitchFamily="34" charset="0"/>
                <a:cs typeface="Cambria" panose="02040503050406030204" pitchFamily="18" charset="0"/>
              </a:rPr>
              <a:t>Under this Act, remedies available to consumers are as follows: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Removal of Defects,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Replacement of Goods,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Refund of Price,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Award of compensation,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Removal of Deficiency in service,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Discontinuous of Unfair/Restrictive Trade practice.</a:t>
            </a:r>
            <a:endParaRPr lang="en-IN"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3605506" y="46766"/>
            <a:ext cx="5237331" cy="523220"/>
          </a:xfrm>
          <a:prstGeom prst="rect">
            <a:avLst/>
          </a:prstGeom>
          <a:ln>
            <a:solidFill>
              <a:schemeClr val="bg2"/>
            </a:solidFill>
          </a:ln>
          <a:effectLst>
            <a:glow rad="139700">
              <a:schemeClr val="accent4">
                <a:satMod val="175000"/>
                <a:alpha val="40000"/>
              </a:schemeClr>
            </a:glow>
          </a:effectLst>
        </p:spPr>
        <p:txBody>
          <a:bodyPr wrap="none">
            <a:spAutoFit/>
          </a:bodyPr>
          <a:lstStyle/>
          <a:p>
            <a:r>
              <a:rPr lang="en-US" sz="2800" b="1" dirty="0">
                <a:solidFill>
                  <a:srgbClr val="FF0000"/>
                </a:solidFill>
                <a:latin typeface="Verdana" panose="020B0604030504040204" pitchFamily="34" charset="0"/>
                <a:ea typeface="Calibri" panose="020F0502020204030204" pitchFamily="34" charset="0"/>
                <a:cs typeface="Cambria,Bold"/>
              </a:rPr>
              <a:t>CONSUMER PROTECTION</a:t>
            </a:r>
            <a:endParaRPr lang="en-IN" sz="2800" dirty="0"/>
          </a:p>
        </p:txBody>
      </p:sp>
      <p:pic>
        <p:nvPicPr>
          <p:cNvPr id="6" name="Google Shape;55;p13"/>
          <p:cNvPicPr preferRelativeResize="0"/>
          <p:nvPr/>
        </p:nvPicPr>
        <p:blipFill rotWithShape="1">
          <a:blip r:embed="rId2">
            <a:alphaModFix/>
          </a:blip>
          <a:srcRect/>
          <a:stretch/>
        </p:blipFill>
        <p:spPr>
          <a:xfrm>
            <a:off x="10539870" y="140936"/>
            <a:ext cx="1560633" cy="1560633"/>
          </a:xfrm>
          <a:prstGeom prst="rect">
            <a:avLst/>
          </a:prstGeom>
          <a:noFill/>
          <a:ln>
            <a:noFill/>
          </a:ln>
        </p:spPr>
      </p:pic>
    </p:spTree>
    <p:extLst>
      <p:ext uri="{BB962C8B-B14F-4D97-AF65-F5344CB8AC3E}">
        <p14:creationId xmlns="" xmlns:p14="http://schemas.microsoft.com/office/powerpoint/2010/main" val="420737243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CONSUMER PROTECTION</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NUMBER:12</a:t>
            </a:r>
            <a:endParaRPr b="1"/>
          </a:p>
          <a:p>
            <a:r>
              <a:rPr lang="en" b="1" dirty="0"/>
              <a:t>CHAPTER NAME </a:t>
            </a:r>
            <a:r>
              <a:rPr lang="en" b="1" dirty="0" smtClean="0"/>
              <a:t>:Consumer Protection</a:t>
            </a:r>
          </a:p>
          <a:p>
            <a:r>
              <a:rPr lang="en" b="1" dirty="0" smtClean="0"/>
              <a:t>CLASS-97</a:t>
            </a:r>
            <a:endParaRPr b="1"/>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5863593"/>
          </a:xfrm>
          <a:prstGeom prst="rect">
            <a:avLst/>
          </a:prstGeom>
        </p:spPr>
        <p:txBody>
          <a:bodyPr wrap="square">
            <a:spAutoFit/>
          </a:bodyPr>
          <a:lstStyle/>
          <a:p>
            <a:pPr>
              <a:lnSpc>
                <a:spcPct val="150000"/>
              </a:lnSpc>
            </a:pPr>
            <a:r>
              <a:rPr lang="en-US" b="1" dirty="0">
                <a:solidFill>
                  <a:srgbClr val="FF0000"/>
                </a:solidFill>
                <a:latin typeface="Verdana" panose="020B0604030504040204" pitchFamily="34" charset="0"/>
                <a:ea typeface="Calibri" panose="020F0502020204030204" pitchFamily="34" charset="0"/>
                <a:cs typeface="Cambria,Bold"/>
              </a:rPr>
              <a:t>CONSUMER AWARENESS: </a:t>
            </a:r>
            <a:r>
              <a:rPr lang="en-US" dirty="0">
                <a:latin typeface="Verdana" panose="020B0604030504040204" pitchFamily="34" charset="0"/>
                <a:ea typeface="Calibri" panose="020F0502020204030204" pitchFamily="34" charset="0"/>
                <a:cs typeface="Cambria" panose="02040503050406030204" pitchFamily="18" charset="0"/>
              </a:rPr>
              <a:t>Awareness of consumers towards their rights and responsibilities is called consumer awareness.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ROLE OF CONSUMER ORGANIZATIONS AND NGO’S: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50000"/>
              </a:lnSpc>
              <a:spcAft>
                <a:spcPts val="0"/>
              </a:spcAft>
              <a:buFont typeface="Wingdings" panose="05000000000000000000" pitchFamily="2" charset="2"/>
              <a:buChar char="Ø"/>
            </a:pPr>
            <a:r>
              <a:rPr lang="en-US" dirty="0">
                <a:latin typeface="Verdana" panose="020B0604030504040204" pitchFamily="34" charset="0"/>
                <a:ea typeface="Calibri" panose="020F0502020204030204" pitchFamily="34" charset="0"/>
                <a:cs typeface="Cambria" panose="02040503050406030204" pitchFamily="18" charset="0"/>
              </a:rPr>
              <a:t>Educating Consumers,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Collecting data on different products and testing them, Filing suit on behalf of consumers, </a:t>
            </a: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Helping educational institutions,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Promoting network of consumer association,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Extending support to Government.</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latin typeface="Verdana" panose="020B0604030504040204" pitchFamily="34" charset="0"/>
                <a:ea typeface="Calibri" panose="020F0502020204030204" pitchFamily="34" charset="0"/>
                <a:cs typeface="Cambria,Bold"/>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latin typeface="Verdana" panose="020B0604030504040204" pitchFamily="34" charset="0"/>
                <a:ea typeface="Calibri" panose="020F0502020204030204" pitchFamily="34" charset="0"/>
                <a:cs typeface="Cambria,Bold"/>
              </a:rPr>
              <a:t>NGOs: </a:t>
            </a:r>
            <a:r>
              <a:rPr lang="en-US" dirty="0">
                <a:latin typeface="Verdana" panose="020B0604030504040204" pitchFamily="34" charset="0"/>
                <a:ea typeface="Calibri" panose="020F0502020204030204" pitchFamily="34" charset="0"/>
                <a:cs typeface="Cambria" panose="02040503050406030204" pitchFamily="18" charset="0"/>
              </a:rPr>
              <a:t>Non-Government Organisations are those organizations which aim at promoting the welfare of the people with non-profit concept. They are taking up various aspects of consumer exploitation. The main NGOs working of consumers are Common Cause New Delhi, Mumbai </a:t>
            </a:r>
            <a:r>
              <a:rPr lang="en-US" dirty="0" err="1">
                <a:latin typeface="Verdana" panose="020B0604030504040204" pitchFamily="34" charset="0"/>
                <a:ea typeface="Calibri" panose="020F0502020204030204" pitchFamily="34" charset="0"/>
                <a:cs typeface="Cambria" panose="02040503050406030204" pitchFamily="18" charset="0"/>
              </a:rPr>
              <a:t>Grahak</a:t>
            </a:r>
            <a:r>
              <a:rPr lang="en-US" dirty="0">
                <a:latin typeface="Verdana" panose="020B0604030504040204" pitchFamily="34" charset="0"/>
                <a:ea typeface="Calibri" panose="020F0502020204030204" pitchFamily="34" charset="0"/>
                <a:cs typeface="Cambria" panose="02040503050406030204" pitchFamily="18" charset="0"/>
              </a:rPr>
              <a:t> Panchayat Mumbai etc.</a:t>
            </a:r>
            <a:endParaRPr lang="en-IN"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3605506" y="46766"/>
            <a:ext cx="5237331" cy="523220"/>
          </a:xfrm>
          <a:prstGeom prst="rect">
            <a:avLst/>
          </a:prstGeom>
          <a:ln>
            <a:solidFill>
              <a:schemeClr val="bg2"/>
            </a:solidFill>
          </a:ln>
          <a:effectLst>
            <a:glow rad="139700">
              <a:schemeClr val="accent4">
                <a:satMod val="175000"/>
                <a:alpha val="40000"/>
              </a:schemeClr>
            </a:glow>
          </a:effectLst>
        </p:spPr>
        <p:txBody>
          <a:bodyPr wrap="none">
            <a:spAutoFit/>
          </a:bodyPr>
          <a:lstStyle/>
          <a:p>
            <a:r>
              <a:rPr lang="en-US" sz="2800" b="1" dirty="0">
                <a:solidFill>
                  <a:srgbClr val="FF0000"/>
                </a:solidFill>
                <a:latin typeface="Verdana" panose="020B0604030504040204" pitchFamily="34" charset="0"/>
                <a:ea typeface="Calibri" panose="020F0502020204030204" pitchFamily="34" charset="0"/>
                <a:cs typeface="Cambria,Bold"/>
              </a:rPr>
              <a:t>CONSUMER PROTECTION</a:t>
            </a:r>
            <a:endParaRPr lang="en-IN" sz="2800" dirty="0"/>
          </a:p>
        </p:txBody>
      </p:sp>
      <p:pic>
        <p:nvPicPr>
          <p:cNvPr id="6" name="Google Shape;55;p13"/>
          <p:cNvPicPr preferRelativeResize="0"/>
          <p:nvPr/>
        </p:nvPicPr>
        <p:blipFill rotWithShape="1">
          <a:blip r:embed="rId2">
            <a:alphaModFix/>
          </a:blip>
          <a:srcRect/>
          <a:stretch/>
        </p:blipFill>
        <p:spPr>
          <a:xfrm>
            <a:off x="10539870" y="140936"/>
            <a:ext cx="1560633" cy="1560633"/>
          </a:xfrm>
          <a:prstGeom prst="rect">
            <a:avLst/>
          </a:prstGeom>
          <a:noFill/>
          <a:ln>
            <a:noFill/>
          </a:ln>
        </p:spPr>
      </p:pic>
    </p:spTree>
    <p:extLst>
      <p:ext uri="{BB962C8B-B14F-4D97-AF65-F5344CB8AC3E}">
        <p14:creationId xmlns="" xmlns:p14="http://schemas.microsoft.com/office/powerpoint/2010/main" val="382699199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CONSUMER PROTECTION</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NUMBER:12</a:t>
            </a:r>
            <a:endParaRPr b="1"/>
          </a:p>
          <a:p>
            <a:r>
              <a:rPr lang="en" b="1" dirty="0"/>
              <a:t>CHAPTER NAME </a:t>
            </a:r>
            <a:r>
              <a:rPr lang="en" b="1" dirty="0" smtClean="0"/>
              <a:t>:Consumer Protection</a:t>
            </a:r>
          </a:p>
          <a:p>
            <a:r>
              <a:rPr lang="en" b="1" dirty="0" smtClean="0"/>
              <a:t>CLASS-98</a:t>
            </a:r>
            <a:endParaRPr b="1"/>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679268" y="587828"/>
            <a:ext cx="11512731"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FF0000"/>
                </a:solidFill>
                <a:effectLst/>
                <a:latin typeface="Calibri" pitchFamily="34" charset="0"/>
                <a:ea typeface="Times New Roman" pitchFamily="18" charset="0"/>
                <a:cs typeface="Mangal" pitchFamily="18" charset="0"/>
              </a:rPr>
              <a:t>Under what circumstances complaints can be filed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err="1" smtClean="0">
                <a:ln>
                  <a:noFill/>
                </a:ln>
                <a:solidFill>
                  <a:schemeClr val="tx1"/>
                </a:solidFill>
                <a:effectLst/>
                <a:latin typeface="Calibri" pitchFamily="34" charset="0"/>
                <a:ea typeface="Times New Roman" pitchFamily="18" charset="0"/>
                <a:cs typeface="Mangal" pitchFamily="18" charset="0"/>
              </a:rPr>
              <a:t>Frandulent</a:t>
            </a: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 practices of traders &amp; manufactures. Goods are defective</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Any deficiency in the services hired.</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err="1" smtClean="0">
                <a:ln>
                  <a:noFill/>
                </a:ln>
                <a:solidFill>
                  <a:srgbClr val="FF0000"/>
                </a:solidFill>
                <a:effectLst/>
                <a:latin typeface="Calibri" pitchFamily="34" charset="0"/>
                <a:ea typeface="Times New Roman" pitchFamily="18" charset="0"/>
                <a:cs typeface="Mangal" pitchFamily="18" charset="0"/>
              </a:rPr>
              <a:t>Redressal</a:t>
            </a:r>
            <a:r>
              <a:rPr kumimoji="0" lang="en-US" sz="2800" b="1" i="0" u="none" strike="noStrike" cap="none" normalizeH="0" baseline="0" dirty="0" smtClean="0">
                <a:ln>
                  <a:noFill/>
                </a:ln>
                <a:solidFill>
                  <a:srgbClr val="FF0000"/>
                </a:solidFill>
                <a:effectLst/>
                <a:latin typeface="Calibri" pitchFamily="34" charset="0"/>
                <a:ea typeface="Times New Roman" pitchFamily="18" charset="0"/>
                <a:cs typeface="Mangal" pitchFamily="18" charset="0"/>
              </a:rPr>
              <a:t> agencies under the consumer Protection Act 1986.</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rPr>
              <a:t>District forum State Commission</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rPr>
              <a:t>National commission</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FF0000"/>
                </a:solidFill>
                <a:effectLst/>
                <a:latin typeface="Calibri" pitchFamily="34" charset="0"/>
                <a:ea typeface="Times New Roman" pitchFamily="18" charset="0"/>
                <a:cs typeface="Mangal" pitchFamily="18" charset="0"/>
              </a:rPr>
              <a:t>Within what period the complaint must be filed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With in 3 months of purchase &amp; if some testing of goods is required then with in 5 months.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FF0000"/>
                </a:solidFill>
                <a:effectLst/>
                <a:latin typeface="Calibri" pitchFamily="34" charset="0"/>
                <a:ea typeface="Times New Roman" pitchFamily="18" charset="0"/>
                <a:cs typeface="Mangal" pitchFamily="18" charset="0"/>
              </a:rPr>
              <a:t>Who can file a complaint.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Any consumer</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Google Shape;55;p13"/>
          <p:cNvPicPr preferRelativeResize="0"/>
          <p:nvPr/>
        </p:nvPicPr>
        <p:blipFill rotWithShape="1">
          <a:blip r:embed="rId2">
            <a:alphaModFix/>
          </a:blip>
          <a:srcRect/>
          <a:stretch/>
        </p:blipFill>
        <p:spPr>
          <a:xfrm>
            <a:off x="10239424" y="5000319"/>
            <a:ext cx="1560633" cy="1560633"/>
          </a:xfrm>
          <a:prstGeom prst="rect">
            <a:avLst/>
          </a:prstGeom>
          <a:noFill/>
          <a:ln>
            <a:noFill/>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CONSUMER PROTECTION</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NUMBER:12</a:t>
            </a:r>
            <a:endParaRPr b="1"/>
          </a:p>
          <a:p>
            <a:r>
              <a:rPr lang="en" b="1" dirty="0"/>
              <a:t>CHAPTER NAME </a:t>
            </a:r>
            <a:r>
              <a:rPr lang="en" b="1" dirty="0" smtClean="0"/>
              <a:t>:Consumer Protection</a:t>
            </a:r>
          </a:p>
          <a:p>
            <a:r>
              <a:rPr lang="en" b="1" dirty="0" smtClean="0"/>
              <a:t>CLASS-99</a:t>
            </a:r>
            <a:endParaRPr b="1"/>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968188" y="578224"/>
            <a:ext cx="11223812" cy="5668178"/>
          </a:xfrm>
          <a:prstGeom prst="rect">
            <a:avLst/>
          </a:prstGeom>
          <a:noFill/>
          <a:ln w="9525">
            <a:noFill/>
            <a:miter lim="800000"/>
            <a:headEnd/>
            <a:tailEnd/>
          </a:ln>
          <a:effectLst/>
        </p:spPr>
        <p:txBody>
          <a:bodyPr vert="horz" wrap="square" lIns="91440" tIns="12696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592138" algn="l"/>
              </a:tabLst>
            </a:pPr>
            <a:r>
              <a:rPr kumimoji="0" lang="en-US" sz="2400" b="1" i="0" u="none" strike="noStrike" cap="none" normalizeH="0" baseline="0" dirty="0" smtClean="0">
                <a:ln>
                  <a:noFill/>
                </a:ln>
                <a:solidFill>
                  <a:srgbClr val="FF0000"/>
                </a:solidFill>
                <a:effectLst/>
                <a:latin typeface="Cambria" pitchFamily="18" charset="0"/>
                <a:ea typeface="Times New Roman" pitchFamily="18" charset="0"/>
                <a:cs typeface="Calibri" pitchFamily="34" charset="0"/>
              </a:rPr>
              <a:t>Ways And Means of Consumer Protection.</a:t>
            </a:r>
            <a:endParaRPr kumimoji="0" lang="en-US" sz="2400" b="1" i="0" u="none" strike="noStrike" cap="none" normalizeH="0" baseline="0" dirty="0" smtClean="0">
              <a:ln>
                <a:noFill/>
              </a:ln>
              <a:solidFill>
                <a:srgbClr val="4F81BD"/>
              </a:solidFill>
              <a:effectLst/>
              <a:latin typeface="Cambria" pitchFamily="18" charset="0"/>
              <a:ea typeface="Times New Roman" pitchFamily="18" charset="0"/>
              <a:cs typeface="Mangal"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592138" algn="l"/>
              </a:tabLst>
            </a:pPr>
            <a:r>
              <a:rPr kumimoji="0" lang="en-US" sz="24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Government:</a:t>
            </a:r>
            <a:r>
              <a:rPr kumimoji="0" lang="en-US" sz="2400" b="1"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 </a:t>
            </a:r>
            <a:r>
              <a:rPr kumimoji="0" lang="en-US" sz="24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Protects the interest of consumers by enacting various legislations like CPA 1986, Sale of goods Act 1930, Bureau of Indian Standard 1986 etc. Consumer Protection Act provides for a three-tier machinery at the district, state &amp; national level for speedy &amp; inexpensive </a:t>
            </a:r>
            <a:r>
              <a:rPr kumimoji="0" lang="en-US" sz="2400" b="0" i="0" u="none" strike="noStrike" cap="none" normalizeH="0" baseline="0" dirty="0" err="1" smtClean="0">
                <a:ln>
                  <a:noFill/>
                </a:ln>
                <a:solidFill>
                  <a:schemeClr val="tx1"/>
                </a:solidFill>
                <a:effectLst/>
                <a:latin typeface="Arial" pitchFamily="34" charset="0"/>
                <a:ea typeface="Book Antiqua" pitchFamily="18" charset="0"/>
                <a:cs typeface="Calibri" pitchFamily="34" charset="0"/>
              </a:rPr>
              <a:t>redressal</a:t>
            </a:r>
            <a:r>
              <a:rPr kumimoji="0" lang="en-US" sz="24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 of consumer grievances.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92138" algn="l"/>
              </a:tabLst>
            </a:pPr>
            <a:r>
              <a:rPr kumimoji="0" lang="en-US" sz="24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Consumer </a:t>
            </a:r>
            <a:r>
              <a:rPr kumimoji="0" lang="en-US" sz="2400" b="1" i="0" u="none" strike="noStrike" cap="none" normalizeH="0" baseline="0" dirty="0" err="1" smtClean="0">
                <a:ln>
                  <a:noFill/>
                </a:ln>
                <a:solidFill>
                  <a:srgbClr val="FF0000"/>
                </a:solidFill>
                <a:effectLst/>
                <a:latin typeface="Arial" pitchFamily="34" charset="0"/>
                <a:ea typeface="Book Antiqua" pitchFamily="18" charset="0"/>
                <a:cs typeface="Calibri" pitchFamily="34" charset="0"/>
              </a:rPr>
              <a:t>Organisation</a:t>
            </a:r>
            <a:r>
              <a:rPr kumimoji="0" lang="en-US" sz="24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a:t>
            </a:r>
            <a:r>
              <a:rPr kumimoji="0" lang="en-US" sz="2400" b="1"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 </a:t>
            </a:r>
            <a:r>
              <a:rPr kumimoji="0" lang="en-US" sz="24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Force business firms to avoid malpractices &amp; exploitation of consumers.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tab pos="592138" algn="l"/>
              </a:tabLst>
            </a:pPr>
            <a:r>
              <a:rPr kumimoji="0" lang="en-US" sz="24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e.g. Consumer coordination council, Delhi.</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tab pos="592138" algn="l"/>
              </a:tabLst>
            </a:pPr>
            <a:r>
              <a:rPr kumimoji="0" lang="en-US" sz="24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Common cause, Delhi</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tab pos="592138" algn="l"/>
              </a:tabLst>
            </a:pPr>
            <a:r>
              <a:rPr kumimoji="0" lang="en-US" sz="24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Consumers Association, Kolkata.</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tab pos="592138" algn="l"/>
              </a:tabLst>
            </a:pPr>
            <a:r>
              <a:rPr kumimoji="0" lang="en-US" sz="24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Mumbai </a:t>
            </a:r>
            <a:r>
              <a:rPr kumimoji="0" lang="en-US" sz="2400" b="0" i="0" u="none" strike="noStrike" cap="none" normalizeH="0" baseline="0" dirty="0" err="1" smtClean="0">
                <a:ln>
                  <a:noFill/>
                </a:ln>
                <a:solidFill>
                  <a:schemeClr val="tx1"/>
                </a:solidFill>
                <a:effectLst/>
                <a:latin typeface="Arial" pitchFamily="34" charset="0"/>
                <a:ea typeface="Book Antiqua" pitchFamily="18" charset="0"/>
                <a:cs typeface="Calibri" pitchFamily="34" charset="0"/>
              </a:rPr>
              <a:t>Grahak</a:t>
            </a:r>
            <a:r>
              <a:rPr kumimoji="0" lang="en-US" sz="24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 </a:t>
            </a:r>
            <a:r>
              <a:rPr kumimoji="0" lang="en-US" sz="2400" b="0" i="0" u="none" strike="noStrike" cap="none" normalizeH="0" baseline="0" dirty="0" err="1" smtClean="0">
                <a:ln>
                  <a:noFill/>
                </a:ln>
                <a:solidFill>
                  <a:schemeClr val="tx1"/>
                </a:solidFill>
                <a:effectLst/>
                <a:latin typeface="Arial" pitchFamily="34" charset="0"/>
                <a:ea typeface="Book Antiqua" pitchFamily="18" charset="0"/>
                <a:cs typeface="Calibri" pitchFamily="34" charset="0"/>
              </a:rPr>
              <a:t>Panchyat</a:t>
            </a:r>
            <a:r>
              <a:rPr kumimoji="0" lang="en-US" sz="24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 Mumbai etc.</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92138" algn="l"/>
              </a:tabLst>
            </a:pPr>
            <a:r>
              <a:rPr kumimoji="0" lang="en-US" sz="24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Business Association:</a:t>
            </a:r>
            <a:r>
              <a:rPr kumimoji="0" lang="en-US" sz="2400" b="1"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 </a:t>
            </a:r>
            <a:r>
              <a:rPr kumimoji="0" lang="en-US" sz="24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The associations of trade, commerce &amp; business like federation of Indian Chambers of commerce (FICCI) &amp; Confederation  of Indian Industries (CII) have laid down their code of conduct for their members in their dealings with the customers.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Google Shape;55;p13"/>
          <p:cNvPicPr preferRelativeResize="0"/>
          <p:nvPr/>
        </p:nvPicPr>
        <p:blipFill rotWithShape="1">
          <a:blip r:embed="rId2">
            <a:alphaModFix/>
          </a:blip>
          <a:srcRect/>
          <a:stretch/>
        </p:blipFill>
        <p:spPr>
          <a:xfrm>
            <a:off x="9847596" y="5826034"/>
            <a:ext cx="1560633" cy="103196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CONSUMER PROTECTION</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NUMBER:12</a:t>
            </a:r>
            <a:endParaRPr b="1"/>
          </a:p>
          <a:p>
            <a:r>
              <a:rPr lang="en" b="1" dirty="0"/>
              <a:t>CHAPTER NAME </a:t>
            </a:r>
            <a:r>
              <a:rPr lang="en" b="1" dirty="0" smtClean="0"/>
              <a:t>:Consumer Protection</a:t>
            </a:r>
          </a:p>
          <a:p>
            <a:r>
              <a:rPr lang="en" b="1" dirty="0" smtClean="0"/>
              <a:t>CLASS-90</a:t>
            </a:r>
            <a:endParaRPr b="1"/>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CONSUMER PROTECTION</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NUMBER:12</a:t>
            </a:r>
            <a:endParaRPr b="1"/>
          </a:p>
          <a:p>
            <a:r>
              <a:rPr lang="en" b="1" dirty="0"/>
              <a:t>CHAPTER NAME </a:t>
            </a:r>
            <a:r>
              <a:rPr lang="en" b="1" dirty="0" smtClean="0"/>
              <a:t>:Consumer Protection</a:t>
            </a:r>
          </a:p>
          <a:p>
            <a:r>
              <a:rPr lang="en" b="1" dirty="0" smtClean="0"/>
              <a:t>CLASS-100</a:t>
            </a:r>
            <a:endParaRPr b="1"/>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ChangeArrowheads="1"/>
          </p:cNvSpPr>
          <p:nvPr/>
        </p:nvSpPr>
        <p:spPr bwMode="auto">
          <a:xfrm>
            <a:off x="1018902" y="679268"/>
            <a:ext cx="11173097" cy="4783308"/>
          </a:xfrm>
          <a:prstGeom prst="rect">
            <a:avLst/>
          </a:prstGeom>
          <a:noFill/>
          <a:ln w="9525">
            <a:noFill/>
            <a:miter lim="800000"/>
            <a:headEnd/>
            <a:tailEnd/>
          </a:ln>
          <a:effectLst/>
        </p:spPr>
        <p:txBody>
          <a:bodyPr vert="horz" wrap="square" lIns="304704" tIns="165048"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THE SALIENT FEATURES AND PROVISIONS OF CONSUMER PROTECTION ACT, 1986</a:t>
            </a:r>
            <a:endParaRPr kumimoji="0" lang="en-US" sz="20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1" u="none" strike="noStrike" cap="none" normalizeH="0" baseline="0" dirty="0" smtClean="0">
                <a:ln>
                  <a:noFill/>
                </a:ln>
                <a:solidFill>
                  <a:srgbClr val="FF0000"/>
                </a:solidFill>
                <a:effectLst/>
                <a:latin typeface="Cambria" pitchFamily="18" charset="0"/>
                <a:ea typeface="Times New Roman" pitchFamily="18" charset="0"/>
                <a:cs typeface="Calibri" pitchFamily="34" charset="0"/>
              </a:rPr>
              <a:t>Why was consumer protection act, 1986 enacted</a:t>
            </a:r>
            <a:endParaRPr kumimoji="0" lang="en-US" sz="2000" b="1" i="1" u="none" strike="noStrike" cap="none" normalizeH="0" baseline="0" dirty="0" smtClean="0">
              <a:ln>
                <a:noFill/>
              </a:ln>
              <a:solidFill>
                <a:srgbClr val="4F81BD"/>
              </a:solidFill>
              <a:effectLst/>
              <a:latin typeface="Cambria" pitchFamily="18" charset="0"/>
              <a:ea typeface="Times New Roman" pitchFamily="18" charset="0"/>
              <a:cs typeface="Mangal"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To protect &amp; promote the interests of the </a:t>
            </a:r>
            <a:r>
              <a:rPr kumimoji="0" lang="en-US" sz="2000" b="0" i="0" u="none" strike="noStrike" cap="none" normalizeH="0" baseline="0" dirty="0" err="1" smtClean="0">
                <a:ln>
                  <a:noFill/>
                </a:ln>
                <a:solidFill>
                  <a:schemeClr val="tx1"/>
                </a:solidFill>
                <a:effectLst/>
                <a:latin typeface="Calibri" pitchFamily="34" charset="0"/>
                <a:ea typeface="Times New Roman" pitchFamily="18" charset="0"/>
                <a:cs typeface="Mangal" pitchFamily="18" charset="0"/>
              </a:rPr>
              <a:t>cousumers</a:t>
            </a:r>
            <a:r>
              <a:rPr kumimoji="0" lang="en-US" sz="20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 by providing various rights to them.</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FF0000"/>
                </a:solidFill>
                <a:effectLst/>
                <a:latin typeface="Calibri" pitchFamily="34" charset="0"/>
                <a:ea typeface="Times New Roman" pitchFamily="18" charset="0"/>
                <a:cs typeface="Mangal" pitchFamily="18" charset="0"/>
              </a:rPr>
              <a:t>Under what circumstances complaints can be filed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chemeClr val="tx1"/>
                </a:solidFill>
                <a:effectLst/>
                <a:latin typeface="Calibri" pitchFamily="34" charset="0"/>
                <a:ea typeface="Times New Roman" pitchFamily="18" charset="0"/>
                <a:cs typeface="Mangal" pitchFamily="18" charset="0"/>
              </a:rPr>
              <a:t>Frandulent</a:t>
            </a:r>
            <a:r>
              <a:rPr kumimoji="0" lang="en-US" sz="20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 practices of traders &amp; manufactures. Goods are defective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Any deficiency in the services hired.</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err="1" smtClean="0">
                <a:ln>
                  <a:noFill/>
                </a:ln>
                <a:solidFill>
                  <a:srgbClr val="FF0000"/>
                </a:solidFill>
                <a:effectLst/>
                <a:latin typeface="Calibri" pitchFamily="34" charset="0"/>
                <a:ea typeface="Times New Roman" pitchFamily="18" charset="0"/>
                <a:cs typeface="Mangal" pitchFamily="18" charset="0"/>
              </a:rPr>
              <a:t>Redressal</a:t>
            </a:r>
            <a:r>
              <a:rPr kumimoji="0" lang="en-US" sz="2000" b="1" i="0" u="none" strike="noStrike" cap="none" normalizeH="0" baseline="0" dirty="0" smtClean="0">
                <a:ln>
                  <a:noFill/>
                </a:ln>
                <a:solidFill>
                  <a:srgbClr val="FF0000"/>
                </a:solidFill>
                <a:effectLst/>
                <a:latin typeface="Calibri" pitchFamily="34" charset="0"/>
                <a:ea typeface="Times New Roman" pitchFamily="18" charset="0"/>
                <a:cs typeface="Mangal" pitchFamily="18" charset="0"/>
              </a:rPr>
              <a:t> agencies under the consumer Protection Act 1986.</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rPr>
              <a:t>District forum State Commission</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rPr>
              <a:t>National commission</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FF0000"/>
                </a:solidFill>
                <a:effectLst/>
                <a:latin typeface="Calibri" pitchFamily="34" charset="0"/>
                <a:ea typeface="Times New Roman" pitchFamily="18" charset="0"/>
                <a:cs typeface="Mangal" pitchFamily="18" charset="0"/>
              </a:rPr>
              <a:t>Within what period the complaint must be filed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With in 3 months of purchase &amp; if some testing of goods is required then with in 5 months.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FF0000"/>
                </a:solidFill>
                <a:effectLst/>
                <a:latin typeface="Calibri" pitchFamily="34" charset="0"/>
                <a:ea typeface="Times New Roman" pitchFamily="18" charset="0"/>
                <a:cs typeface="Mangal" pitchFamily="18" charset="0"/>
              </a:rPr>
              <a:t>Who can file a complaint.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Any consumer</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Any registered consumer association. Central / State </a:t>
            </a:r>
            <a:r>
              <a:rPr kumimoji="0" lang="en-US" sz="20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Govts</a:t>
            </a:r>
            <a:r>
              <a:rPr kumimoji="0" lang="en-US" sz="20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Legal heir / representation of a </a:t>
            </a:r>
            <a:r>
              <a:rPr kumimoji="0" lang="en-US" sz="20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a</a:t>
            </a:r>
            <a:r>
              <a:rPr kumimoji="0" lang="en-US" sz="20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deceased customer.</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Google Shape;55;p13"/>
          <p:cNvPicPr preferRelativeResize="0"/>
          <p:nvPr/>
        </p:nvPicPr>
        <p:blipFill rotWithShape="1">
          <a:blip r:embed="rId2">
            <a:alphaModFix/>
          </a:blip>
          <a:srcRect/>
          <a:stretch/>
        </p:blipFill>
        <p:spPr>
          <a:xfrm>
            <a:off x="10213299" y="5000318"/>
            <a:ext cx="1560633" cy="1560633"/>
          </a:xfrm>
          <a:prstGeom prst="rect">
            <a:avLst/>
          </a:prstGeom>
          <a:noFill/>
          <a:ln>
            <a:noFill/>
          </a:ln>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4617098"/>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CONCEPT/ MEANING OF CONSUMER PROTECTION:</a:t>
            </a:r>
            <a:r>
              <a:rPr lang="en-US" b="1" dirty="0">
                <a:latin typeface="Verdana" panose="020B0604030504040204" pitchFamily="34" charset="0"/>
                <a:ea typeface="Calibri" panose="020F0502020204030204" pitchFamily="34" charset="0"/>
                <a:cs typeface="Cambria,Bold"/>
              </a:rPr>
              <a:t> </a:t>
            </a:r>
            <a:r>
              <a:rPr lang="en-US" dirty="0">
                <a:latin typeface="Verdana" panose="020B0604030504040204" pitchFamily="34" charset="0"/>
                <a:ea typeface="Calibri" panose="020F0502020204030204" pitchFamily="34" charset="0"/>
                <a:cs typeface="Cambria" panose="02040503050406030204" pitchFamily="18" charset="0"/>
              </a:rPr>
              <a:t>Consumer protection refers to protecting the consumer against anti-consumer trade practices by the producers or sellers.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latin typeface="Verdana" panose="020B0604030504040204" pitchFamily="34" charset="0"/>
                <a:ea typeface="Calibri" panose="020F0502020204030204" pitchFamily="34" charset="0"/>
                <a:cs typeface="Cambria,Bold"/>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latin typeface="Verdana" panose="020B0604030504040204" pitchFamily="34" charset="0"/>
                <a:ea typeface="Calibri" panose="020F0502020204030204" pitchFamily="34" charset="0"/>
                <a:cs typeface="Cambria,Bold"/>
              </a:rPr>
              <a:t>Ways and Means of Consumer protection:</a:t>
            </a:r>
            <a:r>
              <a:rPr lang="en-US" dirty="0">
                <a:latin typeface="Verdana" panose="020B0604030504040204" pitchFamily="34" charset="0"/>
                <a:ea typeface="Calibri" panose="020F0502020204030204" pitchFamily="34" charset="0"/>
                <a:cs typeface="Cambria" panose="02040503050406030204" pitchFamily="18" charset="0"/>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Bold"/>
              </a:rPr>
              <a:t>Self regulation by business,</a:t>
            </a:r>
            <a:r>
              <a:rPr lang="en-US" dirty="0">
                <a:latin typeface="Verdana" panose="020B0604030504040204" pitchFamily="34" charset="0"/>
                <a:ea typeface="Calibri" panose="020F0502020204030204" pitchFamily="34" charset="0"/>
                <a:cs typeface="Cambria" panose="02040503050406030204" pitchFamily="18" charset="0"/>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Bold"/>
              </a:rPr>
              <a:t>Business Associations,</a:t>
            </a:r>
            <a:r>
              <a:rPr lang="en-US" dirty="0">
                <a:latin typeface="Verdana" panose="020B0604030504040204" pitchFamily="34" charset="0"/>
                <a:ea typeface="Calibri" panose="020F0502020204030204" pitchFamily="34" charset="0"/>
                <a:cs typeface="Cambria" panose="02040503050406030204" pitchFamily="18" charset="0"/>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Bold"/>
              </a:rPr>
              <a:t>Consumer organizations,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Bold"/>
              </a:rPr>
              <a:t>Consumer Awareness,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Bold"/>
              </a:rPr>
              <a:t>NGO’s,</a:t>
            </a:r>
            <a:r>
              <a:rPr lang="en-US" dirty="0">
                <a:latin typeface="Verdana" panose="020B0604030504040204" pitchFamily="34" charset="0"/>
                <a:ea typeface="Calibri" panose="020F0502020204030204" pitchFamily="34" charset="0"/>
                <a:cs typeface="Cambria" panose="02040503050406030204" pitchFamily="18" charset="0"/>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Bold"/>
              </a:rPr>
              <a:t>Government.</a:t>
            </a:r>
            <a:endParaRPr lang="en-IN"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3605506" y="46766"/>
            <a:ext cx="5237331" cy="523220"/>
          </a:xfrm>
          <a:prstGeom prst="rect">
            <a:avLst/>
          </a:prstGeom>
          <a:ln>
            <a:solidFill>
              <a:schemeClr val="bg2"/>
            </a:solidFill>
          </a:ln>
          <a:effectLst>
            <a:glow rad="139700">
              <a:schemeClr val="accent4">
                <a:satMod val="175000"/>
                <a:alpha val="40000"/>
              </a:schemeClr>
            </a:glow>
          </a:effectLst>
        </p:spPr>
        <p:txBody>
          <a:bodyPr wrap="none">
            <a:spAutoFit/>
          </a:bodyPr>
          <a:lstStyle/>
          <a:p>
            <a:r>
              <a:rPr lang="en-US" sz="2800" b="1" dirty="0">
                <a:solidFill>
                  <a:srgbClr val="FF0000"/>
                </a:solidFill>
                <a:latin typeface="Verdana" panose="020B0604030504040204" pitchFamily="34" charset="0"/>
                <a:ea typeface="Calibri" panose="020F0502020204030204" pitchFamily="34" charset="0"/>
                <a:cs typeface="Cambria,Bold"/>
              </a:rPr>
              <a:t>CONSUMER PROTECTION</a:t>
            </a:r>
            <a:endParaRPr lang="en-IN" sz="2800" dirty="0"/>
          </a:p>
        </p:txBody>
      </p:sp>
      <p:pic>
        <p:nvPicPr>
          <p:cNvPr id="6" name="Picture 2" descr="consumer protection के लिए इमेज परिणाम">
            <a:extLst>
              <a:ext uri="{FF2B5EF4-FFF2-40B4-BE49-F238E27FC236}">
                <a16:creationId xmlns="" xmlns:a16="http://schemas.microsoft.com/office/drawing/2014/main" id="{0E2E7923-F3CB-49DF-A6E5-99598094CC5C}"/>
              </a:ext>
            </a:extLst>
          </p:cNvPr>
          <p:cNvPicPr>
            <a:picLocks noChangeAspect="1" noChangeArrowheads="1"/>
          </p:cNvPicPr>
          <p:nvPr/>
        </p:nvPicPr>
        <p:blipFill>
          <a:blip r:embed="rId2"/>
          <a:srcRect/>
          <a:stretch>
            <a:fillRect/>
          </a:stretch>
        </p:blipFill>
        <p:spPr bwMode="auto">
          <a:xfrm>
            <a:off x="6317591" y="2943970"/>
            <a:ext cx="4800600" cy="2400300"/>
          </a:xfrm>
          <a:prstGeom prst="rect">
            <a:avLst/>
          </a:prstGeom>
          <a:noFill/>
        </p:spPr>
      </p:pic>
      <p:pic>
        <p:nvPicPr>
          <p:cNvPr id="7" name="Google Shape;55;p13"/>
          <p:cNvPicPr preferRelativeResize="0"/>
          <p:nvPr/>
        </p:nvPicPr>
        <p:blipFill rotWithShape="1">
          <a:blip r:embed="rId3">
            <a:alphaModFix/>
          </a:blip>
          <a:srcRect/>
          <a:stretch/>
        </p:blipFill>
        <p:spPr>
          <a:xfrm>
            <a:off x="10631367" y="5297367"/>
            <a:ext cx="1560633" cy="1560633"/>
          </a:xfrm>
          <a:prstGeom prst="rect">
            <a:avLst/>
          </a:prstGeom>
          <a:noFill/>
          <a:ln>
            <a:noFill/>
          </a:ln>
        </p:spPr>
      </p:pic>
    </p:spTree>
    <p:extLst>
      <p:ext uri="{BB962C8B-B14F-4D97-AF65-F5344CB8AC3E}">
        <p14:creationId xmlns="" xmlns:p14="http://schemas.microsoft.com/office/powerpoint/2010/main" val="12210537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CONSUMER PROTECTION</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NUMBER:12</a:t>
            </a:r>
            <a:endParaRPr b="1"/>
          </a:p>
          <a:p>
            <a:r>
              <a:rPr lang="en" b="1" dirty="0"/>
              <a:t>CHAPTER NAME </a:t>
            </a:r>
            <a:r>
              <a:rPr lang="en" b="1" dirty="0" smtClean="0"/>
              <a:t>:Consumer Protection</a:t>
            </a:r>
          </a:p>
          <a:p>
            <a:r>
              <a:rPr lang="en" b="1" dirty="0" smtClean="0"/>
              <a:t>CLASS-91</a:t>
            </a:r>
            <a:endParaRPr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4617098"/>
          </a:xfrm>
          <a:prstGeom prst="rect">
            <a:avLst/>
          </a:prstGeom>
        </p:spPr>
        <p:txBody>
          <a:bodyPr wrap="square">
            <a:spAutoFit/>
          </a:bodyPr>
          <a:lstStyle/>
          <a:p>
            <a:pPr>
              <a:lnSpc>
                <a:spcPct val="150000"/>
              </a:lnSpc>
              <a:spcAft>
                <a:spcPts val="0"/>
              </a:spcAft>
            </a:pPr>
            <a:r>
              <a:rPr lang="en-US" b="1" dirty="0">
                <a:latin typeface="Verdana" panose="020B0604030504040204" pitchFamily="34" charset="0"/>
                <a:ea typeface="Calibri" panose="020F0502020204030204" pitchFamily="34" charset="0"/>
                <a:cs typeface="Cambria,Bold"/>
              </a:rPr>
              <a:t>Legal protection to consumers:</a:t>
            </a:r>
            <a:r>
              <a:rPr lang="en-US" dirty="0">
                <a:latin typeface="Verdana" panose="020B0604030504040204" pitchFamily="34" charset="0"/>
                <a:ea typeface="Calibri" panose="020F0502020204030204" pitchFamily="34" charset="0"/>
                <a:cs typeface="Cambria" panose="02040503050406030204" pitchFamily="18" charset="0"/>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The Sale of Goods Act 1930,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The Agricultural produce (Grading and Marketing) Act 1937,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The Prevention of Food Adulteration Act 1954,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The Essential Commodities Act 1955,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The Standards of Weights and Measures Act 1976,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The Contract Act 1982,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The Bureau of Indian Standards Act 1986,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The Consumer Protection Act 1986,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The Trade Marks Act 1999,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 panose="02040503050406030204" pitchFamily="18" charset="0"/>
              </a:rPr>
              <a:t>The Competition Act 2002. </a:t>
            </a:r>
            <a:endParaRPr lang="en-IN"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3605506" y="46766"/>
            <a:ext cx="5237331" cy="523220"/>
          </a:xfrm>
          <a:prstGeom prst="rect">
            <a:avLst/>
          </a:prstGeom>
          <a:ln>
            <a:solidFill>
              <a:schemeClr val="bg2"/>
            </a:solidFill>
          </a:ln>
          <a:effectLst>
            <a:glow rad="139700">
              <a:schemeClr val="accent4">
                <a:satMod val="175000"/>
                <a:alpha val="40000"/>
              </a:schemeClr>
            </a:glow>
          </a:effectLst>
        </p:spPr>
        <p:txBody>
          <a:bodyPr wrap="none">
            <a:spAutoFit/>
          </a:bodyPr>
          <a:lstStyle/>
          <a:p>
            <a:r>
              <a:rPr lang="en-US" sz="2800" b="1" dirty="0">
                <a:solidFill>
                  <a:srgbClr val="FF0000"/>
                </a:solidFill>
                <a:latin typeface="Verdana" panose="020B0604030504040204" pitchFamily="34" charset="0"/>
                <a:ea typeface="Calibri" panose="020F0502020204030204" pitchFamily="34" charset="0"/>
                <a:cs typeface="Cambria,Bold"/>
              </a:rPr>
              <a:t>CONSUMER PROTECTION</a:t>
            </a:r>
            <a:endParaRPr lang="en-IN" sz="2800" dirty="0"/>
          </a:p>
        </p:txBody>
      </p:sp>
      <p:pic>
        <p:nvPicPr>
          <p:cNvPr id="6" name="Google Shape;55;p13"/>
          <p:cNvPicPr preferRelativeResize="0"/>
          <p:nvPr/>
        </p:nvPicPr>
        <p:blipFill rotWithShape="1">
          <a:blip r:embed="rId2">
            <a:alphaModFix/>
          </a:blip>
          <a:srcRect/>
          <a:stretch/>
        </p:blipFill>
        <p:spPr>
          <a:xfrm>
            <a:off x="10539870" y="140936"/>
            <a:ext cx="1560633" cy="1560633"/>
          </a:xfrm>
          <a:prstGeom prst="rect">
            <a:avLst/>
          </a:prstGeom>
          <a:noFill/>
          <a:ln>
            <a:noFill/>
          </a:ln>
        </p:spPr>
      </p:pic>
    </p:spTree>
    <p:extLst>
      <p:ext uri="{BB962C8B-B14F-4D97-AF65-F5344CB8AC3E}">
        <p14:creationId xmlns="" xmlns:p14="http://schemas.microsoft.com/office/powerpoint/2010/main" val="8493682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111673" y="1055509"/>
            <a:ext cx="10224995" cy="4617098"/>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CONSUMER PROTECTION ACT 1986: </a:t>
            </a:r>
            <a:r>
              <a:rPr lang="en-US" dirty="0">
                <a:latin typeface="Verdana" panose="020B0604030504040204" pitchFamily="34" charset="0"/>
                <a:ea typeface="Calibri" panose="020F0502020204030204" pitchFamily="34" charset="0"/>
                <a:cs typeface="Cambria" panose="02040503050406030204" pitchFamily="18" charset="0"/>
              </a:rPr>
              <a:t>This is the most important and effective act in India to protect the consumers from exploitation. It was enacted by the parliament in 1986 and came into force with effect from July 01, 1987.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latin typeface="Verdana" panose="020B0604030504040204" pitchFamily="34" charset="0"/>
                <a:ea typeface="Calibri" panose="020F0502020204030204" pitchFamily="34" charset="0"/>
                <a:cs typeface="Cambria,Bold"/>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SCOPE OF CONSUMER PROTECTION ACT, 1986:</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dirty="0">
                <a:latin typeface="Verdana" panose="020B0604030504040204" pitchFamily="34" charset="0"/>
                <a:ea typeface="Calibri" panose="020F0502020204030204" pitchFamily="34" charset="0"/>
                <a:cs typeface="Cambria,Bold"/>
              </a:rPr>
              <a:t>The scope of the Act is very wide.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dirty="0">
                <a:latin typeface="Verdana" panose="020B0604030504040204" pitchFamily="34" charset="0"/>
                <a:ea typeface="Calibri" panose="020F0502020204030204" pitchFamily="34" charset="0"/>
                <a:cs typeface="Cambria,Bold"/>
              </a:rPr>
              <a:t>It is applicable to:</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Bold"/>
              </a:rPr>
              <a:t>all types of undertakings, big and small,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Bold"/>
              </a:rPr>
              <a:t>the private or public sector, or in the co-operative sector,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Bold"/>
              </a:rPr>
              <a:t>manufacturer or a trader, and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latin typeface="Verdana" panose="020B0604030504040204" pitchFamily="34" charset="0"/>
                <a:ea typeface="Calibri" panose="020F0502020204030204" pitchFamily="34" charset="0"/>
                <a:cs typeface="Cambria,Bold"/>
              </a:rPr>
              <a:t>supplying goods or providing services.</a:t>
            </a:r>
            <a:endParaRPr lang="en-IN" sz="2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3605506" y="46766"/>
            <a:ext cx="5237331" cy="523220"/>
          </a:xfrm>
          <a:prstGeom prst="rect">
            <a:avLst/>
          </a:prstGeom>
          <a:ln>
            <a:solidFill>
              <a:schemeClr val="bg2"/>
            </a:solidFill>
          </a:ln>
          <a:effectLst>
            <a:glow rad="139700">
              <a:schemeClr val="accent4">
                <a:satMod val="175000"/>
                <a:alpha val="40000"/>
              </a:schemeClr>
            </a:glow>
          </a:effectLst>
        </p:spPr>
        <p:txBody>
          <a:bodyPr wrap="none">
            <a:spAutoFit/>
          </a:bodyPr>
          <a:lstStyle/>
          <a:p>
            <a:r>
              <a:rPr lang="en-US" sz="2800" b="1" dirty="0">
                <a:solidFill>
                  <a:srgbClr val="FF0000"/>
                </a:solidFill>
                <a:latin typeface="Verdana" panose="020B0604030504040204" pitchFamily="34" charset="0"/>
                <a:ea typeface="Calibri" panose="020F0502020204030204" pitchFamily="34" charset="0"/>
                <a:cs typeface="Cambria,Bold"/>
              </a:rPr>
              <a:t>CONSUMER PROTECTION</a:t>
            </a:r>
            <a:endParaRPr lang="en-IN" sz="2800" dirty="0"/>
          </a:p>
        </p:txBody>
      </p:sp>
      <p:pic>
        <p:nvPicPr>
          <p:cNvPr id="6" name="Google Shape;55;p13"/>
          <p:cNvPicPr preferRelativeResize="0"/>
          <p:nvPr/>
        </p:nvPicPr>
        <p:blipFill rotWithShape="1">
          <a:blip r:embed="rId2">
            <a:alphaModFix/>
          </a:blip>
          <a:srcRect/>
          <a:stretch/>
        </p:blipFill>
        <p:spPr>
          <a:xfrm>
            <a:off x="10252487" y="4085919"/>
            <a:ext cx="1560633" cy="1560633"/>
          </a:xfrm>
          <a:prstGeom prst="rect">
            <a:avLst/>
          </a:prstGeom>
          <a:noFill/>
          <a:ln>
            <a:noFill/>
          </a:ln>
        </p:spPr>
      </p:pic>
    </p:spTree>
    <p:extLst>
      <p:ext uri="{BB962C8B-B14F-4D97-AF65-F5344CB8AC3E}">
        <p14:creationId xmlns="" xmlns:p14="http://schemas.microsoft.com/office/powerpoint/2010/main" val="24833535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179</TotalTime>
  <Words>1422</Words>
  <Application>Microsoft Office PowerPoint</Application>
  <PresentationFormat>Custom</PresentationFormat>
  <Paragraphs>278</Paragraphs>
  <Slides>43</Slides>
  <Notes>26</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Ncert CLASS 12 business studies</dc:title>
  <dc:creator>Bhisham Datt</dc:creator>
  <cp:lastModifiedBy>ाीीीीीीीीीीीीीीीीीीी</cp:lastModifiedBy>
  <cp:revision>430</cp:revision>
  <dcterms:created xsi:type="dcterms:W3CDTF">2018-06-16T15:55:13Z</dcterms:created>
  <dcterms:modified xsi:type="dcterms:W3CDTF">2022-01-12T06:15:34Z</dcterms:modified>
</cp:coreProperties>
</file>