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omments/comment15.xml" ContentType="application/vnd.openxmlformats-officedocument.presentationml.comment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comments/comment11.xml" ContentType="application/vnd.openxmlformats-officedocument.presentationml.comment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notesSlides/notesSlide19.xml" ContentType="application/vnd.openxmlformats-officedocument.presentationml.notesSlide+xml"/>
  <Override PartName="/ppt/comments/comment18.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omments/comment16.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omments/comment14.xml" ContentType="application/vnd.openxmlformats-officedocument.presentationml.comment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omments/comment12.xml" ContentType="application/vnd.openxmlformats-officedocument.presentationml.comment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comments/comment17.xml" ContentType="application/vnd.openxmlformats-officedocument.presentationml.comment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omments/comment6.xml" ContentType="application/vnd.openxmlformats-officedocument.presentationml.comments+xml"/>
  <Override PartName="/ppt/notesSlides/notesSlide25.xml" ContentType="application/vnd.openxmlformats-officedocument.presentationml.notesSlide+xml"/>
  <Override PartName="/ppt/comments/comment13.xml" ContentType="application/vnd.openxmlformats-officedocument.presentationml.comment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9" r:id="rId1"/>
  </p:sldMasterIdLst>
  <p:notesMasterIdLst>
    <p:notesMasterId r:id="rId65"/>
  </p:notesMasterIdLst>
  <p:sldIdLst>
    <p:sldId id="555" r:id="rId2"/>
    <p:sldId id="332" r:id="rId3"/>
    <p:sldId id="334" r:id="rId4"/>
    <p:sldId id="590" r:id="rId5"/>
    <p:sldId id="557" r:id="rId6"/>
    <p:sldId id="336" r:id="rId7"/>
    <p:sldId id="475" r:id="rId8"/>
    <p:sldId id="476" r:id="rId9"/>
    <p:sldId id="589" r:id="rId10"/>
    <p:sldId id="558" r:id="rId11"/>
    <p:sldId id="335" r:id="rId12"/>
    <p:sldId id="338" r:id="rId13"/>
    <p:sldId id="588" r:id="rId14"/>
    <p:sldId id="559" r:id="rId15"/>
    <p:sldId id="339" r:id="rId16"/>
    <p:sldId id="587" r:id="rId17"/>
    <p:sldId id="560" r:id="rId18"/>
    <p:sldId id="340" r:id="rId19"/>
    <p:sldId id="341" r:id="rId20"/>
    <p:sldId id="586" r:id="rId21"/>
    <p:sldId id="561" r:id="rId22"/>
    <p:sldId id="342" r:id="rId23"/>
    <p:sldId id="343" r:id="rId24"/>
    <p:sldId id="585" r:id="rId25"/>
    <p:sldId id="562" r:id="rId26"/>
    <p:sldId id="344" r:id="rId27"/>
    <p:sldId id="345" r:id="rId28"/>
    <p:sldId id="584" r:id="rId29"/>
    <p:sldId id="563" r:id="rId30"/>
    <p:sldId id="346" r:id="rId31"/>
    <p:sldId id="583" r:id="rId32"/>
    <p:sldId id="564" r:id="rId33"/>
    <p:sldId id="347" r:id="rId34"/>
    <p:sldId id="582" r:id="rId35"/>
    <p:sldId id="565" r:id="rId36"/>
    <p:sldId id="348" r:id="rId37"/>
    <p:sldId id="581" r:id="rId38"/>
    <p:sldId id="566" r:id="rId39"/>
    <p:sldId id="349" r:id="rId40"/>
    <p:sldId id="350" r:id="rId41"/>
    <p:sldId id="580" r:id="rId42"/>
    <p:sldId id="567" r:id="rId43"/>
    <p:sldId id="351" r:id="rId44"/>
    <p:sldId id="579" r:id="rId45"/>
    <p:sldId id="568" r:id="rId46"/>
    <p:sldId id="352" r:id="rId47"/>
    <p:sldId id="355" r:id="rId48"/>
    <p:sldId id="578" r:id="rId49"/>
    <p:sldId id="569" r:id="rId50"/>
    <p:sldId id="354" r:id="rId51"/>
    <p:sldId id="577" r:id="rId52"/>
    <p:sldId id="570" r:id="rId53"/>
    <p:sldId id="356" r:id="rId54"/>
    <p:sldId id="576" r:id="rId55"/>
    <p:sldId id="571" r:id="rId56"/>
    <p:sldId id="357" r:id="rId57"/>
    <p:sldId id="575" r:id="rId58"/>
    <p:sldId id="572" r:id="rId59"/>
    <p:sldId id="358" r:id="rId60"/>
    <p:sldId id="574" r:id="rId61"/>
    <p:sldId id="573" r:id="rId62"/>
    <p:sldId id="359" r:id="rId63"/>
    <p:sldId id="556"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isham Datt" initials="BD" lastIdx="1" clrIdx="0">
    <p:extLst>
      <p:ext uri="{19B8F6BF-5375-455C-9EA6-DF929625EA0E}">
        <p15:presenceInfo xmlns:p15="http://schemas.microsoft.com/office/powerpoint/2012/main" xmlns="" userId="e28db51c8c314011" providerId="Windows Live"/>
      </p:ext>
    </p:extLst>
  </p:cmAuthor>
  <p:cmAuthor id="2" name="" initials="" lastIdx="6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0E4E1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4629" autoAdjust="0"/>
    <p:restoredTop sz="94660"/>
  </p:normalViewPr>
  <p:slideViewPr>
    <p:cSldViewPr snapToGrid="0">
      <p:cViewPr varScale="1">
        <p:scale>
          <a:sx n="73" d="100"/>
          <a:sy n="73" d="100"/>
        </p:scale>
        <p:origin x="-11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17T16:36:04.724" idx="29">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30">
    <p:pos x="6000" y="100"/>
    <p:text>+amanrouniyar@odmegroup.org How come the website here is ODM Egroup and not ODM PS?
_Assigned to you_
-Swoyan Satyendu</p:tex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6-17T16:36:04.724" idx="49">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50">
    <p:pos x="6000" y="100"/>
    <p:text>+amanrouniyar@odmegroup.org How come the website here is ODM Egroup and not ODM PS?
_Assigned to you_
-Swoyan Satyendu</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20-06-17T16:36:04.724" idx="51">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52">
    <p:pos x="6000" y="100"/>
    <p:text>+amanrouniyar@odmegroup.org How come the website here is ODM Egroup and not ODM PS?
_Assigned to you_
-Swoyan Satyendu</p:tex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6-17T16:36:04.724" idx="53">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54">
    <p:pos x="6000" y="100"/>
    <p:text>+amanrouniyar@odmegroup.org How come the website here is ODM Egroup and not ODM PS?
_Assigned to you_
-Swoyan Satyendu</p:text>
  </p:cm>
</p:cmLst>
</file>

<file path=ppt/comments/comment13.xml><?xml version="1.0" encoding="utf-8"?>
<p:cmLst xmlns:a="http://schemas.openxmlformats.org/drawingml/2006/main" xmlns:r="http://schemas.openxmlformats.org/officeDocument/2006/relationships" xmlns:p="http://schemas.openxmlformats.org/presentationml/2006/main">
  <p:cm authorId="2" dt="2020-06-17T16:36:04.724" idx="55">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56">
    <p:pos x="6000" y="100"/>
    <p:text>+amanrouniyar@odmegroup.org How come the website here is ODM Egroup and not ODM PS?
_Assigned to you_
-Swoyan Satyendu</p:text>
  </p:cm>
</p:cmLst>
</file>

<file path=ppt/comments/comment14.xml><?xml version="1.0" encoding="utf-8"?>
<p:cmLst xmlns:a="http://schemas.openxmlformats.org/drawingml/2006/main" xmlns:r="http://schemas.openxmlformats.org/officeDocument/2006/relationships" xmlns:p="http://schemas.openxmlformats.org/presentationml/2006/main">
  <p:cm authorId="2" dt="2020-06-17T16:36:04.724" idx="57">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58">
    <p:pos x="6000" y="100"/>
    <p:text>+amanrouniyar@odmegroup.org How come the website here is ODM Egroup and not ODM PS?
_Assigned to you_
-Swoyan Satyendu</p:text>
  </p:cm>
</p:cmLst>
</file>

<file path=ppt/comments/comment15.xml><?xml version="1.0" encoding="utf-8"?>
<p:cmLst xmlns:a="http://schemas.openxmlformats.org/drawingml/2006/main" xmlns:r="http://schemas.openxmlformats.org/officeDocument/2006/relationships" xmlns:p="http://schemas.openxmlformats.org/presentationml/2006/main">
  <p:cm authorId="2" dt="2020-06-17T16:36:04.724" idx="59">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60">
    <p:pos x="6000" y="100"/>
    <p:text>+amanrouniyar@odmegroup.org How come the website here is ODM Egroup and not ODM PS?
_Assigned to you_
-Swoyan Satyendu</p:text>
  </p:cm>
</p:cmLst>
</file>

<file path=ppt/comments/comment16.xml><?xml version="1.0" encoding="utf-8"?>
<p:cmLst xmlns:a="http://schemas.openxmlformats.org/drawingml/2006/main" xmlns:r="http://schemas.openxmlformats.org/officeDocument/2006/relationships" xmlns:p="http://schemas.openxmlformats.org/presentationml/2006/main">
  <p:cm authorId="2" dt="2020-06-17T16:36:04.724" idx="61">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62">
    <p:pos x="6000" y="100"/>
    <p:text>+amanrouniyar@odmegroup.org How come the website here is ODM Egroup and not ODM PS?
_Assigned to you_
-Swoyan Satyendu</p:text>
  </p:cm>
</p:cmLst>
</file>

<file path=ppt/comments/comment17.xml><?xml version="1.0" encoding="utf-8"?>
<p:cmLst xmlns:a="http://schemas.openxmlformats.org/drawingml/2006/main" xmlns:r="http://schemas.openxmlformats.org/officeDocument/2006/relationships" xmlns:p="http://schemas.openxmlformats.org/presentationml/2006/main">
  <p:cm authorId="2" dt="2020-06-17T16:36:04.724" idx="63">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64">
    <p:pos x="6000" y="100"/>
    <p:text>+amanrouniyar@odmegroup.org How come the website here is ODM Egroup and not ODM PS?
_Assigned to you_
-Swoyan Satyendu</p:text>
  </p:cm>
</p:cmLst>
</file>

<file path=ppt/comments/comment18.xml><?xml version="1.0" encoding="utf-8"?>
<p:cmLst xmlns:a="http://schemas.openxmlformats.org/drawingml/2006/main" xmlns:r="http://schemas.openxmlformats.org/officeDocument/2006/relationships" xmlns:p="http://schemas.openxmlformats.org/presentationml/2006/main">
  <p:cm authorId="2" dt="2020-06-17T16:36:04.724" idx="65">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66">
    <p:pos x="6000" y="100"/>
    <p:text>+amanrouniyar@odmegroup.org How come the website here is ODM Egroup and not ODM PS?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17T16:36:04.724" idx="33">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34">
    <p:pos x="6000" y="100"/>
    <p:text>+amanrouniyar@odmegroup.org How come the website here is ODM Egroup and not ODM PS?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0-06-17T16:36:04.724" idx="35">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36">
    <p:pos x="6000" y="100"/>
    <p:text>+amanrouniyar@odmegroup.org How come the website here is ODM Egroup and not ODM PS?
_Assigned to you_
-Swoyan Satyendu</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0-06-17T16:36:04.724" idx="37">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38">
    <p:pos x="6000" y="100"/>
    <p:text>+amanrouniyar@odmegroup.org How come the website here is ODM Egroup and not ODM PS?
_Assigned to you_
-Swoyan Satyendu</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20-06-17T16:36:04.724" idx="39">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40">
    <p:pos x="6000" y="100"/>
    <p:text>+amanrouniyar@odmegroup.org How come the website here is ODM Egroup and not ODM PS?
_Assigned to you_
-Swoyan Satyendu</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20-06-17T16:36:04.724" idx="41">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42">
    <p:pos x="6000" y="100"/>
    <p:text>+amanrouniyar@odmegroup.org How come the website here is ODM Egroup and not ODM PS?
_Assigned to you_
-Swoyan Satyendu</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20-06-17T16:36:04.724" idx="43">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44">
    <p:pos x="6000" y="100"/>
    <p:text>+amanrouniyar@odmegroup.org How come the website here is ODM Egroup and not ODM PS?
_Assigned to you_
-Swoyan Satyendu</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20-06-17T16:36:04.724" idx="45">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46">
    <p:pos x="6000" y="100"/>
    <p:text>+amanrouniyar@odmegroup.org How come the website here is ODM Egroup and not ODM PS?
_Assigned to you_
-Swoyan Satyendu</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20-06-17T16:36:04.724" idx="47">
    <p:pos x="6000" y="0"/>
    <p:text>1. The logo in the centre looks bad. take it to TOP-LEFT
2. Where in ODM E Group Logo, here? 
3. What about, Closing Slide? 
Similar changes, pending in Kids World PPT as well +amanrouniyar@odmegroup.org
_Assigned to you_
-Swoyan Satyendu</p:text>
  </p:cm>
  <p:cm authorId="2" dt="2020-06-17T16:36:04.720" idx="48">
    <p:pos x="6000" y="100"/>
    <p:text>+amanrouniyar@odmegroup.org How come the website here is ODM Egroup and not ODM PS?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24E59-B044-41C2-9E04-E59469DE61AF}" type="datetimeFigureOut">
              <a:rPr lang="en-US" smtClean="0"/>
              <a:pPr/>
              <a:t>11/3/2020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5E96A-0AE6-495F-9277-1B3E66AE48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357D6-3D80-4651-AE86-82D468B140EC}" type="datetime1">
              <a:rPr lang="en-US" smtClean="0"/>
              <a:pPr/>
              <a:t>11/3/2020</a:t>
            </a:fld>
            <a:endParaRPr lang="en-US" dirty="0"/>
          </a:p>
        </p:txBody>
      </p:sp>
      <p:sp>
        <p:nvSpPr>
          <p:cNvPr id="5" name="Footer Placeholder 4"/>
          <p:cNvSpPr>
            <a:spLocks noGrp="1"/>
          </p:cNvSpPr>
          <p:nvPr>
            <p:ph type="ftr" sz="quarter" idx="11"/>
          </p:nvPr>
        </p:nvSpPr>
        <p:spPr/>
        <p:txBody>
          <a:bodyPr/>
          <a:lstStyle/>
          <a:p>
            <a:r>
              <a:rPr lang="en-US" smtClean="0"/>
              <a:t>KUNJA MOHAN SAHOO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6BFD7-EF2F-48E9-AE73-F04F8F882B3F}" type="datetime1">
              <a:rPr lang="en-US" smtClean="0"/>
              <a:pPr/>
              <a:t>11/3/2020</a:t>
            </a:fld>
            <a:endParaRPr lang="en-US" dirty="0"/>
          </a:p>
        </p:txBody>
      </p:sp>
      <p:sp>
        <p:nvSpPr>
          <p:cNvPr id="5" name="Footer Placeholder 4"/>
          <p:cNvSpPr>
            <a:spLocks noGrp="1"/>
          </p:cNvSpPr>
          <p:nvPr>
            <p:ph type="ftr" sz="quarter" idx="11"/>
          </p:nvPr>
        </p:nvSpPr>
        <p:spPr/>
        <p:txBody>
          <a:bodyPr/>
          <a:lstStyle/>
          <a:p>
            <a:r>
              <a:rPr lang="en-US" smtClean="0"/>
              <a:t>KUNJA MOHAN SAHOO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015518-74A3-4729-8E1D-5404510B4FEC}" type="datetime1">
              <a:rPr lang="en-US" smtClean="0"/>
              <a:pPr/>
              <a:t>11/3/2020</a:t>
            </a:fld>
            <a:endParaRPr lang="en-US" dirty="0"/>
          </a:p>
        </p:txBody>
      </p:sp>
      <p:sp>
        <p:nvSpPr>
          <p:cNvPr id="5" name="Footer Placeholder 4"/>
          <p:cNvSpPr>
            <a:spLocks noGrp="1"/>
          </p:cNvSpPr>
          <p:nvPr>
            <p:ph type="ftr" sz="quarter" idx="11"/>
          </p:nvPr>
        </p:nvSpPr>
        <p:spPr/>
        <p:txBody>
          <a:bodyPr/>
          <a:lstStyle/>
          <a:p>
            <a:r>
              <a:rPr lang="en-US" smtClean="0"/>
              <a:t>KUNJA MOHAN SAHOO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Date Placeholder 13"/>
          <p:cNvSpPr>
            <a:spLocks noGrp="1"/>
          </p:cNvSpPr>
          <p:nvPr>
            <p:ph type="dt" sz="half" idx="10"/>
          </p:nvPr>
        </p:nvSpPr>
        <p:spPr/>
        <p:txBody>
          <a:bodyPr/>
          <a:lstStyle/>
          <a:p>
            <a:fld id="{B16357D6-3D80-4651-AE86-82D468B140EC}" type="datetime1">
              <a:rPr lang="en-US" smtClean="0"/>
              <a:pPr/>
              <a:t>11/3/2020</a:t>
            </a:fld>
            <a:endParaRPr lang="en-US" dirty="0"/>
          </a:p>
        </p:txBody>
      </p:sp>
      <p:sp>
        <p:nvSpPr>
          <p:cNvPr id="15" name="Slide Number Placeholder 14"/>
          <p:cNvSpPr>
            <a:spLocks noGrp="1"/>
          </p:cNvSpPr>
          <p:nvPr>
            <p:ph type="sldNum" sz="quarter" idx="11"/>
          </p:nvPr>
        </p:nvSpPr>
        <p:spPr/>
        <p:txBody>
          <a:bodyPr/>
          <a:lstStyle/>
          <a:p>
            <a:fld id="{6D22F896-40B5-4ADD-8801-0D06FADFA095}"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dirty="0" smtClean="0"/>
              <a:t>KUNJA MOHAN SAHOO</a:t>
            </a:r>
            <a:endParaRPr lang="en-US" dirty="0"/>
          </a:p>
        </p:txBody>
      </p:sp>
    </p:spTree>
    <p:extLst>
      <p:ext uri="{BB962C8B-B14F-4D97-AF65-F5344CB8AC3E}">
        <p14:creationId xmlns:p14="http://schemas.microsoft.com/office/powerpoint/2010/main" xmlns="" val="365350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4F1CD-F4A6-4F34-91CE-C1FE363C53CD}" type="datetime1">
              <a:rPr lang="en-US" smtClean="0"/>
              <a:pPr/>
              <a:t>11/3/2020</a:t>
            </a:fld>
            <a:endParaRPr lang="en-US" dirty="0"/>
          </a:p>
        </p:txBody>
      </p:sp>
      <p:sp>
        <p:nvSpPr>
          <p:cNvPr id="5" name="Footer Placeholder 4"/>
          <p:cNvSpPr>
            <a:spLocks noGrp="1"/>
          </p:cNvSpPr>
          <p:nvPr>
            <p:ph type="ftr" sz="quarter" idx="11"/>
          </p:nvPr>
        </p:nvSpPr>
        <p:spPr/>
        <p:txBody>
          <a:bodyPr/>
          <a:lstStyle/>
          <a:p>
            <a:r>
              <a:rPr lang="en-US" smtClean="0"/>
              <a:t>KUNJA MOHAN SAHOO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7F271-E166-42B2-90A8-3BCF67A1E958}" type="datetime1">
              <a:rPr lang="en-US" smtClean="0"/>
              <a:pPr/>
              <a:t>11/3/2020</a:t>
            </a:fld>
            <a:endParaRPr lang="en-US" dirty="0"/>
          </a:p>
        </p:txBody>
      </p:sp>
      <p:sp>
        <p:nvSpPr>
          <p:cNvPr id="5" name="Footer Placeholder 4"/>
          <p:cNvSpPr>
            <a:spLocks noGrp="1"/>
          </p:cNvSpPr>
          <p:nvPr>
            <p:ph type="ftr" sz="quarter" idx="11"/>
          </p:nvPr>
        </p:nvSpPr>
        <p:spPr/>
        <p:txBody>
          <a:bodyPr/>
          <a:lstStyle/>
          <a:p>
            <a:r>
              <a:rPr lang="en-US" smtClean="0"/>
              <a:t>KUNJA MOHAN SAHOO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B5FC3-34D2-46DF-8041-D9D7C9159331}" type="datetime1">
              <a:rPr lang="en-US" smtClean="0"/>
              <a:pPr/>
              <a:t>11/3/2020</a:t>
            </a:fld>
            <a:endParaRPr lang="en-US" dirty="0"/>
          </a:p>
        </p:txBody>
      </p:sp>
      <p:sp>
        <p:nvSpPr>
          <p:cNvPr id="6" name="Footer Placeholder 5"/>
          <p:cNvSpPr>
            <a:spLocks noGrp="1"/>
          </p:cNvSpPr>
          <p:nvPr>
            <p:ph type="ftr" sz="quarter" idx="11"/>
          </p:nvPr>
        </p:nvSpPr>
        <p:spPr/>
        <p:txBody>
          <a:bodyPr/>
          <a:lstStyle/>
          <a:p>
            <a:r>
              <a:rPr lang="en-US" smtClean="0"/>
              <a:t>KUNJA MOHAN SAHOO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D45C70-013A-4407-97A9-1146D04B1D81}" type="datetime1">
              <a:rPr lang="en-US" smtClean="0"/>
              <a:pPr/>
              <a:t>11/3/2020</a:t>
            </a:fld>
            <a:endParaRPr lang="en-US" dirty="0"/>
          </a:p>
        </p:txBody>
      </p:sp>
      <p:sp>
        <p:nvSpPr>
          <p:cNvPr id="8" name="Footer Placeholder 7"/>
          <p:cNvSpPr>
            <a:spLocks noGrp="1"/>
          </p:cNvSpPr>
          <p:nvPr>
            <p:ph type="ftr" sz="quarter" idx="11"/>
          </p:nvPr>
        </p:nvSpPr>
        <p:spPr/>
        <p:txBody>
          <a:bodyPr/>
          <a:lstStyle/>
          <a:p>
            <a:r>
              <a:rPr lang="en-US" smtClean="0"/>
              <a:t>KUNJA MOHAN SAHOO</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3C943-97E0-485E-AE70-1E619901E740}" type="datetime1">
              <a:rPr lang="en-US" smtClean="0"/>
              <a:pPr/>
              <a:t>11/3/2020</a:t>
            </a:fld>
            <a:endParaRPr lang="en-US" dirty="0"/>
          </a:p>
        </p:txBody>
      </p:sp>
      <p:sp>
        <p:nvSpPr>
          <p:cNvPr id="4" name="Footer Placeholder 3"/>
          <p:cNvSpPr>
            <a:spLocks noGrp="1"/>
          </p:cNvSpPr>
          <p:nvPr>
            <p:ph type="ftr" sz="quarter" idx="11"/>
          </p:nvPr>
        </p:nvSpPr>
        <p:spPr/>
        <p:txBody>
          <a:bodyPr/>
          <a:lstStyle/>
          <a:p>
            <a:r>
              <a:rPr lang="en-US" smtClean="0"/>
              <a:t>KUNJA MOHAN SAHOO</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B951-78AF-45B1-9D3E-5BB10B0901D4}" type="datetime1">
              <a:rPr lang="en-US" smtClean="0"/>
              <a:pPr/>
              <a:t>11/3/2020</a:t>
            </a:fld>
            <a:endParaRPr lang="en-US" dirty="0"/>
          </a:p>
        </p:txBody>
      </p:sp>
      <p:sp>
        <p:nvSpPr>
          <p:cNvPr id="3" name="Footer Placeholder 2"/>
          <p:cNvSpPr>
            <a:spLocks noGrp="1"/>
          </p:cNvSpPr>
          <p:nvPr>
            <p:ph type="ftr" sz="quarter" idx="11"/>
          </p:nvPr>
        </p:nvSpPr>
        <p:spPr/>
        <p:txBody>
          <a:bodyPr/>
          <a:lstStyle/>
          <a:p>
            <a:r>
              <a:rPr lang="en-US" smtClean="0"/>
              <a:t>KUNJA MOHAN SAHOO</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9ADCA-EDC2-4CCA-9650-70E2D93E8A32}" type="datetime1">
              <a:rPr lang="en-US" smtClean="0"/>
              <a:pPr/>
              <a:t>11/3/2020</a:t>
            </a:fld>
            <a:endParaRPr lang="en-US" dirty="0"/>
          </a:p>
        </p:txBody>
      </p:sp>
      <p:sp>
        <p:nvSpPr>
          <p:cNvPr id="6" name="Footer Placeholder 5"/>
          <p:cNvSpPr>
            <a:spLocks noGrp="1"/>
          </p:cNvSpPr>
          <p:nvPr>
            <p:ph type="ftr" sz="quarter" idx="11"/>
          </p:nvPr>
        </p:nvSpPr>
        <p:spPr/>
        <p:txBody>
          <a:bodyPr/>
          <a:lstStyle/>
          <a:p>
            <a:r>
              <a:rPr lang="en-US" smtClean="0"/>
              <a:t>KUNJA MOHAN SAHOO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9CE70-643B-4F17-9A4E-8CFDFB09B5A3}" type="datetime1">
              <a:rPr lang="en-US" smtClean="0"/>
              <a:pPr/>
              <a:t>11/3/2020</a:t>
            </a:fld>
            <a:endParaRPr lang="en-US" dirty="0"/>
          </a:p>
        </p:txBody>
      </p:sp>
      <p:sp>
        <p:nvSpPr>
          <p:cNvPr id="6" name="Footer Placeholder 5"/>
          <p:cNvSpPr>
            <a:spLocks noGrp="1"/>
          </p:cNvSpPr>
          <p:nvPr>
            <p:ph type="ftr" sz="quarter" idx="11"/>
          </p:nvPr>
        </p:nvSpPr>
        <p:spPr/>
        <p:txBody>
          <a:bodyPr/>
          <a:lstStyle/>
          <a:p>
            <a:r>
              <a:rPr lang="en-US" smtClean="0"/>
              <a:t>KUNJA MOHAN SAHOO</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357D6-3D80-4651-AE86-82D468B140EC}" type="datetime1">
              <a:rPr lang="en-US" smtClean="0"/>
              <a:pPr/>
              <a:t>11/3/2020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KUNJA MOHAN SAHOO</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08"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omments" Target="../comments/comment5.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omments" Target="../comments/commen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omments" Target="../comments/commen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omments" Target="../comments/comment8.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omments" Target="../comments/comment9.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omments" Target="../comments/comment10.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omments" Target="../comments/comment1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omments" Target="../comments/comment1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omments" Target="../comments/comment13.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omments" Target="../comments/comment1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omments" Target="../comments/comment15.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omments" Target="../comments/comment16.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omments" Target="../comments/comment17.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omments" Target="../comments/comment18.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CLASS-72</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CLASS-74</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017399"/>
          </a:xfrm>
          <a:prstGeom prst="rect">
            <a:avLst/>
          </a:prstGeom>
        </p:spPr>
        <p:txBody>
          <a:bodyPr wrap="square">
            <a:spAutoFit/>
          </a:bodyPr>
          <a:lstStyle/>
          <a:p>
            <a:pPr>
              <a:lnSpc>
                <a:spcPct val="150000"/>
              </a:lnSpc>
              <a:spcAft>
                <a:spcPts val="0"/>
              </a:spcAft>
            </a:pPr>
            <a:r>
              <a:rPr lang="en-US" sz="2400" b="1" dirty="0">
                <a:latin typeface="Verdana" panose="020B0604030504040204" pitchFamily="34" charset="0"/>
                <a:ea typeface="Calibri" panose="020F0502020204030204" pitchFamily="34" charset="0"/>
                <a:cs typeface="Cambria,Bold"/>
              </a:rPr>
              <a:t>MARKETING MANAGEMENT: </a:t>
            </a:r>
            <a:r>
              <a:rPr lang="en-US" sz="2400" dirty="0">
                <a:latin typeface="Verdana" panose="020B0604030504040204" pitchFamily="34" charset="0"/>
                <a:ea typeface="Calibri" panose="020F0502020204030204" pitchFamily="34" charset="0"/>
                <a:cs typeface="Cambria,Bold"/>
              </a:rPr>
              <a:t>It </a:t>
            </a:r>
            <a:r>
              <a:rPr lang="en-US" sz="2400" dirty="0">
                <a:latin typeface="Verdana" panose="020B0604030504040204" pitchFamily="34" charset="0"/>
                <a:ea typeface="Calibri" panose="020F0502020204030204" pitchFamily="34" charset="0"/>
                <a:cs typeface="Cambria" panose="02040503050406030204" pitchFamily="18" charset="0"/>
              </a:rPr>
              <a:t>deals with planning, organizing and controlling the activities related to the marketing of goods and services to satisfy the consumer’s wants.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400" b="1" dirty="0">
                <a:latin typeface="Verdana" panose="020B0604030504040204" pitchFamily="34" charset="0"/>
                <a:ea typeface="Calibri" panose="020F0502020204030204" pitchFamily="34" charset="0"/>
                <a:cs typeface="Cambria,Bold"/>
              </a:rPr>
              <a:t>NATURE:</a:t>
            </a:r>
            <a:r>
              <a:rPr lang="en-US" sz="2400" dirty="0">
                <a:latin typeface="Verdana" panose="020B0604030504040204" pitchFamily="34" charset="0"/>
                <a:ea typeface="Calibri" panose="020F0502020204030204" pitchFamily="34" charset="0"/>
                <a:cs typeface="Cambria" panose="020405030504060302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Goal Oriented,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Appropriate Marketing Mix,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Functional Area of Management,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Specialized Job,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Marketing Concept in Action.</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2613213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571397"/>
          </a:xfrm>
          <a:prstGeom prst="rect">
            <a:avLst/>
          </a:prstGeom>
        </p:spPr>
        <p:txBody>
          <a:bodyPr wrap="square">
            <a:spAutoFit/>
          </a:bodyPr>
          <a:lstStyle/>
          <a:p>
            <a:pPr>
              <a:lnSpc>
                <a:spcPct val="150000"/>
              </a:lnSpc>
              <a:spcAft>
                <a:spcPts val="0"/>
              </a:spcAft>
            </a:pPr>
            <a:r>
              <a:rPr lang="en-US" sz="2400" b="1" dirty="0">
                <a:latin typeface="Verdana" panose="020B0604030504040204" pitchFamily="34" charset="0"/>
                <a:ea typeface="Calibri" panose="020F0502020204030204" pitchFamily="34" charset="0"/>
                <a:cs typeface="Cambria,Bold"/>
              </a:rPr>
              <a:t>MARKETING MANAGEMENT: </a:t>
            </a:r>
            <a:r>
              <a:rPr lang="en-US" sz="2400" dirty="0">
                <a:latin typeface="Verdana" panose="020B0604030504040204" pitchFamily="34" charset="0"/>
                <a:ea typeface="Calibri" panose="020F0502020204030204" pitchFamily="34" charset="0"/>
                <a:cs typeface="Cambria,Bold"/>
              </a:rPr>
              <a:t>It </a:t>
            </a:r>
            <a:r>
              <a:rPr lang="en-US" sz="2400" dirty="0">
                <a:latin typeface="Verdana" panose="020B0604030504040204" pitchFamily="34" charset="0"/>
                <a:ea typeface="Calibri" panose="020F0502020204030204" pitchFamily="34" charset="0"/>
                <a:cs typeface="Cambria" panose="02040503050406030204" pitchFamily="18" charset="0"/>
              </a:rPr>
              <a:t>deals with planning, organizing and controlling the activities related to the marketing of goods and services to satisfy the consumer’s wants.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400" b="1" dirty="0">
                <a:latin typeface="Verdana" panose="020B0604030504040204" pitchFamily="34" charset="0"/>
                <a:ea typeface="Calibri" panose="020F0502020204030204" pitchFamily="34" charset="0"/>
                <a:cs typeface="Cambria,Bold"/>
              </a:rPr>
              <a:t>OBJECTIVES:</a:t>
            </a:r>
            <a:r>
              <a:rPr lang="en-US" sz="2400" dirty="0">
                <a:latin typeface="Verdana" panose="020B0604030504040204" pitchFamily="34" charset="0"/>
                <a:ea typeface="Calibri" panose="020F0502020204030204" pitchFamily="34" charset="0"/>
                <a:cs typeface="Cambria" panose="020405030504060302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Creation of demand,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Market share,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Goodwill,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Profitable sales volume through customer satisfaction,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Determining marketing mix to satisfy customers,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Generating profits.</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2849477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CLASS-75</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863593"/>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MARKETING FUNCTIONS:</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Market research,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Product planning and development,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Buying and assembling,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Storage and warehousing,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Transportation,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Marketing planning,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Standardization and grading,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Packaging and labeling,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Branding,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Pricing,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Promotion and selling,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Customer support services,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Risk taking.</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marketing के लिए इमेज परिणाम">
            <a:extLst>
              <a:ext uri="{FF2B5EF4-FFF2-40B4-BE49-F238E27FC236}">
                <a16:creationId xmlns:a16="http://schemas.microsoft.com/office/drawing/2014/main" xmlns="" id="{47665176-9724-453B-8883-D5C3E766BB8C}"/>
              </a:ext>
            </a:extLst>
          </p:cNvPr>
          <p:cNvPicPr>
            <a:picLocks noChangeAspect="1" noChangeArrowheads="1"/>
          </p:cNvPicPr>
          <p:nvPr/>
        </p:nvPicPr>
        <p:blipFill>
          <a:blip r:embed="rId2" cstate="print"/>
          <a:stretch>
            <a:fillRect/>
          </a:stretch>
        </p:blipFill>
        <p:spPr bwMode="auto">
          <a:xfrm>
            <a:off x="6203343" y="1464852"/>
            <a:ext cx="5495608" cy="3663739"/>
          </a:xfrm>
          <a:prstGeom prst="rect">
            <a:avLst/>
          </a:prstGeom>
          <a:noFill/>
        </p:spPr>
      </p:pic>
    </p:spTree>
    <p:extLst>
      <p:ext uri="{BB962C8B-B14F-4D97-AF65-F5344CB8AC3E}">
        <p14:creationId xmlns:p14="http://schemas.microsoft.com/office/powerpoint/2010/main" xmlns="" val="347437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CLASS-76</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17098"/>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MARKETING MANAGEMENT PHILOSOPHIES: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en-US" b="1" dirty="0">
                <a:latin typeface="Verdana" panose="020B0604030504040204" pitchFamily="34" charset="0"/>
                <a:ea typeface="Calibri" panose="020F0502020204030204" pitchFamily="34" charset="0"/>
                <a:cs typeface="Cambria" panose="02040503050406030204" pitchFamily="18" charset="0"/>
              </a:rPr>
              <a:t>Production concept</a:t>
            </a:r>
            <a:r>
              <a:rPr lang="en-US" dirty="0">
                <a:latin typeface="Verdana" panose="020B0604030504040204" pitchFamily="34" charset="0"/>
                <a:ea typeface="Calibri" panose="020F0502020204030204" pitchFamily="34" charset="0"/>
                <a:cs typeface="Cambria" panose="020405030504060302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The focus of business activities is on production of goods.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It is believed that profits could be maximized by producing at large scale and reducing the average cost of production.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It is also assumed that consumers would favour those products which were widely available at an affordable price.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Thus, availability and affordability of the product is considered to be the key to the success of a firm.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Therefore, greater emphasis is placed on improving the production and distribution efficiency of the firms.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2437308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6194260"/>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MARKETING MANAGEMENT PHILOSOPHIES: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en-US" b="1" dirty="0">
                <a:latin typeface="Verdana" panose="020B0604030504040204" pitchFamily="34" charset="0"/>
                <a:ea typeface="Calibri" panose="020F0502020204030204" pitchFamily="34" charset="0"/>
                <a:cs typeface="Cambria" panose="02040503050406030204" pitchFamily="18" charset="0"/>
              </a:rPr>
              <a:t>Product concept</a:t>
            </a:r>
            <a:r>
              <a:rPr lang="en-US" dirty="0">
                <a:latin typeface="Verdana" panose="020B0604030504040204" pitchFamily="34" charset="0"/>
                <a:ea typeface="Calibri" panose="020F0502020204030204" pitchFamily="34" charset="0"/>
                <a:cs typeface="Cambria" panose="020405030504060302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The focus of business activity is to bringing continuous improvement in the quality, incorporating new features etc.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Thus, product improvement is the key to profit maximization of a firm, under the concept of product orientation.</a:t>
            </a:r>
          </a:p>
          <a:p>
            <a:pPr>
              <a:lnSpc>
                <a:spcPct val="150000"/>
              </a:lnSpc>
              <a:spcAft>
                <a:spcPts val="0"/>
              </a:spcAft>
            </a:pPr>
            <a:r>
              <a:rPr lang="en-US" b="1" dirty="0">
                <a:latin typeface="Verdana" panose="020B0604030504040204" pitchFamily="34" charset="0"/>
              </a:rPr>
              <a:t>Selling concept:</a:t>
            </a:r>
            <a:endParaRPr lang="en-IN" b="1"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Greater importance to attracting and persuading customers to buy the product. </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It is assumed that the customers would not buy, or not buy enough, unless they are adequately convinced and motivated to do so. </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Therefore, firms must undertake aggressive selling and promotional efforts to make customers buy their products. </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The use of promotional techniques such as advertising, personal selling and sales promotion are considered essential for selling of products.</a:t>
            </a:r>
            <a:endParaRPr lang="en-IN" dirty="0">
              <a:latin typeface="Verdana" panose="020B0604030504040204" pitchFamily="34" charset="0"/>
            </a:endParaRPr>
          </a:p>
          <a:p>
            <a:pPr lvl="0">
              <a:lnSpc>
                <a:spcPct val="150000"/>
              </a:lnSpc>
              <a:spcAft>
                <a:spcPts val="0"/>
              </a:spcAft>
            </a:pP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871690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6033062"/>
          </a:xfrm>
          <a:prstGeom prst="rect">
            <a:avLst/>
          </a:prstGeom>
        </p:spPr>
        <p:txBody>
          <a:bodyPr wrap="square">
            <a:spAutoFit/>
          </a:bodyPr>
          <a:lstStyle/>
          <a:p>
            <a:pPr>
              <a:lnSpc>
                <a:spcPct val="150000"/>
              </a:lnSpc>
              <a:spcAft>
                <a:spcPts val="0"/>
              </a:spcAft>
            </a:pPr>
            <a:r>
              <a:rPr lang="en-US" sz="2400" b="1" dirty="0">
                <a:latin typeface="Verdana" panose="020B0604030504040204" pitchFamily="34" charset="0"/>
                <a:ea typeface="Calibri" panose="020F0502020204030204" pitchFamily="34" charset="0"/>
                <a:cs typeface="Cambria,Bold"/>
              </a:rPr>
              <a:t>MARKET-Traditional View: </a:t>
            </a:r>
          </a:p>
          <a:p>
            <a:pPr marL="342900" indent="-342900">
              <a:lnSpc>
                <a:spcPct val="150000"/>
              </a:lnSpc>
              <a:spcAft>
                <a:spcPts val="0"/>
              </a:spcAft>
              <a:buFont typeface="Wingdings" panose="05000000000000000000" pitchFamily="2" charset="2"/>
              <a:buChar char="Ø"/>
            </a:pPr>
            <a:r>
              <a:rPr lang="en-US" sz="2400" dirty="0">
                <a:latin typeface="Verdana" panose="020B0604030504040204" pitchFamily="34" charset="0"/>
                <a:ea typeface="Calibri" panose="020F0502020204030204" pitchFamily="34" charset="0"/>
                <a:cs typeface="Cambria" panose="02040503050406030204" pitchFamily="18" charset="0"/>
              </a:rPr>
              <a:t>It refers to a place where the buyers and sellers meet each other for sale and purchase of the commodity.</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2400" b="1" dirty="0">
                <a:latin typeface="Verdana" panose="020B0604030504040204" pitchFamily="34" charset="0"/>
                <a:ea typeface="Calibri" panose="020F0502020204030204" pitchFamily="34" charset="0"/>
                <a:cs typeface="Cambria,Bold"/>
              </a:rPr>
              <a:t>MARKET-Modern View: </a:t>
            </a:r>
          </a:p>
          <a:p>
            <a:pPr marL="342900" indent="-342900">
              <a:lnSpc>
                <a:spcPct val="150000"/>
              </a:lnSpc>
              <a:spcAft>
                <a:spcPts val="0"/>
              </a:spcAft>
              <a:buFont typeface="Wingdings" panose="05000000000000000000" pitchFamily="2" charset="2"/>
              <a:buChar char="Ø"/>
            </a:pPr>
            <a:r>
              <a:rPr lang="en-US" sz="2400" dirty="0">
                <a:latin typeface="Verdana" panose="020B0604030504040204" pitchFamily="34" charset="0"/>
                <a:ea typeface="Calibri" panose="020F0502020204030204" pitchFamily="34" charset="0"/>
                <a:cs typeface="Cambria" panose="02040503050406030204" pitchFamily="18" charset="0"/>
              </a:rPr>
              <a:t>It refers to real and potential group of buyers and sellers of a product or service.</a:t>
            </a:r>
          </a:p>
          <a:p>
            <a:pPr marL="342900" indent="-342900">
              <a:lnSpc>
                <a:spcPct val="150000"/>
              </a:lnSpc>
              <a:spcAft>
                <a:spcPts val="0"/>
              </a:spcAft>
              <a:buFont typeface="Wingdings" panose="05000000000000000000" pitchFamily="2" charset="2"/>
              <a:buChar char="Ø"/>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b="1" dirty="0">
                <a:latin typeface="Verdana" panose="020B0604030504040204" pitchFamily="34" charset="0"/>
                <a:ea typeface="Calibri" panose="020F0502020204030204" pitchFamily="34" charset="0"/>
                <a:cs typeface="Cambria,Bold"/>
              </a:rPr>
              <a:t>CUSTOMER: </a:t>
            </a:r>
            <a:r>
              <a:rPr lang="en-US" sz="2400" dirty="0">
                <a:latin typeface="Verdana" panose="020B0604030504040204" pitchFamily="34" charset="0"/>
                <a:ea typeface="Calibri" panose="020F0502020204030204" pitchFamily="34" charset="0"/>
                <a:cs typeface="Cambria,Bold"/>
              </a:rPr>
              <a:t>R</a:t>
            </a:r>
            <a:r>
              <a:rPr lang="en-US" sz="2400" dirty="0">
                <a:latin typeface="Verdana" panose="020B0604030504040204" pitchFamily="34" charset="0"/>
                <a:ea typeface="Calibri" panose="020F0502020204030204" pitchFamily="34" charset="0"/>
                <a:cs typeface="Cambria" panose="02040503050406030204" pitchFamily="18" charset="0"/>
              </a:rPr>
              <a:t>efers to the people or entity that seeks satisfaction of their needs and wants.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b="1" dirty="0">
                <a:latin typeface="Verdana" panose="020B0604030504040204" pitchFamily="34" charset="0"/>
                <a:ea typeface="Calibri" panose="020F0502020204030204" pitchFamily="34" charset="0"/>
                <a:cs typeface="Cambria,Bold"/>
              </a:rPr>
              <a:t>MARKETER: </a:t>
            </a:r>
            <a:r>
              <a:rPr lang="en-US" sz="2400" dirty="0">
                <a:latin typeface="Verdana" panose="020B0604030504040204" pitchFamily="34" charset="0"/>
                <a:ea typeface="Calibri" panose="020F0502020204030204" pitchFamily="34" charset="0"/>
                <a:cs typeface="Cambria,Bold"/>
              </a:rPr>
              <a:t>A m</a:t>
            </a:r>
            <a:r>
              <a:rPr lang="en-US" sz="2400" dirty="0">
                <a:latin typeface="Verdana" panose="020B0604030504040204" pitchFamily="34" charset="0"/>
                <a:ea typeface="Calibri" panose="020F0502020204030204" pitchFamily="34" charset="0"/>
                <a:cs typeface="Cambria" panose="02040503050406030204" pitchFamily="18" charset="0"/>
              </a:rPr>
              <a:t>arketer refers to a person or entity who plays an active role in the process of marketing.</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1480432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CLASS-77</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3786101"/>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MARKETING MANAGEMENT PHILOSOPHIES: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 panose="02040503050406030204" pitchFamily="18" charset="0"/>
              </a:rPr>
              <a:t>Marketing concept</a:t>
            </a:r>
            <a:r>
              <a:rPr lang="en-US" dirty="0">
                <a:latin typeface="Verdana" panose="020B0604030504040204" pitchFamily="34" charset="0"/>
                <a:ea typeface="Calibri" panose="020F0502020204030204" pitchFamily="34" charset="0"/>
                <a:cs typeface="Cambria" panose="020405030504060302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Marketing orientation/concept implies that focus on satisfaction of customer’s needs is the key to the success of any organization in the market.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It assumes that in the long run an organization can achieve its objective of maximization of profit by identifying the needs of its present and prospective buyers and satisfying them in an effective way.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All the decisions in a firm are taken from the point of view of the customers.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The purpose of marketing is to generate customer value at a profit.</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15429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17098"/>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MARKETING MANAGEMENT PHILOSOPHIES: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 panose="02040503050406030204" pitchFamily="18" charset="0"/>
              </a:rPr>
              <a:t>Societal marketing concept</a:t>
            </a:r>
            <a:r>
              <a:rPr lang="en-US" dirty="0">
                <a:latin typeface="Verdana" panose="020B0604030504040204" pitchFamily="34" charset="0"/>
                <a:ea typeface="Calibri" panose="020F0502020204030204" pitchFamily="34" charset="0"/>
                <a:cs typeface="Cambria" panose="020405030504060302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Bold"/>
              </a:rPr>
              <a:t>The societal marketing concept holds that the task of any organization is to identify the needs and wants of the target market and deliver the desired satisfaction in an effective and efficient manner so that the long-term well-being of the consumers and the society is taken care of.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Bold"/>
              </a:rPr>
              <a:t>Thus, the societal marketing concept is the extension of the marketing concept as supplemented by the concern for the long-term welfare of the society.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Bold"/>
              </a:rPr>
              <a:t>Apart from the customer satisfaction, it pays attention to the social, ethical and ecological aspects of marketing. There are large number of such issues that need to be attended.</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1403148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CLASS-78</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201599"/>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MARKETING MIX-CONCEPT:</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dirty="0">
                <a:latin typeface="Verdana" panose="020B0604030504040204" pitchFamily="34" charset="0"/>
                <a:ea typeface="Calibri" panose="020F0502020204030204" pitchFamily="34" charset="0"/>
                <a:cs typeface="Cambria" panose="02040503050406030204" pitchFamily="18" charset="0"/>
              </a:rPr>
              <a:t>It refers to the combination of four basic elements of marketing i.e. </a:t>
            </a:r>
            <a:r>
              <a:rPr lang="en-US" b="1" i="1" dirty="0">
                <a:latin typeface="Verdana" panose="020B0604030504040204" pitchFamily="34" charset="0"/>
                <a:ea typeface="Calibri" panose="020F0502020204030204" pitchFamily="34" charset="0"/>
                <a:cs typeface="Cambria" panose="02040503050406030204" pitchFamily="18" charset="0"/>
              </a:rPr>
              <a:t>product, price, promotion </a:t>
            </a:r>
            <a:r>
              <a:rPr lang="en-US" b="1" dirty="0">
                <a:latin typeface="Verdana" panose="020B0604030504040204" pitchFamily="34" charset="0"/>
                <a:ea typeface="Calibri" panose="020F0502020204030204" pitchFamily="34" charset="0"/>
                <a:cs typeface="Cambria" panose="02040503050406030204" pitchFamily="18" charset="0"/>
              </a:rPr>
              <a:t>and</a:t>
            </a:r>
            <a:r>
              <a:rPr lang="en-US" b="1" i="1" dirty="0">
                <a:latin typeface="Verdana" panose="020B0604030504040204" pitchFamily="34" charset="0"/>
                <a:ea typeface="Calibri" panose="020F0502020204030204" pitchFamily="34" charset="0"/>
                <a:cs typeface="Cambria" panose="02040503050406030204" pitchFamily="18" charset="0"/>
              </a:rPr>
              <a:t> place</a:t>
            </a:r>
            <a:r>
              <a:rPr lang="en-US" i="1" dirty="0">
                <a:latin typeface="Verdana" panose="020B0604030504040204" pitchFamily="34" charset="0"/>
                <a:ea typeface="Calibri" panose="020F0502020204030204" pitchFamily="34" charset="0"/>
                <a:cs typeface="Cambria" panose="02040503050406030204" pitchFamily="18" charset="0"/>
              </a:rPr>
              <a:t>,</a:t>
            </a:r>
            <a:r>
              <a:rPr lang="en-US" dirty="0">
                <a:latin typeface="Verdana" panose="020B0604030504040204" pitchFamily="34" charset="0"/>
                <a:ea typeface="Calibri" panose="020F0502020204030204" pitchFamily="34" charset="0"/>
                <a:cs typeface="Cambria" panose="02040503050406030204" pitchFamily="18" charset="0"/>
              </a:rPr>
              <a:t> also known as </a:t>
            </a:r>
            <a:r>
              <a:rPr lang="en-US" b="1" dirty="0">
                <a:latin typeface="Verdana" panose="020B0604030504040204" pitchFamily="34" charset="0"/>
                <a:ea typeface="Calibri" panose="020F0502020204030204" pitchFamily="34" charset="0"/>
                <a:cs typeface="Cambria" panose="02040503050406030204" pitchFamily="18" charset="0"/>
              </a:rPr>
              <a:t>four P’s </a:t>
            </a:r>
            <a:r>
              <a:rPr lang="en-US" dirty="0">
                <a:latin typeface="Verdana" panose="020B0604030504040204" pitchFamily="34" charset="0"/>
                <a:ea typeface="Calibri" panose="020F0502020204030204" pitchFamily="34" charset="0"/>
                <a:cs typeface="Cambria" panose="02040503050406030204" pitchFamily="18" charset="0"/>
              </a:rPr>
              <a:t>of marketing.</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PRODUCT-CONCEPT/</a:t>
            </a:r>
            <a:r>
              <a:rPr lang="en-US" b="1" dirty="0">
                <a:latin typeface="Verdana" panose="020B0604030504040204" pitchFamily="34" charset="0"/>
                <a:ea typeface="Calibri" panose="020F0502020204030204" pitchFamily="34" charset="0"/>
                <a:cs typeface="Cambria,Bold"/>
              </a:rPr>
              <a:t>PRODUCT MIX:</a:t>
            </a:r>
            <a:r>
              <a:rPr lang="en-US" dirty="0">
                <a:latin typeface="Verdana" panose="020B0604030504040204" pitchFamily="34" charset="0"/>
                <a:ea typeface="Calibri" panose="020F0502020204030204" pitchFamily="34" charset="0"/>
                <a:cs typeface="Cambria,Bold"/>
              </a:rPr>
              <a:t> It refers the activities related to</a:t>
            </a:r>
            <a:r>
              <a:rPr lang="en-US" dirty="0">
                <a:latin typeface="Verdana" panose="020B0604030504040204" pitchFamily="34" charset="0"/>
                <a:ea typeface="Calibri" panose="020F0502020204030204" pitchFamily="34" charset="0"/>
                <a:cs typeface="Cambria" panose="02040503050406030204" pitchFamily="18" charset="0"/>
              </a:rPr>
              <a:t> products and items that a particular seller offers to the market. It includes Branding, Trade mark, Packaging and Labeling.</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 panose="02040503050406030204" pitchFamily="18" charset="0"/>
              </a:rPr>
              <a:t>BRANDING: </a:t>
            </a:r>
            <a:r>
              <a:rPr lang="en-US" dirty="0">
                <a:latin typeface="Verdana" panose="020B0604030504040204" pitchFamily="34" charset="0"/>
                <a:ea typeface="Calibri" panose="020F0502020204030204" pitchFamily="34" charset="0"/>
                <a:cs typeface="Cambria,Bold"/>
              </a:rPr>
              <a:t>It refers the process by which a specific identification is provided to a product or service.</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598410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778761"/>
          </a:xfrm>
          <a:prstGeom prst="rect">
            <a:avLst/>
          </a:prstGeom>
        </p:spPr>
        <p:txBody>
          <a:bodyPr wrap="square">
            <a:spAutoFit/>
          </a:bodyPr>
          <a:lstStyle/>
          <a:p>
            <a:pPr>
              <a:lnSpc>
                <a:spcPct val="150000"/>
              </a:lnSpc>
              <a:spcAft>
                <a:spcPts val="0"/>
              </a:spcAft>
            </a:pPr>
            <a:r>
              <a:rPr lang="en-US" b="1" dirty="0">
                <a:latin typeface="Verdana" panose="020B0604030504040204" pitchFamily="34" charset="0"/>
                <a:ea typeface="Calibri" panose="020F0502020204030204" pitchFamily="34" charset="0"/>
                <a:cs typeface="Cambria,Bold"/>
              </a:rPr>
              <a:t>CHARACTERISTICS OF GOOD BRAND NAME:</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Simple,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Short,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Meaningful,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Easily pronounceable,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Suggestive,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Distinctive.</a:t>
            </a:r>
          </a:p>
          <a:p>
            <a:pPr>
              <a:lnSpc>
                <a:spcPct val="150000"/>
              </a:lnSpc>
              <a:spcAft>
                <a:spcPts val="0"/>
              </a:spcAft>
            </a:pPr>
            <a:endParaRPr lang="en-US" sz="1600" b="1" dirty="0">
              <a:latin typeface="Verdana" panose="020B0604030504040204" pitchFamily="34" charset="0"/>
              <a:ea typeface="Calibri" panose="020F0502020204030204" pitchFamily="34" charset="0"/>
              <a:cs typeface="Cambria,Bold"/>
            </a:endParaRPr>
          </a:p>
          <a:p>
            <a:pPr>
              <a:lnSpc>
                <a:spcPct val="150000"/>
              </a:lnSpc>
              <a:spcAft>
                <a:spcPts val="0"/>
              </a:spcAft>
            </a:pPr>
            <a:r>
              <a:rPr lang="en-US" b="1" dirty="0">
                <a:latin typeface="Verdana" panose="020B0604030504040204" pitchFamily="34" charset="0"/>
              </a:rPr>
              <a:t>ADVANTAGES OF BRANDING: </a:t>
            </a:r>
            <a:endParaRPr lang="en-IN" b="1"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Helps in advertising, </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Establishes permanent identify of the product, </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Promotes repurchasing, </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rPr>
              <a:t>Competition becomes easier with the help of brand loyalty.</a:t>
            </a:r>
            <a:endParaRPr lang="en-IN"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brand name के लिए इमेज परिणाम">
            <a:extLst>
              <a:ext uri="{FF2B5EF4-FFF2-40B4-BE49-F238E27FC236}">
                <a16:creationId xmlns:a16="http://schemas.microsoft.com/office/drawing/2014/main" xmlns="" id="{C87189DD-393C-48AF-9E0F-335BFAF301C9}"/>
              </a:ext>
            </a:extLst>
          </p:cNvPr>
          <p:cNvPicPr>
            <a:picLocks noChangeAspect="1" noChangeArrowheads="1"/>
          </p:cNvPicPr>
          <p:nvPr/>
        </p:nvPicPr>
        <p:blipFill>
          <a:blip r:embed="rId2"/>
          <a:srcRect/>
          <a:stretch>
            <a:fillRect/>
          </a:stretch>
        </p:blipFill>
        <p:spPr bwMode="auto">
          <a:xfrm>
            <a:off x="6186306" y="1525987"/>
            <a:ext cx="3963074" cy="2057400"/>
          </a:xfrm>
          <a:prstGeom prst="rect">
            <a:avLst/>
          </a:prstGeom>
          <a:noFill/>
        </p:spPr>
      </p:pic>
    </p:spTree>
    <p:extLst>
      <p:ext uri="{BB962C8B-B14F-4D97-AF65-F5344CB8AC3E}">
        <p14:creationId xmlns:p14="http://schemas.microsoft.com/office/powerpoint/2010/main" xmlns="" val="3430747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CLASS-79</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6111609"/>
          </a:xfrm>
          <a:prstGeom prst="rect">
            <a:avLst/>
          </a:prstGeom>
        </p:spPr>
        <p:txBody>
          <a:bodyPr wrap="square">
            <a:spAutoFit/>
          </a:bodyPr>
          <a:lstStyle/>
          <a:p>
            <a:pPr>
              <a:lnSpc>
                <a:spcPct val="150000"/>
              </a:lnSpc>
              <a:spcAft>
                <a:spcPts val="0"/>
              </a:spcAft>
            </a:pPr>
            <a:r>
              <a:rPr lang="en-US" sz="2400" b="1" dirty="0">
                <a:solidFill>
                  <a:srgbClr val="FF0000"/>
                </a:solidFill>
                <a:latin typeface="Verdana" panose="020B0604030504040204" pitchFamily="34" charset="0"/>
                <a:ea typeface="Calibri" panose="020F0502020204030204" pitchFamily="34" charset="0"/>
                <a:cs typeface="Cambria,Bold"/>
              </a:rPr>
              <a:t>MARKETING-CONCEPT:</a:t>
            </a:r>
            <a:r>
              <a:rPr lang="en-US" sz="2400" b="1" dirty="0">
                <a:latin typeface="Verdana" panose="020B0604030504040204" pitchFamily="34" charset="0"/>
                <a:ea typeface="Calibri" panose="020F0502020204030204" pitchFamily="34" charset="0"/>
                <a:cs typeface="Cambria,Bold"/>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Bold"/>
              </a:rPr>
              <a:t>It is a process of creating demand of a product or services in the market and satisfying the need of consumers by selling them goods or rendering services.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Bold"/>
              </a:rPr>
              <a:t>It starts before the production and continues after sales.</a:t>
            </a:r>
          </a:p>
          <a:p>
            <a:pPr>
              <a:lnSpc>
                <a:spcPct val="150000"/>
              </a:lnSpc>
              <a:spcAft>
                <a:spcPts val="0"/>
              </a:spcAft>
            </a:pPr>
            <a:r>
              <a:rPr lang="en-US" sz="2400" b="1" dirty="0">
                <a:solidFill>
                  <a:srgbClr val="FF0000"/>
                </a:solidFill>
                <a:latin typeface="Verdana" panose="020B0604030504040204" pitchFamily="34" charset="0"/>
              </a:rPr>
              <a:t>SELLING-CONCEPT:</a:t>
            </a:r>
            <a:endParaRPr lang="en-IN" sz="2400" b="1" dirty="0">
              <a:solidFill>
                <a:srgbClr val="FF0000"/>
              </a:solidFill>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rPr>
              <a:t>The function of selling is related with promotion of goods and services through salesmanship, advertising, publicity and short-term incentives so that title of the product is transferred from seller to buyer.</a:t>
            </a:r>
            <a:endParaRPr lang="en-IN" sz="2400" dirty="0">
              <a:latin typeface="Verdana" panose="020B0604030504040204" pitchFamily="34"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rPr>
              <a:t>Under it, product is converted into cash.</a:t>
            </a:r>
            <a:endParaRPr lang="en-IN" sz="2400" dirty="0">
              <a:latin typeface="Verdana" panose="020B0604030504040204" pitchFamily="34"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3380581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201599"/>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 panose="02040503050406030204" pitchFamily="18" charset="0"/>
              </a:rPr>
              <a:t>LABELING: </a:t>
            </a:r>
          </a:p>
          <a:p>
            <a:pPr>
              <a:lnSpc>
                <a:spcPct val="150000"/>
              </a:lnSpc>
              <a:spcAft>
                <a:spcPts val="0"/>
              </a:spcAft>
            </a:pPr>
            <a:r>
              <a:rPr lang="en-US" dirty="0">
                <a:latin typeface="Verdana" panose="020B0604030504040204" pitchFamily="34" charset="0"/>
                <a:ea typeface="Calibri" panose="020F0502020204030204" pitchFamily="34" charset="0"/>
                <a:cs typeface="Cambria,Bold"/>
              </a:rPr>
              <a:t>It refers the process under which a label is prepared to give brief information regarding the product.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US" b="1" dirty="0">
              <a:latin typeface="Verdana" panose="020B0604030504040204" pitchFamily="34" charset="0"/>
              <a:ea typeface="Calibri" panose="020F0502020204030204" pitchFamily="34" charset="0"/>
              <a:cs typeface="Cambria,Bold"/>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FUNCTIONS OF LABELLING:</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Identification,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Classification,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Promotion,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Information,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Legal requirement.</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4" descr="Contest Entry #11 for (Label Design) Cough Syrup or Heartburn liquid medication Label">
            <a:extLst>
              <a:ext uri="{FF2B5EF4-FFF2-40B4-BE49-F238E27FC236}">
                <a16:creationId xmlns:a16="http://schemas.microsoft.com/office/drawing/2014/main" xmlns="" id="{89C22271-5DDE-49FE-8F1D-315499FF9B2B}"/>
              </a:ext>
            </a:extLst>
          </p:cNvPr>
          <p:cNvPicPr>
            <a:picLocks noChangeAspect="1" noChangeArrowheads="1"/>
          </p:cNvPicPr>
          <p:nvPr/>
        </p:nvPicPr>
        <p:blipFill>
          <a:blip r:embed="rId2"/>
          <a:srcRect/>
          <a:stretch>
            <a:fillRect/>
          </a:stretch>
        </p:blipFill>
        <p:spPr bwMode="auto">
          <a:xfrm>
            <a:off x="5095461" y="1611232"/>
            <a:ext cx="6203343" cy="4383698"/>
          </a:xfrm>
          <a:prstGeom prst="rect">
            <a:avLst/>
          </a:prstGeom>
          <a:noFill/>
        </p:spPr>
      </p:pic>
    </p:spTree>
    <p:extLst>
      <p:ext uri="{BB962C8B-B14F-4D97-AF65-F5344CB8AC3E}">
        <p14:creationId xmlns:p14="http://schemas.microsoft.com/office/powerpoint/2010/main" xmlns="" val="100473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CLASS-80</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155433"/>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 panose="02040503050406030204" pitchFamily="18" charset="0"/>
              </a:rPr>
              <a:t>PACKAGING: </a:t>
            </a:r>
          </a:p>
          <a:p>
            <a:pPr>
              <a:lnSpc>
                <a:spcPct val="150000"/>
              </a:lnSpc>
              <a:spcAft>
                <a:spcPts val="0"/>
              </a:spcAft>
            </a:pPr>
            <a:r>
              <a:rPr lang="en-US" dirty="0">
                <a:latin typeface="Verdana" panose="020B0604030504040204" pitchFamily="34" charset="0"/>
                <a:ea typeface="Calibri" panose="020F0502020204030204" pitchFamily="34" charset="0"/>
                <a:cs typeface="Cambria,Bold"/>
              </a:rPr>
              <a:t>It refers the process of designing and preparing containers in which products are packed.</a:t>
            </a:r>
            <a:r>
              <a:rPr lang="en-US" b="1" dirty="0">
                <a:solidFill>
                  <a:srgbClr val="FF0000"/>
                </a:solidFill>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US" b="1" dirty="0">
              <a:latin typeface="Verdana" panose="020B0604030504040204" pitchFamily="34" charset="0"/>
              <a:ea typeface="Calibri" panose="020F0502020204030204" pitchFamily="34" charset="0"/>
              <a:cs typeface="Cambria,Bold"/>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FUNCTIONS OF PACKAGING:</a:t>
            </a:r>
            <a:r>
              <a:rPr lang="en-US" dirty="0">
                <a:latin typeface="Verdana" panose="020B0604030504040204" pitchFamily="34" charset="0"/>
                <a:ea typeface="Calibri" panose="020F0502020204030204" pitchFamily="34" charset="0"/>
                <a:cs typeface="Cambria" panose="02040503050406030204" pitchFamily="18" charset="0"/>
              </a:rPr>
              <a:t> </a:t>
            </a:r>
          </a:p>
          <a:p>
            <a:pPr>
              <a:lnSpc>
                <a:spcPct val="150000"/>
              </a:lnSpc>
              <a:spcAft>
                <a:spcPts val="0"/>
              </a:spcAft>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Protection,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Identification,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Convenience,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Promotion.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toothpaste packaging के लिए इमेज परिणाम">
            <a:extLst>
              <a:ext uri="{FF2B5EF4-FFF2-40B4-BE49-F238E27FC236}">
                <a16:creationId xmlns:a16="http://schemas.microsoft.com/office/drawing/2014/main" xmlns="" id="{91E16087-3F5A-4315-9C90-22DDD6BAEFBB}"/>
              </a:ext>
            </a:extLst>
          </p:cNvPr>
          <p:cNvPicPr>
            <a:picLocks noChangeAspect="1" noChangeArrowheads="1"/>
          </p:cNvPicPr>
          <p:nvPr/>
        </p:nvPicPr>
        <p:blipFill>
          <a:blip r:embed="rId2"/>
          <a:srcRect/>
          <a:stretch>
            <a:fillRect/>
          </a:stretch>
        </p:blipFill>
        <p:spPr bwMode="auto">
          <a:xfrm>
            <a:off x="6582355" y="2993437"/>
            <a:ext cx="3658764" cy="1947407"/>
          </a:xfrm>
          <a:prstGeom prst="rect">
            <a:avLst/>
          </a:prstGeom>
          <a:noFill/>
        </p:spPr>
      </p:pic>
    </p:spTree>
    <p:extLst>
      <p:ext uri="{BB962C8B-B14F-4D97-AF65-F5344CB8AC3E}">
        <p14:creationId xmlns:p14="http://schemas.microsoft.com/office/powerpoint/2010/main" xmlns="" val="3472272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CLASS-81</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17098"/>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PRICE: </a:t>
            </a:r>
            <a:r>
              <a:rPr lang="en-US" dirty="0">
                <a:latin typeface="Verdana" panose="020B0604030504040204" pitchFamily="34" charset="0"/>
                <a:ea typeface="Calibri" panose="020F0502020204030204" pitchFamily="34" charset="0"/>
                <a:cs typeface="Cambria" panose="02040503050406030204" pitchFamily="18" charset="0"/>
              </a:rPr>
              <a:t>It is the amount on which the product or service is sold or bought.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PRICE MIX: </a:t>
            </a:r>
            <a:r>
              <a:rPr lang="en-US" dirty="0">
                <a:latin typeface="Verdana" panose="020B0604030504040204" pitchFamily="34" charset="0"/>
                <a:ea typeface="Calibri" panose="020F0502020204030204" pitchFamily="34" charset="0"/>
                <a:cs typeface="Cambria,Bold"/>
              </a:rPr>
              <a:t>It </a:t>
            </a:r>
            <a:r>
              <a:rPr lang="en-US" dirty="0">
                <a:latin typeface="Verdana" panose="020B0604030504040204" pitchFamily="34" charset="0"/>
                <a:ea typeface="Calibri" panose="020F0502020204030204" pitchFamily="34" charset="0"/>
                <a:cs typeface="Cambria" panose="02040503050406030204" pitchFamily="18" charset="0"/>
              </a:rPr>
              <a:t>refers to a set of decisions that need to be taken into consideration before fixing price. Examples are company objectives, cost, competition, customer demand.</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FACTORS DETERMINING PRICE:</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Cost of production,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Demand for product,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Competition,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Purchasing power,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Government regulations,</a:t>
            </a: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Objective.</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1197320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CLASS-82</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3786101"/>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PHYSICAL DISTRIBUTION-CONCEPT/</a:t>
            </a:r>
            <a:r>
              <a:rPr lang="en-US" b="1" dirty="0">
                <a:latin typeface="Verdana" panose="020B0604030504040204" pitchFamily="34" charset="0"/>
                <a:ea typeface="Calibri" panose="020F0502020204030204" pitchFamily="34" charset="0"/>
                <a:cs typeface="Cambria,Bold"/>
              </a:rPr>
              <a:t>PLACE MIX: </a:t>
            </a:r>
            <a:r>
              <a:rPr lang="en-US" dirty="0">
                <a:latin typeface="Verdana" panose="020B0604030504040204" pitchFamily="34" charset="0"/>
                <a:ea typeface="Calibri" panose="020F0502020204030204" pitchFamily="34" charset="0"/>
                <a:cs typeface="Cambria" panose="02040503050406030204" pitchFamily="18" charset="0"/>
              </a:rPr>
              <a:t>It refers to a set of decisions that need to be taken in order to make the product available to the consumers for purchase and consumption.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ACTIVITIES INVOLVED IN PHYSICAL DISTRIBUTION OF GOODS:</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Transportation,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Inventory,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Warehousing,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Order processing.</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3196383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201599"/>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PHYSICAL DISTRIBUTION-CONCEPT/</a:t>
            </a:r>
            <a:r>
              <a:rPr lang="en-US" b="1" dirty="0">
                <a:latin typeface="Verdana" panose="020B0604030504040204" pitchFamily="34" charset="0"/>
                <a:ea typeface="Calibri" panose="020F0502020204030204" pitchFamily="34" charset="0"/>
                <a:cs typeface="Cambria,Bold"/>
              </a:rPr>
              <a:t>PLACE MIX: </a:t>
            </a:r>
            <a:r>
              <a:rPr lang="en-US" dirty="0">
                <a:latin typeface="Verdana" panose="020B0604030504040204" pitchFamily="34" charset="0"/>
                <a:ea typeface="Calibri" panose="020F0502020204030204" pitchFamily="34" charset="0"/>
                <a:cs typeface="Cambria" panose="02040503050406030204" pitchFamily="18" charset="0"/>
              </a:rPr>
              <a:t>It refers to a set of decisions that need to be taken in order to make the product available to the consumers for purchase and consumption.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CHANNELS OF DISTRIBUTION/TYPES: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Direct channel / Zero level channel</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Indirect channels: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Verdana" panose="020B0604030504040204" pitchFamily="34" charset="0"/>
              <a:buChar char="•"/>
            </a:pPr>
            <a:r>
              <a:rPr lang="en-US" dirty="0">
                <a:latin typeface="Verdana" panose="020B0604030504040204" pitchFamily="34" charset="0"/>
                <a:ea typeface="Calibri" panose="020F0502020204030204" pitchFamily="34" charset="0"/>
                <a:cs typeface="Cambria" panose="02040503050406030204" pitchFamily="18" charset="0"/>
              </a:rPr>
              <a:t>One level: Manufacturer - Retailer</a:t>
            </a:r>
            <a:endParaRPr lang="en-IN" sz="1600" dirty="0">
              <a:latin typeface="Calibri" panose="020F0502020204030204" pitchFamily="34" charset="0"/>
              <a:ea typeface="Calibri" panose="020F0502020204030204" pitchFamily="34" charset="0"/>
              <a:cs typeface="Cambria" panose="02040503050406030204" pitchFamily="18" charset="0"/>
            </a:endParaRPr>
          </a:p>
          <a:p>
            <a:pPr marL="742950" lvl="1" indent="-285750">
              <a:lnSpc>
                <a:spcPct val="150000"/>
              </a:lnSpc>
              <a:spcAft>
                <a:spcPts val="0"/>
              </a:spcAft>
              <a:buFont typeface="Verdana" panose="020B0604030504040204" pitchFamily="34" charset="0"/>
              <a:buChar char="•"/>
            </a:pPr>
            <a:r>
              <a:rPr lang="en-US" dirty="0">
                <a:latin typeface="Verdana" panose="020B0604030504040204" pitchFamily="34" charset="0"/>
                <a:ea typeface="Calibri" panose="020F0502020204030204" pitchFamily="34" charset="0"/>
                <a:cs typeface="Cambria" panose="02040503050406030204" pitchFamily="18" charset="0"/>
              </a:rPr>
              <a:t>Two level: Manufacturer - Wholesaler - Retailer</a:t>
            </a:r>
            <a:endParaRPr lang="en-IN" sz="1600" dirty="0">
              <a:latin typeface="Calibri" panose="020F0502020204030204" pitchFamily="34" charset="0"/>
              <a:ea typeface="Calibri" panose="020F0502020204030204" pitchFamily="34" charset="0"/>
              <a:cs typeface="Cambria" panose="02040503050406030204" pitchFamily="18" charset="0"/>
            </a:endParaRPr>
          </a:p>
          <a:p>
            <a:pPr marL="742950" lvl="1" indent="-285750">
              <a:lnSpc>
                <a:spcPct val="150000"/>
              </a:lnSpc>
              <a:spcAft>
                <a:spcPts val="0"/>
              </a:spcAft>
              <a:buFont typeface="Verdana" panose="020B0604030504040204" pitchFamily="34" charset="0"/>
              <a:buChar char="•"/>
            </a:pPr>
            <a:r>
              <a:rPr lang="en-US" dirty="0">
                <a:latin typeface="Verdana" panose="020B0604030504040204" pitchFamily="34" charset="0"/>
                <a:ea typeface="Calibri" panose="020F0502020204030204" pitchFamily="34" charset="0"/>
                <a:cs typeface="Cambria" panose="02040503050406030204" pitchFamily="18" charset="0"/>
              </a:rPr>
              <a:t>Three level: Manufacturer - Agent – Wholesaler – Retailer </a:t>
            </a:r>
            <a:endParaRPr lang="en-IN" sz="1600" dirty="0">
              <a:latin typeface="Calibri" panose="020F0502020204030204" pitchFamily="34" charset="0"/>
              <a:ea typeface="Calibri" panose="020F0502020204030204" pitchFamily="34" charset="0"/>
              <a:cs typeface="Cambria" panose="020405030504060302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2285611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CLASS-83</a:t>
            </a:r>
            <a:endParaRPr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17098"/>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PHYSICAL DISTRIBUTION-CONCEPT/</a:t>
            </a:r>
            <a:r>
              <a:rPr lang="en-US" b="1" dirty="0">
                <a:latin typeface="Verdana" panose="020B0604030504040204" pitchFamily="34" charset="0"/>
                <a:ea typeface="Calibri" panose="020F0502020204030204" pitchFamily="34" charset="0"/>
                <a:cs typeface="Cambria,Bold"/>
              </a:rPr>
              <a:t>PLACE MIX: </a:t>
            </a:r>
            <a:r>
              <a:rPr lang="en-US" dirty="0">
                <a:latin typeface="Verdana" panose="020B0604030504040204" pitchFamily="34" charset="0"/>
                <a:ea typeface="Calibri" panose="020F0502020204030204" pitchFamily="34" charset="0"/>
                <a:cs typeface="Cambria" panose="02040503050406030204" pitchFamily="18" charset="0"/>
              </a:rPr>
              <a:t>It refers to a set of decisions that need to be taken in order to make the product available to the consumers for purchase and consumption.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FACTORS AFFECTING THE CHOISE OF CHANNELS: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dirty="0">
                <a:latin typeface="Verdana" panose="020B0604030504040204" pitchFamily="34" charset="0"/>
                <a:ea typeface="Calibri" panose="020F0502020204030204" pitchFamily="34" charset="0"/>
                <a:cs typeface="Cambria" panose="02040503050406030204" pitchFamily="18" charset="0"/>
              </a:rPr>
              <a:t>Value of product,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Nature of product,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Number of buyers,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Types of buyers,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Size of market,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Financial strength.</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2438929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CLASS-84</a:t>
            </a:r>
            <a:endParaRPr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3370603"/>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PROMOTION-CONCEPT/</a:t>
            </a:r>
            <a:r>
              <a:rPr lang="en-US" b="1" dirty="0">
                <a:latin typeface="Verdana" panose="020B0604030504040204" pitchFamily="34" charset="0"/>
                <a:ea typeface="Calibri" panose="020F0502020204030204" pitchFamily="34" charset="0"/>
                <a:cs typeface="Cambria,Bold"/>
              </a:rPr>
              <a:t>PROMOTION MIX:</a:t>
            </a:r>
            <a:r>
              <a:rPr lang="en-US" dirty="0">
                <a:latin typeface="Verdana" panose="020B0604030504040204" pitchFamily="34" charset="0"/>
                <a:ea typeface="Calibri" panose="020F0502020204030204" pitchFamily="34" charset="0"/>
                <a:cs typeface="Cambria,Bold"/>
              </a:rPr>
              <a:t> It is</a:t>
            </a:r>
            <a:r>
              <a:rPr lang="en-US" dirty="0">
                <a:latin typeface="Verdana" panose="020B0604030504040204" pitchFamily="34" charset="0"/>
                <a:ea typeface="Calibri" panose="020F0502020204030204" pitchFamily="34" charset="0"/>
                <a:cs typeface="Cambria" panose="02040503050406030204" pitchFamily="18" charset="0"/>
              </a:rPr>
              <a:t> concerned with activities that are performed to promote sales.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ELEMENTS OF PROMOTION: </a:t>
            </a:r>
            <a:r>
              <a:rPr lang="en-US" dirty="0">
                <a:latin typeface="Verdana" panose="020B0604030504040204" pitchFamily="34" charset="0"/>
                <a:ea typeface="Calibri" panose="020F0502020204030204" pitchFamily="34" charset="0"/>
                <a:cs typeface="Cambria" panose="02040503050406030204" pitchFamily="18" charset="0"/>
              </a:rPr>
              <a:t>Advertisement, Personal selling, Sales promotion and Public relations.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ADVERTISING-CONCEPT:</a:t>
            </a:r>
            <a:r>
              <a:rPr lang="en-US" b="1" dirty="0">
                <a:latin typeface="Verdana" panose="020B0604030504040204" pitchFamily="34" charset="0"/>
                <a:ea typeface="Calibri" panose="020F0502020204030204" pitchFamily="34" charset="0"/>
                <a:cs typeface="Cambria,Bold"/>
              </a:rPr>
              <a:t> </a:t>
            </a:r>
            <a:r>
              <a:rPr lang="en-US" dirty="0">
                <a:latin typeface="Verdana" panose="020B0604030504040204" pitchFamily="34" charset="0"/>
                <a:ea typeface="Calibri" panose="020F0502020204030204" pitchFamily="34" charset="0"/>
                <a:cs typeface="Cambria" panose="02040503050406030204" pitchFamily="18" charset="0"/>
              </a:rPr>
              <a:t>It is the paid form of non-personal communication to promote ideas, goods or services by an identified sponsor.</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Tree>
    <p:extLst>
      <p:ext uri="{BB962C8B-B14F-4D97-AF65-F5344CB8AC3E}">
        <p14:creationId xmlns:p14="http://schemas.microsoft.com/office/powerpoint/2010/main" xmlns="" val="3100428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899162"/>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ADVERTISING:</a:t>
            </a:r>
          </a:p>
          <a:p>
            <a:pPr>
              <a:lnSpc>
                <a:spcPct val="150000"/>
              </a:lnSpc>
              <a:spcAft>
                <a:spcPts val="0"/>
              </a:spcAft>
            </a:pPr>
            <a:r>
              <a:rPr lang="en-US" sz="1600" b="1" dirty="0">
                <a:latin typeface="Verdana" panose="020B0604030504040204" pitchFamily="34" charset="0"/>
                <a:ea typeface="Calibri" panose="020F0502020204030204" pitchFamily="34" charset="0"/>
                <a:cs typeface="Cambria,Bold"/>
              </a:rPr>
              <a:t>Features: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Paid form,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Impersonal presentation,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Speedy communication, </a:t>
            </a: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Identified sponsor.</a:t>
            </a:r>
          </a:p>
          <a:p>
            <a:pPr marL="342900" lvl="0" indent="-342900">
              <a:lnSpc>
                <a:spcPct val="150000"/>
              </a:lnSpc>
              <a:spcAft>
                <a:spcPts val="0"/>
              </a:spcAft>
              <a:buFont typeface="Wingdings" panose="05000000000000000000" pitchFamily="2" charset="2"/>
              <a:buChar char=""/>
            </a:pPr>
            <a:endParaRPr lang="en-US" sz="1600" dirty="0">
              <a:latin typeface="Verdana" panose="020B0604030504040204" pitchFamily="34" charset="0"/>
              <a:ea typeface="Calibri" panose="020F0502020204030204" pitchFamily="34" charset="0"/>
              <a:cs typeface="Cambria" panose="02040503050406030204" pitchFamily="18" charset="0"/>
            </a:endParaRPr>
          </a:p>
          <a:p>
            <a:pPr>
              <a:lnSpc>
                <a:spcPct val="150000"/>
              </a:lnSpc>
              <a:spcAft>
                <a:spcPts val="0"/>
              </a:spcAft>
            </a:pPr>
            <a:r>
              <a:rPr lang="en-US" sz="1600" b="1" dirty="0">
                <a:solidFill>
                  <a:srgbClr val="FF0000"/>
                </a:solidFill>
                <a:latin typeface="Verdana" panose="020B0604030504040204" pitchFamily="34" charset="0"/>
                <a:ea typeface="Calibri" panose="020F0502020204030204" pitchFamily="34" charset="0"/>
                <a:cs typeface="Cambria,Bold"/>
              </a:rPr>
              <a:t>OBJECTIONS AGAINST ADVERTISEMENT:</a:t>
            </a:r>
            <a:r>
              <a:rPr lang="en-US" sz="1600" dirty="0">
                <a:latin typeface="Verdana" panose="020B0604030504040204" pitchFamily="34" charset="0"/>
                <a:ea typeface="Calibri" panose="020F0502020204030204" pitchFamily="34" charset="0"/>
                <a:cs typeface="Cambria" panose="02040503050406030204" pitchFamily="18" charset="0"/>
              </a:rPr>
              <a:t>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Adds to Costs,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Some Advertisements are in bad taste,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Undermines social values,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Confuses the buyers,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Encourages the sale of inferior goods.</a:t>
            </a:r>
            <a:endParaRPr lang="en-IN"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virat kohli in advertisement of pepsi के लिए इमेज परिणाम">
            <a:extLst>
              <a:ext uri="{FF2B5EF4-FFF2-40B4-BE49-F238E27FC236}">
                <a16:creationId xmlns:a16="http://schemas.microsoft.com/office/drawing/2014/main" xmlns="" id="{15F52CD3-D635-4A1D-A1A1-2C36BA776E23}"/>
              </a:ext>
            </a:extLst>
          </p:cNvPr>
          <p:cNvPicPr>
            <a:picLocks noChangeAspect="1" noChangeArrowheads="1"/>
          </p:cNvPicPr>
          <p:nvPr/>
        </p:nvPicPr>
        <p:blipFill>
          <a:blip r:embed="rId2"/>
          <a:srcRect/>
          <a:stretch>
            <a:fillRect/>
          </a:stretch>
        </p:blipFill>
        <p:spPr bwMode="auto">
          <a:xfrm>
            <a:off x="6924592" y="1780430"/>
            <a:ext cx="4008450" cy="2672300"/>
          </a:xfrm>
          <a:prstGeom prst="rect">
            <a:avLst/>
          </a:prstGeom>
          <a:noFill/>
        </p:spPr>
      </p:pic>
    </p:spTree>
    <p:extLst>
      <p:ext uri="{BB962C8B-B14F-4D97-AF65-F5344CB8AC3E}">
        <p14:creationId xmlns:p14="http://schemas.microsoft.com/office/powerpoint/2010/main" xmlns="" val="397880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CLASS-85</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CLASS-73</a:t>
            </a:r>
            <a:endParaRPr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52940"/>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ADVERTISING:</a:t>
            </a:r>
          </a:p>
          <a:p>
            <a:endParaRPr lang="en-US" sz="1600" b="1" dirty="0">
              <a:latin typeface="Verdana" panose="020B0604030504040204" pitchFamily="34" charset="0"/>
              <a:ea typeface="Calibri" panose="020F0502020204030204" pitchFamily="34" charset="0"/>
              <a:cs typeface="Cambria,Bold"/>
            </a:endParaRPr>
          </a:p>
          <a:p>
            <a:r>
              <a:rPr lang="en-US" sz="1600" b="1" dirty="0">
                <a:latin typeface="Verdana" panose="020B0604030504040204" pitchFamily="34" charset="0"/>
                <a:ea typeface="Calibri" panose="020F0502020204030204" pitchFamily="34" charset="0"/>
                <a:cs typeface="Cambria,Bold"/>
              </a:rPr>
              <a:t>Merits: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Mass reach,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Enhance customer satisfaction,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Expressiveness,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Economical.</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US" sz="1600" b="1" dirty="0">
              <a:latin typeface="Verdana" panose="020B0604030504040204" pitchFamily="34" charset="0"/>
              <a:ea typeface="Calibri" panose="020F0502020204030204" pitchFamily="34" charset="0"/>
              <a:cs typeface="Cambria,Bold"/>
            </a:endParaRPr>
          </a:p>
          <a:p>
            <a:pPr>
              <a:lnSpc>
                <a:spcPct val="150000"/>
              </a:lnSpc>
              <a:spcAft>
                <a:spcPts val="0"/>
              </a:spcAft>
            </a:pPr>
            <a:r>
              <a:rPr lang="en-US" sz="1600" b="1" dirty="0">
                <a:latin typeface="Verdana" panose="020B0604030504040204" pitchFamily="34" charset="0"/>
                <a:ea typeface="Calibri" panose="020F0502020204030204" pitchFamily="34" charset="0"/>
                <a:cs typeface="Cambria,Bold"/>
              </a:rPr>
              <a:t>Limitations: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Less forceful,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Lack of feed-back, </a:t>
            </a:r>
            <a:endParaRPr lang="en-IN"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Cambria" panose="02040503050406030204" pitchFamily="18" charset="0"/>
              </a:rPr>
              <a:t>Inflexibility, </a:t>
            </a:r>
          </a:p>
          <a:p>
            <a:pPr marL="342900" lvl="0" indent="-342900">
              <a:lnSpc>
                <a:spcPct val="150000"/>
              </a:lnSpc>
              <a:spcAft>
                <a:spcPts val="0"/>
              </a:spcAft>
              <a:buFont typeface="Wingdings" panose="05000000000000000000" pitchFamily="2" charset="2"/>
              <a:buChar char=""/>
            </a:pPr>
            <a:r>
              <a:rPr lang="en-US" sz="1600" dirty="0">
                <a:latin typeface="Verdana" panose="020B0604030504040204" pitchFamily="34" charset="0"/>
                <a:ea typeface="Calibri" panose="020F0502020204030204" pitchFamily="34" charset="0"/>
                <a:cs typeface="Times New Roman" panose="02020603050405020304" pitchFamily="18" charset="0"/>
              </a:rPr>
              <a:t>L</a:t>
            </a:r>
            <a:r>
              <a:rPr lang="en-US" sz="1600" dirty="0">
                <a:latin typeface="Verdana" panose="020B0604030504040204" pitchFamily="34" charset="0"/>
                <a:ea typeface="Calibri" panose="020F0502020204030204" pitchFamily="34" charset="0"/>
                <a:cs typeface="Cambria" panose="02040503050406030204" pitchFamily="18" charset="0"/>
              </a:rPr>
              <a:t>ow effectiveness.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6" descr="http://keshking.com/images/banner-1.jpg">
            <a:extLst>
              <a:ext uri="{FF2B5EF4-FFF2-40B4-BE49-F238E27FC236}">
                <a16:creationId xmlns:a16="http://schemas.microsoft.com/office/drawing/2014/main" xmlns="" id="{BBDF1B40-1B8B-4F8B-B4ED-29C6775DA882}"/>
              </a:ext>
            </a:extLst>
          </p:cNvPr>
          <p:cNvPicPr>
            <a:picLocks noChangeAspect="1" noChangeArrowheads="1"/>
          </p:cNvPicPr>
          <p:nvPr/>
        </p:nvPicPr>
        <p:blipFill>
          <a:blip r:embed="rId2"/>
          <a:srcRect/>
          <a:stretch>
            <a:fillRect/>
          </a:stretch>
        </p:blipFill>
        <p:spPr bwMode="auto">
          <a:xfrm>
            <a:off x="5850173" y="1634863"/>
            <a:ext cx="4572000" cy="2938462"/>
          </a:xfrm>
          <a:prstGeom prst="rect">
            <a:avLst/>
          </a:prstGeom>
          <a:noFill/>
        </p:spPr>
      </p:pic>
    </p:spTree>
    <p:extLst>
      <p:ext uri="{BB962C8B-B14F-4D97-AF65-F5344CB8AC3E}">
        <p14:creationId xmlns:p14="http://schemas.microsoft.com/office/powerpoint/2010/main" xmlns="" val="1750964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CLASS-85</a:t>
            </a:r>
            <a:endParaRPr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863593"/>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PERSONAL SELLING-CONCEPT:</a:t>
            </a:r>
            <a:r>
              <a:rPr lang="en-US" b="1" dirty="0">
                <a:latin typeface="Verdana" panose="020B0604030504040204" pitchFamily="34" charset="0"/>
                <a:ea typeface="Calibri" panose="020F0502020204030204" pitchFamily="34" charset="0"/>
                <a:cs typeface="Cambria,Bold"/>
              </a:rPr>
              <a:t> </a:t>
            </a:r>
            <a:r>
              <a:rPr lang="en-US" dirty="0">
                <a:latin typeface="Verdana" panose="020B0604030504040204" pitchFamily="34" charset="0"/>
                <a:ea typeface="Calibri" panose="020F0502020204030204" pitchFamily="34" charset="0"/>
                <a:cs typeface="Cambria" panose="02040503050406030204" pitchFamily="18" charset="0"/>
              </a:rPr>
              <a:t>It involves face-to-face interaction between the seller and the prospective buyer.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Features:</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Personal interaction,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Two way communication,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Better response,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Relationship.</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QUALITIES OF A GOOD SALES MAN: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Physical Qualities – Personality, Stamina, Health, Tolerance.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Mental Qualities – Mental Alertness, Sharp Memory, Initiative, Imagination and Self Confidence.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Social Qualities – Sociability, Tact, Sound Character, Sweet Nature.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Vocational qualities – Knowledge of product, knowledge of competitive products, Training and Aptitude.</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personal salesman के लिए इमेज परिणाम">
            <a:extLst>
              <a:ext uri="{FF2B5EF4-FFF2-40B4-BE49-F238E27FC236}">
                <a16:creationId xmlns:a16="http://schemas.microsoft.com/office/drawing/2014/main" xmlns="" id="{02F79C60-8F75-4121-9539-7534CACF6401}"/>
              </a:ext>
            </a:extLst>
          </p:cNvPr>
          <p:cNvPicPr>
            <a:picLocks noChangeAspect="1" noChangeArrowheads="1"/>
          </p:cNvPicPr>
          <p:nvPr/>
        </p:nvPicPr>
        <p:blipFill>
          <a:blip r:embed="rId2"/>
          <a:srcRect/>
          <a:stretch>
            <a:fillRect/>
          </a:stretch>
        </p:blipFill>
        <p:spPr bwMode="auto">
          <a:xfrm>
            <a:off x="7100183" y="1323974"/>
            <a:ext cx="3238500" cy="2105026"/>
          </a:xfrm>
          <a:prstGeom prst="rect">
            <a:avLst/>
          </a:prstGeom>
          <a:noFill/>
        </p:spPr>
      </p:pic>
    </p:spTree>
    <p:extLst>
      <p:ext uri="{BB962C8B-B14F-4D97-AF65-F5344CB8AC3E}">
        <p14:creationId xmlns:p14="http://schemas.microsoft.com/office/powerpoint/2010/main" xmlns="" val="122403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CLASS-86</a:t>
            </a:r>
            <a:endParaRPr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1293111"/>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SALES PROMOTION-CONCEPT:</a:t>
            </a:r>
            <a:r>
              <a:rPr lang="en-US" b="1" dirty="0">
                <a:latin typeface="Verdana" panose="020B0604030504040204" pitchFamily="34" charset="0"/>
                <a:ea typeface="Calibri" panose="020F0502020204030204" pitchFamily="34" charset="0"/>
                <a:cs typeface="Cambria,Bold"/>
              </a:rPr>
              <a:t> </a:t>
            </a:r>
            <a:r>
              <a:rPr lang="en-US" dirty="0">
                <a:latin typeface="Verdana" panose="020B0604030504040204" pitchFamily="34" charset="0"/>
                <a:ea typeface="Calibri" panose="020F0502020204030204" pitchFamily="34" charset="0"/>
                <a:cs typeface="Cambria" panose="02040503050406030204" pitchFamily="18" charset="0"/>
              </a:rPr>
              <a:t>All marketing activities to increase the sale, other than advertising, personal selling and publicity come under sales promotion. These are done on short term basis to attract customers. </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sp>
        <p:nvSpPr>
          <p:cNvPr id="2" name="Rectangle 1">
            <a:extLst>
              <a:ext uri="{FF2B5EF4-FFF2-40B4-BE49-F238E27FC236}">
                <a16:creationId xmlns:a16="http://schemas.microsoft.com/office/drawing/2014/main" xmlns="" id="{FDCEDC7F-1AA9-425B-8D20-1FA59CE15E8F}"/>
              </a:ext>
            </a:extLst>
          </p:cNvPr>
          <p:cNvSpPr/>
          <p:nvPr/>
        </p:nvSpPr>
        <p:spPr>
          <a:xfrm>
            <a:off x="1265171" y="2037898"/>
            <a:ext cx="9946167" cy="3370603"/>
          </a:xfrm>
          <a:prstGeom prst="rect">
            <a:avLst/>
          </a:prstGeom>
        </p:spPr>
        <p:txBody>
          <a:bodyPr wrap="square">
            <a:spAutoFit/>
          </a:bodyPr>
          <a:lstStyle/>
          <a:p>
            <a:pPr algn="ct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TECHNIQUES OF SALES PROMOTION: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Rebate,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Discount,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Refund,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Product combination,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Quantity gifts,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Instant draw and assigned gift,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Lucky draw,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8DBCB683-98C9-4CA0-857F-E775B94374D3}"/>
              </a:ext>
            </a:extLst>
          </p:cNvPr>
          <p:cNvSpPr/>
          <p:nvPr/>
        </p:nvSpPr>
        <p:spPr>
          <a:xfrm>
            <a:off x="7880687" y="2524831"/>
            <a:ext cx="3368703" cy="2955104"/>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Usable benefit,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Full finance,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Zero down payment,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Zero percent interest,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EMIs,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Free samples,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Contests.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sales promotion के लिए इमेज परिणाम">
            <a:extLst>
              <a:ext uri="{FF2B5EF4-FFF2-40B4-BE49-F238E27FC236}">
                <a16:creationId xmlns:a16="http://schemas.microsoft.com/office/drawing/2014/main" xmlns="" id="{CF367864-C184-4C55-9962-AB3EFFCC403F}"/>
              </a:ext>
            </a:extLst>
          </p:cNvPr>
          <p:cNvPicPr>
            <a:picLocks noChangeAspect="1" noChangeArrowheads="1"/>
          </p:cNvPicPr>
          <p:nvPr/>
        </p:nvPicPr>
        <p:blipFill>
          <a:blip r:embed="rId2"/>
          <a:srcRect/>
          <a:stretch>
            <a:fillRect/>
          </a:stretch>
        </p:blipFill>
        <p:spPr bwMode="auto">
          <a:xfrm>
            <a:off x="5140867" y="2596394"/>
            <a:ext cx="1910266" cy="1990922"/>
          </a:xfrm>
          <a:prstGeom prst="rect">
            <a:avLst/>
          </a:prstGeom>
          <a:noFill/>
        </p:spPr>
      </p:pic>
    </p:spTree>
    <p:extLst>
      <p:ext uri="{BB962C8B-B14F-4D97-AF65-F5344CB8AC3E}">
        <p14:creationId xmlns:p14="http://schemas.microsoft.com/office/powerpoint/2010/main" xmlns="" val="303620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CLASS-87</a:t>
            </a:r>
            <a:endParaRPr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17098"/>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PUBLIC RELATIONS-CONCEPT/MEANING:</a:t>
            </a:r>
            <a:r>
              <a:rPr lang="en-US" b="1" dirty="0">
                <a:latin typeface="Verdana" panose="020B0604030504040204" pitchFamily="34" charset="0"/>
                <a:ea typeface="Calibri" panose="020F0502020204030204" pitchFamily="34" charset="0"/>
                <a:cs typeface="Cambria,Bold"/>
              </a:rPr>
              <a:t> </a:t>
            </a:r>
            <a:r>
              <a:rPr lang="en-US" dirty="0">
                <a:latin typeface="Verdana" panose="020B0604030504040204" pitchFamily="34" charset="0"/>
                <a:ea typeface="Calibri" panose="020F0502020204030204" pitchFamily="34" charset="0"/>
                <a:cs typeface="Cambria" panose="02040503050406030204" pitchFamily="18" charset="0"/>
              </a:rPr>
              <a:t>According to British Institute of Public Relations, ”Public relation is the deliberate, planned and sustained effort to establish and maintain mutual understanding between an organization and its public.”</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ROLE OF PUBLIC RELATIONS</a:t>
            </a:r>
            <a:r>
              <a:rPr lang="en-US" dirty="0">
                <a:solidFill>
                  <a:srgbClr val="FF0000"/>
                </a:solidFill>
                <a:latin typeface="Verdana" panose="020B0604030504040204" pitchFamily="34" charset="0"/>
                <a:ea typeface="Calibri" panose="020F0502020204030204" pitchFamily="34" charset="0"/>
                <a:cs typeface="Cambria" panose="02040503050406030204" pitchFamily="18" charset="0"/>
              </a:rPr>
              <a:t>:</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More credible,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Less expensive,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Better Image,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Increases sales,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Attracts public,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Good relations.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public relation promotion के लिए इमेज परिणाम">
            <a:extLst>
              <a:ext uri="{FF2B5EF4-FFF2-40B4-BE49-F238E27FC236}">
                <a16:creationId xmlns:a16="http://schemas.microsoft.com/office/drawing/2014/main" xmlns="" id="{9D4A70C3-D1AB-4481-A0D5-E8536A4BCA92}"/>
              </a:ext>
            </a:extLst>
          </p:cNvPr>
          <p:cNvPicPr>
            <a:picLocks noChangeAspect="1" noChangeArrowheads="1"/>
          </p:cNvPicPr>
          <p:nvPr/>
        </p:nvPicPr>
        <p:blipFill>
          <a:blip r:embed="rId2"/>
          <a:srcRect/>
          <a:stretch>
            <a:fillRect/>
          </a:stretch>
        </p:blipFill>
        <p:spPr bwMode="auto">
          <a:xfrm>
            <a:off x="5982095" y="2844696"/>
            <a:ext cx="3797184" cy="2342388"/>
          </a:xfrm>
          <a:prstGeom prst="rect">
            <a:avLst/>
          </a:prstGeom>
          <a:noFill/>
        </p:spPr>
      </p:pic>
    </p:spTree>
    <p:extLst>
      <p:ext uri="{BB962C8B-B14F-4D97-AF65-F5344CB8AC3E}">
        <p14:creationId xmlns:p14="http://schemas.microsoft.com/office/powerpoint/2010/main" xmlns="" val="45962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463401"/>
          </a:xfrm>
          <a:prstGeom prst="rect">
            <a:avLst/>
          </a:prstGeom>
        </p:spPr>
        <p:txBody>
          <a:bodyPr wrap="square">
            <a:spAutoFit/>
          </a:bodyPr>
          <a:lstStyle/>
          <a:p>
            <a:pPr>
              <a:lnSpc>
                <a:spcPct val="150000"/>
              </a:lnSpc>
              <a:spcAft>
                <a:spcPts val="0"/>
              </a:spcAft>
            </a:pPr>
            <a:r>
              <a:rPr lang="en-US" sz="2400" b="1" dirty="0">
                <a:solidFill>
                  <a:srgbClr val="FF0000"/>
                </a:solidFill>
                <a:latin typeface="Verdana" panose="020B0604030504040204" pitchFamily="34" charset="0"/>
                <a:ea typeface="Calibri" panose="020F0502020204030204" pitchFamily="34" charset="0"/>
                <a:cs typeface="Cambria,Bold"/>
              </a:rPr>
              <a:t>FEATURES OF MARKETING:</a:t>
            </a:r>
            <a:r>
              <a:rPr lang="en-US" sz="2400" dirty="0">
                <a:solidFill>
                  <a:srgbClr val="FF0000"/>
                </a:solidFill>
                <a:latin typeface="Verdana" panose="020B0604030504040204" pitchFamily="34" charset="0"/>
                <a:ea typeface="Calibri" panose="020F0502020204030204" pitchFamily="34" charset="0"/>
                <a:cs typeface="Cambria" panose="020405030504060302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Needs and wants,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Market offering,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Customer value,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Customer satisfaction,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Exchange mechanism,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Feedback from customer,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400" dirty="0">
                <a:latin typeface="Verdana" panose="020B0604030504040204" pitchFamily="34" charset="0"/>
                <a:ea typeface="Calibri" panose="020F0502020204030204" pitchFamily="34" charset="0"/>
                <a:cs typeface="Cambria" panose="02040503050406030204" pitchFamily="18" charset="0"/>
              </a:rPr>
              <a:t>After sale service.</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2" descr="marketing के लिए इमेज परिणाम">
            <a:extLst>
              <a:ext uri="{FF2B5EF4-FFF2-40B4-BE49-F238E27FC236}">
                <a16:creationId xmlns:a16="http://schemas.microsoft.com/office/drawing/2014/main" xmlns="" id="{52AA9F1D-16BB-40F3-9182-81CC59DEAEA4}"/>
              </a:ext>
            </a:extLst>
          </p:cNvPr>
          <p:cNvPicPr>
            <a:picLocks noChangeAspect="1" noChangeArrowheads="1"/>
          </p:cNvPicPr>
          <p:nvPr/>
        </p:nvPicPr>
        <p:blipFill>
          <a:blip r:embed="rId2"/>
          <a:srcRect/>
          <a:stretch>
            <a:fillRect/>
          </a:stretch>
        </p:blipFill>
        <p:spPr bwMode="auto">
          <a:xfrm>
            <a:off x="6879204" y="2048123"/>
            <a:ext cx="4430698" cy="2531828"/>
          </a:xfrm>
          <a:prstGeom prst="rect">
            <a:avLst/>
          </a:prstGeom>
          <a:noFill/>
        </p:spPr>
      </p:pic>
    </p:spTree>
    <p:extLst>
      <p:ext uri="{BB962C8B-B14F-4D97-AF65-F5344CB8AC3E}">
        <p14:creationId xmlns:p14="http://schemas.microsoft.com/office/powerpoint/2010/main" xmlns="" val="1275623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5036830"/>
            <a:ext cx="12192000" cy="1821172"/>
          </a:xfrm>
          <a:prstGeom prst="rect">
            <a:avLst/>
          </a:prstGeom>
          <a:noFill/>
          <a:ln>
            <a:noFill/>
          </a:ln>
        </p:spPr>
      </p:pic>
      <p:pic>
        <p:nvPicPr>
          <p:cNvPr id="55" name="Google Shape;55;p13"/>
          <p:cNvPicPr preferRelativeResize="0"/>
          <p:nvPr/>
        </p:nvPicPr>
        <p:blipFill rotWithShape="1">
          <a:blip r:embed="rId4">
            <a:alphaModFix/>
          </a:blip>
          <a:srcRect/>
          <a:stretch/>
        </p:blipFill>
        <p:spPr>
          <a:xfrm>
            <a:off x="10539870" y="140936"/>
            <a:ext cx="1560633" cy="1560633"/>
          </a:xfrm>
          <a:prstGeom prst="rect">
            <a:avLst/>
          </a:prstGeom>
          <a:noFill/>
          <a:ln>
            <a:noFill/>
          </a:ln>
        </p:spPr>
      </p:pic>
      <p:sp>
        <p:nvSpPr>
          <p:cNvPr id="56" name="Google Shape;56;p13"/>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MARKETING MANAGEMENT</a:t>
            </a:r>
          </a:p>
          <a:p>
            <a:pPr algn="ctr">
              <a:buClr>
                <a:srgbClr val="000000"/>
              </a:buClr>
              <a:buSzPts val="3100"/>
            </a:pPr>
            <a:r>
              <a:rPr lang="en-US" sz="3900" b="1" dirty="0" smtClean="0">
                <a:latin typeface="Calibri"/>
                <a:ea typeface="Calibri"/>
                <a:cs typeface="Calibri"/>
                <a:sym typeface="Calibri"/>
              </a:rPr>
              <a:t> </a:t>
            </a:r>
            <a:endParaRPr sz="3900" b="1">
              <a:latin typeface="Calibri"/>
              <a:ea typeface="Calibri"/>
              <a:cs typeface="Calibri"/>
              <a:sym typeface="Calibri"/>
            </a:endParaRPr>
          </a:p>
        </p:txBody>
      </p:sp>
      <p:sp>
        <p:nvSpPr>
          <p:cNvPr id="57" name="Google Shape;57;p13"/>
          <p:cNvSpPr txBox="1"/>
          <p:nvPr/>
        </p:nvSpPr>
        <p:spPr>
          <a:xfrm>
            <a:off x="2962900" y="3428984"/>
            <a:ext cx="6352000" cy="1289200"/>
          </a:xfrm>
          <a:prstGeom prst="rect">
            <a:avLst/>
          </a:prstGeom>
          <a:noFill/>
          <a:ln>
            <a:noFill/>
          </a:ln>
        </p:spPr>
        <p:txBody>
          <a:bodyPr spcFirstLastPara="1" wrap="square" lIns="121897" tIns="121897" rIns="121897" bIns="121897" anchor="t" anchorCtr="0">
            <a:noAutofit/>
          </a:bodyPr>
          <a:lstStyle/>
          <a:p>
            <a:r>
              <a:rPr lang="en" b="1" dirty="0"/>
              <a:t>SUBJECT : </a:t>
            </a:r>
            <a:r>
              <a:rPr lang="en" b="1" dirty="0" smtClean="0"/>
              <a:t>Business studies</a:t>
            </a:r>
            <a:endParaRPr b="1"/>
          </a:p>
          <a:p>
            <a:r>
              <a:rPr lang="en" b="1" dirty="0"/>
              <a:t>CHAPTER </a:t>
            </a:r>
            <a:r>
              <a:rPr lang="en" b="1" dirty="0" smtClean="0"/>
              <a:t>NUMBER:11</a:t>
            </a:r>
            <a:endParaRPr b="1"/>
          </a:p>
          <a:p>
            <a:r>
              <a:rPr lang="en" b="1" dirty="0"/>
              <a:t>CHAPTER NAME </a:t>
            </a:r>
            <a:r>
              <a:rPr lang="en" b="1" dirty="0" smtClean="0"/>
              <a:t>:Marketing Management</a:t>
            </a:r>
          </a:p>
          <a:p>
            <a:r>
              <a:rPr lang="en" b="1" dirty="0" smtClean="0"/>
              <a:t>CLASS-88</a:t>
            </a:r>
            <a:endParaRPr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4662815"/>
          </a:xfrm>
          <a:prstGeom prst="rect">
            <a:avLst/>
          </a:prstGeom>
        </p:spPr>
        <p:txBody>
          <a:bodyPr wrap="square">
            <a:spAutoFit/>
          </a:bodyPr>
          <a:lstStyle/>
          <a:p>
            <a:pPr>
              <a:lnSpc>
                <a:spcPct val="150000"/>
              </a:lnSpc>
              <a:spcAft>
                <a:spcPts val="0"/>
              </a:spcAft>
            </a:pPr>
            <a:r>
              <a:rPr lang="en-US" b="1" dirty="0">
                <a:solidFill>
                  <a:srgbClr val="FF0000"/>
                </a:solidFill>
                <a:latin typeface="Verdana" panose="020B0604030504040204" pitchFamily="34" charset="0"/>
                <a:ea typeface="Calibri" panose="020F0502020204030204" pitchFamily="34" charset="0"/>
                <a:cs typeface="Cambria,Bold"/>
              </a:rPr>
              <a:t>PUBLIC RELATIONS-CONCEPT/MEANING:</a:t>
            </a:r>
            <a:r>
              <a:rPr lang="en-US" b="1" dirty="0">
                <a:latin typeface="Verdana" panose="020B0604030504040204" pitchFamily="34" charset="0"/>
                <a:ea typeface="Calibri" panose="020F0502020204030204" pitchFamily="34" charset="0"/>
                <a:cs typeface="Cambria,Bold"/>
              </a:rPr>
              <a:t> </a:t>
            </a:r>
            <a:r>
              <a:rPr lang="en-US" dirty="0">
                <a:latin typeface="Verdana" panose="020B0604030504040204" pitchFamily="34" charset="0"/>
                <a:ea typeface="Calibri" panose="020F0502020204030204" pitchFamily="34" charset="0"/>
                <a:cs typeface="Cambria" panose="02040503050406030204" pitchFamily="18" charset="0"/>
              </a:rPr>
              <a:t>According to British Institute of Public Relations, ”Public relation is the deliberate, planned and </a:t>
            </a:r>
            <a:r>
              <a:rPr lang="en-US" dirty="0" smtClean="0">
                <a:latin typeface="Verdana" panose="020B0604030504040204" pitchFamily="34" charset="0"/>
                <a:ea typeface="Calibri" panose="020F0502020204030204" pitchFamily="34" charset="0"/>
                <a:cs typeface="Cambria" panose="02040503050406030204" pitchFamily="18" charset="0"/>
              </a:rPr>
              <a:t>sustained </a:t>
            </a:r>
            <a:r>
              <a:rPr lang="en-US" dirty="0">
                <a:latin typeface="Verdana" panose="020B0604030504040204" pitchFamily="34" charset="0"/>
                <a:ea typeface="Calibri" panose="020F0502020204030204" pitchFamily="34" charset="0"/>
                <a:cs typeface="Cambria" panose="02040503050406030204" pitchFamily="18" charset="0"/>
              </a:rPr>
              <a:t>effort to establish and maintain mutual understanding between an organization and its public.”</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b="1" dirty="0">
                <a:latin typeface="Verdana" panose="020B0604030504040204" pitchFamily="34" charset="0"/>
                <a:ea typeface="Calibri" panose="020F0502020204030204" pitchFamily="34" charset="0"/>
                <a:cs typeface="Cambria,Bold"/>
              </a:rPr>
              <a:t>PUBLIC RELATION TOOLS TO SHAPE THE PUBLIC IMAGE:</a:t>
            </a:r>
            <a:r>
              <a:rPr lang="en-US" dirty="0">
                <a:latin typeface="Verdana" panose="020B0604030504040204" pitchFamily="34" charset="0"/>
                <a:ea typeface="Calibri" panose="020F0502020204030204" pitchFamily="34" charset="0"/>
                <a:cs typeface="Cambria" panose="02040503050406030204" pitchFamily="18" charset="0"/>
              </a:rPr>
              <a:t>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News,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Speeches and seminars,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Events and fares,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Written materials,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Public welfare activities,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Cambria" panose="02040503050406030204" pitchFamily="18" charset="0"/>
              </a:rPr>
              <a:t>Cultural activities.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pic>
        <p:nvPicPr>
          <p:cNvPr id="6" name="Picture 4" descr="public welfare by itc company के लिए इमेज परिणाम">
            <a:extLst>
              <a:ext uri="{FF2B5EF4-FFF2-40B4-BE49-F238E27FC236}">
                <a16:creationId xmlns:a16="http://schemas.microsoft.com/office/drawing/2014/main" xmlns="" id="{3722E70C-FC7C-4DF5-86C4-DFECCA087297}"/>
              </a:ext>
            </a:extLst>
          </p:cNvPr>
          <p:cNvPicPr>
            <a:picLocks noChangeAspect="1" noChangeArrowheads="1"/>
          </p:cNvPicPr>
          <p:nvPr/>
        </p:nvPicPr>
        <p:blipFill>
          <a:blip r:embed="rId2"/>
          <a:srcRect/>
          <a:stretch>
            <a:fillRect/>
          </a:stretch>
        </p:blipFill>
        <p:spPr bwMode="auto">
          <a:xfrm>
            <a:off x="6369989" y="3088419"/>
            <a:ext cx="4372046" cy="2477494"/>
          </a:xfrm>
          <a:prstGeom prst="rect">
            <a:avLst/>
          </a:prstGeom>
          <a:noFill/>
        </p:spPr>
      </p:pic>
    </p:spTree>
    <p:extLst>
      <p:ext uri="{BB962C8B-B14F-4D97-AF65-F5344CB8AC3E}">
        <p14:creationId xmlns:p14="http://schemas.microsoft.com/office/powerpoint/2010/main" xmlns="" val="2658740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85417"/>
          </a:xfrm>
          <a:prstGeom prst="rect">
            <a:avLst/>
          </a:prstGeom>
        </p:spPr>
        <p:txBody>
          <a:bodyPr wrap="square">
            <a:spAutoFit/>
          </a:bodyPr>
          <a:lstStyle/>
          <a:p>
            <a:pPr algn="ctr">
              <a:lnSpc>
                <a:spcPct val="150000"/>
              </a:lnSpc>
              <a:spcAft>
                <a:spcPts val="0"/>
              </a:spcAft>
            </a:pPr>
            <a:r>
              <a:rPr lang="en-US" sz="2400" b="1" dirty="0">
                <a:solidFill>
                  <a:srgbClr val="FF0000"/>
                </a:solidFill>
                <a:latin typeface="Verdana" panose="020B0604030504040204" pitchFamily="34" charset="0"/>
                <a:ea typeface="Calibri" panose="020F0502020204030204" pitchFamily="34" charset="0"/>
                <a:cs typeface="Cambria,Bold"/>
              </a:rPr>
              <a:t>DIFFERENCE BETWEEN MARKETING AND SELLING:</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graphicFrame>
        <p:nvGraphicFramePr>
          <p:cNvPr id="2" name="Table 1">
            <a:extLst>
              <a:ext uri="{FF2B5EF4-FFF2-40B4-BE49-F238E27FC236}">
                <a16:creationId xmlns:a16="http://schemas.microsoft.com/office/drawing/2014/main" xmlns="" id="{171EAFF2-73D1-492A-A65E-022356FBD250}"/>
              </a:ext>
            </a:extLst>
          </p:cNvPr>
          <p:cNvGraphicFramePr>
            <a:graphicFrameLocks noGrp="1"/>
          </p:cNvGraphicFramePr>
          <p:nvPr>
            <p:extLst>
              <p:ext uri="{D42A27DB-BD31-4B8C-83A1-F6EECF244321}">
                <p14:modId xmlns:p14="http://schemas.microsoft.com/office/powerpoint/2010/main" xmlns="" val="3183068023"/>
              </p:ext>
            </p:extLst>
          </p:nvPr>
        </p:nvGraphicFramePr>
        <p:xfrm>
          <a:off x="1041621" y="1093205"/>
          <a:ext cx="10623326" cy="5722987"/>
        </p:xfrm>
        <a:graphic>
          <a:graphicData uri="http://schemas.openxmlformats.org/drawingml/2006/table">
            <a:tbl>
              <a:tblPr firstRow="1" firstCol="1" bandRow="1">
                <a:tableStyleId>{5C22544A-7EE6-4342-B048-85BDC9FD1C3A}</a:tableStyleId>
              </a:tblPr>
              <a:tblGrid>
                <a:gridCol w="683812">
                  <a:extLst>
                    <a:ext uri="{9D8B030D-6E8A-4147-A177-3AD203B41FA5}">
                      <a16:colId xmlns:a16="http://schemas.microsoft.com/office/drawing/2014/main" xmlns="" val="88842308"/>
                    </a:ext>
                  </a:extLst>
                </a:gridCol>
                <a:gridCol w="2814762">
                  <a:extLst>
                    <a:ext uri="{9D8B030D-6E8A-4147-A177-3AD203B41FA5}">
                      <a16:colId xmlns:a16="http://schemas.microsoft.com/office/drawing/2014/main" xmlns="" val="2819167724"/>
                    </a:ext>
                  </a:extLst>
                </a:gridCol>
                <a:gridCol w="3689405">
                  <a:extLst>
                    <a:ext uri="{9D8B030D-6E8A-4147-A177-3AD203B41FA5}">
                      <a16:colId xmlns:a16="http://schemas.microsoft.com/office/drawing/2014/main" xmlns="" val="3821337993"/>
                    </a:ext>
                  </a:extLst>
                </a:gridCol>
                <a:gridCol w="3435347">
                  <a:extLst>
                    <a:ext uri="{9D8B030D-6E8A-4147-A177-3AD203B41FA5}">
                      <a16:colId xmlns:a16="http://schemas.microsoft.com/office/drawing/2014/main" xmlns="" val="1017654930"/>
                    </a:ext>
                  </a:extLst>
                </a:gridCol>
              </a:tblGrid>
              <a:tr h="687887">
                <a:tc>
                  <a:txBody>
                    <a:bodyPr/>
                    <a:lstStyle/>
                    <a:p>
                      <a:pPr algn="ctr">
                        <a:lnSpc>
                          <a:spcPct val="150000"/>
                        </a:lnSpc>
                        <a:spcAft>
                          <a:spcPts val="0"/>
                        </a:spcAft>
                      </a:pPr>
                      <a:r>
                        <a:rPr lang="en-US" sz="1800" dirty="0">
                          <a:effectLst/>
                        </a:rPr>
                        <a:t>S.N.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gn="ctr">
                        <a:lnSpc>
                          <a:spcPct val="150000"/>
                        </a:lnSpc>
                        <a:spcAft>
                          <a:spcPts val="0"/>
                        </a:spcAft>
                      </a:pPr>
                      <a:r>
                        <a:rPr lang="en-US" sz="2400" dirty="0">
                          <a:effectLst/>
                        </a:rPr>
                        <a:t>Basis of Difference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gn="ctr">
                        <a:lnSpc>
                          <a:spcPct val="150000"/>
                        </a:lnSpc>
                        <a:spcAft>
                          <a:spcPts val="0"/>
                        </a:spcAft>
                      </a:pPr>
                      <a:r>
                        <a:rPr lang="en-US" sz="2400" dirty="0">
                          <a:effectLst/>
                        </a:rPr>
                        <a:t>Marketing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gn="ctr">
                        <a:lnSpc>
                          <a:spcPct val="150000"/>
                        </a:lnSpc>
                        <a:spcAft>
                          <a:spcPts val="0"/>
                        </a:spcAft>
                      </a:pPr>
                      <a:r>
                        <a:rPr lang="en-US" sz="2400" dirty="0">
                          <a:effectLst/>
                        </a:rPr>
                        <a:t>Selling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2435403920"/>
                  </a:ext>
                </a:extLst>
              </a:tr>
              <a:tr h="1194620">
                <a:tc>
                  <a:txBody>
                    <a:bodyPr/>
                    <a:lstStyle/>
                    <a:p>
                      <a:pPr>
                        <a:lnSpc>
                          <a:spcPct val="150000"/>
                        </a:lnSpc>
                        <a:spcAft>
                          <a:spcPts val="0"/>
                        </a:spcAft>
                      </a:pPr>
                      <a:r>
                        <a:rPr lang="en-US" sz="2400">
                          <a:effectLst/>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dirty="0">
                          <a:effectLst/>
                        </a:rPr>
                        <a:t>Part of the Process vs  Wider Term</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a:effectLst/>
                        </a:rPr>
                        <a:t>wider term</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a:effectLst/>
                        </a:rPr>
                        <a:t>a part of the process of marketing</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893116278"/>
                  </a:ext>
                </a:extLst>
              </a:tr>
              <a:tr h="1194620">
                <a:tc>
                  <a:txBody>
                    <a:bodyPr/>
                    <a:lstStyle/>
                    <a:p>
                      <a:pPr>
                        <a:lnSpc>
                          <a:spcPct val="150000"/>
                        </a:lnSpc>
                        <a:spcAft>
                          <a:spcPts val="0"/>
                        </a:spcAft>
                      </a:pPr>
                      <a:r>
                        <a:rPr lang="en-US" sz="24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dirty="0">
                          <a:effectLst/>
                        </a:rPr>
                        <a:t>Focus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dirty="0">
                          <a:effectLst/>
                        </a:rPr>
                        <a:t>on maximum satisfaction of the customer’s needs and wants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dirty="0">
                          <a:effectLst/>
                        </a:rPr>
                        <a:t>on affecting transfer of title and possession of goods from sellers to consumers or users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2699494538"/>
                  </a:ext>
                </a:extLst>
              </a:tr>
              <a:tr h="1194620">
                <a:tc>
                  <a:txBody>
                    <a:bodyPr/>
                    <a:lstStyle/>
                    <a:p>
                      <a:pPr>
                        <a:lnSpc>
                          <a:spcPct val="150000"/>
                        </a:lnSpc>
                        <a:spcAft>
                          <a:spcPts val="0"/>
                        </a:spcAft>
                      </a:pPr>
                      <a:r>
                        <a:rPr lang="en-US" sz="24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a:effectLst/>
                        </a:rPr>
                        <a:t>Profit maximization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dirty="0">
                          <a:effectLst/>
                        </a:rPr>
                        <a:t>profit maximization through customer satisfaction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400" dirty="0">
                          <a:effectLst/>
                        </a:rPr>
                        <a:t>profit maximization through maximization of sales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1897255192"/>
                  </a:ext>
                </a:extLst>
              </a:tr>
            </a:tbl>
          </a:graphicData>
        </a:graphic>
      </p:graphicFrame>
    </p:spTree>
    <p:extLst>
      <p:ext uri="{BB962C8B-B14F-4D97-AF65-F5344CB8AC3E}">
        <p14:creationId xmlns:p14="http://schemas.microsoft.com/office/powerpoint/2010/main" xmlns="" val="416074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7D23C47-6035-4147-A3AE-85F841CA890C}"/>
              </a:ext>
            </a:extLst>
          </p:cNvPr>
          <p:cNvSpPr/>
          <p:nvPr/>
        </p:nvSpPr>
        <p:spPr>
          <a:xfrm>
            <a:off x="1073809" y="569986"/>
            <a:ext cx="10224995" cy="585417"/>
          </a:xfrm>
          <a:prstGeom prst="rect">
            <a:avLst/>
          </a:prstGeom>
        </p:spPr>
        <p:txBody>
          <a:bodyPr wrap="square">
            <a:spAutoFit/>
          </a:bodyPr>
          <a:lstStyle/>
          <a:p>
            <a:pPr algn="ctr">
              <a:lnSpc>
                <a:spcPct val="150000"/>
              </a:lnSpc>
              <a:spcAft>
                <a:spcPts val="0"/>
              </a:spcAft>
            </a:pPr>
            <a:r>
              <a:rPr lang="en-US" sz="2400" b="1" dirty="0">
                <a:solidFill>
                  <a:srgbClr val="FF0000"/>
                </a:solidFill>
                <a:latin typeface="Verdana" panose="020B0604030504040204" pitchFamily="34" charset="0"/>
                <a:ea typeface="Calibri" panose="020F0502020204030204" pitchFamily="34" charset="0"/>
                <a:cs typeface="Cambria,Bold"/>
              </a:rPr>
              <a:t>DIFFERENCE BETWEEN MARKETING AND SELLING:</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5B2244E-256E-43AD-A844-6571271F9725}"/>
              </a:ext>
            </a:extLst>
          </p:cNvPr>
          <p:cNvSpPr/>
          <p:nvPr/>
        </p:nvSpPr>
        <p:spPr>
          <a:xfrm>
            <a:off x="4313172" y="46766"/>
            <a:ext cx="3567515" cy="523220"/>
          </a:xfrm>
          <a:prstGeom prst="rect">
            <a:avLst/>
          </a:prstGeom>
          <a:ln>
            <a:solidFill>
              <a:schemeClr val="bg2"/>
            </a:solidFill>
          </a:ln>
          <a:effectLst>
            <a:glow rad="139700">
              <a:schemeClr val="accent4">
                <a:satMod val="175000"/>
                <a:alpha val="40000"/>
              </a:schemeClr>
            </a:glow>
          </a:effectLst>
        </p:spPr>
        <p:txBody>
          <a:bodyPr wrap="none">
            <a:spAutoFit/>
          </a:bodyPr>
          <a:lstStyle/>
          <a:p>
            <a:r>
              <a:rPr lang="en-US" sz="2800" dirty="0">
                <a:solidFill>
                  <a:srgbClr val="FF0000"/>
                </a:solidFill>
              </a:rPr>
              <a:t>Marketing Management</a:t>
            </a:r>
            <a:endParaRPr lang="en-IN" sz="2800" dirty="0"/>
          </a:p>
        </p:txBody>
      </p:sp>
      <p:graphicFrame>
        <p:nvGraphicFramePr>
          <p:cNvPr id="2" name="Table 1">
            <a:extLst>
              <a:ext uri="{FF2B5EF4-FFF2-40B4-BE49-F238E27FC236}">
                <a16:creationId xmlns:a16="http://schemas.microsoft.com/office/drawing/2014/main" xmlns="" id="{171EAFF2-73D1-492A-A65E-022356FBD250}"/>
              </a:ext>
            </a:extLst>
          </p:cNvPr>
          <p:cNvGraphicFramePr>
            <a:graphicFrameLocks noGrp="1"/>
          </p:cNvGraphicFramePr>
          <p:nvPr>
            <p:extLst>
              <p:ext uri="{D42A27DB-BD31-4B8C-83A1-F6EECF244321}">
                <p14:modId xmlns:p14="http://schemas.microsoft.com/office/powerpoint/2010/main" xmlns="" val="2892962934"/>
              </p:ext>
            </p:extLst>
          </p:nvPr>
        </p:nvGraphicFramePr>
        <p:xfrm>
          <a:off x="1073809" y="1093205"/>
          <a:ext cx="10623326" cy="5259887"/>
        </p:xfrm>
        <a:graphic>
          <a:graphicData uri="http://schemas.openxmlformats.org/drawingml/2006/table">
            <a:tbl>
              <a:tblPr firstRow="1" firstCol="1" bandRow="1">
                <a:tableStyleId>{5C22544A-7EE6-4342-B048-85BDC9FD1C3A}</a:tableStyleId>
              </a:tblPr>
              <a:tblGrid>
                <a:gridCol w="683812">
                  <a:extLst>
                    <a:ext uri="{9D8B030D-6E8A-4147-A177-3AD203B41FA5}">
                      <a16:colId xmlns:a16="http://schemas.microsoft.com/office/drawing/2014/main" xmlns="" val="88842308"/>
                    </a:ext>
                  </a:extLst>
                </a:gridCol>
                <a:gridCol w="2814762">
                  <a:extLst>
                    <a:ext uri="{9D8B030D-6E8A-4147-A177-3AD203B41FA5}">
                      <a16:colId xmlns:a16="http://schemas.microsoft.com/office/drawing/2014/main" xmlns="" val="2819167724"/>
                    </a:ext>
                  </a:extLst>
                </a:gridCol>
                <a:gridCol w="3689405">
                  <a:extLst>
                    <a:ext uri="{9D8B030D-6E8A-4147-A177-3AD203B41FA5}">
                      <a16:colId xmlns:a16="http://schemas.microsoft.com/office/drawing/2014/main" xmlns="" val="3821337993"/>
                    </a:ext>
                  </a:extLst>
                </a:gridCol>
                <a:gridCol w="3435347">
                  <a:extLst>
                    <a:ext uri="{9D8B030D-6E8A-4147-A177-3AD203B41FA5}">
                      <a16:colId xmlns:a16="http://schemas.microsoft.com/office/drawing/2014/main" xmlns="" val="1017654930"/>
                    </a:ext>
                  </a:extLst>
                </a:gridCol>
              </a:tblGrid>
              <a:tr h="687887">
                <a:tc>
                  <a:txBody>
                    <a:bodyPr/>
                    <a:lstStyle/>
                    <a:p>
                      <a:pPr algn="ctr">
                        <a:lnSpc>
                          <a:spcPct val="150000"/>
                        </a:lnSpc>
                        <a:spcAft>
                          <a:spcPts val="0"/>
                        </a:spcAft>
                      </a:pPr>
                      <a:r>
                        <a:rPr lang="en-US" sz="1800" dirty="0">
                          <a:effectLst/>
                        </a:rPr>
                        <a:t>S.N.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gn="ctr">
                        <a:lnSpc>
                          <a:spcPct val="150000"/>
                        </a:lnSpc>
                        <a:spcAft>
                          <a:spcPts val="0"/>
                        </a:spcAft>
                      </a:pPr>
                      <a:r>
                        <a:rPr lang="en-US" sz="2400" dirty="0">
                          <a:effectLst/>
                        </a:rPr>
                        <a:t>Basis of Difference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gn="ctr">
                        <a:lnSpc>
                          <a:spcPct val="150000"/>
                        </a:lnSpc>
                        <a:spcAft>
                          <a:spcPts val="0"/>
                        </a:spcAft>
                      </a:pPr>
                      <a:r>
                        <a:rPr lang="en-US" sz="2400" dirty="0">
                          <a:effectLst/>
                        </a:rPr>
                        <a:t>Marketing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gn="ctr">
                        <a:lnSpc>
                          <a:spcPct val="150000"/>
                        </a:lnSpc>
                        <a:spcAft>
                          <a:spcPts val="0"/>
                        </a:spcAft>
                      </a:pPr>
                      <a:r>
                        <a:rPr lang="en-US" sz="2400" dirty="0">
                          <a:effectLst/>
                        </a:rPr>
                        <a:t>Selling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2435403920"/>
                  </a:ext>
                </a:extLst>
              </a:tr>
              <a:tr h="1194620">
                <a:tc>
                  <a:txBody>
                    <a:bodyPr/>
                    <a:lstStyle/>
                    <a:p>
                      <a:pPr>
                        <a:lnSpc>
                          <a:spcPct val="150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4</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dirty="0">
                          <a:effectLst/>
                        </a:rPr>
                        <a:t>Start and End of the Activities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dirty="0">
                          <a:effectLst/>
                        </a:rPr>
                        <a:t>start much before the product is produced and continue even after the product has been sold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a:effectLst/>
                        </a:rPr>
                        <a:t>start after the product is produced and, finish with the sale of product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893116278"/>
                  </a:ext>
                </a:extLst>
              </a:tr>
              <a:tr h="1194620">
                <a:tc>
                  <a:txBody>
                    <a:bodyPr/>
                    <a:lstStyle/>
                    <a:p>
                      <a:pPr>
                        <a:lnSpc>
                          <a:spcPct val="150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5</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a:effectLst/>
                        </a:rPr>
                        <a:t>Emphasis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dirty="0">
                          <a:effectLst/>
                        </a:rPr>
                        <a:t>on developing the product and other strategies as per the customer needs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a:effectLst/>
                        </a:rPr>
                        <a:t>on bending the customer according to the product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2699494538"/>
                  </a:ext>
                </a:extLst>
              </a:tr>
              <a:tr h="1194620">
                <a:tc>
                  <a:txBody>
                    <a:bodyPr/>
                    <a:lstStyle/>
                    <a:p>
                      <a:pPr>
                        <a:lnSpc>
                          <a:spcPct val="150000"/>
                        </a:lnSpc>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6</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a:effectLst/>
                        </a:rPr>
                        <a:t>Strategies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dirty="0">
                          <a:effectLst/>
                        </a:rPr>
                        <a:t>integrated marketing involving strategies in respect of product, promotion, pricing and physical distribution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tc>
                  <a:txBody>
                    <a:bodyPr/>
                    <a:lstStyle/>
                    <a:p>
                      <a:pPr>
                        <a:lnSpc>
                          <a:spcPct val="150000"/>
                        </a:lnSpc>
                        <a:spcAft>
                          <a:spcPts val="0"/>
                        </a:spcAft>
                      </a:pPr>
                      <a:r>
                        <a:rPr lang="en-US" sz="2000" dirty="0">
                          <a:effectLst/>
                        </a:rPr>
                        <a:t>involves efforts like promotion and persuasion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679" marR="38679" marT="0" marB="0"/>
                </a:tc>
                <a:extLst>
                  <a:ext uri="{0D108BD9-81ED-4DB2-BD59-A6C34878D82A}">
                    <a16:rowId xmlns:a16="http://schemas.microsoft.com/office/drawing/2014/main" xmlns="" val="1897255192"/>
                  </a:ext>
                </a:extLst>
              </a:tr>
            </a:tbl>
          </a:graphicData>
        </a:graphic>
      </p:graphicFrame>
    </p:spTree>
    <p:extLst>
      <p:ext uri="{BB962C8B-B14F-4D97-AF65-F5344CB8AC3E}">
        <p14:creationId xmlns:p14="http://schemas.microsoft.com/office/powerpoint/2010/main" xmlns="" val="135343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10947400" y="5599967"/>
            <a:ext cx="1234200" cy="1234200"/>
          </a:xfrm>
          <a:prstGeom prst="rect">
            <a:avLst/>
          </a:prstGeom>
          <a:noFill/>
          <a:ln>
            <a:noFill/>
          </a:ln>
        </p:spPr>
      </p:pic>
      <p:sp>
        <p:nvSpPr>
          <p:cNvPr id="77" name="Google Shape;77;p16"/>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 sz="5300" b="1" dirty="0">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 sz="5300" b="1" dirty="0">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2002</Words>
  <Application>Microsoft Office PowerPoint</Application>
  <PresentationFormat>Custom</PresentationFormat>
  <Paragraphs>428</Paragraphs>
  <Slides>63</Slides>
  <Notes>36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Ncert CLASS 12 business studies</dc:title>
  <dc:creator>Bhisham Datt</dc:creator>
  <cp:lastModifiedBy>ाीीीीीीीीीीीीीीीीीीी</cp:lastModifiedBy>
  <cp:revision>428</cp:revision>
  <dcterms:created xsi:type="dcterms:W3CDTF">2018-06-16T15:55:13Z</dcterms:created>
  <dcterms:modified xsi:type="dcterms:W3CDTF">2020-11-03T05:16:42Z</dcterms:modified>
</cp:coreProperties>
</file>