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omments/comment8.xml" ContentType="application/vnd.openxmlformats-officedocument.presentationml.comment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s/comment6.xml" ContentType="application/vnd.openxmlformats-officedocument.presentationml.comment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s/comment4.xml" ContentType="application/vnd.openxmlformats-officedocument.presentationml.comments+xml"/>
  <Override PartName="/ppt/commentAuthors.xml" ContentType="application/vnd.openxmlformats-officedocument.presentationml.commentAuthors+xml"/>
  <Override PartName="/ppt/comments/comment2.xml" ContentType="application/vnd.openxmlformats-officedocument.presentationml.comments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omments/comment9.xml" ContentType="application/vnd.openxmlformats-officedocument.presentationml.comment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comments/comment7.xml" ContentType="application/vnd.openxmlformats-officedocument.presentationml.comment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comments/comment5.xml" ContentType="application/vnd.openxmlformats-officedocument.presentationml.comment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comments/comment3.xml" ContentType="application/vnd.openxmlformats-officedocument.presentationml.comment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comments/comment10.xml" ContentType="application/vnd.openxmlformats-officedocument.presentationml.comments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19" r:id="rId1"/>
  </p:sldMasterIdLst>
  <p:notesMasterIdLst>
    <p:notesMasterId r:id="rId37"/>
  </p:notesMasterIdLst>
  <p:sldIdLst>
    <p:sldId id="516" r:id="rId2"/>
    <p:sldId id="517" r:id="rId3"/>
    <p:sldId id="518" r:id="rId4"/>
    <p:sldId id="519" r:id="rId5"/>
    <p:sldId id="520" r:id="rId6"/>
    <p:sldId id="521" r:id="rId7"/>
    <p:sldId id="555" r:id="rId8"/>
    <p:sldId id="522" r:id="rId9"/>
    <p:sldId id="523" r:id="rId10"/>
    <p:sldId id="524" r:id="rId11"/>
    <p:sldId id="556" r:id="rId12"/>
    <p:sldId id="527" r:id="rId13"/>
    <p:sldId id="528" r:id="rId14"/>
    <p:sldId id="529" r:id="rId15"/>
    <p:sldId id="557" r:id="rId16"/>
    <p:sldId id="532" r:id="rId17"/>
    <p:sldId id="533" r:id="rId18"/>
    <p:sldId id="534" r:id="rId19"/>
    <p:sldId id="558" r:id="rId20"/>
    <p:sldId id="535" r:id="rId21"/>
    <p:sldId id="536" r:id="rId22"/>
    <p:sldId id="559" r:id="rId23"/>
    <p:sldId id="539" r:id="rId24"/>
    <p:sldId id="540" r:id="rId25"/>
    <p:sldId id="560" r:id="rId26"/>
    <p:sldId id="541" r:id="rId27"/>
    <p:sldId id="544" r:id="rId28"/>
    <p:sldId id="561" r:id="rId29"/>
    <p:sldId id="545" r:id="rId30"/>
    <p:sldId id="562" r:id="rId31"/>
    <p:sldId id="548" r:id="rId32"/>
    <p:sldId id="549" r:id="rId33"/>
    <p:sldId id="563" r:id="rId34"/>
    <p:sldId id="550" r:id="rId35"/>
    <p:sldId id="554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hisham Datt" initials="BD" lastIdx="1" clrIdx="0">
    <p:extLst>
      <p:ext uri="{19B8F6BF-5375-455C-9EA6-DF929625EA0E}">
        <p15:presenceInfo xmlns:p15="http://schemas.microsoft.com/office/powerpoint/2012/main" xmlns="" userId="e28db51c8c314011" providerId="Windows Live"/>
      </p:ext>
    </p:extLst>
  </p:cmAuthor>
  <p:cmAuthor id="2" name="" initials="" lastIdx="5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33CC"/>
    <a:srgbClr val="0E4E1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6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3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6-17T16:36:04.724" idx="25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2" dt="2020-06-17T16:36:04.720" idx="26">
    <p:pos x="6000" y="100"/>
    <p:text>+amanrouniyar@odmegroup.org How come the website here is ODM Egroup and not ODM PS?
_Assigned to you_
-Swoyan Satyendu</p:text>
  </p:cm>
</p:cmLst>
</file>

<file path=ppt/comments/comment10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6-17T16:36:04.724" idx="49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2" dt="2020-06-17T16:36:04.720" idx="50">
    <p:pos x="6000" y="100"/>
    <p:text>+amanrouniyar@odmegroup.org How come the website here is ODM Egroup and not ODM PS?
_Assigned to you_
-Swoyan Satyendu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6-17T16:36:04.724" idx="33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2" dt="2020-06-17T16:36:04.720" idx="34">
    <p:pos x="6000" y="100"/>
    <p:text>+amanrouniyar@odmegroup.org How come the website here is ODM Egroup and not ODM PS?
_Assigned to you_
-Swoyan Satyendu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6-17T16:36:04.724" idx="35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2" dt="2020-06-17T16:36:04.720" idx="36">
    <p:pos x="6000" y="100"/>
    <p:text>+amanrouniyar@odmegroup.org How come the website here is ODM Egroup and not ODM PS?
_Assigned to you_
-Swoyan Satyendu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6-17T16:36:04.724" idx="37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2" dt="2020-06-17T16:36:04.720" idx="38">
    <p:pos x="6000" y="100"/>
    <p:text>+amanrouniyar@odmegroup.org How come the website here is ODM Egroup and not ODM PS?
_Assigned to you_
-Swoyan Satyendu</p:tex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6-17T16:36:04.724" idx="39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2" dt="2020-06-17T16:36:04.720" idx="40">
    <p:pos x="6000" y="100"/>
    <p:text>+amanrouniyar@odmegroup.org How come the website here is ODM Egroup and not ODM PS?
_Assigned to you_
-Swoyan Satyendu</p:tex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6-17T16:36:04.724" idx="4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2" dt="2020-06-17T16:36:04.720" idx="42">
    <p:pos x="6000" y="100"/>
    <p:text>+amanrouniyar@odmegroup.org How come the website here is ODM Egroup and not ODM PS?
_Assigned to you_
-Swoyan Satyendu</p:tex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6-17T16:36:04.724" idx="43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2" dt="2020-06-17T16:36:04.720" idx="44">
    <p:pos x="6000" y="100"/>
    <p:text>+amanrouniyar@odmegroup.org How come the website here is ODM Egroup and not ODM PS?
_Assigned to you_
-Swoyan Satyendu</p:text>
  </p:cm>
</p:cmLst>
</file>

<file path=ppt/comments/comment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6-17T16:36:04.724" idx="45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2" dt="2020-06-17T16:36:04.720" idx="46">
    <p:pos x="6000" y="100"/>
    <p:text>+amanrouniyar@odmegroup.org How come the website here is ODM Egroup and not ODM PS?
_Assigned to you_
-Swoyan Satyendu</p:text>
  </p:cm>
</p:cmLst>
</file>

<file path=ppt/comments/comment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6-17T16:36:04.724" idx="47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2" dt="2020-06-17T16:36:04.720" idx="48">
    <p:pos x="6000" y="100"/>
    <p:text>+amanrouniyar@odmegroup.org How come the website here is ODM Egroup and not ODM PS?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24E59-B044-41C2-9E04-E59469DE61AF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55E96A-0AE6-495F-9277-1B3E66AE48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57D6-3D80-4651-AE86-82D468B140EC}" type="datetime1">
              <a:rPr lang="en-US" smtClean="0"/>
              <a:pPr/>
              <a:t>1/13/2022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BFD7-EF2F-48E9-AE73-F04F8F882B3F}" type="datetime1">
              <a:rPr lang="en-US" smtClean="0"/>
              <a:pPr/>
              <a:t>1/13/2022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15518-74A3-4729-8E1D-5404510B4FEC}" type="datetime1">
              <a:rPr lang="en-US" smtClean="0"/>
              <a:pPr/>
              <a:t>1/13/2022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57D6-3D80-4651-AE86-82D468B140EC}" type="datetime1">
              <a:rPr lang="en-US" smtClean="0"/>
              <a:pPr/>
              <a:t>1/13/2022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KUNJA MOHAN SAHOO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53500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F1CD-F4A6-4F34-91CE-C1FE363C53CD}" type="datetime1">
              <a:rPr lang="en-US" smtClean="0"/>
              <a:pPr/>
              <a:t>1/13/2022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7F271-E166-42B2-90A8-3BCF67A1E958}" type="datetime1">
              <a:rPr lang="en-US" smtClean="0"/>
              <a:pPr/>
              <a:t>1/13/2022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B5FC3-34D2-46DF-8041-D9D7C9159331}" type="datetime1">
              <a:rPr lang="en-US" smtClean="0"/>
              <a:pPr/>
              <a:t>1/13/2022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5C70-013A-4407-97A9-1146D04B1D81}" type="datetime1">
              <a:rPr lang="en-US" smtClean="0"/>
              <a:pPr/>
              <a:t>1/13/2022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3C943-97E0-485E-AE70-1E619901E740}" type="datetime1">
              <a:rPr lang="en-US" smtClean="0"/>
              <a:pPr/>
              <a:t>1/13/2022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FB951-78AF-45B1-9D3E-5BB10B0901D4}" type="datetime1">
              <a:rPr lang="en-US" smtClean="0"/>
              <a:pPr/>
              <a:t>1/13/2022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ADCA-EDC2-4CCA-9650-70E2D93E8A32}" type="datetime1">
              <a:rPr lang="en-US" smtClean="0"/>
              <a:pPr/>
              <a:t>1/13/2022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9CE70-643B-4F17-9A4E-8CFDFB09B5A3}" type="datetime1">
              <a:rPr lang="en-US" smtClean="0"/>
              <a:pPr/>
              <a:t>1/13/2022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357D6-3D80-4651-AE86-82D468B140EC}" type="datetime1">
              <a:rPr lang="en-US" smtClean="0"/>
              <a:pPr/>
              <a:t>1/13/2022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  <p:sldLayoutId id="2147483908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3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4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5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6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7.xml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8.xml"/><Relationship Id="rId4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9.xml"/><Relationship Id="rId4" Type="http://schemas.openxmlformats.org/officeDocument/2006/relationships/image" Target="../media/image2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0.xml"/><Relationship Id="rId4" Type="http://schemas.openxmlformats.org/officeDocument/2006/relationships/image" Target="../media/image2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70" y="140936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IN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FINANCIAL MARKET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NUMBER:10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:Financial Market</a:t>
            </a:r>
          </a:p>
          <a:p>
            <a:r>
              <a:rPr lang="en" b="1" dirty="0" smtClean="0"/>
              <a:t>CLASS-62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FB8F5B5D-FE0D-4055-80E1-4FF81148BAF7}"/>
              </a:ext>
            </a:extLst>
          </p:cNvPr>
          <p:cNvSpPr/>
          <p:nvPr/>
        </p:nvSpPr>
        <p:spPr>
          <a:xfrm>
            <a:off x="1698616" y="3068686"/>
            <a:ext cx="8204704" cy="3273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Drawn by a seller upon a buyer in case of credit sale; also called bill of exchange,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"/>
            </a:pPr>
            <a:endParaRPr lang="en-IN" sz="2000" dirty="0">
              <a:solidFill>
                <a:srgbClr val="000000"/>
              </a:solidFill>
              <a:latin typeface="Verdana" panose="020B0604030504040204" pitchFamily="34" charset="0"/>
              <a:ea typeface="Times New Roman" panose="02020603050405020304" pitchFamily="18" charset="0"/>
              <a:cs typeface="Cambria,Bold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Maturity period is generally 3 months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"/>
            </a:pPr>
            <a:endParaRPr lang="en-IN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Can be discounted with the bank, endorsed to third parties or even retired before maturity. </a:t>
            </a:r>
            <a:endParaRPr lang="en-IN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203221A-B574-4631-977F-6D82CC55FA4A}"/>
              </a:ext>
            </a:extLst>
          </p:cNvPr>
          <p:cNvSpPr/>
          <p:nvPr/>
        </p:nvSpPr>
        <p:spPr>
          <a:xfrm>
            <a:off x="1264983" y="1902025"/>
            <a:ext cx="3853772" cy="771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sz="2000" b="1" dirty="0"/>
              <a:t>Commercial Bill (Trade Bill):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105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37D4644-D3D9-493E-855C-F4DBAED9158A}"/>
              </a:ext>
            </a:extLst>
          </p:cNvPr>
          <p:cNvSpPr/>
          <p:nvPr/>
        </p:nvSpPr>
        <p:spPr>
          <a:xfrm>
            <a:off x="876927" y="1239465"/>
            <a:ext cx="61815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INSTRUMENTS OF MONEY MARKET</a:t>
            </a:r>
            <a:endParaRPr lang="en-IN" sz="24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74556" y="5297367"/>
            <a:ext cx="1560633" cy="1560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06677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70" y="140936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IN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FINANCIAL MARKET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NUMBER:10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:Financial Market</a:t>
            </a:r>
          </a:p>
          <a:p>
            <a:r>
              <a:rPr lang="en" b="1" dirty="0" smtClean="0"/>
              <a:t>CLASS-64</a:t>
            </a:r>
            <a:endParaRPr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B2C06DE0-F218-4514-A611-AF9F64B7B6C2}"/>
              </a:ext>
            </a:extLst>
          </p:cNvPr>
          <p:cNvSpPr/>
          <p:nvPr/>
        </p:nvSpPr>
        <p:spPr>
          <a:xfrm>
            <a:off x="1508288" y="1002653"/>
            <a:ext cx="9341963" cy="3354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sz="2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CAPITAL MARKET-Concept: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It is a market</a:t>
            </a: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 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where transactions in long term securities are made.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 </a:t>
            </a:r>
            <a:r>
              <a:rPr lang="en-IN" sz="2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 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sz="2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TYPES OF CAPITAL MARKET: 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Capital markets are divided into primary market and secondary market.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sz="2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 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47E9868-AB50-4B22-98D5-51DCA8FD3FF1}"/>
              </a:ext>
            </a:extLst>
          </p:cNvPr>
          <p:cNvSpPr/>
          <p:nvPr/>
        </p:nvSpPr>
        <p:spPr>
          <a:xfrm>
            <a:off x="1508287" y="4487159"/>
            <a:ext cx="4474589" cy="21137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PRIMARY MARKET: </a:t>
            </a:r>
            <a:r>
              <a:rPr lang="en-IN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It is </a:t>
            </a:r>
            <a:r>
              <a:rPr lang="en-IN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also known as the new issues market (NIM). Shares or debentures are issued primarily (first time) in this market.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995FBF0-0A8D-46D7-B8C3-C4F3D7719F33}"/>
              </a:ext>
            </a:extLst>
          </p:cNvPr>
          <p:cNvSpPr/>
          <p:nvPr/>
        </p:nvSpPr>
        <p:spPr>
          <a:xfrm>
            <a:off x="7057193" y="4550850"/>
            <a:ext cx="3805286" cy="12827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SECONDARY MARKET: </a:t>
            </a:r>
            <a:r>
              <a:rPr lang="en-IN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Existing</a:t>
            </a:r>
            <a:r>
              <a:rPr lang="en-IN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 securities are bought and sold in this market.</a:t>
            </a:r>
            <a:endParaRPr lang="en-IN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Group 16">
            <a:extLst>
              <a:ext uri="{FF2B5EF4-FFF2-40B4-BE49-F238E27FC236}">
                <a16:creationId xmlns:a16="http://schemas.microsoft.com/office/drawing/2014/main" xmlns="" id="{A6BF5725-4FE8-4BC7-A12E-F5DD0027166B}"/>
              </a:ext>
            </a:extLst>
          </p:cNvPr>
          <p:cNvGrpSpPr/>
          <p:nvPr/>
        </p:nvGrpSpPr>
        <p:grpSpPr>
          <a:xfrm>
            <a:off x="3799002" y="3525626"/>
            <a:ext cx="4474588" cy="1102935"/>
            <a:chOff x="3799002" y="3525626"/>
            <a:chExt cx="4474588" cy="110293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1E836841-E72A-49EF-AE84-C24A7564612C}"/>
                </a:ext>
              </a:extLst>
            </p:cNvPr>
            <p:cNvSpPr/>
            <p:nvPr/>
          </p:nvSpPr>
          <p:spPr>
            <a:xfrm>
              <a:off x="4845377" y="3525626"/>
              <a:ext cx="3097935" cy="55618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/>
                <a:t>Capital Market</a:t>
              </a:r>
              <a:endParaRPr lang="en-IN" sz="2800" b="1" dirty="0"/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xmlns="" id="{8CDF6D5F-54C8-4B17-A1FD-9BC9215AC433}"/>
                </a:ext>
              </a:extLst>
            </p:cNvPr>
            <p:cNvCxnSpPr/>
            <p:nvPr/>
          </p:nvCxnSpPr>
          <p:spPr>
            <a:xfrm flipH="1">
              <a:off x="3799002" y="4081807"/>
              <a:ext cx="2507530" cy="405352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xmlns="" id="{81B2CE2A-ED65-4508-A535-F4B80A6C92B7}"/>
                </a:ext>
              </a:extLst>
            </p:cNvPr>
            <p:cNvCxnSpPr>
              <a:cxnSpLocks/>
            </p:cNvCxnSpPr>
            <p:nvPr/>
          </p:nvCxnSpPr>
          <p:spPr>
            <a:xfrm>
              <a:off x="6306532" y="4081807"/>
              <a:ext cx="1967058" cy="546754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31367" y="5656217"/>
            <a:ext cx="1560633" cy="12017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74292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E084232-FDCB-46B6-808B-37828CE56B26}"/>
              </a:ext>
            </a:extLst>
          </p:cNvPr>
          <p:cNvSpPr/>
          <p:nvPr/>
        </p:nvSpPr>
        <p:spPr>
          <a:xfrm>
            <a:off x="1020451" y="1392980"/>
            <a:ext cx="9782666" cy="1139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sz="24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Methods of Floatation/Issue of Securities in Primary Market: </a:t>
            </a:r>
            <a:endParaRPr lang="en-IN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79348BF-B202-4D4C-8CC7-6F2849EB9076}"/>
              </a:ext>
            </a:extLst>
          </p:cNvPr>
          <p:cNvSpPr/>
          <p:nvPr/>
        </p:nvSpPr>
        <p:spPr>
          <a:xfrm>
            <a:off x="1501219" y="2791744"/>
            <a:ext cx="9622410" cy="3527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Public Issue: 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Securities are issued through prospectus to the public.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Offer for Sale: 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Securities are offered to intermediaries or brokers for sale to public.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  </a:t>
            </a: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 </a:t>
            </a: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Private Placement: 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Securities are sold directly or sometimes through brokers, to some identified persons or institutions.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 </a:t>
            </a: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31367" y="5695406"/>
            <a:ext cx="1560633" cy="11625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70044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EEBEFC0-35D1-4E26-9271-996BA7CD70EF}"/>
              </a:ext>
            </a:extLst>
          </p:cNvPr>
          <p:cNvSpPr/>
          <p:nvPr/>
        </p:nvSpPr>
        <p:spPr>
          <a:xfrm>
            <a:off x="1790121" y="2595357"/>
            <a:ext cx="8010144" cy="3460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</a:pPr>
            <a:endParaRPr lang="en-IN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Rights Issue: </a:t>
            </a:r>
            <a:r>
              <a:rPr lang="en-IN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Securities are offered to existing shareholders as their right. The shareholders have right either to accept the offer for themselves or assign a part or all of his right in favour of another person.</a:t>
            </a:r>
            <a:endParaRPr lang="en-IN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b="1" dirty="0">
              <a:solidFill>
                <a:srgbClr val="000000"/>
              </a:solidFill>
              <a:latin typeface="Verdana" panose="020B0604030504040204" pitchFamily="34" charset="0"/>
              <a:ea typeface="Times New Roman" panose="02020603050405020304" pitchFamily="18" charset="0"/>
              <a:cs typeface="Cambria,Bold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e-IPO: </a:t>
            </a:r>
            <a:r>
              <a:rPr lang="en-IN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Initial public offer for sale of securities is made through electronic medium.</a:t>
            </a:r>
            <a:endParaRPr lang="en-IN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endParaRPr lang="en-IN" sz="105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01151B8-BB48-4D92-8EF5-B2C798150AA9}"/>
              </a:ext>
            </a:extLst>
          </p:cNvPr>
          <p:cNvSpPr/>
          <p:nvPr/>
        </p:nvSpPr>
        <p:spPr>
          <a:xfrm>
            <a:off x="1020451" y="1392980"/>
            <a:ext cx="9782666" cy="1139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sz="24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Methods of Floatation/Issue of Securities in Primary Market: </a:t>
            </a:r>
            <a:endParaRPr lang="en-IN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31367" y="5013382"/>
            <a:ext cx="1560633" cy="1560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121065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70" y="140936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IN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FINANCIAL MARKET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NUMBER:10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:Financial Market</a:t>
            </a:r>
          </a:p>
          <a:p>
            <a:r>
              <a:rPr lang="en" b="1" dirty="0" smtClean="0"/>
              <a:t>CLASS-65</a:t>
            </a:r>
            <a:endParaRPr b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DD44E1B9-14F9-49C3-BF0B-EFB6ABE40886}"/>
              </a:ext>
            </a:extLst>
          </p:cNvPr>
          <p:cNvSpPr/>
          <p:nvPr/>
        </p:nvSpPr>
        <p:spPr>
          <a:xfrm>
            <a:off x="1436879" y="2512248"/>
            <a:ext cx="7239786" cy="2654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IN" sz="2000" b="1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STOCK EXCHANGE-Meaning:</a:t>
            </a: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 </a:t>
            </a: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Organised market where securities are bought and sold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.</a:t>
            </a:r>
          </a:p>
          <a:p>
            <a:pPr marL="171450" lvl="0" indent="-1714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Barometer of economic development of a country.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IN" sz="2000" dirty="0">
              <a:solidFill>
                <a:srgbClr val="000000"/>
              </a:solidFill>
              <a:latin typeface="Verdana" panose="020B0604030504040204" pitchFamily="34" charset="0"/>
              <a:ea typeface="Times New Roman" panose="02020603050405020304" pitchFamily="18" charset="0"/>
              <a:cs typeface="Cambria" panose="020405030504060302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Examples: BSE, NSE. </a:t>
            </a:r>
            <a:endParaRPr lang="en-IN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49F926AC-ED96-4FE9-9E25-26E871B902BE}"/>
              </a:ext>
            </a:extLst>
          </p:cNvPr>
          <p:cNvSpPr/>
          <p:nvPr/>
        </p:nvSpPr>
        <p:spPr>
          <a:xfrm>
            <a:off x="1348033" y="1131776"/>
            <a:ext cx="7057445" cy="10572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IN" sz="24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Secondary Market: 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Existing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 securities are bought and sold in this market</a:t>
            </a:r>
            <a:endParaRPr lang="en-IN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image10.jpeg">
            <a:extLst>
              <a:ext uri="{FF2B5EF4-FFF2-40B4-BE49-F238E27FC236}">
                <a16:creationId xmlns:a16="http://schemas.microsoft.com/office/drawing/2014/main" xmlns="" id="{D9914F86-9EF3-40D9-9242-1C64C05A38A8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42653" y="3710552"/>
            <a:ext cx="2814609" cy="2060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11.jpeg">
            <a:extLst>
              <a:ext uri="{FF2B5EF4-FFF2-40B4-BE49-F238E27FC236}">
                <a16:creationId xmlns:a16="http://schemas.microsoft.com/office/drawing/2014/main" xmlns="" id="{407D7132-8593-444F-B03D-D48ED468ED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8814062" y="509198"/>
            <a:ext cx="2478406" cy="2691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31367" y="6152606"/>
            <a:ext cx="1560633" cy="7053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4928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32E156A-6794-4885-8691-2B8C54C71446}"/>
              </a:ext>
            </a:extLst>
          </p:cNvPr>
          <p:cNvSpPr/>
          <p:nvPr/>
        </p:nvSpPr>
        <p:spPr>
          <a:xfrm>
            <a:off x="763838" y="1208732"/>
            <a:ext cx="6516528" cy="5854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algn="just">
              <a:lnSpc>
                <a:spcPct val="150000"/>
              </a:lnSpc>
              <a:spcAft>
                <a:spcPts val="0"/>
              </a:spcAft>
            </a:pPr>
            <a:r>
              <a:rPr lang="en-IN" sz="2400" b="1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FUNCTIONS OF STOCK EXCHANGE:</a:t>
            </a:r>
            <a:r>
              <a:rPr lang="en-IN" sz="24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 </a:t>
            </a:r>
            <a:endParaRPr lang="en-IN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81D7014-899C-4FAF-A221-2260F9061C18}"/>
              </a:ext>
            </a:extLst>
          </p:cNvPr>
          <p:cNvSpPr/>
          <p:nvPr/>
        </p:nvSpPr>
        <p:spPr>
          <a:xfrm>
            <a:off x="1188340" y="2236451"/>
            <a:ext cx="7248650" cy="3734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Providing Liquidity 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– Ready market for sale and purchase of securities.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 </a:t>
            </a:r>
            <a:endParaRPr lang="en-IN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Pricing of Securities 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– Forces of demand and supply work freely and helps in pricing.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endParaRPr lang="en-IN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Safety of Transactions 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– Protect the interest of investors by making own laws and buy laws.</a:t>
            </a:r>
            <a:endParaRPr lang="en-IN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age11.jpeg">
            <a:extLst>
              <a:ext uri="{FF2B5EF4-FFF2-40B4-BE49-F238E27FC236}">
                <a16:creationId xmlns:a16="http://schemas.microsoft.com/office/drawing/2014/main" xmlns="" id="{C8C17461-2A91-4C79-9E68-25E7643EAE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8863365" y="1916625"/>
            <a:ext cx="2705988" cy="2938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31367" y="5297367"/>
            <a:ext cx="1560633" cy="1560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28822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9C05E3E5-5B7D-4AE6-A918-A3A908DAFE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193" y="200945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B4A77605-DBAC-4065-B850-15FAF31663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xmlns="" id="{271B3221-9256-4906-A522-FB92936E7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5480" y="1893953"/>
            <a:ext cx="752001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Cambria,Bold" charset="0"/>
              </a:rPr>
              <a:t>Helping Economic Growth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Cambria,Bold" charset="0"/>
              </a:rPr>
              <a:t>– Idle savings gets invested in industries and contributes to economic growth.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endParaRPr lang="en-US" altLang="en-US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Cambria,Bold" charset="0"/>
              </a:rPr>
              <a:t>Spreading of Equity Cult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Cambria,Bold" charset="0"/>
              </a:rPr>
              <a:t>– Stock exchange provides information and guidance to investors. It increases the number of shareholders in country.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xmlns="" id="{B174F720-4708-4A96-B62E-E9A1EBBF7182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732593" y="4142232"/>
            <a:ext cx="10917936" cy="71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84" name="image11.jpeg">
            <a:extLst>
              <a:ext uri="{FF2B5EF4-FFF2-40B4-BE49-F238E27FC236}">
                <a16:creationId xmlns:a16="http://schemas.microsoft.com/office/drawing/2014/main" xmlns="" id="{E9F7914A-6E55-4F78-BAAA-78356552FE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8863365" y="1916625"/>
            <a:ext cx="2705988" cy="2938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4">
            <a:extLst>
              <a:ext uri="{FF2B5EF4-FFF2-40B4-BE49-F238E27FC236}">
                <a16:creationId xmlns:a16="http://schemas.microsoft.com/office/drawing/2014/main" xmlns="" id="{D9EFF47D-15C8-40AA-8BA9-1F076A4CD6CE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1165480" y="4677312"/>
            <a:ext cx="7205521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Cambria,Bold" charset="0"/>
              </a:rPr>
              <a:t>Providing Scope for Speculation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Cambria,Bold" charset="0"/>
              </a:rPr>
              <a:t>– Speculation means trading in securities with a view to getting profit as a result of change in their market price. It is permitted under the provisions of relevant act.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B0209FC-F4EF-408C-83EE-ECA402561ADC}"/>
              </a:ext>
            </a:extLst>
          </p:cNvPr>
          <p:cNvSpPr/>
          <p:nvPr/>
        </p:nvSpPr>
        <p:spPr>
          <a:xfrm>
            <a:off x="763838" y="1208732"/>
            <a:ext cx="6516528" cy="5854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algn="just">
              <a:lnSpc>
                <a:spcPct val="150000"/>
              </a:lnSpc>
              <a:spcAft>
                <a:spcPts val="0"/>
              </a:spcAft>
            </a:pPr>
            <a:r>
              <a:rPr lang="en-IN" sz="2400" b="1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FUNCTIONS OF STOCK EXCHANGE:</a:t>
            </a:r>
            <a:r>
              <a:rPr lang="en-IN" sz="24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 </a:t>
            </a:r>
            <a:endParaRPr lang="en-IN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Google Shape;5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31367" y="5130947"/>
            <a:ext cx="1560633" cy="1560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93523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70" y="140936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IN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FINANCIAL MARKET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NUMBER:10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:Financial Market</a:t>
            </a:r>
          </a:p>
          <a:p>
            <a:r>
              <a:rPr lang="en" b="1" dirty="0" smtClean="0"/>
              <a:t>CLASS-66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1EEB9CE-6E1D-44CB-B30C-0FB7A5FE391F}"/>
              </a:ext>
            </a:extLst>
          </p:cNvPr>
          <p:cNvSpPr/>
          <p:nvPr/>
        </p:nvSpPr>
        <p:spPr>
          <a:xfrm>
            <a:off x="1283633" y="1862355"/>
            <a:ext cx="3459601" cy="5032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Treasury Bill (T-bills): </a:t>
            </a: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3A52F2F3-F1CE-4288-BE8F-E1394CB95A7E}"/>
              </a:ext>
            </a:extLst>
          </p:cNvPr>
          <p:cNvSpPr/>
          <p:nvPr/>
        </p:nvSpPr>
        <p:spPr>
          <a:xfrm>
            <a:off x="1613572" y="2425353"/>
            <a:ext cx="9472350" cy="30085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 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Issued by RBI on behalf of the Govt. of India.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Also known as Zero Coupon Bonds.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Issued at less than the face value and payment is made at face value.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Difference is called discount and it is the income for investor.</a:t>
            </a:r>
            <a:endParaRPr lang="en-IN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D034191C-B4FD-4263-A3D9-ED365595E072}"/>
              </a:ext>
            </a:extLst>
          </p:cNvPr>
          <p:cNvSpPr/>
          <p:nvPr/>
        </p:nvSpPr>
        <p:spPr>
          <a:xfrm>
            <a:off x="876927" y="1239465"/>
            <a:ext cx="61815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INSTRUMENTS OF MONEY MARKET</a:t>
            </a:r>
            <a:endParaRPr lang="en-IN" sz="2400" dirty="0"/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31367" y="5297367"/>
            <a:ext cx="1560633" cy="1560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19656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8C9C023-9FF9-4DCA-8D21-F69563972A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6584" y="1160721"/>
            <a:ext cx="9192440" cy="52322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F18DA0E-9482-4D5C-B073-EDEAD2FA039E}"/>
              </a:ext>
            </a:extLst>
          </p:cNvPr>
          <p:cNvSpPr/>
          <p:nvPr/>
        </p:nvSpPr>
        <p:spPr>
          <a:xfrm>
            <a:off x="978743" y="1683941"/>
            <a:ext cx="7505382" cy="37233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Selection of broker 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– Dealing can be done only through a registered broker.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Opening Demat account 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– Demat account is necessary for online trading.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 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Placing the order 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– Order for sale or purchase can be placed personally, telephonically or through e-mail.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11.jpeg">
            <a:extLst>
              <a:ext uri="{FF2B5EF4-FFF2-40B4-BE49-F238E27FC236}">
                <a16:creationId xmlns:a16="http://schemas.microsoft.com/office/drawing/2014/main" xmlns="" id="{EA3B2E22-8FB8-4AE9-8CB7-AE378B7948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8863365" y="1916625"/>
            <a:ext cx="2705988" cy="2938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48430" y="5297367"/>
            <a:ext cx="1560633" cy="1560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23042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78A9669-AA13-4404-A995-01DC760048D4}"/>
              </a:ext>
            </a:extLst>
          </p:cNvPr>
          <p:cNvSpPr/>
          <p:nvPr/>
        </p:nvSpPr>
        <p:spPr>
          <a:xfrm>
            <a:off x="1258823" y="3685380"/>
            <a:ext cx="7366703" cy="2811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Settlement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 – It is the final stage of the deal on stock exchange. Securities are transferred form the Demat account of the seller to the Demat account of the buyer. 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Settlement can be on the Spot Settlement(T+2) or a Forward Settlement(T+5, T+7, etc.) </a:t>
            </a:r>
            <a:endParaRPr lang="en-IN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2F20A2F-D91F-499D-9D38-17064A6B0440}"/>
              </a:ext>
            </a:extLst>
          </p:cNvPr>
          <p:cNvSpPr/>
          <p:nvPr/>
        </p:nvSpPr>
        <p:spPr>
          <a:xfrm>
            <a:off x="1182719" y="2036146"/>
            <a:ext cx="7442807" cy="1426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Executing the order 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– Broker does the transaction in accordance of the order of investor and prepares contract note soon after the transaction. </a:t>
            </a:r>
            <a:endParaRPr lang="en-IN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CA1AD00-2CA2-4A57-8843-A75EE58ACE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6584" y="1160721"/>
            <a:ext cx="9192440" cy="523220"/>
          </a:xfrm>
          <a:prstGeom prst="rect">
            <a:avLst/>
          </a:prstGeom>
        </p:spPr>
      </p:pic>
      <p:pic>
        <p:nvPicPr>
          <p:cNvPr id="6" name="image11.jpeg">
            <a:extLst>
              <a:ext uri="{FF2B5EF4-FFF2-40B4-BE49-F238E27FC236}">
                <a16:creationId xmlns:a16="http://schemas.microsoft.com/office/drawing/2014/main" xmlns="" id="{A79A555A-B23F-4F86-87AD-FB9850E57E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8863365" y="1916625"/>
            <a:ext cx="2705988" cy="2938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48430" y="5297367"/>
            <a:ext cx="1560633" cy="1560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801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70" y="140936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IN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FINANCIAL MARKET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NUMBER:10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:Financial Market</a:t>
            </a:r>
          </a:p>
          <a:p>
            <a:r>
              <a:rPr lang="en" b="1" dirty="0" smtClean="0"/>
              <a:t>CLASS-67</a:t>
            </a:r>
            <a:endParaRPr b="1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0504020-B6F7-41C7-8FD0-FEAE5B76F3E6}"/>
              </a:ext>
            </a:extLst>
          </p:cNvPr>
          <p:cNvSpPr/>
          <p:nvPr/>
        </p:nvSpPr>
        <p:spPr>
          <a:xfrm>
            <a:off x="934824" y="965518"/>
            <a:ext cx="10058399" cy="2442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sz="2400" b="1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DEPOSITORY SERVICES:</a:t>
            </a:r>
            <a:r>
              <a:rPr lang="en-IN" sz="24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These services provide the facility of holding the securities in electronic format. 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Ownership in shares takes place by means of book entry without the physical movement of shares under this system.</a:t>
            </a: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AB80E4C-1DDB-447B-9FD3-8555E575BAFE}"/>
              </a:ext>
            </a:extLst>
          </p:cNvPr>
          <p:cNvSpPr/>
          <p:nvPr/>
        </p:nvSpPr>
        <p:spPr>
          <a:xfrm>
            <a:off x="1056381" y="3450276"/>
            <a:ext cx="9815284" cy="3273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DEMATERIALIZATION: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Dematerialization is the process of converting a share certificate from its physical form to electronic form.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IN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sz="2000" b="1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D’MAT ACCOUNT: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. </a:t>
            </a: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For Dematerialization an account is opened by the investor with a depository participant, such account is called D’MAT account.</a:t>
            </a:r>
            <a:endParaRPr lang="en-IN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xmlns="" Requires="p14">
          <p:contentPart p14:bwMode="auto" r:id="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B4BB256-CBB7-47D6-AE3C-AB1B92DF38FE}"/>
                  </a:ext>
                </a:extLst>
              </p14:cNvPr>
              <p14:cNvContentPartPr/>
              <p14:nvPr/>
            </p14:nvContentPartPr>
            <p14:xfrm>
              <a:off x="11659176" y="6434928"/>
              <a:ext cx="389880" cy="1591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2B4BB256-CBB7-47D6-AE3C-AB1B92DF38FE}"/>
                  </a:ext>
                </a:extLst>
              </p:cNvPr>
              <p:cNvPicPr/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1650176" y="6425928"/>
                <a:ext cx="407520" cy="17676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036259" y="6096956"/>
            <a:ext cx="916255" cy="7610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56082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D0519C0-FA56-43C3-B8D0-5ACF42C6A5D2}"/>
              </a:ext>
            </a:extLst>
          </p:cNvPr>
          <p:cNvSpPr/>
          <p:nvPr/>
        </p:nvSpPr>
        <p:spPr>
          <a:xfrm>
            <a:off x="1246695" y="887520"/>
            <a:ext cx="9698609" cy="5682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sz="24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PARTICIPANTS OF DEPOSITORY SERVICES: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DEPOSITORY: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 It is an institution which holds the shares of an investor in electronic form. At present, there are two depository institutions in India: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NSDL – National Securities Depository Limited.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CDSL – Central Depository Services Limited.</a:t>
            </a: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DEPOSITORY PARTICIPANT: 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(DP) It is an agent of the depository. It functions as a mediator between the investors and the depository.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INVESTOR: 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It is</a:t>
            </a: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 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a person or institution, who wants to deal in shares and whose name is recorded with DP.</a:t>
            </a: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ISSUING COMPANY: 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The</a:t>
            </a: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 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organization which issues the securities.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IN" sz="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xmlns="" Requires="p14">
          <p:contentPart p14:bwMode="auto" r:id="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3AA07F5-F590-4F88-9F3C-9756FB4C4438}"/>
                  </a:ext>
                </a:extLst>
              </p14:cNvPr>
              <p14:cNvContentPartPr/>
              <p14:nvPr/>
            </p14:nvContentPartPr>
            <p14:xfrm>
              <a:off x="10913616" y="6303528"/>
              <a:ext cx="632880" cy="1825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A3AA07F5-F590-4F88-9F3C-9756FB4C4438}"/>
                  </a:ext>
                </a:extLst>
              </p:cNvPr>
              <p:cNvPicPr/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0904616" y="6294528"/>
                <a:ext cx="650520" cy="200160"/>
              </a:xfrm>
              <a:prstGeom prst="rect">
                <a:avLst/>
              </a:prstGeom>
            </p:spPr>
          </p:pic>
        </mc:Fallback>
      </mc:AlternateContent>
      <p:pic>
        <p:nvPicPr>
          <p:cNvPr id="5" name="Google Shape;5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31367" y="5297367"/>
            <a:ext cx="1560633" cy="1560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03946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70" y="140936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IN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FINANCIAL MARKET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NUMBER:10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:Financial Market</a:t>
            </a:r>
          </a:p>
          <a:p>
            <a:r>
              <a:rPr lang="en" b="1" dirty="0" smtClean="0"/>
              <a:t>CLASS-68</a:t>
            </a:r>
            <a:endParaRPr b="1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075D947-1B5C-4329-AEF2-D10E22A82C59}"/>
              </a:ext>
            </a:extLst>
          </p:cNvPr>
          <p:cNvSpPr/>
          <p:nvPr/>
        </p:nvSpPr>
        <p:spPr>
          <a:xfrm>
            <a:off x="1480008" y="1091912"/>
            <a:ext cx="8682087" cy="5293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BENEFITS OF DEPOSITORY SERVICES and D’MAT ACCOUNT: </a:t>
            </a:r>
            <a:endParaRPr lang="en-IN" sz="24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Exemption of stamp duty.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Easy transfer of shares.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 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Speedy settlement.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Reduction in paper work.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 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Promotes foreign investments.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61493" y="5065633"/>
            <a:ext cx="1560633" cy="1560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0218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DBAC75C-56F9-402B-A950-0F6403AD1620}"/>
              </a:ext>
            </a:extLst>
          </p:cNvPr>
          <p:cNvSpPr/>
          <p:nvPr/>
        </p:nvSpPr>
        <p:spPr>
          <a:xfrm>
            <a:off x="1004144" y="910320"/>
            <a:ext cx="7640236" cy="5200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IN" sz="2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SEBI:</a:t>
            </a:r>
            <a:r>
              <a:rPr lang="en-IN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 </a:t>
            </a:r>
            <a:endParaRPr lang="en-IN" sz="24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The Securities and Exchange Board of India was established on April 12, 1992 in accordance with the provisions of the Securities and Exchange Board of India Act, 1992.</a:t>
            </a: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Earlier it was established as a non-statutory body in the year 1988.</a:t>
            </a: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It 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was granted statutory status on 30</a:t>
            </a:r>
            <a:r>
              <a:rPr lang="en-IN" sz="2000" baseline="30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th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 January, 1992 through an ordinance. 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12.jpeg">
            <a:extLst>
              <a:ext uri="{FF2B5EF4-FFF2-40B4-BE49-F238E27FC236}">
                <a16:creationId xmlns:a16="http://schemas.microsoft.com/office/drawing/2014/main" xmlns="" id="{B2F92BD8-A1E5-4A12-B71F-B518DC4FDBB8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85781" y="1869818"/>
            <a:ext cx="3055416" cy="311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pic>
        <p:nvPicPr>
          <p:cNvPr id="6" name="Google Shape;5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43927" y="5297367"/>
            <a:ext cx="1560633" cy="1560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85949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70" y="140936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IN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FINANCIAL MARKET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NUMBER:10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:Financial Market</a:t>
            </a:r>
          </a:p>
          <a:p>
            <a:r>
              <a:rPr lang="en" b="1" dirty="0" smtClean="0"/>
              <a:t>CLASS-69</a:t>
            </a:r>
            <a:endParaRPr b="1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7D23C47-6035-4147-A3AE-85F841CA890C}"/>
              </a:ext>
            </a:extLst>
          </p:cNvPr>
          <p:cNvSpPr/>
          <p:nvPr/>
        </p:nvSpPr>
        <p:spPr>
          <a:xfrm>
            <a:off x="1137419" y="898304"/>
            <a:ext cx="9486589" cy="5200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sz="2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OBJECTIVES OF SEBI:</a:t>
            </a:r>
            <a:r>
              <a:rPr lang="en-IN" sz="24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 </a:t>
            </a:r>
            <a:endParaRPr lang="en-IN" sz="24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b="1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To regulate stock exchanges </a:t>
            </a:r>
            <a:r>
              <a:rPr lang="en-IN" sz="20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– Regulating stock exchanges for providing efficient services to all parties.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b="1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To protect the rights and interests of investors </a:t>
            </a:r>
            <a:r>
              <a:rPr lang="en-IN" sz="20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– Protecting the rights and interests by providing correct information and guidance.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b="1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To prevent trading malpractices </a:t>
            </a:r>
            <a:r>
              <a:rPr lang="en-IN" sz="20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– Protection of investor interests by checking trading malpractices such as insider trading. 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b="1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To develop a code of conduct </a:t>
            </a:r>
            <a:r>
              <a:rPr lang="en-IN" sz="20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– Developing code of conducts for the intermediaries of stock and exchange.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b="1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To ensure fair practices by intermediaries </a:t>
            </a:r>
            <a:r>
              <a:rPr lang="en-IN" sz="20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– Ensuring fair practices by intermediaries by making regulations.</a:t>
            </a:r>
            <a:endParaRPr lang="en-IN" sz="20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31367" y="5297367"/>
            <a:ext cx="1560633" cy="1560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4113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E677619-A276-4B35-BCC9-C4C587AA9DBB}"/>
              </a:ext>
            </a:extLst>
          </p:cNvPr>
          <p:cNvSpPr/>
          <p:nvPr/>
        </p:nvSpPr>
        <p:spPr>
          <a:xfrm>
            <a:off x="1831980" y="2402719"/>
            <a:ext cx="9508465" cy="4288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Minimum amount is Rs. 25,000 and can be purchased in multiple of Rs. 25,000.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Discount can be fixed either on the basis of pre-fixed discount or on the basis of auction.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Generally bought by commercial banks, NBFCs, LIC, UTI, GIC, etc.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Usually Maturity Period is 14 days, 91 days, 181 days or 364 days.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RBI is always ready to buy them on discount.</a:t>
            </a: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E1BAF2C-8C7D-48BD-B43C-D85CF73F5557}"/>
              </a:ext>
            </a:extLst>
          </p:cNvPr>
          <p:cNvSpPr/>
          <p:nvPr/>
        </p:nvSpPr>
        <p:spPr>
          <a:xfrm>
            <a:off x="876927" y="1239465"/>
            <a:ext cx="61815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INSTRUMENTS OF MONEY MARKET</a:t>
            </a:r>
            <a:endParaRPr lang="en-IN" sz="2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EA24D010-2AB5-429B-9B74-4168C1D2A82F}"/>
              </a:ext>
            </a:extLst>
          </p:cNvPr>
          <p:cNvSpPr/>
          <p:nvPr/>
        </p:nvSpPr>
        <p:spPr>
          <a:xfrm>
            <a:off x="1283633" y="1862355"/>
            <a:ext cx="3459601" cy="5032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Treasury Bill (T-bills): </a:t>
            </a: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829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70" y="140936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IN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FINANCIAL MARKET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NUMBER:10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:Financial Market</a:t>
            </a:r>
          </a:p>
          <a:p>
            <a:r>
              <a:rPr lang="en" b="1" dirty="0" smtClean="0"/>
              <a:t>CLASS-70</a:t>
            </a:r>
            <a:endParaRPr b="1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64312D8-0F49-4E1F-8D0E-F039AE02FCC9}"/>
              </a:ext>
            </a:extLst>
          </p:cNvPr>
          <p:cNvSpPr/>
          <p:nvPr/>
        </p:nvSpPr>
        <p:spPr>
          <a:xfrm>
            <a:off x="1196947" y="808516"/>
            <a:ext cx="6659188" cy="5570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sz="2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FUNCTIONS OF SEBI: 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IN" sz="2400" i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Protective Functions</a:t>
            </a:r>
            <a:endParaRPr lang="en-IN" sz="2400" i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Cambria,Bold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IN" sz="2400" i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Development Function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IN" sz="2400" i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Regulatory Functions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IN" sz="24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Protective Functions: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 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Prohibits fraudulent and unfair trade practices. 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Prohibits insider trading. 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Educates investors. 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Promotes fair practices and code of conduct. 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Issues timely guidelines and clarifications.</a:t>
            </a:r>
            <a:endParaRPr lang="en-IN" sz="20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image12.jpeg">
            <a:extLst>
              <a:ext uri="{FF2B5EF4-FFF2-40B4-BE49-F238E27FC236}">
                <a16:creationId xmlns:a16="http://schemas.microsoft.com/office/drawing/2014/main" xmlns="" id="{5A07EB6B-0432-4D06-8E90-07EEF11D35FD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58401" y="1255674"/>
            <a:ext cx="3264848" cy="298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Google Shape;5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31367" y="4987256"/>
            <a:ext cx="1560633" cy="1560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6208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64312D8-0F49-4E1F-8D0E-F039AE02FCC9}"/>
              </a:ext>
            </a:extLst>
          </p:cNvPr>
          <p:cNvSpPr/>
          <p:nvPr/>
        </p:nvSpPr>
        <p:spPr>
          <a:xfrm>
            <a:off x="1165141" y="961369"/>
            <a:ext cx="6938818" cy="5293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sz="2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FUNCTIONS OF SEBI: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IN" sz="24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Development Function: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endParaRPr lang="en-IN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Promotes training of intermediaries. </a:t>
            </a:r>
            <a:endParaRPr lang="en-IN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Permits internet trading through registered stock brokers. </a:t>
            </a:r>
            <a:endParaRPr lang="en-IN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Registration of Foreign Institutional Investors(FIIs). </a:t>
            </a:r>
            <a:endParaRPr lang="en-IN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Allows private mutual funds for the benefit of small investors. </a:t>
            </a:r>
            <a:endParaRPr lang="en-IN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Registers debenture trustees etc.</a:t>
            </a:r>
          </a:p>
        </p:txBody>
      </p:sp>
      <p:pic>
        <p:nvPicPr>
          <p:cNvPr id="7" name="image12.jpeg">
            <a:extLst>
              <a:ext uri="{FF2B5EF4-FFF2-40B4-BE49-F238E27FC236}">
                <a16:creationId xmlns:a16="http://schemas.microsoft.com/office/drawing/2014/main" xmlns="" id="{5A07EB6B-0432-4D06-8E90-07EEF11D35FD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58401" y="1255674"/>
            <a:ext cx="3264848" cy="298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Google Shape;5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31367" y="5000319"/>
            <a:ext cx="1560633" cy="1560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12809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70" y="140936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IN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FINANCIAL MARKET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NUMBER:10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:Financial Market</a:t>
            </a:r>
          </a:p>
          <a:p>
            <a:r>
              <a:rPr lang="en" b="1" dirty="0" smtClean="0"/>
              <a:t>CLASS-71</a:t>
            </a:r>
            <a:endParaRPr b="1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64312D8-0F49-4E1F-8D0E-F039AE02FCC9}"/>
              </a:ext>
            </a:extLst>
          </p:cNvPr>
          <p:cNvSpPr/>
          <p:nvPr/>
        </p:nvSpPr>
        <p:spPr>
          <a:xfrm>
            <a:off x="1511023" y="1114716"/>
            <a:ext cx="6857151" cy="5212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sz="2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FUNCTIONS OF SEBI: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Regulatory Functions: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endParaRPr lang="en-IN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Registers and Regulates the working of mutual funds.</a:t>
            </a:r>
            <a:endParaRPr lang="en-IN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Regulates takeover of companies. </a:t>
            </a:r>
            <a:endParaRPr lang="en-IN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Inquires and makes audit of stock exchanges. </a:t>
            </a:r>
            <a:endParaRPr lang="en-IN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Registers and regulates the working of brokers. </a:t>
            </a:r>
            <a:endParaRPr lang="en-IN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Notifies rules and regulations and code of conduct.</a:t>
            </a:r>
            <a:endParaRPr lang="en-IN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231F2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Fixes fee or other charges for carrying out the purposes of the Act.</a:t>
            </a:r>
            <a:endParaRPr lang="en-IN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image12.jpeg">
            <a:extLst>
              <a:ext uri="{FF2B5EF4-FFF2-40B4-BE49-F238E27FC236}">
                <a16:creationId xmlns:a16="http://schemas.microsoft.com/office/drawing/2014/main" xmlns="" id="{5A07EB6B-0432-4D06-8E90-07EEF11D35FD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58401" y="1255674"/>
            <a:ext cx="3264848" cy="298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Google Shape;5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31367" y="4882753"/>
            <a:ext cx="1560633" cy="1560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90330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41323FC-F482-4904-9469-01DACF123D99}"/>
              </a:ext>
            </a:extLst>
          </p:cNvPr>
          <p:cNvSpPr/>
          <p:nvPr/>
        </p:nvSpPr>
        <p:spPr>
          <a:xfrm>
            <a:off x="1060377" y="1926840"/>
            <a:ext cx="30011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Commercial Paper: </a:t>
            </a:r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6DD74310-9F8D-498A-A65E-EE6D91AF7171}"/>
              </a:ext>
            </a:extLst>
          </p:cNvPr>
          <p:cNvSpPr/>
          <p:nvPr/>
        </p:nvSpPr>
        <p:spPr>
          <a:xfrm>
            <a:off x="1512863" y="2562905"/>
            <a:ext cx="9846436" cy="3772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I</a:t>
            </a:r>
            <a:r>
              <a:rPr lang="en-IN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ssued by large and reputed companies for working capital need or for bridge finance.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Bought by banks, insurance companies, large industrial houses.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Can be sold directly or with the help of some agency.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Is a short-term unsecured promissory note.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Maturity period is 15 days to one year.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FBEC091-C2F6-43EB-85AB-EF6A2970BE0E}"/>
              </a:ext>
            </a:extLst>
          </p:cNvPr>
          <p:cNvSpPr/>
          <p:nvPr/>
        </p:nvSpPr>
        <p:spPr>
          <a:xfrm>
            <a:off x="876927" y="1239465"/>
            <a:ext cx="61815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INSTRUMENTS OF MONEY MARKET</a:t>
            </a:r>
            <a:endParaRPr lang="en-IN" sz="2400" dirty="0"/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383115" y="5117885"/>
            <a:ext cx="1560633" cy="1560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29102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F37149E-704D-4F9D-A1B4-6A635BEA583C}"/>
              </a:ext>
            </a:extLst>
          </p:cNvPr>
          <p:cNvSpPr/>
          <p:nvPr/>
        </p:nvSpPr>
        <p:spPr>
          <a:xfrm>
            <a:off x="1593130" y="2366946"/>
            <a:ext cx="9455084" cy="219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Minimum face value is Rs. 5 Lakhs.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Generally issued at discount but sometimes can be issued on a definite rate of interest.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No active secondary market, but issuing company buys on request.</a:t>
            </a:r>
            <a:endParaRPr lang="en-IN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195CC01-EFB5-4F88-9F16-F0B528EFD662}"/>
              </a:ext>
            </a:extLst>
          </p:cNvPr>
          <p:cNvSpPr/>
          <p:nvPr/>
        </p:nvSpPr>
        <p:spPr>
          <a:xfrm>
            <a:off x="876927" y="1239465"/>
            <a:ext cx="61815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INSTRUMENTS OF MONEY MARKET</a:t>
            </a:r>
            <a:endParaRPr lang="en-IN" sz="2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9381ED5-D0C4-4370-AC98-2ECA1B403E4C}"/>
              </a:ext>
            </a:extLst>
          </p:cNvPr>
          <p:cNvSpPr/>
          <p:nvPr/>
        </p:nvSpPr>
        <p:spPr>
          <a:xfrm>
            <a:off x="1060377" y="1926840"/>
            <a:ext cx="30011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Commercial Paper: </a:t>
            </a:r>
            <a:endParaRPr lang="en-IN" dirty="0"/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396178" y="5104822"/>
            <a:ext cx="1560633" cy="1560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18041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F6A1E7E8-E93F-46B9-BFAC-ED618CC5DC5C}"/>
              </a:ext>
            </a:extLst>
          </p:cNvPr>
          <p:cNvSpPr/>
          <p:nvPr/>
        </p:nvSpPr>
        <p:spPr>
          <a:xfrm>
            <a:off x="1131216" y="1701130"/>
            <a:ext cx="20273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0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Call Money: </a:t>
            </a:r>
            <a:endParaRPr lang="en-IN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C34688F-C894-4408-B00F-ED8001DE41FD}"/>
              </a:ext>
            </a:extLst>
          </p:cNvPr>
          <p:cNvSpPr/>
          <p:nvPr/>
        </p:nvSpPr>
        <p:spPr>
          <a:xfrm>
            <a:off x="1131216" y="2126957"/>
            <a:ext cx="10558021" cy="4542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Used by commercial banks to maintain CRR and also called Call Loans.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Is an interbank transaction made over phone.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Period is between 1 to 15 days.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Interest used for call money is called call rate and it varies from hour to hour.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Lowest amount is Rs. 10 Crores.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Lender and borrower both can pay or ask for payment even before maturity by giving a notice to this effect.</a:t>
            </a:r>
            <a:endParaRPr lang="en-IN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4CDA7B4-F98F-497F-A7FE-E89A5A2892F7}"/>
              </a:ext>
            </a:extLst>
          </p:cNvPr>
          <p:cNvSpPr/>
          <p:nvPr/>
        </p:nvSpPr>
        <p:spPr>
          <a:xfrm>
            <a:off x="876927" y="1239465"/>
            <a:ext cx="61815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INSTRUMENTS OF MONEY MARKET</a:t>
            </a:r>
            <a:endParaRPr lang="en-IN" sz="24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31367" y="6387737"/>
            <a:ext cx="1560633" cy="7741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2800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70" y="140936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IN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FINANCIAL MARKET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NUMBER:10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:Financial Market</a:t>
            </a:r>
          </a:p>
          <a:p>
            <a:r>
              <a:rPr lang="en" b="1" dirty="0" smtClean="0"/>
              <a:t>CLASS-63</a:t>
            </a:r>
            <a:endParaRPr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358C068-786F-4B11-B8C5-1E8FB68031C7}"/>
              </a:ext>
            </a:extLst>
          </p:cNvPr>
          <p:cNvSpPr/>
          <p:nvPr/>
        </p:nvSpPr>
        <p:spPr>
          <a:xfrm>
            <a:off x="1170270" y="3121241"/>
            <a:ext cx="10641516" cy="2800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IN" sz="2000" dirty="0">
                <a:latin typeface="Verdana" panose="020B0604030504040204" pitchFamily="34" charset="0"/>
                <a:ea typeface="Verdana" panose="020B0604030504040204" pitchFamily="34" charset="0"/>
              </a:rPr>
              <a:t>Issued by scheduled commercial banks and development financial institutions like IDBI, IFCI, ICICI, SIDBI and Exim Bank.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IN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IN" sz="2000" dirty="0">
                <a:latin typeface="Verdana" panose="020B0604030504040204" pitchFamily="34" charset="0"/>
                <a:ea typeface="Verdana" panose="020B0604030504040204" pitchFamily="34" charset="0"/>
              </a:rPr>
              <a:t>Is a negotiable short-term instrument in bearer form; Period is 3 to 12 months.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IN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latin typeface="Verdana" panose="020B0604030504040204" pitchFamily="34" charset="0"/>
                <a:ea typeface="Verdana" panose="020B0604030504040204" pitchFamily="34" charset="0"/>
              </a:rPr>
              <a:t>Can be transferred to any person after a lapse of 45 days.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88881D1-912F-417D-8788-DD1001D2E1E2}"/>
              </a:ext>
            </a:extLst>
          </p:cNvPr>
          <p:cNvSpPr/>
          <p:nvPr/>
        </p:nvSpPr>
        <p:spPr>
          <a:xfrm>
            <a:off x="1038294" y="1874615"/>
            <a:ext cx="3791423" cy="4621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Certificate of Deposit (CD): </a:t>
            </a:r>
            <a:endParaRPr lang="en-IN" sz="105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9D30263-A5FA-4A04-9DB0-64D2FEF4A3AD}"/>
              </a:ext>
            </a:extLst>
          </p:cNvPr>
          <p:cNvSpPr/>
          <p:nvPr/>
        </p:nvSpPr>
        <p:spPr>
          <a:xfrm>
            <a:off x="876927" y="1239465"/>
            <a:ext cx="61815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INSTRUMENTS OF MONEY MARKET</a:t>
            </a:r>
            <a:endParaRPr lang="en-IN" sz="2400" dirty="0"/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31367" y="5297367"/>
            <a:ext cx="1560633" cy="1560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76712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F62A76-05AC-4DF7-92F7-E2A1D33E0C27}"/>
              </a:ext>
            </a:extLst>
          </p:cNvPr>
          <p:cNvSpPr/>
          <p:nvPr/>
        </p:nvSpPr>
        <p:spPr>
          <a:xfrm>
            <a:off x="4313172" y="285296"/>
            <a:ext cx="2744021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Markets</a:t>
            </a:r>
            <a:endParaRPr lang="en-IN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358C068-786F-4B11-B8C5-1E8FB68031C7}"/>
              </a:ext>
            </a:extLst>
          </p:cNvPr>
          <p:cNvSpPr/>
          <p:nvPr/>
        </p:nvSpPr>
        <p:spPr>
          <a:xfrm>
            <a:off x="1330526" y="2859278"/>
            <a:ext cx="1064151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Issued at </a:t>
            </a: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discount and face value is minimum Rs. 5 Lakhs.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One has to invest at least Rs. 25 Lakhs.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IN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Bought by individuals, associations, companies, corporations, etc.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IN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IN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88881D1-912F-417D-8788-DD1001D2E1E2}"/>
              </a:ext>
            </a:extLst>
          </p:cNvPr>
          <p:cNvSpPr/>
          <p:nvPr/>
        </p:nvSpPr>
        <p:spPr>
          <a:xfrm>
            <a:off x="1038294" y="1874615"/>
            <a:ext cx="3791423" cy="4621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N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Certificate of Deposit (CD): </a:t>
            </a:r>
            <a:endParaRPr lang="en-IN" sz="105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9D30263-A5FA-4A04-9DB0-64D2FEF4A3AD}"/>
              </a:ext>
            </a:extLst>
          </p:cNvPr>
          <p:cNvSpPr/>
          <p:nvPr/>
        </p:nvSpPr>
        <p:spPr>
          <a:xfrm>
            <a:off x="876927" y="1239465"/>
            <a:ext cx="61815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Cambria,Bold"/>
              </a:rPr>
              <a:t>INSTRUMENTS OF MONEY MARKET</a:t>
            </a:r>
            <a:endParaRPr lang="en-IN" sz="2400" dirty="0"/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35367" y="5297367"/>
            <a:ext cx="1560633" cy="1560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26167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Words>1658</Words>
  <Application>Microsoft Office PowerPoint</Application>
  <PresentationFormat>Custom</PresentationFormat>
  <Paragraphs>269</Paragraphs>
  <Slides>35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Ncert CLASS 12 business studies</dc:title>
  <dc:creator>Bhisham Datt</dc:creator>
  <cp:lastModifiedBy>ाीीीीीीीीीीीीीीीीीीी</cp:lastModifiedBy>
  <cp:revision>428</cp:revision>
  <dcterms:created xsi:type="dcterms:W3CDTF">2018-06-16T15:55:13Z</dcterms:created>
  <dcterms:modified xsi:type="dcterms:W3CDTF">2022-01-13T07:24:07Z</dcterms:modified>
</cp:coreProperties>
</file>