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9" r:id="rId1"/>
  </p:sldMasterIdLst>
  <p:notesMasterIdLst>
    <p:notesMasterId r:id="rId40"/>
  </p:notesMasterIdLst>
  <p:sldIdLst>
    <p:sldId id="552" r:id="rId2"/>
    <p:sldId id="304" r:id="rId3"/>
    <p:sldId id="305" r:id="rId4"/>
    <p:sldId id="571" r:id="rId5"/>
    <p:sldId id="554" r:id="rId6"/>
    <p:sldId id="306" r:id="rId7"/>
    <p:sldId id="307" r:id="rId8"/>
    <p:sldId id="309" r:id="rId9"/>
    <p:sldId id="570" r:id="rId10"/>
    <p:sldId id="555" r:id="rId11"/>
    <p:sldId id="311" r:id="rId12"/>
    <p:sldId id="569" r:id="rId13"/>
    <p:sldId id="556" r:id="rId14"/>
    <p:sldId id="312" r:id="rId15"/>
    <p:sldId id="313" r:id="rId16"/>
    <p:sldId id="568" r:id="rId17"/>
    <p:sldId id="557" r:id="rId18"/>
    <p:sldId id="315" r:id="rId19"/>
    <p:sldId id="317" r:id="rId20"/>
    <p:sldId id="567" r:id="rId21"/>
    <p:sldId id="558" r:id="rId22"/>
    <p:sldId id="320" r:id="rId23"/>
    <p:sldId id="322" r:id="rId24"/>
    <p:sldId id="566" r:id="rId25"/>
    <p:sldId id="559" r:id="rId26"/>
    <p:sldId id="323" r:id="rId27"/>
    <p:sldId id="565" r:id="rId28"/>
    <p:sldId id="560" r:id="rId29"/>
    <p:sldId id="324" r:id="rId30"/>
    <p:sldId id="564" r:id="rId31"/>
    <p:sldId id="561" r:id="rId32"/>
    <p:sldId id="326" r:id="rId33"/>
    <p:sldId id="328" r:id="rId34"/>
    <p:sldId id="563" r:id="rId35"/>
    <p:sldId id="562" r:id="rId36"/>
    <p:sldId id="329" r:id="rId37"/>
    <p:sldId id="330" r:id="rId38"/>
    <p:sldId id="553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hisham Datt" initials="BD" lastIdx="1" clrIdx="0">
    <p:extLst>
      <p:ext uri="{19B8F6BF-5375-455C-9EA6-DF929625EA0E}">
        <p15:presenceInfo xmlns:p15="http://schemas.microsoft.com/office/powerpoint/2012/main" xmlns="" userId="e28db51c8c314011" providerId="Windows Live"/>
      </p:ext>
    </p:extLst>
  </p:cmAuthor>
  <p:cmAuthor id="2" name="" initials="" lastIdx="5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CC"/>
    <a:srgbClr val="0E4E1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629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5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24E59-B044-41C2-9E04-E59469DE61AF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5E96A-0AE6-495F-9277-1B3E66AE48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7D6-3D80-4651-AE86-82D468B140EC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BFD7-EF2F-48E9-AE73-F04F8F882B3F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5518-74A3-4729-8E1D-5404510B4FEC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7D6-3D80-4651-AE86-82D468B140EC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KUNJA MOHAN SAHOO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350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F1CD-F4A6-4F34-91CE-C1FE363C53CD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7F271-E166-42B2-90A8-3BCF67A1E958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B5FC3-34D2-46DF-8041-D9D7C9159331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5C70-013A-4407-97A9-1146D04B1D81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C943-97E0-485E-AE70-1E619901E740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FB951-78AF-45B1-9D3E-5BB10B0901D4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ADCA-EDC2-4CCA-9650-70E2D93E8A32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CE70-643B-4F17-9A4E-8CFDFB09B5A3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357D6-3D80-4651-AE86-82D468B140EC}" type="datetime1">
              <a:rPr lang="en-US" smtClean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KUNJA MOHAN SAHOO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  <p:sldLayoutId id="2147483908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CLASS-52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3649" y="362857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CLASS-54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604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FINANCING DECISION: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 is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related with selection of long term sources of funds to be acquired. Funds may be arranged either from equity(owned funds) or from debts(borrowed funds).</a:t>
            </a:r>
            <a:r>
              <a:rPr lang="en-US" sz="2400" dirty="0"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FACTORS AFFECTING FINANCING DECISION: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Cost,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Risk,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Floatation Costs,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Cash Flow Position of the Business,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Level of Fixed Operating Costs,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Control Considerations,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State of Capital Markets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3820E888-7EE4-4425-BCC9-2E3C813C9320}"/>
              </a:ext>
            </a:extLst>
          </p:cNvPr>
          <p:cNvGrpSpPr/>
          <p:nvPr/>
        </p:nvGrpSpPr>
        <p:grpSpPr>
          <a:xfrm>
            <a:off x="7330440" y="3329189"/>
            <a:ext cx="3968364" cy="3396921"/>
            <a:chOff x="6718189" y="3337140"/>
            <a:chExt cx="3968364" cy="3396921"/>
          </a:xfrm>
        </p:grpSpPr>
        <p:pic>
          <p:nvPicPr>
            <p:cNvPr id="6" name="Picture 4" descr="debt equity के लिए इमेज परिणाम">
              <a:extLst>
                <a:ext uri="{FF2B5EF4-FFF2-40B4-BE49-F238E27FC236}">
                  <a16:creationId xmlns:a16="http://schemas.microsoft.com/office/drawing/2014/main" xmlns="" id="{93E2301B-5EC4-4A8E-8D68-C2C5A916D3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18189" y="3337140"/>
              <a:ext cx="3968364" cy="3396921"/>
            </a:xfrm>
            <a:prstGeom prst="rect">
              <a:avLst/>
            </a:prstGeom>
            <a:noFill/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xmlns="" id="{21FAD844-FC21-4DA1-B6DF-CC0AAFF0D9F0}"/>
                </a:ext>
              </a:extLst>
            </p:cNvPr>
            <p:cNvSpPr txBox="1"/>
            <p:nvPr/>
          </p:nvSpPr>
          <p:spPr>
            <a:xfrm>
              <a:off x="7911548" y="3522428"/>
              <a:ext cx="1598212" cy="30777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JNV FRIENDS LTD.</a:t>
              </a:r>
              <a:endParaRPr lang="en-IN" sz="1400" dirty="0"/>
            </a:p>
          </p:txBody>
        </p:sp>
      </p:grpSp>
      <p:pic>
        <p:nvPicPr>
          <p:cNvPr id="7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3608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CLASS-55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3355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DIVIDEND DECISION: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is related with the decision regarding appropriation of profit earned by company.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How much of the profits is to be distributed to the shareholders and how much of it should be retained in the business for meeting the investment requirements.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Picture 14" descr="dividend decision के लिए इमेज परिणाम">
            <a:extLst>
              <a:ext uri="{FF2B5EF4-FFF2-40B4-BE49-F238E27FC236}">
                <a16:creationId xmlns:a16="http://schemas.microsoft.com/office/drawing/2014/main" xmlns="" id="{C5F5B413-C6AB-4DAC-90DE-900A849BB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3156" y="4076467"/>
            <a:ext cx="3526300" cy="2362622"/>
          </a:xfrm>
          <a:prstGeom prst="rect">
            <a:avLst/>
          </a:prstGeom>
          <a:noFill/>
        </p:spPr>
      </p:pic>
      <p:pic>
        <p:nvPicPr>
          <p:cNvPr id="7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0775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571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FACTORS AFFECTING DIVIDEND DECISION: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Earnings,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Growth Opportunities,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Cash Flow Position,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Shareholders’ Preference,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Taxation Policy,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Stock Market Reaction,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Access to Capital Market,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Legal Constraints,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Contractual Constraints.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Picture 14" descr="dividend decision के लिए इमेज परिणाम">
            <a:extLst>
              <a:ext uri="{FF2B5EF4-FFF2-40B4-BE49-F238E27FC236}">
                <a16:creationId xmlns:a16="http://schemas.microsoft.com/office/drawing/2014/main" xmlns="" id="{C6B2EE2C-BD6E-4914-8E82-A5F0D411A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90072" y="1881907"/>
            <a:ext cx="4845795" cy="3246684"/>
          </a:xfrm>
          <a:prstGeom prst="rect">
            <a:avLst/>
          </a:prstGeom>
          <a:noFill/>
        </p:spPr>
      </p:pic>
      <p:pic>
        <p:nvPicPr>
          <p:cNvPr id="7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9686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CLASS-56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017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FINANCIAL PLANNING-CONCEPT: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It is the preparation of financial blueprint of an organization’s future operations. 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The objective of financial planning is to ensure that enough funds are available at right time.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 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OBJECTIVES: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To ensure availability of funds whenever required,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To see that the firm does not raise resources unnecessarily.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2592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854926" y="569986"/>
            <a:ext cx="944387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FINANCIAL PLANNING-IMPORTANCE: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Prepares to face the future,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Helps in avoiding business shocks and surprises,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Helps in coordinating various business functions,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Reduces waste and duplication of efforts,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Tries to link the present with the future,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Provides a link between investment and financing decisions on a continuous basis,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Makes the evaluation of actual performance easier.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6915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58373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137419" y="898304"/>
            <a:ext cx="1022499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CONCEPT OF FINANCIAL MANAGEMENT</a:t>
            </a:r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It refers	to efficient and effective acquirement and usage of business finance.</a:t>
            </a:r>
            <a:endParaRPr lang="en-IN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Business	Finance</a:t>
            </a: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:	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Money	required	for	carrying	out business activities is called business finance.</a:t>
            </a:r>
            <a:endParaRPr lang="en-IN" sz="36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5211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CLASS-57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750423" y="569986"/>
            <a:ext cx="954838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CAPITAL STRUCTURE-CONCEPT</a:t>
            </a:r>
            <a:r>
              <a:rPr lang="en-US" sz="2400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: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Capital structure refers to the proportion between owners’ fund and borrowed funds (long term).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Capitalization: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 is the sum total of owners’ funds and borrowed funds (long term).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Financial Structure: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includes all long term and short term sources of funds.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Picture 2" descr="capital structure के लिए इमेज परिणाम">
            <a:extLst>
              <a:ext uri="{FF2B5EF4-FFF2-40B4-BE49-F238E27FC236}">
                <a16:creationId xmlns:a16="http://schemas.microsoft.com/office/drawing/2014/main" xmlns="" id="{64F7DD0C-41B7-4F3E-8451-E66B1D4B2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0963" y="4121426"/>
            <a:ext cx="2672508" cy="2262310"/>
          </a:xfrm>
          <a:prstGeom prst="rect">
            <a:avLst/>
          </a:prstGeom>
          <a:noFill/>
        </p:spPr>
      </p:pic>
      <p:pic>
        <p:nvPicPr>
          <p:cNvPr id="7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8464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763485" y="783772"/>
            <a:ext cx="1007146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FINANCIAL LEVERAGE/CAPITAL GEARING: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Use of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fixed charge bearing securities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(debt, preference share capital) in the capital structure of the company is called financial leverage or capital gearing.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More use of debt or preference capital increases financial leverage/capital gearing.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0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TRADING ON EQUITY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Increasing the proportion of fixed charge bearing securities in the capital structure of a company, so as to maximize the returns to equity shareholders is called trading on equity. 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0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But, this is possible only when the rate of return of the company is higher than the rate of interest which a company pays on its borrowed funds.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8771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CLASS-58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977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EBIT-EPS analysis: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54644BF-B22B-41A0-9714-D0C00AD5CBBC}"/>
              </a:ext>
            </a:extLst>
          </p:cNvPr>
          <p:cNvSpPr/>
          <p:nvPr/>
        </p:nvSpPr>
        <p:spPr>
          <a:xfrm>
            <a:off x="1073808" y="670142"/>
            <a:ext cx="105669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i="1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								A company has Rs.10,00,000 capital:- </a:t>
            </a:r>
            <a:endParaRPr lang="en-IN" sz="1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Option 1: The company uses only equity capital;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Option 2: The company uses 50% equity and 50% debt capital in its capital structure. 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Rate of interest on debt is 10%.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Rate of Income-tax is 30%.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Profit/Earnings before Interest and Tax is Rs. </a:t>
            </a:r>
            <a:r>
              <a:rPr lang="en-US" smtClean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2,00,000.find the EPS</a:t>
            </a:r>
            <a:endParaRPr lang="en-IN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17BDE4AF-3F74-4967-A398-41A40796D6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58191816"/>
              </p:ext>
            </p:extLst>
          </p:nvPr>
        </p:nvGraphicFramePr>
        <p:xfrm>
          <a:off x="1603858" y="3004971"/>
          <a:ext cx="8923668" cy="3291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98336">
                  <a:extLst>
                    <a:ext uri="{9D8B030D-6E8A-4147-A177-3AD203B41FA5}">
                      <a16:colId xmlns:a16="http://schemas.microsoft.com/office/drawing/2014/main" xmlns="" val="188747279"/>
                    </a:ext>
                  </a:extLst>
                </a:gridCol>
                <a:gridCol w="1812666">
                  <a:extLst>
                    <a:ext uri="{9D8B030D-6E8A-4147-A177-3AD203B41FA5}">
                      <a16:colId xmlns:a16="http://schemas.microsoft.com/office/drawing/2014/main" xmlns="" val="1316800466"/>
                    </a:ext>
                  </a:extLst>
                </a:gridCol>
                <a:gridCol w="1812666">
                  <a:extLst>
                    <a:ext uri="{9D8B030D-6E8A-4147-A177-3AD203B41FA5}">
                      <a16:colId xmlns:a16="http://schemas.microsoft.com/office/drawing/2014/main" xmlns="" val="3586213418"/>
                    </a:ext>
                  </a:extLst>
                </a:gridCol>
              </a:tblGrid>
              <a:tr h="406801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Particulars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Option 1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Option 2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51150068"/>
                  </a:ext>
                </a:extLst>
              </a:tr>
              <a:tr h="406801">
                <a:tc>
                  <a:txBody>
                    <a:bodyPr/>
                    <a:lstStyle/>
                    <a:p>
                      <a:pPr marL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EBIT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2,00,000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2,00,000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2828491"/>
                  </a:ext>
                </a:extLst>
              </a:tr>
              <a:tr h="406801">
                <a:tc>
                  <a:txBody>
                    <a:bodyPr/>
                    <a:lstStyle/>
                    <a:p>
                      <a:pPr marL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Less: Interest on Debt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Nil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67076879"/>
                  </a:ext>
                </a:extLst>
              </a:tr>
              <a:tr h="406801">
                <a:tc>
                  <a:txBody>
                    <a:bodyPr/>
                    <a:lstStyle/>
                    <a:p>
                      <a:pPr marL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EBT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2,00,000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1,50,000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85740978"/>
                  </a:ext>
                </a:extLst>
              </a:tr>
              <a:tr h="406801">
                <a:tc>
                  <a:txBody>
                    <a:bodyPr/>
                    <a:lstStyle/>
                    <a:p>
                      <a:pPr marL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Less: Income – tax @30%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60,000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45,000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11308224"/>
                  </a:ext>
                </a:extLst>
              </a:tr>
              <a:tr h="406801">
                <a:tc>
                  <a:txBody>
                    <a:bodyPr/>
                    <a:lstStyle/>
                    <a:p>
                      <a:pPr marL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Net Profit after Int. and Tax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1,40,000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1,05,000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85523036"/>
                  </a:ext>
                </a:extLst>
              </a:tr>
              <a:tr h="406801">
                <a:tc>
                  <a:txBody>
                    <a:bodyPr/>
                    <a:lstStyle/>
                    <a:p>
                      <a:pPr marL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No. of Equity Shares (FV Rs. 10 each)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1,00,000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50,000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86551577"/>
                  </a:ext>
                </a:extLst>
              </a:tr>
              <a:tr h="406801">
                <a:tc>
                  <a:txBody>
                    <a:bodyPr/>
                    <a:lstStyle/>
                    <a:p>
                      <a:pPr marL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EPS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1.40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2.10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39999057"/>
                  </a:ext>
                </a:extLst>
              </a:tr>
            </a:tbl>
          </a:graphicData>
        </a:graphic>
      </p:graphicFrame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67543" cy="7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4139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CLASS-59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017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FACTORS AFFECTING THE CHOICE OF CAPITAL STRUCTURE: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Cash Flow Position,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Interest Coverage Ratio,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Debt Service Coverage Ratio,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Return on Investment,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Cost of debt,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Tax Rate,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Cost of Equity,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06F6B9E2-84C3-47CF-9399-300B1F90301A}"/>
              </a:ext>
            </a:extLst>
          </p:cNvPr>
          <p:cNvSpPr/>
          <p:nvPr/>
        </p:nvSpPr>
        <p:spPr>
          <a:xfrm>
            <a:off x="6668373" y="1647204"/>
            <a:ext cx="4828129" cy="4463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prstClr val="black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Floatation Costs, </a:t>
            </a:r>
            <a:endParaRPr lang="en-IN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prstClr val="black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Risk Consideration, </a:t>
            </a:r>
            <a:endParaRPr lang="en-IN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prstClr val="black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Flexibility, </a:t>
            </a:r>
            <a:endParaRPr lang="en-IN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prstClr val="black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Control, </a:t>
            </a:r>
            <a:endParaRPr lang="en-IN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prstClr val="black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Regulatory Framework, </a:t>
            </a:r>
            <a:endParaRPr lang="en-IN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prstClr val="black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Stock Market Conditions, </a:t>
            </a:r>
            <a:endParaRPr lang="en-IN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n-US" sz="2400" dirty="0">
                <a:solidFill>
                  <a:prstClr val="black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Capital Structure of Other Companies</a:t>
            </a:r>
            <a:r>
              <a:rPr lang="en-US" sz="2400" dirty="0">
                <a:solidFill>
                  <a:prstClr val="black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.</a:t>
            </a:r>
            <a:endParaRPr lang="en-IN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67543" cy="705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8346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137419" y="898304"/>
            <a:ext cx="10224995" cy="4463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ROLE OF FINANCIAL MANAGEMENT: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 size and the composition of fixed assets of the business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 quantum of current assets and its break-up into cash,  inventory and receivables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The amount of long-term and short term funds to be used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Break-up of long-term financing into debt, equity </a:t>
            </a:r>
            <a:r>
              <a:rPr lang="en-US" sz="2400" dirty="0" err="1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etc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All items in the Profit and Loss Account, e.g., Interest, Expense, Depreciation, etc.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146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3891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CLASS-60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017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FIXED CAPTIAL-CONCEPT: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 is the amount required to invest in the fixed assets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. Decisions regarding investment in fixed assets are called capital budgeting decisions, and affect the growth, profitability and risk of the business in the long run.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IMPORTANCE: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Long-term Effects,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Large Investment,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More Risk,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Irreversible Decisions.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Picture 2" descr="fixed capital के लिए इमेज परिणाम">
            <a:extLst>
              <a:ext uri="{FF2B5EF4-FFF2-40B4-BE49-F238E27FC236}">
                <a16:creationId xmlns:a16="http://schemas.microsoft.com/office/drawing/2014/main" xmlns="" id="{4EDFB82F-A95B-4C13-BF95-1BDB710EF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51712" y="2917240"/>
            <a:ext cx="4546869" cy="2709865"/>
          </a:xfrm>
          <a:prstGeom prst="rect">
            <a:avLst/>
          </a:prstGeom>
          <a:noFill/>
        </p:spPr>
      </p:pic>
      <p:pic>
        <p:nvPicPr>
          <p:cNvPr id="7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692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311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FACTORS AFFECTING THE REQUIREMENT OF FIXED CAPTIAL: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Nature of Business,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Scale of Operations,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Technique Used,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Technology Up gradation,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Growth Prospects,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Diversification,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Collaborations with Others for Use of Common Assets.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Picture 2" descr="fixed capital के लिए इमेज परिणाम">
            <a:extLst>
              <a:ext uri="{FF2B5EF4-FFF2-40B4-BE49-F238E27FC236}">
                <a16:creationId xmlns:a16="http://schemas.microsoft.com/office/drawing/2014/main" xmlns="" id="{C28371B1-CBA3-41EC-8D8D-5F34B88DC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51712" y="2917240"/>
            <a:ext cx="4546869" cy="2709865"/>
          </a:xfrm>
          <a:prstGeom prst="rect">
            <a:avLst/>
          </a:prstGeom>
          <a:noFill/>
        </p:spPr>
      </p:pic>
      <p:pic>
        <p:nvPicPr>
          <p:cNvPr id="7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705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6058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CLASS-61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3355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WORKING CAPTIAL-CONCEPT: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It is the amount invested in current assets required for day to day operations of the business. 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Total of current assets is called gross working capital and excess of current assets over current liabilities is called net working capital.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D742416B-390C-409C-9F8D-D823C6A8E735}"/>
              </a:ext>
            </a:extLst>
          </p:cNvPr>
          <p:cNvGrpSpPr/>
          <p:nvPr/>
        </p:nvGrpSpPr>
        <p:grpSpPr>
          <a:xfrm>
            <a:off x="6423329" y="3399318"/>
            <a:ext cx="4259248" cy="2436937"/>
            <a:chOff x="6423329" y="3399318"/>
            <a:chExt cx="4259248" cy="2436937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xmlns="" id="{3AC3D8A6-3A1A-4438-9A56-2668BD72B309}"/>
                </a:ext>
              </a:extLst>
            </p:cNvPr>
            <p:cNvSpPr/>
            <p:nvPr/>
          </p:nvSpPr>
          <p:spPr>
            <a:xfrm>
              <a:off x="6423329" y="4144156"/>
              <a:ext cx="1916264" cy="996465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CASH</a:t>
              </a:r>
              <a:endParaRPr lang="en-IN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B6E613D8-B69E-47A3-9DCF-9B34EAE1BC86}"/>
                </a:ext>
              </a:extLst>
            </p:cNvPr>
            <p:cNvSpPr/>
            <p:nvPr/>
          </p:nvSpPr>
          <p:spPr>
            <a:xfrm>
              <a:off x="7594821" y="3399318"/>
              <a:ext cx="1916264" cy="99646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STOCK</a:t>
              </a:r>
              <a:endParaRPr lang="en-IN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90A47BC4-C073-4F66-88C7-944FCB228AA9}"/>
                </a:ext>
              </a:extLst>
            </p:cNvPr>
            <p:cNvSpPr/>
            <p:nvPr/>
          </p:nvSpPr>
          <p:spPr>
            <a:xfrm>
              <a:off x="8766313" y="4133475"/>
              <a:ext cx="1916264" cy="996465"/>
            </a:xfrm>
            <a:prstGeom prst="ellips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RECEIVABLES</a:t>
              </a:r>
              <a:endParaRPr lang="en-IN" sz="1600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D32CC26F-087B-4936-91D2-D8EEA20205BF}"/>
                </a:ext>
              </a:extLst>
            </p:cNvPr>
            <p:cNvSpPr/>
            <p:nvPr/>
          </p:nvSpPr>
          <p:spPr>
            <a:xfrm>
              <a:off x="7566991" y="4839790"/>
              <a:ext cx="1916264" cy="996465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S. T. INVESTMENTS</a:t>
              </a:r>
              <a:endParaRPr lang="en-IN" sz="1400" dirty="0"/>
            </a:p>
          </p:txBody>
        </p:sp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xmlns="" id="{1EADD49B-69B6-485D-8F9B-2CE5BD6EF0FF}"/>
                </a:ext>
              </a:extLst>
            </p:cNvPr>
            <p:cNvSpPr/>
            <p:nvPr/>
          </p:nvSpPr>
          <p:spPr>
            <a:xfrm>
              <a:off x="7911547" y="4277802"/>
              <a:ext cx="1192695" cy="63610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FF0000"/>
                  </a:solidFill>
                </a:rPr>
                <a:t>WORKING CAPITAL</a:t>
              </a:r>
              <a:endParaRPr lang="en-IN" sz="14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0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67543" cy="7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7211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571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FACTORS AFFECTING WORKING CAPITAL REQUIREMENTS: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Nature of Business,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Scale of Operations,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Seasonal Factors,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Production cycle,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Credit Allowed,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Credit Availability,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Availability of Raw Material,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Growth Prospects,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Level of Competition.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784C9CD3-CFC3-413E-AE59-EF9B86927FC3}"/>
              </a:ext>
            </a:extLst>
          </p:cNvPr>
          <p:cNvGrpSpPr/>
          <p:nvPr/>
        </p:nvGrpSpPr>
        <p:grpSpPr>
          <a:xfrm>
            <a:off x="6423329" y="3399318"/>
            <a:ext cx="4259248" cy="2436937"/>
            <a:chOff x="6423329" y="3399318"/>
            <a:chExt cx="4259248" cy="2436937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F2409901-BFED-45F5-977F-AA057433260E}"/>
                </a:ext>
              </a:extLst>
            </p:cNvPr>
            <p:cNvSpPr/>
            <p:nvPr/>
          </p:nvSpPr>
          <p:spPr>
            <a:xfrm>
              <a:off x="6423329" y="4144156"/>
              <a:ext cx="1916264" cy="996465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CASH</a:t>
              </a:r>
              <a:endParaRPr lang="en-IN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F60E96CD-F52D-4DDA-8220-B9606A12F249}"/>
                </a:ext>
              </a:extLst>
            </p:cNvPr>
            <p:cNvSpPr/>
            <p:nvPr/>
          </p:nvSpPr>
          <p:spPr>
            <a:xfrm>
              <a:off x="7594821" y="3399318"/>
              <a:ext cx="1916264" cy="99646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STOCK</a:t>
              </a:r>
              <a:endParaRPr lang="en-IN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1070256C-D475-49A0-ACD6-C7ACD85706BF}"/>
                </a:ext>
              </a:extLst>
            </p:cNvPr>
            <p:cNvSpPr/>
            <p:nvPr/>
          </p:nvSpPr>
          <p:spPr>
            <a:xfrm>
              <a:off x="8766313" y="4133475"/>
              <a:ext cx="1916264" cy="996465"/>
            </a:xfrm>
            <a:prstGeom prst="ellips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RECEIVABLES</a:t>
              </a:r>
              <a:endParaRPr lang="en-IN" sz="1600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826AEA3E-1C7F-4F5D-B0A1-60DEF75C48E7}"/>
                </a:ext>
              </a:extLst>
            </p:cNvPr>
            <p:cNvSpPr/>
            <p:nvPr/>
          </p:nvSpPr>
          <p:spPr>
            <a:xfrm>
              <a:off x="7566991" y="4839790"/>
              <a:ext cx="1916264" cy="996465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S. T. INVESTMENTS</a:t>
              </a:r>
              <a:endParaRPr lang="en-IN" sz="1400" dirty="0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xmlns="" id="{041E2926-9362-4DDE-A9E3-2A3A73A6ED31}"/>
                </a:ext>
              </a:extLst>
            </p:cNvPr>
            <p:cNvSpPr/>
            <p:nvPr/>
          </p:nvSpPr>
          <p:spPr>
            <a:xfrm>
              <a:off x="7911547" y="4277802"/>
              <a:ext cx="1192695" cy="63610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rgbClr val="FF0000"/>
                  </a:solidFill>
                </a:rPr>
                <a:t>WORKING CAPITAL</a:t>
              </a:r>
              <a:endParaRPr lang="en-IN" sz="14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2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67543" cy="7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400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649" y="415109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30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2141800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-US" sz="39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FINANCIAL MANAGEMENT</a:t>
            </a:r>
            <a:endParaRPr sz="39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62900" y="3428984"/>
            <a:ext cx="6352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b="1" dirty="0"/>
              <a:t>SUBJECT : </a:t>
            </a:r>
            <a:r>
              <a:rPr lang="en" b="1" dirty="0" smtClean="0"/>
              <a:t>Business studies</a:t>
            </a:r>
            <a:endParaRPr b="1"/>
          </a:p>
          <a:p>
            <a:r>
              <a:rPr lang="en" b="1" dirty="0"/>
              <a:t>CHAPTER </a:t>
            </a:r>
            <a:r>
              <a:rPr lang="en" b="1" dirty="0" smtClean="0"/>
              <a:t>NUMBER:9</a:t>
            </a:r>
            <a:endParaRPr b="1"/>
          </a:p>
          <a:p>
            <a:r>
              <a:rPr lang="en" b="1" dirty="0"/>
              <a:t>CHAPTER NAME </a:t>
            </a:r>
            <a:r>
              <a:rPr lang="en" b="1" dirty="0" smtClean="0"/>
              <a:t>:Financial Management</a:t>
            </a:r>
            <a:endParaRPr lang="en" b="1" dirty="0"/>
          </a:p>
          <a:p>
            <a:r>
              <a:rPr lang="en" b="1" dirty="0" smtClean="0"/>
              <a:t>CLASS-53</a:t>
            </a:r>
            <a:endParaRPr b="1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4460" y="179977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2090057" y="569986"/>
            <a:ext cx="920874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OBJECTIVES OF FINANCIAL MANAGEMENT: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Maximization of shareholders’ wealth is the main objective of financial management.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Shareholders’ wealth increases with the increase of market value of equity shares.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Market value of equity shares depends upon various financial decisions taken by management.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FINANCIAL DECISIONS: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INVESTMENT DECISION,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FINANCING DECISION AND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DIVIDEND DECISION.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799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5571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INVESTMENT DECISION: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It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is related with </a:t>
            </a: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investment of funds in different assets of the organization.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Decision for investment in fixed assets is called long-term investment decision and for investment in current assets is called short-term investment decision.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A long-term investment decision is also called a Capital Budgeting decision.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" panose="02040503050406030204" pitchFamily="18" charset="0"/>
              </a:rPr>
              <a:t>Short-term investment decision comes under working capital management.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Google Shape;63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7602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D23C47-6035-4147-A3AE-85F841CA890C}"/>
              </a:ext>
            </a:extLst>
          </p:cNvPr>
          <p:cNvSpPr/>
          <p:nvPr/>
        </p:nvSpPr>
        <p:spPr>
          <a:xfrm>
            <a:off x="1073809" y="569986"/>
            <a:ext cx="10224995" cy="4971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FACTORS AFFECTING INVESTMENT DECISION:</a:t>
            </a:r>
            <a:r>
              <a:rPr lang="en-US" sz="2400" b="1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Cash Flows of the Project,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Rate of Return,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Investment Required,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Availability of Funds,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Rate of Interest, 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dirty="0">
                <a:latin typeface="Verdana" panose="020B0604030504040204" pitchFamily="34" charset="0"/>
                <a:ea typeface="Calibri" panose="020F0502020204030204" pitchFamily="34" charset="0"/>
                <a:cs typeface="Cambria,Bold"/>
              </a:rPr>
              <a:t>Risk Involved.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B2244E-256E-43AD-A844-6571271F9725}"/>
              </a:ext>
            </a:extLst>
          </p:cNvPr>
          <p:cNvSpPr/>
          <p:nvPr/>
        </p:nvSpPr>
        <p:spPr>
          <a:xfrm>
            <a:off x="4313172" y="46766"/>
            <a:ext cx="3353803" cy="523220"/>
          </a:xfrm>
          <a:prstGeom prst="rect">
            <a:avLst/>
          </a:prstGeom>
          <a:ln>
            <a:solidFill>
              <a:schemeClr val="bg2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Financial Management</a:t>
            </a:r>
            <a:endParaRPr lang="en-IN" sz="2800" dirty="0"/>
          </a:p>
        </p:txBody>
      </p:sp>
      <p:pic>
        <p:nvPicPr>
          <p:cNvPr id="6" name="Picture 2" descr="factory के लिए इमेज परिणाम">
            <a:extLst>
              <a:ext uri="{FF2B5EF4-FFF2-40B4-BE49-F238E27FC236}">
                <a16:creationId xmlns:a16="http://schemas.microsoft.com/office/drawing/2014/main" xmlns="" id="{976A94F7-0FD3-448E-96BA-6DC69AED6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4068" y="1926203"/>
            <a:ext cx="4592690" cy="2470868"/>
          </a:xfrm>
          <a:prstGeom prst="rect">
            <a:avLst/>
          </a:prstGeom>
          <a:noFill/>
        </p:spPr>
      </p:pic>
      <p:pic>
        <p:nvPicPr>
          <p:cNvPr id="7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9460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567543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1167</Words>
  <Application>Microsoft Office PowerPoint</Application>
  <PresentationFormat>Custom</PresentationFormat>
  <Paragraphs>253</Paragraphs>
  <Slides>38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Ncert CLASS 12 business studies</dc:title>
  <dc:creator>Bhisham Datt</dc:creator>
  <cp:lastModifiedBy>ाीीीीीीीीीीीीीीीीीीी</cp:lastModifiedBy>
  <cp:revision>431</cp:revision>
  <dcterms:created xsi:type="dcterms:W3CDTF">2018-06-16T15:55:13Z</dcterms:created>
  <dcterms:modified xsi:type="dcterms:W3CDTF">2022-01-28T03:19:58Z</dcterms:modified>
</cp:coreProperties>
</file>