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39"/>
  </p:notesMasterIdLst>
  <p:sldIdLst>
    <p:sldId id="511" r:id="rId2"/>
    <p:sldId id="452" r:id="rId3"/>
    <p:sldId id="521" r:id="rId4"/>
    <p:sldId id="529" r:id="rId5"/>
    <p:sldId id="513" r:id="rId6"/>
    <p:sldId id="455" r:id="rId7"/>
    <p:sldId id="522" r:id="rId8"/>
    <p:sldId id="514" r:id="rId9"/>
    <p:sldId id="456" r:id="rId10"/>
    <p:sldId id="528" r:id="rId11"/>
    <p:sldId id="515" r:id="rId12"/>
    <p:sldId id="457" r:id="rId13"/>
    <p:sldId id="458" r:id="rId14"/>
    <p:sldId id="527" r:id="rId15"/>
    <p:sldId id="516" r:id="rId16"/>
    <p:sldId id="459" r:id="rId17"/>
    <p:sldId id="460" r:id="rId18"/>
    <p:sldId id="526" r:id="rId19"/>
    <p:sldId id="517" r:id="rId20"/>
    <p:sldId id="461" r:id="rId21"/>
    <p:sldId id="462" r:id="rId22"/>
    <p:sldId id="463" r:id="rId23"/>
    <p:sldId id="525" r:id="rId24"/>
    <p:sldId id="518" r:id="rId25"/>
    <p:sldId id="464" r:id="rId26"/>
    <p:sldId id="532" r:id="rId27"/>
    <p:sldId id="533" r:id="rId28"/>
    <p:sldId id="524" r:id="rId29"/>
    <p:sldId id="519" r:id="rId30"/>
    <p:sldId id="465" r:id="rId31"/>
    <p:sldId id="466" r:id="rId32"/>
    <p:sldId id="523" r:id="rId33"/>
    <p:sldId id="520" r:id="rId34"/>
    <p:sldId id="467" r:id="rId35"/>
    <p:sldId id="530" r:id="rId36"/>
    <p:sldId id="531" r:id="rId37"/>
    <p:sldId id="51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p15="http://schemas.microsoft.com/office/powerpoint/2012/main" xmlns="" userId="e28db51c8c314011" providerId="Windows Live"/>
      </p:ext>
    </p:extLst>
  </p:cmAuthor>
  <p:cmAuthor id="2" name="" initials="" lastIdx="48"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956" autoAdjust="0"/>
    <p:restoredTop sz="94660"/>
  </p:normalViewPr>
  <p:slideViewPr>
    <p:cSldViewPr snapToGrid="0">
      <p:cViewPr varScale="1">
        <p:scale>
          <a:sx n="73" d="100"/>
          <a:sy n="73" d="100"/>
        </p:scale>
        <p:origin x="-78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2/16/2022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2/16/2022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2/16/2022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2/16/2022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2/16/2022</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p14="http://schemas.microsoft.com/office/powerpoint/2010/main" xmlns=""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2/16/2022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2/16/2022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2/16/2022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2/16/2022</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2/16/2022</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2/16/2022</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2/16/2022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2/16/2022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2/16/2022</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Class-39</a:t>
            </a:r>
            <a:endParaRPr b="1"/>
          </a:p>
        </p:txBody>
      </p:sp>
      <p:pic>
        <p:nvPicPr>
          <p:cNvPr id="7"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Class-42</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123406"/>
            <a:ext cx="10224995" cy="5909310"/>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800" b="1" dirty="0">
                <a:solidFill>
                  <a:srgbClr val="FF0000"/>
                </a:solidFill>
                <a:latin typeface="Verdana" panose="020B0604030504040204" pitchFamily="34" charset="0"/>
                <a:ea typeface="Calibri" panose="020F0502020204030204" pitchFamily="34" charset="0"/>
                <a:cs typeface="Cambria,Bold"/>
              </a:rPr>
              <a:t>MOTIVATION</a:t>
            </a:r>
          </a:p>
          <a:p>
            <a:pPr>
              <a:lnSpc>
                <a:spcPct val="150000"/>
              </a:lnSpc>
              <a:spcAft>
                <a:spcPts val="0"/>
              </a:spcAft>
            </a:pPr>
            <a:r>
              <a:rPr lang="en-US" sz="2800" b="1" dirty="0">
                <a:solidFill>
                  <a:srgbClr val="FF0000"/>
                </a:solidFill>
                <a:latin typeface="Verdana" panose="020B0604030504040204" pitchFamily="34" charset="0"/>
                <a:ea typeface="Calibri" panose="020F0502020204030204" pitchFamily="34" charset="0"/>
                <a:cs typeface="Cambria,Bold"/>
              </a:rPr>
              <a:t>FINANCIAL OR MONETARY INCENTIVES</a:t>
            </a:r>
            <a:r>
              <a:rPr lang="en-US" sz="28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800" dirty="0">
                <a:latin typeface="Verdana" panose="020B0604030504040204" pitchFamily="34" charset="0"/>
                <a:ea typeface="Calibri" panose="020F0502020204030204" pitchFamily="34" charset="0"/>
                <a:cs typeface="Cambria" panose="02040503050406030204" pitchFamily="18" charset="0"/>
              </a:rPr>
              <a:t>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Pay and allowances,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Productivity-linked wage Incentives,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Bonus,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Profit sharing,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Co-partnership,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Retirement benefits,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800" dirty="0">
                <a:latin typeface="Verdana" panose="020B0604030504040204" pitchFamily="34" charset="0"/>
                <a:ea typeface="Calibri" panose="020F0502020204030204" pitchFamily="34" charset="0"/>
                <a:cs typeface="Cambria" panose="02040503050406030204" pitchFamily="18" charset="0"/>
              </a:rPr>
              <a:t>Perquisites.</a:t>
            </a:r>
            <a:endParaRPr lang="en-IN"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487910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045028"/>
            <a:ext cx="10224995" cy="6047809"/>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400" b="1" dirty="0">
                <a:solidFill>
                  <a:srgbClr val="FF0000"/>
                </a:solidFill>
                <a:latin typeface="Verdana" panose="020B0604030504040204" pitchFamily="34" charset="0"/>
                <a:ea typeface="Calibri" panose="020F0502020204030204" pitchFamily="34" charset="0"/>
                <a:cs typeface="Cambria,Bold"/>
              </a:rPr>
              <a:t>MOTIVATION:</a:t>
            </a: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NON-FINANCIAL OR NON-MONETARY INCENTIVES</a:t>
            </a:r>
            <a:r>
              <a:rPr lang="en-US" sz="24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Status,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Organizational climate,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Career advancement opportunity,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Job enrichment,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Employee recognition programmes,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Job security,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Employee participation,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Employee empowerment.</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613854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Class-43</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979714"/>
            <a:ext cx="10224995" cy="6093976"/>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LEADERSHIP</a:t>
            </a:r>
            <a:r>
              <a:rPr lang="en-US" sz="20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000" dirty="0">
                <a:latin typeface="Verdana" panose="020B0604030504040204" pitchFamily="34" charset="0"/>
                <a:ea typeface="Calibri" panose="020F0502020204030204" pitchFamily="34" charset="0"/>
                <a:cs typeface="Cambria" panose="02040503050406030204" pitchFamily="18" charset="0"/>
              </a:rPr>
              <a:t> It refers to influence others in a manner to do what leaders want them to do.</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LEADERSHIP STYLES: Authoritative, Democratic and Laissez Faire</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Authoritative Leadership Style:</a:t>
            </a: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It refers to that leadership style in which the leader runs the show all by him-self.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He gives orders and workers have no say in management.</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Characteristics: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Centralized Authority,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Single–man Decision,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Wrong Belief Regarding Employees,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Downward Communication.</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4600940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940526"/>
            <a:ext cx="10224995" cy="6627039"/>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LEADERSHIP</a:t>
            </a:r>
            <a:r>
              <a:rPr lang="en-US" sz="20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000" dirty="0">
                <a:latin typeface="Verdana" panose="020B0604030504040204" pitchFamily="34" charset="0"/>
                <a:ea typeface="Calibri" panose="020F0502020204030204" pitchFamily="34" charset="0"/>
                <a:cs typeface="Cambria" panose="02040503050406030204" pitchFamily="18" charset="0"/>
              </a:rPr>
              <a:t> It refers to influence others in a manner to do what leaders want them to do.</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LEADERSHIP STYLES: Authoritative, Democratic and Laissez Faire</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Advantages of </a:t>
            </a:r>
            <a:r>
              <a:rPr lang="en-US" sz="2000" b="1" dirty="0">
                <a:latin typeface="Verdana" panose="020B0604030504040204" pitchFamily="34" charset="0"/>
                <a:ea typeface="Calibri" panose="020F0502020204030204" pitchFamily="34" charset="0"/>
                <a:cs typeface="Cambria,Bold"/>
              </a:rPr>
              <a:t>Authoritative Leadership Style</a:t>
            </a:r>
            <a:r>
              <a:rPr lang="en-US" sz="2000" b="1" dirty="0">
                <a:latin typeface="Verdana" panose="020B0604030504040204" pitchFamily="34" charset="0"/>
                <a:ea typeface="Calibri" panose="020F0502020204030204" pitchFamily="34" charset="0"/>
                <a:cs typeface="Cambria" panose="02040503050406030204" pitchFamily="18" charset="0"/>
              </a:rPr>
              <a:t>:</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Quick and Clear Decisions,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Satisfactory Work,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Necessary for Less Educated Employees.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Disadvantages: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Lack of Motivation,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Agitation by Employees,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Possibility of Partiality.</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2308315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Class-44</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196357" y="899924"/>
            <a:ext cx="10224995" cy="5571397"/>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400" b="1" dirty="0">
                <a:solidFill>
                  <a:srgbClr val="FF0000"/>
                </a:solidFill>
                <a:latin typeface="Verdana" panose="020B0604030504040204" pitchFamily="34" charset="0"/>
                <a:ea typeface="Calibri" panose="020F0502020204030204" pitchFamily="34" charset="0"/>
                <a:cs typeface="Cambria,Bold"/>
              </a:rPr>
              <a:t>DIRECTING</a:t>
            </a:r>
            <a:r>
              <a:rPr lang="en-US" sz="2400" b="1" dirty="0">
                <a:solidFill>
                  <a:srgbClr val="FF0000"/>
                </a:solidFill>
                <a:latin typeface="Verdana" panose="020B0604030504040204" pitchFamily="34" charset="0"/>
                <a:ea typeface="Calibri" panose="020F0502020204030204" pitchFamily="34" charset="0"/>
                <a:cs typeface="Cambria" panose="02040503050406030204" pitchFamily="18" charset="0"/>
              </a:rPr>
              <a:t> CONCEPT:</a:t>
            </a:r>
            <a:r>
              <a:rPr lang="en-US" sz="2400" dirty="0">
                <a:latin typeface="Verdana" panose="020B0604030504040204" pitchFamily="34" charset="0"/>
                <a:ea typeface="Calibri" panose="020F0502020204030204" pitchFamily="34" charset="0"/>
                <a:cs typeface="Cambria" panose="02040503050406030204" pitchFamily="18" charset="0"/>
              </a:rPr>
              <a:t> It refers to instructing, guiding, communicating and inspiring people to perform better in an organisation.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4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IMPORTANCE</a:t>
            </a:r>
            <a:r>
              <a:rPr lang="en-US" sz="24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Initiates action,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Integrates employees’ efforts,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Means of motivation,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Facilitates implementing changes,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Creates balance in the organization.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33562479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953589"/>
            <a:ext cx="10224995" cy="6324808"/>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b="1" dirty="0">
                <a:solidFill>
                  <a:srgbClr val="FF0000"/>
                </a:solidFill>
                <a:latin typeface="Verdana" panose="020B0604030504040204" pitchFamily="34" charset="0"/>
                <a:ea typeface="Calibri" panose="020F0502020204030204" pitchFamily="34" charset="0"/>
                <a:cs typeface="Cambria,Bold"/>
              </a:rPr>
              <a:t>Democratic Leadership Style:</a:t>
            </a:r>
            <a:r>
              <a:rPr lang="en-US" b="1" dirty="0">
                <a:latin typeface="Verdana" panose="020B0604030504040204" pitchFamily="34" charset="0"/>
                <a:ea typeface="Calibri" panose="020F0502020204030204" pitchFamily="34" charset="0"/>
                <a:cs typeface="Cambria,Bold"/>
              </a:rPr>
              <a:t> </a:t>
            </a:r>
            <a:r>
              <a:rPr lang="en-US" dirty="0">
                <a:latin typeface="Verdana" panose="020B0604030504040204" pitchFamily="34" charset="0"/>
                <a:ea typeface="Calibri" panose="020F0502020204030204" pitchFamily="34" charset="0"/>
                <a:cs typeface="Cambria" panose="02040503050406030204" pitchFamily="18" charset="0"/>
              </a:rPr>
              <a:t>It refers to that leadership style in which the leader consults with his subordinates before making any final decisions.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Characteristics: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Cooperative Relations,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Belief in Employees,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Open Communication.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 Advantages of </a:t>
            </a:r>
            <a:r>
              <a:rPr lang="en-US" b="1" dirty="0">
                <a:latin typeface="Verdana" panose="020B0604030504040204" pitchFamily="34" charset="0"/>
                <a:ea typeface="Calibri" panose="020F0502020204030204" pitchFamily="34" charset="0"/>
                <a:cs typeface="Cambria,Bold"/>
              </a:rPr>
              <a:t>Democratic Leadership Style</a:t>
            </a:r>
            <a:r>
              <a:rPr lang="en-US" b="1"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High Morale,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More Efficiency and Productivity,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Sufficient Time for Constructive Work.</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Disadvantages: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Requirement of Educated Subordinates,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Delay in Decisions,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Lack of Responsibility in Managers.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5143247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058091"/>
            <a:ext cx="10224995" cy="5493812"/>
          </a:xfrm>
          <a:prstGeom prst="rect">
            <a:avLst/>
          </a:prstGeom>
        </p:spPr>
        <p:txBody>
          <a:bodyPr wrap="square">
            <a:spAutoFit/>
          </a:bodyPr>
          <a:lstStyle/>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 </a:t>
            </a:r>
            <a:r>
              <a:rPr lang="en-US" sz="2400" b="1" dirty="0">
                <a:solidFill>
                  <a:srgbClr val="FF0000"/>
                </a:solidFill>
                <a:latin typeface="Verdana" panose="020B0604030504040204" pitchFamily="34" charset="0"/>
                <a:ea typeface="Calibri" panose="020F0502020204030204" pitchFamily="34" charset="0"/>
                <a:cs typeface="Cambria,Bold"/>
              </a:rPr>
              <a:t>Laissez-faire or Free-rein Leadership Style:</a:t>
            </a:r>
            <a:r>
              <a:rPr lang="en-US" sz="2400" b="1" dirty="0">
                <a:latin typeface="Verdana" panose="020B0604030504040204" pitchFamily="34" charset="0"/>
                <a:ea typeface="Calibri" panose="020F0502020204030204" pitchFamily="34" charset="0"/>
                <a:cs typeface="Cambria,Bold"/>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dirty="0">
                <a:latin typeface="Verdana" panose="020B0604030504040204" pitchFamily="34" charset="0"/>
                <a:ea typeface="Calibri" panose="020F0502020204030204" pitchFamily="34" charset="0"/>
                <a:cs typeface="Cambria" panose="02040503050406030204" pitchFamily="18" charset="0"/>
              </a:rPr>
              <a:t>It refers to that leadership style in which the leader gives complete freedom to make decisions to his subordinates.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400" b="1" dirty="0">
              <a:latin typeface="Verdana" panose="020B0604030504040204" pitchFamily="34" charset="0"/>
              <a:ea typeface="Calibri" panose="020F0502020204030204" pitchFamily="34" charset="0"/>
              <a:cs typeface="Cambria" panose="020405030504060302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Characteristics: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Full faith in subordinates,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Independent Decision-making system,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Decentralization of Authority,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Self-Directed Supervisory and Control.</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2544456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084217"/>
            <a:ext cx="10224995" cy="5632311"/>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400" b="1" dirty="0">
                <a:solidFill>
                  <a:srgbClr val="FF0000"/>
                </a:solidFill>
                <a:latin typeface="Verdana" panose="020B0604030504040204" pitchFamily="34" charset="0"/>
                <a:ea typeface="Calibri" panose="020F0502020204030204" pitchFamily="34" charset="0"/>
                <a:cs typeface="Cambria,Bold"/>
              </a:rPr>
              <a:t>Laissez-faire or Free-rein Leadership Style:</a:t>
            </a:r>
            <a:r>
              <a:rPr lang="en-US" sz="2400" b="1" dirty="0">
                <a:latin typeface="Verdana" panose="020B0604030504040204" pitchFamily="34" charset="0"/>
                <a:ea typeface="Calibri" panose="020F0502020204030204" pitchFamily="34" charset="0"/>
                <a:cs typeface="Cambria,Bold"/>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Advantages </a:t>
            </a:r>
            <a:r>
              <a:rPr lang="en-US" sz="2400" b="1" dirty="0">
                <a:latin typeface="Verdana" panose="020B0604030504040204" pitchFamily="34" charset="0"/>
                <a:ea typeface="Calibri" panose="020F0502020204030204" pitchFamily="34" charset="0"/>
                <a:cs typeface="Cambria,Bold"/>
              </a:rPr>
              <a:t>Laissez-faire or Free-rein Leadership Style</a:t>
            </a:r>
            <a:r>
              <a:rPr lang="en-US" sz="2400" b="1"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Development of Self-confidence in Sub-ordinates,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High-level Motivation,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Helpful in Development and Extension of the Enterprise.</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Disadvantages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Difficulty in Cooperation,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Lack of Importance of Managerial Post,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Suitable only for Highly Educated Employees.</a:t>
            </a:r>
            <a:endParaRPr lang="en-IN"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19310517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Class-45</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018902"/>
            <a:ext cx="10224995" cy="6047809"/>
          </a:xfrm>
          <a:prstGeom prst="rect">
            <a:avLst/>
          </a:prstGeom>
        </p:spPr>
        <p:txBody>
          <a:bodyPr wrap="square">
            <a:spAutoFit/>
          </a:bodyPr>
          <a:lstStyle/>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COMMUNICATION-CONCEPT:</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It refers to the process of exchange of ideas among persons and creating understanding. Communication process involves the </a:t>
            </a:r>
            <a:r>
              <a:rPr lang="en-US" sz="2000" b="1" dirty="0">
                <a:latin typeface="Verdana" panose="020B0604030504040204" pitchFamily="34" charset="0"/>
                <a:ea typeface="Calibri" panose="020F0502020204030204" pitchFamily="34" charset="0"/>
                <a:cs typeface="Cambria" panose="02040503050406030204" pitchFamily="18" charset="0"/>
              </a:rPr>
              <a:t>elements</a:t>
            </a:r>
            <a:r>
              <a:rPr lang="en-US" sz="2000" dirty="0">
                <a:latin typeface="Verdana" panose="020B0604030504040204" pitchFamily="34" charset="0"/>
                <a:ea typeface="Calibri" panose="020F0502020204030204" pitchFamily="34" charset="0"/>
                <a:cs typeface="Cambria" panose="02040503050406030204" pitchFamily="18" charset="0"/>
              </a:rPr>
              <a:t> of </a:t>
            </a:r>
            <a:r>
              <a:rPr lang="en-US" sz="2000" b="1" i="1" dirty="0">
                <a:latin typeface="Verdana" panose="020B0604030504040204" pitchFamily="34" charset="0"/>
                <a:ea typeface="Calibri" panose="020F0502020204030204" pitchFamily="34" charset="0"/>
                <a:cs typeface="Cambria" panose="02040503050406030204" pitchFamily="18" charset="0"/>
              </a:rPr>
              <a:t>source/sender-message-encoding-media/channel-decoding-receiver-feedback</a:t>
            </a:r>
            <a:r>
              <a:rPr lang="en-US" sz="2000" dirty="0">
                <a:latin typeface="Verdana" panose="020B0604030504040204" pitchFamily="34" charset="0"/>
                <a:ea typeface="Calibri" panose="020F0502020204030204" pitchFamily="34" charset="0"/>
                <a:cs typeface="Cambria" panose="02040503050406030204" pitchFamily="18" charset="0"/>
              </a:rPr>
              <a:t>.</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FORMAL COMMUNICATION:</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It refers to all official communications in the form of order, memo, </a:t>
            </a:r>
            <a:r>
              <a:rPr lang="en-US" sz="2000" dirty="0" smtClean="0">
                <a:latin typeface="Verdana" panose="020B0604030504040204" pitchFamily="34" charset="0"/>
                <a:ea typeface="Calibri" panose="020F0502020204030204" pitchFamily="34" charset="0"/>
                <a:cs typeface="Cambria" panose="02040503050406030204" pitchFamily="18" charset="0"/>
              </a:rPr>
              <a:t>application, </a:t>
            </a:r>
            <a:r>
              <a:rPr lang="en-US" sz="2000" dirty="0">
                <a:latin typeface="Verdana" panose="020B0604030504040204" pitchFamily="34" charset="0"/>
                <a:ea typeface="Calibri" panose="020F0502020204030204" pitchFamily="34" charset="0"/>
                <a:cs typeface="Cambria" panose="02040503050406030204" pitchFamily="18" charset="0"/>
              </a:rPr>
              <a:t>notes, circular, agenda, minutes etc.</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INFORMAL COMMUNICATION:</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It refers to the communication amongst persons other than official communication. It is usually in the form of rumors, whispers etc. It is unofficial, spontaneous, unrecorded, spreads very fast and usually distorted.</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Arrow: Down 1">
            <a:extLst>
              <a:ext uri="{FF2B5EF4-FFF2-40B4-BE49-F238E27FC236}">
                <a16:creationId xmlns:a16="http://schemas.microsoft.com/office/drawing/2014/main" xmlns="" id="{C1732115-926F-42B4-BD11-7F06AC9D9176}"/>
              </a:ext>
            </a:extLst>
          </p:cNvPr>
          <p:cNvSpPr/>
          <p:nvPr/>
        </p:nvSpPr>
        <p:spPr>
          <a:xfrm>
            <a:off x="8257880" y="1809947"/>
            <a:ext cx="169682" cy="5750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xmlns="" id="{32D13043-F014-41E3-BC73-A6E509D8F44B}"/>
              </a:ext>
            </a:extLst>
          </p:cNvPr>
          <p:cNvSpPr/>
          <p:nvPr/>
        </p:nvSpPr>
        <p:spPr>
          <a:xfrm>
            <a:off x="7888910" y="2238635"/>
            <a:ext cx="907621" cy="462114"/>
          </a:xfrm>
          <a:prstGeom prst="rect">
            <a:avLst/>
          </a:prstGeom>
        </p:spPr>
        <p:txBody>
          <a:bodyPr wrap="non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Noise</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24408553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Formal Communication Networks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solidFill>
                  <a:srgbClr val="FF0000"/>
                </a:solidFill>
              </a:rPr>
              <a:t>    Single chain: </a:t>
            </a:r>
            <a:r>
              <a:rPr lang="en-US" dirty="0" smtClean="0"/>
              <a:t>Communication flows from superior to his immediate subordinate.</a:t>
            </a:r>
          </a:p>
          <a:p>
            <a:r>
              <a:rPr lang="en-US" dirty="0" smtClean="0"/>
              <a:t>  </a:t>
            </a:r>
            <a:r>
              <a:rPr lang="en-US" dirty="0" smtClean="0">
                <a:solidFill>
                  <a:srgbClr val="FF0000"/>
                </a:solidFill>
              </a:rPr>
              <a:t>Wheel: </a:t>
            </a:r>
            <a:r>
              <a:rPr lang="en-US" dirty="0" smtClean="0"/>
              <a:t>Superior acts as a hub of information and all subordinates communicate through the superior only.</a:t>
            </a:r>
          </a:p>
          <a:p>
            <a:r>
              <a:rPr lang="en-US" dirty="0" smtClean="0"/>
              <a:t>  </a:t>
            </a:r>
            <a:r>
              <a:rPr lang="en-US" dirty="0" smtClean="0">
                <a:solidFill>
                  <a:srgbClr val="FF0000"/>
                </a:solidFill>
              </a:rPr>
              <a:t>Circular: </a:t>
            </a:r>
            <a:r>
              <a:rPr lang="en-US" dirty="0" smtClean="0"/>
              <a:t>Employees communicate with his or her adjoining people.</a:t>
            </a:r>
          </a:p>
          <a:p>
            <a:r>
              <a:rPr lang="en-US" dirty="0" smtClean="0"/>
              <a:t>  </a:t>
            </a:r>
            <a:r>
              <a:rPr lang="en-US" dirty="0" smtClean="0">
                <a:solidFill>
                  <a:srgbClr val="FF0000"/>
                </a:solidFill>
              </a:rPr>
              <a:t>Free flow: </a:t>
            </a:r>
            <a:r>
              <a:rPr lang="en-US" dirty="0" smtClean="0"/>
              <a:t>All employees are free to communicate with each other without any restrictions.</a:t>
            </a:r>
          </a:p>
          <a:p>
            <a:r>
              <a:rPr lang="en-US" dirty="0" smtClean="0"/>
              <a:t>  </a:t>
            </a:r>
            <a:r>
              <a:rPr lang="en-US" dirty="0" smtClean="0">
                <a:solidFill>
                  <a:srgbClr val="FF0000"/>
                </a:solidFill>
              </a:rPr>
              <a:t>Inverted V:</a:t>
            </a:r>
            <a:r>
              <a:rPr lang="en-US" dirty="0" smtClean="0">
                <a:solidFill>
                  <a:srgbClr val="FFC000"/>
                </a:solidFill>
              </a:rPr>
              <a:t> </a:t>
            </a:r>
            <a:r>
              <a:rPr lang="en-US" dirty="0" smtClean="0"/>
              <a:t>An employee communicates with his or her immediate superior but may also communicate with his/her superior’s superior.</a:t>
            </a:r>
            <a:endParaRPr lang="en-US" dirty="0"/>
          </a:p>
        </p:txBody>
      </p:sp>
      <p:pic>
        <p:nvPicPr>
          <p:cNvPr id="5"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Informal communication</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FF0000"/>
                </a:solidFill>
              </a:rPr>
              <a:t>Grapevine Network Grapevine communication</a:t>
            </a:r>
            <a:r>
              <a:rPr lang="en-US" dirty="0" smtClean="0"/>
              <a:t>, also known as informal communication, is a communication that develops as a result of social interaction among employees and spreads without following the formal communication path. The types of grapevine communication networks are as follows.</a:t>
            </a:r>
          </a:p>
          <a:p>
            <a:r>
              <a:rPr lang="en-US" dirty="0" smtClean="0"/>
              <a:t>  </a:t>
            </a:r>
            <a:r>
              <a:rPr lang="en-US" dirty="0" smtClean="0">
                <a:solidFill>
                  <a:srgbClr val="FF0000"/>
                </a:solidFill>
              </a:rPr>
              <a:t>Single Strand Network:</a:t>
            </a:r>
            <a:r>
              <a:rPr lang="en-US" dirty="0" smtClean="0"/>
              <a:t> An employee communicates with other employees in sequence.</a:t>
            </a:r>
          </a:p>
          <a:p>
            <a:r>
              <a:rPr lang="en-US" dirty="0" smtClean="0"/>
              <a:t>  </a:t>
            </a:r>
            <a:r>
              <a:rPr lang="en-US" dirty="0" smtClean="0">
                <a:solidFill>
                  <a:srgbClr val="FF0000"/>
                </a:solidFill>
              </a:rPr>
              <a:t>Gossip Network: </a:t>
            </a:r>
            <a:r>
              <a:rPr lang="en-US" dirty="0" smtClean="0"/>
              <a:t>In a gossip network, one person spreads information to a large number of people.</a:t>
            </a:r>
          </a:p>
          <a:p>
            <a:r>
              <a:rPr lang="en-US" dirty="0" smtClean="0"/>
              <a:t>  </a:t>
            </a:r>
            <a:r>
              <a:rPr lang="en-US" dirty="0" smtClean="0">
                <a:solidFill>
                  <a:srgbClr val="FF0000"/>
                </a:solidFill>
              </a:rPr>
              <a:t>Probability Network: </a:t>
            </a:r>
            <a:r>
              <a:rPr lang="en-US" dirty="0" smtClean="0"/>
              <a:t>In a probability network, an individual shares information with other people at random.</a:t>
            </a:r>
          </a:p>
          <a:p>
            <a:r>
              <a:rPr lang="en-US" dirty="0" smtClean="0"/>
              <a:t> </a:t>
            </a:r>
            <a:r>
              <a:rPr lang="en-US" dirty="0" smtClean="0">
                <a:solidFill>
                  <a:srgbClr val="FF0000"/>
                </a:solidFill>
              </a:rPr>
              <a:t> Cluster Network: </a:t>
            </a:r>
            <a:r>
              <a:rPr lang="en-US" dirty="0" smtClean="0"/>
              <a:t>Information in this network is first shared between two people who trust each other.</a:t>
            </a:r>
            <a:endParaRPr lang="en-US" dirty="0"/>
          </a:p>
        </p:txBody>
      </p:sp>
      <p:pic>
        <p:nvPicPr>
          <p:cNvPr id="5"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Class-46</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27016" y="1123406"/>
            <a:ext cx="11564983" cy="4847481"/>
          </a:xfrm>
          <a:prstGeom prst="rect">
            <a:avLst/>
          </a:prstGeom>
          <a:noFill/>
          <a:ln w="9525">
            <a:noFill/>
            <a:miter lim="800000"/>
            <a:headEnd/>
            <a:tailEnd/>
          </a:ln>
          <a:effectLst/>
        </p:spPr>
        <p:txBody>
          <a:bodyPr vert="horz" wrap="square" lIns="311052"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00075" algn="l"/>
              </a:tabLst>
            </a:pPr>
            <a:r>
              <a:rPr kumimoji="0" lang="en-US" sz="2400" b="1" i="0" u="sng" strike="noStrike" cap="none" normalizeH="0" baseline="0" dirty="0" smtClean="0">
                <a:ln>
                  <a:noFill/>
                </a:ln>
                <a:solidFill>
                  <a:srgbClr val="FF0000"/>
                </a:solidFill>
                <a:effectLst/>
                <a:latin typeface="Arial" pitchFamily="34" charset="0"/>
                <a:ea typeface="Book Antiqua" pitchFamily="18" charset="0"/>
                <a:cs typeface="Calibri" pitchFamily="34" charset="0"/>
              </a:rPr>
              <a:t>Features:</a:t>
            </a:r>
          </a:p>
          <a:p>
            <a:pPr marL="0" marR="0" lvl="0" indent="0" algn="l" defTabSz="914400" rtl="0" eaLnBrk="1" fontAlgn="base" latinLnBrk="0" hangingPunct="1">
              <a:lnSpc>
                <a:spcPct val="100000"/>
              </a:lnSpc>
              <a:spcBef>
                <a:spcPct val="0"/>
              </a:spcBef>
              <a:spcAft>
                <a:spcPct val="0"/>
              </a:spcAft>
              <a:buClrTx/>
              <a:buSzTx/>
              <a:buFontTx/>
              <a:buNone/>
              <a:tabLst>
                <a:tab pos="600075" algn="l"/>
              </a:tabLst>
            </a:pPr>
            <a:endParaRPr kumimoji="0" lang="en-US" sz="24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Directing initiate action:</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The  other  functions of  management prepare a setting for action, but directing initiates action in the organization.</a:t>
            </a: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Directing takes place at every level of Management</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Every manager from top executive to supervisor performs the function of directing.</a:t>
            </a: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Directing is a continuous process</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of supervision, communication, leadership and motivation; It takes place throughout the life of the organization.</a:t>
            </a: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00075"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Directing flows from top to bottom: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It is first initiated at the top level  and flows to the bottom through organizational hierarchy.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005840"/>
            <a:ext cx="10224995" cy="5909310"/>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b="1" dirty="0">
                <a:solidFill>
                  <a:srgbClr val="FF0000"/>
                </a:solidFill>
                <a:latin typeface="Verdana" panose="020B0604030504040204" pitchFamily="34" charset="0"/>
                <a:ea typeface="Calibri" panose="020F0502020204030204" pitchFamily="34" charset="0"/>
                <a:cs typeface="Cambria,Bold"/>
              </a:rPr>
              <a:t>BARRIERS TO EFFECTIVE COMMUNICATION:</a:t>
            </a: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Semantic Barriers: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Badly expressed message,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Symbols with different meaning,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Faulty translations,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Unclarified assumptions,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Excess use of technical words,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Body language and gesture decoding.</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 Psychological Barriers: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Premature evaluation,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Lack of attention,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Poor retention,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Distrust.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28728619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992777"/>
            <a:ext cx="10224995" cy="6093976"/>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BARRIERS TO EFFECTIVE COMMUNICATION:</a:t>
            </a: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Personal Barriers: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Fear of challenge to authority,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Lack of confidence,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Unwillingness to communicate,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Lack of proper incentives.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 Organisational Barriers: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Organisational policy,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Rules and regulations,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Status,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Complex organization structure,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Unavailability of facilities.</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1690675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Class-47</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966650"/>
            <a:ext cx="10224995" cy="6047809"/>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COMMUNICATION:</a:t>
            </a:r>
            <a:endParaRPr lang="en-US" sz="2000" b="1" dirty="0">
              <a:latin typeface="Verdana" panose="020B0604030504040204" pitchFamily="34" charset="0"/>
              <a:ea typeface="Calibri" panose="020F0502020204030204" pitchFamily="34" charset="0"/>
              <a:cs typeface="Cambria,Bold"/>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HOW TO OVERCOME THE BARRIERS: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Clarify the ideas before communication,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Communicate according to the needs of receiver,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Consult others before communicating,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Be aware of language,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Convey things of help and value to listeners,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Ensure proper feedback,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Communicate for present as well as future,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Follow up communications,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Be a good listener.</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14182128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160" y="222386"/>
            <a:ext cx="10972800" cy="1143000"/>
          </a:xfrm>
        </p:spPr>
        <p:txBody>
          <a:bodyPr>
            <a:normAutofit fontScale="90000"/>
          </a:bodyPr>
          <a:lstStyle/>
          <a:p>
            <a:r>
              <a:rPr lang="en-IN" dirty="0" smtClean="0"/>
              <a:t>TEST-1</a:t>
            </a:r>
            <a:br>
              <a:rPr lang="en-IN" dirty="0" smtClean="0"/>
            </a:br>
            <a:r>
              <a:rPr lang="en-IN" dirty="0" smtClean="0"/>
              <a:t>(F.M-15)</a:t>
            </a:r>
            <a:endParaRPr lang="en-US" dirty="0"/>
          </a:p>
        </p:txBody>
      </p:sp>
      <p:sp>
        <p:nvSpPr>
          <p:cNvPr id="3" name="Content Placeholder 2"/>
          <p:cNvSpPr>
            <a:spLocks noGrp="1"/>
          </p:cNvSpPr>
          <p:nvPr>
            <p:ph idx="1"/>
          </p:nvPr>
        </p:nvSpPr>
        <p:spPr/>
        <p:txBody>
          <a:bodyPr/>
          <a:lstStyle/>
          <a:p>
            <a:r>
              <a:rPr lang="en-IN" dirty="0" smtClean="0"/>
              <a:t>Q-1-Define Directing.                                                              (1)</a:t>
            </a:r>
          </a:p>
          <a:p>
            <a:r>
              <a:rPr lang="en-IN" dirty="0" smtClean="0"/>
              <a:t>Q-2-Write various Elements of Directing.                            (1)</a:t>
            </a:r>
          </a:p>
          <a:p>
            <a:r>
              <a:rPr lang="en-IN" dirty="0" smtClean="0"/>
              <a:t>Q-3-Define Supervision.                                                          (1)</a:t>
            </a:r>
          </a:p>
          <a:p>
            <a:r>
              <a:rPr lang="en-IN" dirty="0" smtClean="0"/>
              <a:t>Q-4-Mention Various Role of Supervision.                           (1)</a:t>
            </a:r>
          </a:p>
          <a:p>
            <a:r>
              <a:rPr lang="en-IN" dirty="0" smtClean="0"/>
              <a:t>Q-5-Explain Maslow's need Hierarchy theory.                     (5)</a:t>
            </a:r>
          </a:p>
          <a:p>
            <a:r>
              <a:rPr lang="en-IN" dirty="0" smtClean="0"/>
              <a:t>Q-6-Define communication.Explain various Elements.      (6)</a:t>
            </a:r>
          </a:p>
          <a:p>
            <a:r>
              <a:rPr lang="en-IN" dirty="0" smtClean="0"/>
              <a:t>                                  9437514426</a:t>
            </a:r>
            <a:endParaRPr lang="en-US" dirty="0"/>
          </a:p>
        </p:txBody>
      </p:sp>
      <p:pic>
        <p:nvPicPr>
          <p:cNvPr id="5"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TEST-2</a:t>
            </a:r>
            <a:br>
              <a:rPr lang="en-IN" dirty="0" smtClean="0"/>
            </a:br>
            <a:r>
              <a:rPr lang="en-IN" dirty="0" smtClean="0"/>
              <a:t>(</a:t>
            </a:r>
            <a:r>
              <a:rPr lang="en-IN" dirty="0" smtClean="0"/>
              <a:t>F.M-10)</a:t>
            </a:r>
            <a:endParaRPr lang="en-US" dirty="0"/>
          </a:p>
        </p:txBody>
      </p:sp>
      <p:sp>
        <p:nvSpPr>
          <p:cNvPr id="3" name="Content Placeholder 2"/>
          <p:cNvSpPr>
            <a:spLocks noGrp="1"/>
          </p:cNvSpPr>
          <p:nvPr>
            <p:ph idx="1"/>
          </p:nvPr>
        </p:nvSpPr>
        <p:spPr/>
        <p:txBody>
          <a:bodyPr/>
          <a:lstStyle/>
          <a:p>
            <a:r>
              <a:rPr lang="en-IN" dirty="0" smtClean="0"/>
              <a:t>Q-1-Define Communication.                                                        </a:t>
            </a:r>
            <a:r>
              <a:rPr lang="en-IN" dirty="0" smtClean="0"/>
              <a:t>(2)</a:t>
            </a:r>
            <a:endParaRPr lang="en-IN" dirty="0" smtClean="0"/>
          </a:p>
          <a:p>
            <a:endParaRPr lang="en-IN" dirty="0" smtClean="0"/>
          </a:p>
          <a:p>
            <a:r>
              <a:rPr lang="en-IN" dirty="0" smtClean="0"/>
              <a:t>Q-2-What is perquisites.                                                               (2)</a:t>
            </a:r>
          </a:p>
          <a:p>
            <a:r>
              <a:rPr lang="en-IN" dirty="0" smtClean="0"/>
              <a:t>Q-3-Define </a:t>
            </a:r>
            <a:r>
              <a:rPr lang="en-IN" dirty="0" smtClean="0"/>
              <a:t>participative leadership style.                                 </a:t>
            </a:r>
            <a:r>
              <a:rPr lang="en-IN" dirty="0" smtClean="0"/>
              <a:t>(2)</a:t>
            </a:r>
            <a:endParaRPr lang="en-IN" dirty="0" smtClean="0"/>
          </a:p>
          <a:p>
            <a:r>
              <a:rPr lang="en-IN" dirty="0" smtClean="0"/>
              <a:t>Q-4-Explain </a:t>
            </a:r>
            <a:r>
              <a:rPr lang="en-IN" dirty="0" smtClean="0"/>
              <a:t>various </a:t>
            </a:r>
            <a:r>
              <a:rPr lang="en-US" dirty="0" smtClean="0"/>
              <a:t>Formal Communication Networks.         </a:t>
            </a:r>
            <a:r>
              <a:rPr lang="en-US" dirty="0" smtClean="0"/>
              <a:t>(4)</a:t>
            </a:r>
            <a:endParaRPr lang="en-US" dirty="0" smtClean="0"/>
          </a:p>
          <a:p>
            <a:endParaRPr lang="en-IN"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a:picLocks noChangeAspect="1" noChangeArrowheads="1"/>
          </p:cNvPicPr>
          <p:nvPr/>
        </p:nvPicPr>
        <p:blipFill>
          <a:blip r:embed="rId3"/>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Class-40</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867989" y="569986"/>
            <a:ext cx="9430815" cy="6043193"/>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000" b="1" dirty="0">
                <a:solidFill>
                  <a:srgbClr val="FF0000"/>
                </a:solidFill>
                <a:latin typeface="Verdana" panose="020B0604030504040204" pitchFamily="34" charset="0"/>
                <a:ea typeface="Calibri" panose="020F0502020204030204" pitchFamily="34" charset="0"/>
                <a:cs typeface="Cambria,Bold"/>
              </a:rPr>
              <a:t>ELEMENTS OF DIRECTING</a:t>
            </a:r>
            <a:r>
              <a:rPr lang="en-US" sz="20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Supervision, Motivation, Leadership, Communication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rPr>
              <a:t>SUPERVISION-CONCEPT:</a:t>
            </a:r>
            <a:r>
              <a:rPr lang="en-US" sz="2000" dirty="0">
                <a:latin typeface="Verdana" panose="020B0604030504040204" pitchFamily="34" charset="0"/>
                <a:ea typeface="Calibri" panose="020F0502020204030204" pitchFamily="34" charset="0"/>
                <a:cs typeface="Cambria" panose="02040503050406030204" pitchFamily="18" charset="0"/>
              </a:rPr>
              <a:t> It refers to monitoring the progress of work of subordinates and guiding them properly.</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endParaRPr lang="en-US" sz="2000" b="1" dirty="0">
              <a:solidFill>
                <a:srgbClr val="FF0000"/>
              </a:solidFill>
              <a:latin typeface="Verdana" panose="020B0604030504040204" pitchFamily="34" charset="0"/>
              <a:ea typeface="Calibri" panose="020F0502020204030204" pitchFamily="34" charset="0"/>
              <a:cs typeface="Cambria,Bold"/>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FUNCTIONS OF A SUPERVISOR</a:t>
            </a:r>
            <a:r>
              <a:rPr lang="en-US" sz="2000" dirty="0">
                <a:solidFill>
                  <a:srgbClr val="FF0000"/>
                </a:solidFill>
                <a:latin typeface="Verdana" panose="020B0604030504040204" pitchFamily="34" charset="0"/>
                <a:ea typeface="Calibri" panose="020F0502020204030204" pitchFamily="34" charset="0"/>
                <a:cs typeface="Cambria" panose="02040503050406030204" pitchFamily="18" charset="0"/>
              </a:rPr>
              <a:t>:</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Facilitates control,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Optimum utilization of resources,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Maintenance of discipline,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Feedback,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Improves communication,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Improves motivation.</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31366585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953588" y="1110343"/>
            <a:ext cx="10254343" cy="5586145"/>
          </a:xfrm>
          <a:prstGeom prst="rect">
            <a:avLst/>
          </a:prstGeom>
          <a:noFill/>
          <a:ln w="9525">
            <a:noFill/>
            <a:miter lim="800000"/>
            <a:headEnd/>
            <a:tailEnd/>
          </a:ln>
          <a:effectLst/>
        </p:spPr>
        <p:txBody>
          <a:bodyPr vert="horz" wrap="square" lIns="30470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92138" algn="l"/>
              </a:tabLst>
            </a:pPr>
            <a:r>
              <a:rPr kumimoji="0" lang="en-US" sz="2000" b="1" i="0" u="sng" strike="noStrike" cap="none" normalizeH="0" baseline="0" dirty="0" smtClean="0">
                <a:ln>
                  <a:noFill/>
                </a:ln>
                <a:solidFill>
                  <a:srgbClr val="FF0000"/>
                </a:solidFill>
                <a:effectLst/>
                <a:latin typeface="Arial" pitchFamily="34" charset="0"/>
                <a:ea typeface="Book Antiqua" pitchFamily="18" charset="0"/>
                <a:cs typeface="Calibri" pitchFamily="34" charset="0"/>
              </a:rPr>
              <a:t>Role of a Supervisor</a:t>
            </a:r>
          </a:p>
          <a:p>
            <a:pPr marL="0" marR="0" lvl="0" indent="0" algn="l" defTabSz="914400" rtl="0" eaLnBrk="1" fontAlgn="base" latinLnBrk="0" hangingPunct="1">
              <a:lnSpc>
                <a:spcPct val="100000"/>
              </a:lnSpc>
              <a:spcBef>
                <a:spcPct val="0"/>
              </a:spcBef>
              <a:spcAft>
                <a:spcPct val="0"/>
              </a:spcAft>
              <a:buClrTx/>
              <a:buSzTx/>
              <a:buFontTx/>
              <a:buNone/>
              <a:tabLst>
                <a:tab pos="592138" algn="l"/>
              </a:tabLst>
            </a:pPr>
            <a:endParaRPr kumimoji="0" lang="en-US" sz="20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Link between workers and management</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because the supervisor explains management policies to worker and brings workers problems to the notice of the management.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Ensures issuing Instructions :</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To make sure that the instructions are communicated to each and every employee.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Facilities Control :</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Control means match between actual and planned output. It ensures checking on the methods in use and progress of work according to planned schedule.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Maintenance of Discipline</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The strict supervision and guidance of supervisor encourages the employees and workers to be more disciplined  in the activities.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Feedback</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The supervisors are directly dealing with the subordinates,  As a result feedback in the form of suggestions, grievances  keeps  coming  to the management.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Improved Motivation</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A supervisor with good leadership qualities can build up high morale among workers.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Optimum </a:t>
            </a:r>
            <a:r>
              <a:rPr kumimoji="0" lang="en-US" sz="2000" b="1" i="0" u="none" strike="noStrike" cap="none" normalizeH="0" baseline="0" dirty="0" err="1" smtClean="0">
                <a:ln>
                  <a:noFill/>
                </a:ln>
                <a:solidFill>
                  <a:srgbClr val="FF0000"/>
                </a:solidFill>
                <a:effectLst/>
                <a:latin typeface="Arial" pitchFamily="34" charset="0"/>
                <a:ea typeface="Book Antiqua" pitchFamily="18" charset="0"/>
                <a:cs typeface="Calibri" pitchFamily="34" charset="0"/>
              </a:rPr>
              <a:t>utilisation</a:t>
            </a: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 of resources</a:t>
            </a:r>
            <a:r>
              <a:rPr kumimoji="0" lang="en-US" sz="20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All the activities are under the observation of supervisor so less wastages and optimum </a:t>
            </a:r>
            <a:r>
              <a:rPr kumimoji="0" lang="en-US" sz="2000" b="0" i="0" u="none" strike="noStrike" cap="none" normalizeH="0" baseline="0" dirty="0" err="1" smtClean="0">
                <a:ln>
                  <a:noFill/>
                </a:ln>
                <a:solidFill>
                  <a:schemeClr val="tx1"/>
                </a:solidFill>
                <a:effectLst/>
                <a:latin typeface="Arial" pitchFamily="34" charset="0"/>
                <a:ea typeface="Book Antiqua" pitchFamily="18" charset="0"/>
                <a:cs typeface="Calibri" pitchFamily="34" charset="0"/>
              </a:rPr>
              <a:t>utilisation</a:t>
            </a: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of resources is possible.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DIRECTING</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NUMBER:7</a:t>
            </a:r>
            <a:endParaRPr b="1"/>
          </a:p>
          <a:p>
            <a:r>
              <a:rPr lang="en" b="1" dirty="0"/>
              <a:t>CHAPTER NAME </a:t>
            </a:r>
            <a:r>
              <a:rPr lang="en" b="1" dirty="0" smtClean="0"/>
              <a:t>:Directing</a:t>
            </a:r>
          </a:p>
          <a:p>
            <a:r>
              <a:rPr lang="en" b="1" dirty="0" smtClean="0"/>
              <a:t>Class-41</a:t>
            </a:r>
            <a:endParaRPr b="1"/>
          </a:p>
        </p:txBody>
      </p:sp>
      <p:pic>
        <p:nvPicPr>
          <p:cNvPr id="6" name="Google Shape;63;p14"/>
          <p:cNvPicPr preferRelativeResize="0">
            <a:picLocks noChangeAspect="1" noChangeArrowheads="1"/>
          </p:cNvPicPr>
          <p:nvPr/>
        </p:nvPicPr>
        <p:blipFill>
          <a:blip r:embed="rId4"/>
          <a:srcRect/>
          <a:stretch>
            <a:fillRect/>
          </a:stretch>
        </p:blipFill>
        <p:spPr bwMode="auto">
          <a:xfrm>
            <a:off x="0" y="0"/>
            <a:ext cx="1567543" cy="889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7D23C47-6035-4147-A3AE-85F841CA890C}"/>
              </a:ext>
            </a:extLst>
          </p:cNvPr>
          <p:cNvSpPr/>
          <p:nvPr/>
        </p:nvSpPr>
        <p:spPr>
          <a:xfrm>
            <a:off x="1073809" y="1240970"/>
            <a:ext cx="10224995" cy="5632311"/>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r>
              <a:rPr lang="en-US" sz="2400" b="1" dirty="0">
                <a:solidFill>
                  <a:srgbClr val="FF0000"/>
                </a:solidFill>
                <a:latin typeface="Verdana" panose="020B0604030504040204" pitchFamily="34" charset="0"/>
                <a:ea typeface="Calibri" panose="020F0502020204030204" pitchFamily="34" charset="0"/>
                <a:cs typeface="Cambria,Bold"/>
              </a:rPr>
              <a:t>MOTIVATION-CONCEPT:</a:t>
            </a:r>
            <a:r>
              <a:rPr lang="en-US" sz="2400" b="1" dirty="0">
                <a:latin typeface="Verdana" panose="020B0604030504040204" pitchFamily="34" charset="0"/>
                <a:ea typeface="Calibri" panose="020F0502020204030204" pitchFamily="34" charset="0"/>
                <a:cs typeface="Cambria,Bold"/>
              </a:rPr>
              <a:t> </a:t>
            </a:r>
            <a:r>
              <a:rPr lang="en-US" sz="2400" dirty="0">
                <a:latin typeface="Verdana" panose="020B0604030504040204" pitchFamily="34" charset="0"/>
                <a:ea typeface="Calibri" panose="020F0502020204030204" pitchFamily="34" charset="0"/>
                <a:cs typeface="Cambria,Bold"/>
              </a:rPr>
              <a:t>It is</a:t>
            </a:r>
            <a:r>
              <a:rPr lang="en-US" sz="2400" b="1" dirty="0">
                <a:latin typeface="Verdana" panose="020B0604030504040204" pitchFamily="34" charset="0"/>
                <a:ea typeface="Calibri" panose="020F0502020204030204" pitchFamily="34" charset="0"/>
                <a:cs typeface="Cambria,Bold"/>
              </a:rPr>
              <a:t> </a:t>
            </a:r>
            <a:r>
              <a:rPr lang="en-US" sz="2400" dirty="0">
                <a:latin typeface="Verdana" panose="020B0604030504040204" pitchFamily="34" charset="0"/>
                <a:ea typeface="Calibri" panose="020F0502020204030204" pitchFamily="34" charset="0"/>
                <a:cs typeface="Cambria,Bold"/>
              </a:rPr>
              <a:t>the</a:t>
            </a:r>
            <a:r>
              <a:rPr lang="en-US" sz="2400" b="1" dirty="0">
                <a:latin typeface="Verdana" panose="020B0604030504040204" pitchFamily="34" charset="0"/>
                <a:ea typeface="Calibri" panose="020F0502020204030204" pitchFamily="34" charset="0"/>
                <a:cs typeface="Cambria,Bold"/>
              </a:rPr>
              <a:t> </a:t>
            </a:r>
            <a:r>
              <a:rPr lang="en-US" sz="2400" dirty="0">
                <a:latin typeface="Verdana" panose="020B0604030504040204" pitchFamily="34" charset="0"/>
                <a:ea typeface="Calibri" panose="020F0502020204030204" pitchFamily="34" charset="0"/>
                <a:cs typeface="Cambria" panose="02040503050406030204" pitchFamily="18" charset="0"/>
              </a:rPr>
              <a:t>process of stimulating people to accomplish desired goals. It depends up on satisfying the needs of people.</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Bold"/>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MASLOW’S HIERARCHY OF NEEDS:</a:t>
            </a:r>
            <a:r>
              <a:rPr lang="en-US" sz="2400" b="1" dirty="0">
                <a:latin typeface="Verdana" panose="020B0604030504040204" pitchFamily="34" charset="0"/>
                <a:ea typeface="Calibri" panose="020F0502020204030204" pitchFamily="34" charset="0"/>
                <a:cs typeface="Cambria,Bold"/>
              </a:rPr>
              <a:t> </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Physiological needs</a:t>
            </a:r>
            <a:r>
              <a:rPr lang="en-US" sz="2400" dirty="0">
                <a:latin typeface="Verdana" panose="020B0604030504040204" pitchFamily="34" charset="0"/>
                <a:ea typeface="Calibri" panose="020F0502020204030204" pitchFamily="34" charset="0"/>
                <a:cs typeface="Cambria" panose="02040503050406030204" pitchFamily="18" charset="0"/>
              </a:rPr>
              <a:t> (food, shelter, clothing)</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Safety needs </a:t>
            </a:r>
            <a:r>
              <a:rPr lang="en-US" sz="2400" dirty="0">
                <a:latin typeface="Verdana" panose="020B0604030504040204" pitchFamily="34" charset="0"/>
                <a:ea typeface="Calibri" panose="020F0502020204030204" pitchFamily="34" charset="0"/>
                <a:cs typeface="Cambria" panose="02040503050406030204" pitchFamily="18" charset="0"/>
              </a:rPr>
              <a:t>(physical and economic security)</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Affiliation or social needs</a:t>
            </a:r>
            <a:r>
              <a:rPr lang="en-US" sz="2400" dirty="0">
                <a:latin typeface="Verdana" panose="020B0604030504040204" pitchFamily="34" charset="0"/>
                <a:ea typeface="Calibri" panose="020F0502020204030204" pitchFamily="34" charset="0"/>
                <a:cs typeface="Cambria" panose="02040503050406030204" pitchFamily="18" charset="0"/>
              </a:rPr>
              <a:t> (friendship, affection)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Esteem needs</a:t>
            </a:r>
            <a:r>
              <a:rPr lang="en-US" sz="2400" dirty="0">
                <a:latin typeface="Verdana" panose="020B0604030504040204" pitchFamily="34" charset="0"/>
                <a:ea typeface="Calibri" panose="020F0502020204030204" pitchFamily="34" charset="0"/>
                <a:cs typeface="Cambria" panose="02040503050406030204" pitchFamily="18" charset="0"/>
              </a:rPr>
              <a:t> (status in society)</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b="1" dirty="0">
                <a:latin typeface="Verdana" panose="020B0604030504040204" pitchFamily="34" charset="0"/>
                <a:ea typeface="Calibri" panose="020F0502020204030204" pitchFamily="34" charset="0"/>
                <a:cs typeface="Cambria" panose="02040503050406030204" pitchFamily="18" charset="0"/>
              </a:rPr>
              <a:t>Self-actualization needs</a:t>
            </a:r>
            <a:r>
              <a:rPr lang="en-US" sz="2400" dirty="0">
                <a:latin typeface="Verdana" panose="020B0604030504040204" pitchFamily="34" charset="0"/>
                <a:ea typeface="Calibri" panose="020F0502020204030204" pitchFamily="34" charset="0"/>
                <a:cs typeface="Cambria" panose="02040503050406030204" pitchFamily="18" charset="0"/>
              </a:rPr>
              <a:t> (achieving self aspiration)</a:t>
            </a:r>
            <a:endParaRPr lang="en-IN" dirty="0">
              <a:solidFill>
                <a:srgbClr val="000000"/>
              </a:solidFill>
              <a:latin typeface="Verdana" panose="020B0604030504040204" pitchFamily="34" charset="0"/>
            </a:endParaRPr>
          </a:p>
        </p:txBody>
      </p:sp>
      <p:sp>
        <p:nvSpPr>
          <p:cNvPr id="4" name="Rectangle 3">
            <a:extLst>
              <a:ext uri="{FF2B5EF4-FFF2-40B4-BE49-F238E27FC236}">
                <a16:creationId xmlns:a16="http://schemas.microsoft.com/office/drawing/2014/main" xmlns="" id="{C5B2244E-256E-43AD-A844-6571271F9725}"/>
              </a:ext>
            </a:extLst>
          </p:cNvPr>
          <p:cNvSpPr/>
          <p:nvPr/>
        </p:nvSpPr>
        <p:spPr>
          <a:xfrm>
            <a:off x="5036741" y="66771"/>
            <a:ext cx="1925527"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DIRECTING </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63;p14"/>
          <p:cNvPicPr preferRelativeResize="0">
            <a:picLocks noChangeAspect="1" noChangeArrowheads="1"/>
          </p:cNvPicPr>
          <p:nvPr/>
        </p:nvPicPr>
        <p:blipFill>
          <a:blip r:embed="rId2"/>
          <a:srcRect/>
          <a:stretch>
            <a:fillRect/>
          </a:stretch>
        </p:blipFill>
        <p:spPr bwMode="auto">
          <a:xfrm>
            <a:off x="0" y="0"/>
            <a:ext cx="1567543" cy="889000"/>
          </a:xfrm>
          <a:prstGeom prst="rect">
            <a:avLst/>
          </a:prstGeom>
          <a:noFill/>
          <a:ln w="9525">
            <a:noFill/>
            <a:miter lim="800000"/>
            <a:headEnd/>
            <a:tailEnd/>
          </a:ln>
        </p:spPr>
      </p:pic>
    </p:spTree>
    <p:extLst>
      <p:ext uri="{BB962C8B-B14F-4D97-AF65-F5344CB8AC3E}">
        <p14:creationId xmlns:p14="http://schemas.microsoft.com/office/powerpoint/2010/main" xmlns="" val="4235669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361</TotalTime>
  <Words>713</Words>
  <Application>Microsoft Office PowerPoint</Application>
  <PresentationFormat>Custom</PresentationFormat>
  <Paragraphs>264</Paragraphs>
  <Slides>37</Slides>
  <Notes>17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Formal Communication Networks</vt:lpstr>
      <vt:lpstr>Informal communication</vt:lpstr>
      <vt:lpstr>Slide 28</vt:lpstr>
      <vt:lpstr>Slide 29</vt:lpstr>
      <vt:lpstr>Slide 30</vt:lpstr>
      <vt:lpstr>Slide 31</vt:lpstr>
      <vt:lpstr>Slide 32</vt:lpstr>
      <vt:lpstr>Slide 33</vt:lpstr>
      <vt:lpstr>Slide 34</vt:lpstr>
      <vt:lpstr>TEST-1 (F.M-15)</vt:lpstr>
      <vt:lpstr>TEST-2 (F.M-10)</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436</cp:revision>
  <dcterms:created xsi:type="dcterms:W3CDTF">2018-06-16T15:55:13Z</dcterms:created>
  <dcterms:modified xsi:type="dcterms:W3CDTF">2022-02-16T04:00:59Z</dcterms:modified>
</cp:coreProperties>
</file>