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omments/comment3.xml" ContentType="application/vnd.openxmlformats-officedocument.presentationml.comments+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30"/>
  </p:notesMasterIdLst>
  <p:sldIdLst>
    <p:sldId id="509" r:id="rId2"/>
    <p:sldId id="435" r:id="rId3"/>
    <p:sldId id="439" r:id="rId4"/>
    <p:sldId id="494" r:id="rId5"/>
    <p:sldId id="522" r:id="rId6"/>
    <p:sldId id="511" r:id="rId7"/>
    <p:sldId id="438" r:id="rId8"/>
    <p:sldId id="440" r:id="rId9"/>
    <p:sldId id="441" r:id="rId10"/>
    <p:sldId id="521" r:id="rId11"/>
    <p:sldId id="512" r:id="rId12"/>
    <p:sldId id="442" r:id="rId13"/>
    <p:sldId id="443" r:id="rId14"/>
    <p:sldId id="520" r:id="rId15"/>
    <p:sldId id="513" r:id="rId16"/>
    <p:sldId id="444" r:id="rId17"/>
    <p:sldId id="445" r:id="rId18"/>
    <p:sldId id="519" r:id="rId19"/>
    <p:sldId id="514" r:id="rId20"/>
    <p:sldId id="446" r:id="rId21"/>
    <p:sldId id="518" r:id="rId22"/>
    <p:sldId id="515" r:id="rId23"/>
    <p:sldId id="447" r:id="rId24"/>
    <p:sldId id="449" r:id="rId25"/>
    <p:sldId id="517" r:id="rId26"/>
    <p:sldId id="516" r:id="rId27"/>
    <p:sldId id="450" r:id="rId28"/>
    <p:sldId id="51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 xmlns:p15="http://schemas.microsoft.com/office/powerpoint/2012/main" userId="e28db51c8c314011" providerId="Windows Live"/>
      </p:ext>
    </p:extLst>
  </p:cmAuthor>
  <p:cmAuthor id="2" name="" initials="" lastIdx="4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7426" autoAdjust="0"/>
    <p:restoredTop sz="94660"/>
  </p:normalViewPr>
  <p:slideViewPr>
    <p:cSldViewPr snapToGrid="0">
      <p:cViewPr varScale="1">
        <p:scale>
          <a:sx n="73" d="100"/>
          <a:sy n="73" d="100"/>
        </p:scale>
        <p:origin x="-930" y="-12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6">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8">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0">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2">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20-06-17T16:36:04.724" idx="4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4">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2/3/2022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2/3/2022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2/3/2022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2/3/2022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2/3/2022</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 xmlns:p14="http://schemas.microsoft.com/office/powerpoint/2010/main"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2/3/2022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2/3/2022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2/3/2022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2/3/2022</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2/3/2022</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2/3/2022</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2/3/2022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2/3/2022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2/3/2022</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Class-32</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283649" y="362857"/>
            <a:ext cx="1567543" cy="889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Class-34</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031966"/>
            <a:ext cx="10224995" cy="5909310"/>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SOURCES OF RECRUITMENT:</a:t>
            </a:r>
            <a:r>
              <a:rPr lang="en-US" dirty="0">
                <a:solidFill>
                  <a:srgbClr val="FF0000"/>
                </a:solidFill>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EXTERNAL SOURCES: </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Direct Recruitment,</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Casual Callers,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Advertisement,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Employment Exchange,</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Placement Agencies,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Management Consultants,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Campus Recruitment,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Recommendations of Employees,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Labour Contractors,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Advertising on Television,</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Web Publishing etc.</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1214837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867989" y="569986"/>
            <a:ext cx="9430815" cy="6186309"/>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SOURCES OF RECRUITMENT:</a:t>
            </a:r>
            <a:r>
              <a:rPr lang="en-US" sz="2400" dirty="0">
                <a:solidFill>
                  <a:srgbClr val="FF0000"/>
                </a:solidFill>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EXTERNAL SOURCES: </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Merits of External Source:</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Qualified Personnel,</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Wider Choice,</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Fresh Talent,</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Competitive Spirit.</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Limitations of External Sources: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Dissatisfaction among existing staff,</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Lengthy process,</a:t>
            </a:r>
            <a:r>
              <a:rPr lang="en-US" sz="2400" dirty="0">
                <a:latin typeface="Verdana" panose="020B0604030504040204" pitchFamily="34" charset="0"/>
                <a:ea typeface="Calibri" panose="020F0502020204030204" pitchFamily="34" charset="0"/>
                <a:cs typeface="Wingdings3"/>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Costly process.</a:t>
            </a: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899381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Class-35</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57625" y="362382"/>
            <a:ext cx="10683918" cy="6207084"/>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SELECTION:</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Selection is the process of identifying and choosing the best person out of a number of prospective candidates for a job.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Towards this purpose, the candidates are required to take a series of employment tests and interviews.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PROCESS OF SELECTION: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 panose="02040503050406030204" pitchFamily="18" charset="0"/>
              </a:rPr>
              <a:t>Preliminary Screening</a:t>
            </a:r>
            <a:r>
              <a:rPr lang="en-US" dirty="0">
                <a:latin typeface="Verdana" panose="020B0604030504040204" pitchFamily="34" charset="0"/>
                <a:ea typeface="Calibri" panose="020F0502020204030204" pitchFamily="34" charset="0"/>
                <a:cs typeface="Cambria" panose="02040503050406030204" pitchFamily="18" charset="0"/>
              </a:rPr>
              <a:t>-to eliminate unqualified and misfit candidates.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 panose="02040503050406030204" pitchFamily="18" charset="0"/>
              </a:rPr>
              <a:t>Selection Tests</a:t>
            </a:r>
            <a:r>
              <a:rPr lang="en-US" dirty="0">
                <a:latin typeface="Verdana" panose="020B0604030504040204" pitchFamily="34" charset="0"/>
                <a:ea typeface="Calibri" panose="020F0502020204030204" pitchFamily="34" charset="0"/>
                <a:cs typeface="Cambria" panose="02040503050406030204" pitchFamily="18" charset="0"/>
              </a:rPr>
              <a:t>-Intelligence test, aptitude test, trade test et.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Employment Interview</a:t>
            </a:r>
            <a:r>
              <a:rPr lang="en-US" dirty="0">
                <a:latin typeface="Verdana" panose="020B0604030504040204" pitchFamily="34" charset="0"/>
                <a:ea typeface="Calibri" panose="020F0502020204030204" pitchFamily="34" charset="0"/>
                <a:cs typeface="Cambria,Bold"/>
              </a:rPr>
              <a:t>-to find out the confidence level and professional knowledge of candidate.</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Reference and Background Checks</a:t>
            </a:r>
            <a:r>
              <a:rPr lang="en-US" dirty="0">
                <a:latin typeface="Verdana" panose="020B0604030504040204" pitchFamily="34" charset="0"/>
                <a:ea typeface="Calibri" panose="020F0502020204030204" pitchFamily="34" charset="0"/>
                <a:cs typeface="Cambria,Bold"/>
              </a:rPr>
              <a:t>-to know about the personal character of candidate.</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Selection Decision</a:t>
            </a:r>
            <a:r>
              <a:rPr lang="en-US" dirty="0">
                <a:latin typeface="Verdana" panose="020B0604030504040204" pitchFamily="34" charset="0"/>
                <a:ea typeface="Calibri" panose="020F0502020204030204" pitchFamily="34" charset="0"/>
                <a:cs typeface="Cambria,Bold"/>
              </a:rPr>
              <a:t>-most suitable candidate is selected.</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Medical Examination</a:t>
            </a:r>
            <a:r>
              <a:rPr lang="en-US" dirty="0">
                <a:latin typeface="Verdana" panose="020B0604030504040204" pitchFamily="34" charset="0"/>
                <a:ea typeface="Calibri" panose="020F0502020204030204" pitchFamily="34" charset="0"/>
                <a:cs typeface="Cambria,Bold"/>
              </a:rPr>
              <a:t>-for medical fitness.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Job Offer</a:t>
            </a:r>
            <a:r>
              <a:rPr lang="en-US" dirty="0">
                <a:latin typeface="Verdana" panose="020B0604030504040204" pitchFamily="34" charset="0"/>
                <a:ea typeface="Calibri" panose="020F0502020204030204" pitchFamily="34" charset="0"/>
                <a:cs typeface="Cambria,Bold"/>
              </a:rPr>
              <a:t>-through the letter of appointment.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Contract of employment</a:t>
            </a:r>
            <a:r>
              <a:rPr lang="en-US" dirty="0">
                <a:latin typeface="Verdana" panose="020B0604030504040204" pitchFamily="34" charset="0"/>
                <a:ea typeface="Calibri" panose="020F0502020204030204" pitchFamily="34" charset="0"/>
                <a:cs typeface="Cambria,Bold"/>
              </a:rPr>
              <a:t>-about duties, responsibilities, pay, allowances, hours of work, leave rules, probation period, etc.</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7293274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983502" y="775441"/>
            <a:ext cx="10224995" cy="5571397"/>
          </a:xfrm>
          <a:prstGeom prst="rect">
            <a:avLst/>
          </a:prstGeom>
        </p:spPr>
        <p:txBody>
          <a:bodyPr wrap="square">
            <a:spAutoFit/>
          </a:bodyPr>
          <a:lstStyle/>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Some Common Selection Tests: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Intelligence Test - </a:t>
            </a:r>
            <a:r>
              <a:rPr lang="en-US" sz="2400" dirty="0">
                <a:latin typeface="Verdana" panose="020B0604030504040204" pitchFamily="34" charset="0"/>
                <a:ea typeface="Calibri" panose="020F0502020204030204" pitchFamily="34" charset="0"/>
                <a:cs typeface="Cambria" panose="02040503050406030204" pitchFamily="18" charset="0"/>
              </a:rPr>
              <a:t>a</a:t>
            </a:r>
            <a:r>
              <a:rPr lang="en-US" sz="2400" b="1" dirty="0">
                <a:latin typeface="Verdana" panose="020B0604030504040204" pitchFamily="34" charset="0"/>
                <a:ea typeface="Calibri" panose="020F0502020204030204" pitchFamily="34" charset="0"/>
                <a:cs typeface="Cambria" panose="02040503050406030204" pitchFamily="18" charset="0"/>
              </a:rPr>
              <a:t> </a:t>
            </a:r>
            <a:r>
              <a:rPr lang="en-US" sz="2400" dirty="0">
                <a:latin typeface="Verdana" panose="020B0604030504040204" pitchFamily="34" charset="0"/>
                <a:ea typeface="Calibri" panose="020F0502020204030204" pitchFamily="34" charset="0"/>
                <a:cs typeface="Cambria" panose="02040503050406030204" pitchFamily="18" charset="0"/>
              </a:rPr>
              <a:t>psychological test to measures the level of intelligence quotient(IQ).</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Aptitude Test - </a:t>
            </a:r>
            <a:r>
              <a:rPr lang="en-US" sz="2400" dirty="0">
                <a:latin typeface="Verdana" panose="020B0604030504040204" pitchFamily="34" charset="0"/>
                <a:ea typeface="Calibri" panose="020F0502020204030204" pitchFamily="34" charset="0"/>
                <a:cs typeface="Cambria" panose="02040503050406030204" pitchFamily="18" charset="0"/>
              </a:rPr>
              <a:t>to</a:t>
            </a:r>
            <a:r>
              <a:rPr lang="en-US" sz="2400" b="1" dirty="0">
                <a:latin typeface="Verdana" panose="020B0604030504040204" pitchFamily="34" charset="0"/>
                <a:ea typeface="Calibri" panose="020F0502020204030204" pitchFamily="34" charset="0"/>
                <a:cs typeface="Cambria" panose="02040503050406030204" pitchFamily="18" charset="0"/>
              </a:rPr>
              <a:t> </a:t>
            </a:r>
            <a:r>
              <a:rPr lang="en-US" sz="2400" dirty="0">
                <a:latin typeface="Verdana" panose="020B0604030504040204" pitchFamily="34" charset="0"/>
                <a:ea typeface="Calibri" panose="020F0502020204030204" pitchFamily="34" charset="0"/>
                <a:cs typeface="Cambria" panose="02040503050406030204" pitchFamily="18" charset="0"/>
              </a:rPr>
              <a:t>find out the potential of candidate of learning new skills and methods.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Personality Test </a:t>
            </a:r>
            <a:r>
              <a:rPr lang="en-US" sz="2400" dirty="0">
                <a:latin typeface="Verdana" panose="020B0604030504040204" pitchFamily="34" charset="0"/>
                <a:ea typeface="Calibri" panose="020F0502020204030204" pitchFamily="34" charset="0"/>
                <a:cs typeface="Cambria" panose="02040503050406030204" pitchFamily="18" charset="0"/>
              </a:rPr>
              <a:t>- to find out the behaviour, intelligence, aptitude, attitude and interest of candidate.</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Trade Test - </a:t>
            </a:r>
            <a:r>
              <a:rPr lang="en-US" sz="2400" dirty="0">
                <a:latin typeface="Verdana" panose="020B0604030504040204" pitchFamily="34" charset="0"/>
                <a:ea typeface="Calibri" panose="020F0502020204030204" pitchFamily="34" charset="0"/>
                <a:cs typeface="Cambria" panose="02040503050406030204" pitchFamily="18" charset="0"/>
              </a:rPr>
              <a:t>to</a:t>
            </a:r>
            <a:r>
              <a:rPr lang="en-US" sz="2400" b="1" dirty="0">
                <a:latin typeface="Verdana" panose="020B0604030504040204" pitchFamily="34" charset="0"/>
                <a:ea typeface="Calibri" panose="020F0502020204030204" pitchFamily="34" charset="0"/>
                <a:cs typeface="Cambria" panose="02040503050406030204" pitchFamily="18" charset="0"/>
              </a:rPr>
              <a:t> </a:t>
            </a:r>
            <a:r>
              <a:rPr lang="en-US" sz="2400" dirty="0">
                <a:latin typeface="Verdana" panose="020B0604030504040204" pitchFamily="34" charset="0"/>
                <a:ea typeface="Calibri" panose="020F0502020204030204" pitchFamily="34" charset="0"/>
                <a:cs typeface="Cambria" panose="02040503050406030204" pitchFamily="18" charset="0"/>
              </a:rPr>
              <a:t>check the existing skills, knowledge and proficiency of candidate.</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Interest Test </a:t>
            </a:r>
            <a:r>
              <a:rPr lang="en-US" sz="2400" dirty="0">
                <a:latin typeface="Verdana" panose="020B0604030504040204" pitchFamily="34" charset="0"/>
                <a:ea typeface="Calibri" panose="020F0502020204030204" pitchFamily="34" charset="0"/>
                <a:cs typeface="Cambria" panose="02040503050406030204" pitchFamily="18" charset="0"/>
              </a:rPr>
              <a:t>- to check the interest of candidate in the job.</a:t>
            </a:r>
            <a:endParaRPr lang="en-IN"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631293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Class-36</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005840"/>
            <a:ext cx="10224995" cy="6047809"/>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STAFFING</a:t>
            </a:r>
            <a:r>
              <a:rPr lang="en-IN"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2400" b="1" dirty="0">
                <a:solidFill>
                  <a:srgbClr val="FF0000"/>
                </a:solidFill>
                <a:latin typeface="Verdana" panose="020B0604030504040204" pitchFamily="34" charset="0"/>
                <a:ea typeface="Calibri" panose="020F0502020204030204" pitchFamily="34" charset="0"/>
                <a:cs typeface="Cambria,Bold"/>
              </a:rPr>
              <a:t>CONCEPT:</a:t>
            </a:r>
            <a:r>
              <a:rPr lang="en-US" sz="2400"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400" dirty="0">
                <a:latin typeface="Verdana" panose="020B0604030504040204" pitchFamily="34" charset="0"/>
                <a:ea typeface="Calibri" panose="020F0502020204030204" pitchFamily="34" charset="0"/>
                <a:cs typeface="Cambria" panose="02040503050406030204" pitchFamily="18" charset="0"/>
              </a:rPr>
              <a:t>Staffing is a managerial function of filling and keeping filled, the positions in an organization.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NEED/IMPORTANCE:</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Filling the positions in organization,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Right people for the right job,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Rapid advancement of technology,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Increased size of organizations,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Employee satisfaction,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Efficient use of human resource.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29244169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6043193"/>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TRAINING AND DEVELOPMENT-CONCEPT:</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Training and Development is an attempt to improve the current or future employee performance by increasing an employee’s ability to perform through learning, usually by changing the employee’s attitude or increasing his or her skills and knowledge.</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Training, Development and Education:</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Training:</a:t>
            </a:r>
            <a:r>
              <a:rPr lang="en-US" sz="2000" dirty="0">
                <a:latin typeface="Verdana" panose="020B0604030504040204" pitchFamily="34" charset="0"/>
                <a:ea typeface="Calibri" panose="020F0502020204030204" pitchFamily="34" charset="0"/>
                <a:cs typeface="Cambria" panose="02040503050406030204" pitchFamily="18" charset="0"/>
              </a:rPr>
              <a:t> It is a process by which the skills and abilities of employees to perform specific a job are increased.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Education</a:t>
            </a:r>
            <a:r>
              <a:rPr lang="en-US" sz="2000" dirty="0">
                <a:latin typeface="Verdana" panose="020B0604030504040204" pitchFamily="34" charset="0"/>
                <a:ea typeface="Calibri" panose="020F0502020204030204" pitchFamily="34" charset="0"/>
                <a:cs typeface="Cambria" panose="02040503050406030204" pitchFamily="18" charset="0"/>
              </a:rPr>
              <a:t>: It is the process of increasing knowledge and understanding of employees.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Development: </a:t>
            </a:r>
            <a:r>
              <a:rPr lang="en-US" sz="2000" dirty="0">
                <a:latin typeface="Verdana" panose="020B0604030504040204" pitchFamily="34" charset="0"/>
                <a:ea typeface="Calibri" panose="020F0502020204030204" pitchFamily="34" charset="0"/>
                <a:cs typeface="Cambria,Bold"/>
              </a:rPr>
              <a:t>It</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Bold"/>
              </a:rPr>
              <a:t>refers</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to the learning opportunities designed to help employees grow.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134769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Class-37</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863593"/>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IMPORTANCE/BENEFITS of TRAINING AND DEVELOPMENT: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Benefits to the Organisation: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No</a:t>
            </a:r>
            <a:r>
              <a:rPr lang="en-US" dirty="0">
                <a:latin typeface="Verdana" panose="020B0604030504040204" pitchFamily="34" charset="0"/>
                <a:ea typeface="Calibri" panose="020F0502020204030204" pitchFamily="34" charset="0"/>
                <a:cs typeface="Wingdings3"/>
              </a:rPr>
              <a:t> </a:t>
            </a:r>
            <a:r>
              <a:rPr lang="en-US" dirty="0">
                <a:latin typeface="Verdana" panose="020B0604030504040204" pitchFamily="34" charset="0"/>
                <a:ea typeface="Calibri" panose="020F0502020204030204" pitchFamily="34" charset="0"/>
                <a:cs typeface="Cambria" panose="02040503050406030204" pitchFamily="18" charset="0"/>
              </a:rPr>
              <a:t>wastage of efforts and money,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Higher profits,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Wingdings3"/>
              </a:rPr>
              <a:t>I</a:t>
            </a:r>
            <a:r>
              <a:rPr lang="en-US" dirty="0">
                <a:latin typeface="Verdana" panose="020B0604030504040204" pitchFamily="34" charset="0"/>
                <a:ea typeface="Calibri" panose="020F0502020204030204" pitchFamily="34" charset="0"/>
                <a:cs typeface="Cambria" panose="02040503050406030204" pitchFamily="18" charset="0"/>
              </a:rPr>
              <a:t>ncrease in employees’ morale,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Reduction in absenteeism and employee turnover, </a:t>
            </a: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Effective response to fast changing environment.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Benefits to the Employee: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Improved skills and knowledge,</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Increased performance,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Helps in earning more money,</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Training makes the employee more efficient,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Training increases the satisfaction and morale of employees.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020604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299271"/>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METHODS OF TRAINING-</a:t>
            </a: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	ON THE JOB: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Induction,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Apprenticeship,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Internship training.</a:t>
            </a: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	OFF THE JOB: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Vestibule training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INDUCTION TRAIING:</a:t>
            </a:r>
            <a:r>
              <a:rPr lang="en-US" dirty="0">
                <a:latin typeface="Verdana" panose="020B0604030504040204" pitchFamily="34" charset="0"/>
                <a:ea typeface="Calibri" panose="020F0502020204030204" pitchFamily="34" charset="0"/>
                <a:cs typeface="Cambria" panose="02040503050406030204" pitchFamily="18" charset="0"/>
              </a:rPr>
              <a:t> Induction/orientation training is provided to a new employee to give relevant information about his position and role in the organization. It is organized by human resources department or seniors of the concerned department.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 panose="02040503050406030204" pitchFamily="18" charset="0"/>
              </a:rPr>
              <a:t> </a:t>
            </a: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1814532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Class-38</a:t>
            </a:r>
            <a:endParaRPr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991768"/>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APPRENTICESHIP TRAINING:</a:t>
            </a:r>
            <a:r>
              <a:rPr lang="en-US" sz="2000" dirty="0">
                <a:latin typeface="Verdana" panose="020B0604030504040204" pitchFamily="34" charset="0"/>
                <a:ea typeface="Calibri" panose="020F0502020204030204" pitchFamily="34" charset="0"/>
                <a:cs typeface="Cambria" panose="02040503050406030204" pitchFamily="18" charset="0"/>
              </a:rPr>
              <a:t> This type of training is need for the skilled jobs such as plumber, fitter, electrician etc. In this method trainees are put under a master worker.</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dirty="0">
                <a:latin typeface="Verdana" panose="020B0604030504040204" pitchFamily="34" charset="0"/>
                <a:ea typeface="Calibri" panose="020F0502020204030204" pitchFamily="34" charset="0"/>
                <a:cs typeface="Cambria" panose="02040503050406030204" pitchFamily="18" charset="0"/>
              </a:rPr>
              <a:t> </a:t>
            </a:r>
            <a:r>
              <a:rPr lang="en-US" sz="2000" b="1" dirty="0">
                <a:solidFill>
                  <a:srgbClr val="FF0000"/>
                </a:solidFill>
                <a:latin typeface="Verdana" panose="020B0604030504040204" pitchFamily="34" charset="0"/>
                <a:ea typeface="Calibri" panose="020F0502020204030204" pitchFamily="34" charset="0"/>
                <a:cs typeface="Cambria,Bold"/>
              </a:rPr>
              <a:t>INTERNSHIP TRAINING:</a:t>
            </a:r>
            <a:r>
              <a:rPr lang="en-US" sz="2000" dirty="0">
                <a:latin typeface="Verdana" panose="020B0604030504040204" pitchFamily="34" charset="0"/>
                <a:ea typeface="Calibri" panose="020F0502020204030204" pitchFamily="34" charset="0"/>
                <a:cs typeface="Cambria" panose="02040503050406030204" pitchFamily="18" charset="0"/>
              </a:rPr>
              <a:t> This type of training is provided jointly by educational institutions and business organizations. A student carry his classes in the educational institution, and at the same time he makes practice with the business organization to get practical training.</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VESTIBULE TRAINING:</a:t>
            </a:r>
            <a:r>
              <a:rPr lang="en-US" sz="2000" dirty="0">
                <a:latin typeface="Verdana" panose="020B0604030504040204" pitchFamily="34" charset="0"/>
                <a:ea typeface="Calibri" panose="020F0502020204030204" pitchFamily="34" charset="0"/>
                <a:cs typeface="Cambria" panose="02040503050406030204" pitchFamily="18" charset="0"/>
              </a:rPr>
              <a:t> </a:t>
            </a:r>
          </a:p>
          <a:p>
            <a:pPr>
              <a:lnSpc>
                <a:spcPct val="150000"/>
              </a:lnSpc>
              <a:spcAft>
                <a:spcPts val="0"/>
              </a:spcAft>
            </a:pPr>
            <a:r>
              <a:rPr lang="en-US" sz="2000" dirty="0">
                <a:latin typeface="Verdana" panose="020B0604030504040204" pitchFamily="34" charset="0"/>
                <a:ea typeface="Calibri" panose="020F0502020204030204" pitchFamily="34" charset="0"/>
                <a:cs typeface="Cambria" panose="02040503050406030204" pitchFamily="18" charset="0"/>
              </a:rPr>
              <a:t>In this method actual work environment is created in the class room and the trainees use same material and equipments as used in the factory. This is done in the cases where employees are required to handle sophisticated machines and equipments.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661510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966650"/>
            <a:ext cx="10224995" cy="6201698"/>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HUMAN RESOURCE MANAGEMENT: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solidFill>
                  <a:srgbClr val="000000"/>
                </a:solidFill>
                <a:latin typeface="Verdana" panose="020B0604030504040204" pitchFamily="34" charset="0"/>
                <a:ea typeface="Calibri" panose="020F0502020204030204" pitchFamily="34" charset="0"/>
                <a:cs typeface="Cambria" panose="02040503050406030204" pitchFamily="18" charset="0"/>
              </a:rPr>
              <a:t>It is a special branch of management and related with recruitment, selection, development and optimum utilization of the human asset.</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solidFill>
                  <a:srgbClr val="000000"/>
                </a:solidFill>
                <a:latin typeface="Verdana" panose="020B0604030504040204" pitchFamily="34" charset="0"/>
                <a:ea typeface="Calibri" panose="020F0502020204030204" pitchFamily="34" charset="0"/>
                <a:cs typeface="Cambria" panose="02040503050406030204" pitchFamily="18" charset="0"/>
              </a:rPr>
              <a:t>In large organizations a separate department is established for the management of human resources, which works under the guidance of Human Resource Manager.</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AS A PART OF HUMAN RESOURCE MANAGEMENT:</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Staffing is a function which all managers need to perform.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All managers (marketing manager, finance manager, production manager etc.) need to perform almost all the functions of management such as planning, organizing, staffing, directing and controlling.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In the same way human resource manager also performs various functions of management, one of them is staffing.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3199440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045028"/>
            <a:ext cx="10224995" cy="5179880"/>
          </a:xfrm>
          <a:prstGeom prst="rect">
            <a:avLst/>
          </a:prstGeom>
        </p:spPr>
        <p:txBody>
          <a:bodyPr wrap="square">
            <a:spAutoFit/>
          </a:bodyPr>
          <a:lstStyle/>
          <a:p>
            <a:pPr>
              <a:lnSpc>
                <a:spcPct val="115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 panose="02040503050406030204" pitchFamily="18" charset="0"/>
              </a:rPr>
              <a:t>SPECIALIZED DUTIES AND ACTIVITIES PERFORMED BY HUMAN RESOURCE MANAGEMENT: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Recruitment</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Analysing jobs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Developing Compensation and Incentive Plans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Training and Development of Employees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Maintaining Labour Relations and Union Management Relations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Handling grievances and Complaints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Providing for Social Security and Welfare of Employees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Defending the Company in Law Suits and Avoiding Legal Complication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774548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STAFFING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NUMBER:6</a:t>
            </a:r>
            <a:endParaRPr b="1"/>
          </a:p>
          <a:p>
            <a:r>
              <a:rPr lang="en" b="1" dirty="0"/>
              <a:t>CHAPTER NAME </a:t>
            </a:r>
            <a:r>
              <a:rPr lang="en" b="1" dirty="0" smtClean="0"/>
              <a:t>: Staffing</a:t>
            </a:r>
          </a:p>
          <a:p>
            <a:r>
              <a:rPr lang="en" b="1" dirty="0" smtClean="0"/>
              <a:t>Class-33</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110343"/>
            <a:ext cx="10224995" cy="6052426"/>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STAFFING PROCESS: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Estimating manpower requirement-</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0"/>
              </a:spcAft>
              <a:buFont typeface="Verdana" panose="020B0604030504040204" pitchFamily="34" charset="0"/>
              <a:buChar char="•"/>
            </a:pPr>
            <a:r>
              <a:rPr lang="en-US" dirty="0">
                <a:latin typeface="Verdana" panose="020B0604030504040204" pitchFamily="34" charset="0"/>
                <a:ea typeface="Calibri" panose="020F0502020204030204" pitchFamily="34" charset="0"/>
                <a:cs typeface="Cambria" panose="02040503050406030204" pitchFamily="18" charset="0"/>
              </a:rPr>
              <a:t>Workload analysis - finding number and type of employees needed to perform various tasks.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15000"/>
              </a:lnSpc>
              <a:spcAft>
                <a:spcPts val="0"/>
              </a:spcAft>
              <a:buFont typeface="Verdana" panose="020B0604030504040204" pitchFamily="34" charset="0"/>
              <a:buChar char="•"/>
            </a:pPr>
            <a:r>
              <a:rPr lang="en-US" dirty="0">
                <a:latin typeface="Verdana" panose="020B0604030504040204" pitchFamily="34" charset="0"/>
                <a:ea typeface="Calibri" panose="020F0502020204030204" pitchFamily="34" charset="0"/>
                <a:cs typeface="Cambria" panose="02040503050406030204" pitchFamily="18" charset="0"/>
              </a:rPr>
              <a:t>Workforce analysis - analyzing existing workforce </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Recruitment-inducing people to apply for the job. </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Selection-choosing the most suitable candidates.</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Placement and Orientation-</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0"/>
              </a:spcAft>
              <a:buFont typeface="Verdana" panose="020B0604030504040204" pitchFamily="34" charset="0"/>
              <a:buChar char="•"/>
            </a:pPr>
            <a:r>
              <a:rPr lang="en-US" dirty="0">
                <a:latin typeface="Verdana" panose="020B0604030504040204" pitchFamily="34" charset="0"/>
                <a:ea typeface="Calibri" panose="020F0502020204030204" pitchFamily="34" charset="0"/>
                <a:cs typeface="Cambria" panose="02040503050406030204" pitchFamily="18" charset="0"/>
              </a:rPr>
              <a:t>Occupying of post by new employee</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15000"/>
              </a:lnSpc>
              <a:spcAft>
                <a:spcPts val="0"/>
              </a:spcAft>
              <a:buFont typeface="Verdana" panose="020B0604030504040204" pitchFamily="34" charset="0"/>
              <a:buChar char="•"/>
            </a:pPr>
            <a:r>
              <a:rPr lang="en-US" dirty="0">
                <a:latin typeface="Verdana" panose="020B0604030504040204" pitchFamily="34" charset="0"/>
                <a:ea typeface="Calibri" panose="020F0502020204030204" pitchFamily="34" charset="0"/>
                <a:cs typeface="Cambria" panose="02040503050406030204" pitchFamily="18" charset="0"/>
              </a:rPr>
              <a:t>Introducing new employee with existing</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Training and development-</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Performance appraisal, </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Promotion, </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Compensation.</a:t>
            </a:r>
            <a:endParaRPr lang="en-IN"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763999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65717" y="966651"/>
            <a:ext cx="10224995" cy="6616233"/>
          </a:xfrm>
          <a:prstGeom prst="rect">
            <a:avLst/>
          </a:prstGeom>
        </p:spPr>
        <p:txBody>
          <a:bodyPr wrap="square">
            <a:spAutoFit/>
          </a:bodyPr>
          <a:lstStyle/>
          <a:p>
            <a:pPr>
              <a:lnSpc>
                <a:spcPct val="115000"/>
              </a:lnSpc>
              <a:spcAft>
                <a:spcPts val="0"/>
              </a:spcAft>
            </a:pPr>
            <a:r>
              <a:rPr lang="en-US" sz="2400" b="1" u="sng" dirty="0">
                <a:latin typeface="Verdana" panose="020B0604030504040204" pitchFamily="34" charset="0"/>
                <a:ea typeface="Calibri" panose="020F0502020204030204" pitchFamily="34" charset="0"/>
                <a:cs typeface="Cambria,Bold"/>
              </a:rPr>
              <a:t>Elements of Staffing</a:t>
            </a:r>
            <a:r>
              <a:rPr lang="en-US" sz="2400" b="1" dirty="0">
                <a:latin typeface="Verdana" panose="020B0604030504040204" pitchFamily="34" charset="0"/>
                <a:ea typeface="Calibri" panose="020F0502020204030204" pitchFamily="34" charset="0"/>
                <a:cs typeface="Cambria,Bold"/>
              </a:rPr>
              <a:t>: </a:t>
            </a:r>
            <a:r>
              <a:rPr lang="en-US" sz="2400" dirty="0">
                <a:latin typeface="Verdana" panose="020B0604030504040204" pitchFamily="34" charset="0"/>
                <a:ea typeface="Calibri" panose="020F0502020204030204" pitchFamily="34" charset="0"/>
                <a:cs typeface="Cambria,Bold"/>
              </a:rPr>
              <a:t>Recruitment, Selection and Training.</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4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RECRUITMENT:</a:t>
            </a:r>
            <a:r>
              <a:rPr lang="en-US" sz="2400" dirty="0">
                <a:latin typeface="Verdana" panose="020B0604030504040204" pitchFamily="34" charset="0"/>
                <a:ea typeface="Calibri" panose="020F0502020204030204" pitchFamily="34" charset="0"/>
                <a:cs typeface="Wingdings2"/>
              </a:rPr>
              <a:t> </a:t>
            </a:r>
          </a:p>
          <a:p>
            <a:pPr>
              <a:lnSpc>
                <a:spcPct val="150000"/>
              </a:lnSpc>
              <a:spcAft>
                <a:spcPts val="0"/>
              </a:spcAft>
            </a:pPr>
            <a:r>
              <a:rPr lang="en-US" sz="2400" dirty="0">
                <a:latin typeface="Verdana" panose="020B0604030504040204" pitchFamily="34" charset="0"/>
                <a:ea typeface="Calibri" panose="020F0502020204030204" pitchFamily="34" charset="0"/>
                <a:cs typeface="Cambria" panose="02040503050406030204" pitchFamily="18" charset="0"/>
              </a:rPr>
              <a:t>Recruitment refers to the process of finding suitable candidates and stimulating them to apply for jobs in an organisation.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Process of Recruitment:</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Identification of sources,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Assessment of sources,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Choosing suitable sources,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Inviting applications.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2300831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097280"/>
            <a:ext cx="10224995" cy="6324808"/>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SOURCES OF RECRUITMENT:</a:t>
            </a:r>
            <a:r>
              <a:rPr lang="en-US" dirty="0">
                <a:solidFill>
                  <a:srgbClr val="FF0000"/>
                </a:solidFill>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Internal Sources, </a:t>
            </a: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External Sources.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INTERNAL SOURCES: </a:t>
            </a:r>
            <a:r>
              <a:rPr lang="en-US" dirty="0">
                <a:latin typeface="Verdana" panose="020B0604030504040204" pitchFamily="34" charset="0"/>
                <a:ea typeface="Calibri" panose="020F0502020204030204" pitchFamily="34" charset="0"/>
                <a:cs typeface="Wingdings2"/>
              </a:rPr>
              <a:t> </a:t>
            </a:r>
            <a:r>
              <a:rPr lang="en-US" dirty="0">
                <a:latin typeface="Verdana" panose="020B0604030504040204" pitchFamily="34" charset="0"/>
                <a:ea typeface="Calibri" panose="020F0502020204030204" pitchFamily="34" charset="0"/>
                <a:cs typeface="Cambria,Bold"/>
              </a:rPr>
              <a:t>Transfers,</a:t>
            </a:r>
            <a:r>
              <a:rPr lang="en-US" dirty="0">
                <a:latin typeface="Verdana" panose="020B0604030504040204" pitchFamily="34" charset="0"/>
                <a:ea typeface="Calibri" panose="020F0502020204030204" pitchFamily="34" charset="0"/>
                <a:cs typeface="Wingdings2"/>
              </a:rPr>
              <a:t> </a:t>
            </a:r>
            <a:r>
              <a:rPr lang="en-US" dirty="0">
                <a:latin typeface="Verdana" panose="020B0604030504040204" pitchFamily="34" charset="0"/>
                <a:ea typeface="Calibri" panose="020F0502020204030204" pitchFamily="34" charset="0"/>
                <a:cs typeface="Cambria,Bold"/>
              </a:rPr>
              <a:t>Promotions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50000"/>
              </a:lnSpc>
            </a:pPr>
            <a:r>
              <a:rPr lang="en-US" b="1" dirty="0">
                <a:latin typeface="Verdana" panose="020B0604030504040204" pitchFamily="34" charset="0"/>
                <a:ea typeface="Calibri" panose="020F0502020204030204" pitchFamily="34" charset="0"/>
                <a:cs typeface="Cambria,Bold"/>
              </a:rPr>
              <a:t>MERITS: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Employees are motivated,</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Simple process,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Preparing employees for higher jobs,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Shifting workforce from the surplus departments,</a:t>
            </a:r>
            <a:r>
              <a:rPr lang="en-US" dirty="0">
                <a:latin typeface="Verdana" panose="020B0604030504040204" pitchFamily="34" charset="0"/>
                <a:ea typeface="Calibri" panose="020F0502020204030204" pitchFamily="34" charset="0"/>
                <a:cs typeface="Wingdings3"/>
              </a:rPr>
              <a:t> Economical.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50000"/>
              </a:lnSpc>
            </a:pPr>
            <a:r>
              <a:rPr lang="en-US" b="1" dirty="0">
                <a:latin typeface="Verdana" panose="020B0604030504040204" pitchFamily="34" charset="0"/>
                <a:ea typeface="Calibri" panose="020F0502020204030204" pitchFamily="34" charset="0"/>
                <a:cs typeface="Cambria,Bold"/>
              </a:rPr>
              <a:t>Limitations:</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Wingdings3"/>
              </a:rPr>
              <a:t>No </a:t>
            </a:r>
            <a:r>
              <a:rPr lang="en-US" dirty="0">
                <a:latin typeface="Verdana" panose="020B0604030504040204" pitchFamily="34" charset="0"/>
                <a:ea typeface="Calibri" panose="020F0502020204030204" pitchFamily="34" charset="0"/>
                <a:cs typeface="Cambria" panose="02040503050406030204" pitchFamily="18" charset="0"/>
              </a:rPr>
              <a:t>fresh talent,</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Employees become lethargic,</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Wingdings3"/>
              </a:rPr>
              <a:t>I</a:t>
            </a:r>
            <a:r>
              <a:rPr lang="en-US" dirty="0">
                <a:latin typeface="Verdana" panose="020B0604030504040204" pitchFamily="34" charset="0"/>
                <a:ea typeface="Calibri" panose="020F0502020204030204" pitchFamily="34" charset="0"/>
                <a:cs typeface="Cambria" panose="02040503050406030204" pitchFamily="18" charset="0"/>
              </a:rPr>
              <a:t>nternal sources not sufficient,</a:t>
            </a:r>
            <a:r>
              <a:rPr lang="en-US" dirty="0">
                <a:latin typeface="Verdana" panose="020B0604030504040204" pitchFamily="34" charset="0"/>
                <a:ea typeface="Calibri" panose="020F0502020204030204" pitchFamily="34" charset="0"/>
                <a:cs typeface="Wingdings3"/>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Frequent transfers of employees.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1726755"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STAFFING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 xmlns:p14="http://schemas.microsoft.com/office/powerpoint/2010/main" val="3098063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TotalTime>
  <Words>936</Words>
  <Application>Microsoft Office PowerPoint</Application>
  <PresentationFormat>Custom</PresentationFormat>
  <Paragraphs>201</Paragraphs>
  <Slides>28</Slides>
  <Notes>14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428</cp:revision>
  <dcterms:created xsi:type="dcterms:W3CDTF">2018-06-16T15:55:13Z</dcterms:created>
  <dcterms:modified xsi:type="dcterms:W3CDTF">2022-02-03T08:00:04Z</dcterms:modified>
</cp:coreProperties>
</file>