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omments/comment8.xml" ContentType="application/vnd.openxmlformats-officedocument.presentationml.comment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comments/comment6.xml" ContentType="application/vnd.openxmlformats-officedocument.presentationml.comments+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s/comment4.xml" ContentType="application/vnd.openxmlformats-officedocument.presentationml.comments+xml"/>
  <Override PartName="/ppt/notesSlides/notesSlide14.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comments/comment9.xml" ContentType="application/vnd.openxmlformats-officedocument.presentationml.comment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comments/comment7.xml" ContentType="application/vnd.openxmlformats-officedocument.presentationml.comments+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comments/comment5.xml" ContentType="application/vnd.openxmlformats-officedocument.presentationml.comments+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comments/comment3.xml" ContentType="application/vnd.openxmlformats-officedocument.presentationml.comment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19" r:id="rId1"/>
  </p:sldMasterIdLst>
  <p:notesMasterIdLst>
    <p:notesMasterId r:id="rId34"/>
  </p:notesMasterIdLst>
  <p:sldIdLst>
    <p:sldId id="507" r:id="rId2"/>
    <p:sldId id="423" r:id="rId3"/>
    <p:sldId id="509" r:id="rId4"/>
    <p:sldId id="510" r:id="rId5"/>
    <p:sldId id="526" r:id="rId6"/>
    <p:sldId id="511" r:id="rId7"/>
    <p:sldId id="512" r:id="rId8"/>
    <p:sldId id="428" r:id="rId9"/>
    <p:sldId id="513" r:id="rId10"/>
    <p:sldId id="525" r:id="rId11"/>
    <p:sldId id="514" r:id="rId12"/>
    <p:sldId id="426" r:id="rId13"/>
    <p:sldId id="429" r:id="rId14"/>
    <p:sldId id="524" r:id="rId15"/>
    <p:sldId id="515" r:id="rId16"/>
    <p:sldId id="430" r:id="rId17"/>
    <p:sldId id="431" r:id="rId18"/>
    <p:sldId id="523" r:id="rId19"/>
    <p:sldId id="516" r:id="rId20"/>
    <p:sldId id="427" r:id="rId21"/>
    <p:sldId id="522" r:id="rId22"/>
    <p:sldId id="518" r:id="rId23"/>
    <p:sldId id="432" r:id="rId24"/>
    <p:sldId id="521" r:id="rId25"/>
    <p:sldId id="517" r:id="rId26"/>
    <p:sldId id="433" r:id="rId27"/>
    <p:sldId id="528" r:id="rId28"/>
    <p:sldId id="520" r:id="rId29"/>
    <p:sldId id="519" r:id="rId30"/>
    <p:sldId id="434" r:id="rId31"/>
    <p:sldId id="527" r:id="rId32"/>
    <p:sldId id="508"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hisham Datt" initials="BD" lastIdx="1" clrIdx="0">
    <p:extLst>
      <p:ext uri="{19B8F6BF-5375-455C-9EA6-DF929625EA0E}">
        <p15:presenceInfo xmlns="" xmlns:p15="http://schemas.microsoft.com/office/powerpoint/2012/main" userId="e28db51c8c314011" providerId="Windows Live"/>
      </p:ext>
    </p:extLst>
  </p:cmAuthor>
  <p:cmAuthor id="2" name="" initials="" lastIdx="48"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33CC"/>
    <a:srgbClr val="0E4E1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629" autoAdjust="0"/>
    <p:restoredTop sz="94660"/>
  </p:normalViewPr>
  <p:slideViewPr>
    <p:cSldViewPr snapToGrid="0">
      <p:cViewPr varScale="1">
        <p:scale>
          <a:sx n="73" d="100"/>
          <a:sy n="73" d="100"/>
        </p:scale>
        <p:origin x="-630"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0-06-17T16:36:04.724" idx="15">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16">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20-06-17T16:36:04.724" idx="33">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4">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2" dt="2020-06-17T16:36:04.724" idx="35">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6">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2" dt="2020-06-17T16:36:04.724" idx="37">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38">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2" dt="2020-06-17T16:36:04.724" idx="39">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0">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2" dt="2020-06-17T16:36:04.724" idx="41">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2">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2" dt="2020-06-17T16:36:04.724" idx="45">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6">
    <p:pos x="6000" y="100"/>
    <p:text>+amanrouniyar@odmegroup.org How come the website here is ODM Egroup and not ODM PS?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2" dt="2020-06-17T16:36:04.724" idx="43">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4">
    <p:pos x="6000" y="100"/>
    <p:text>+amanrouniyar@odmegroup.org How come the website here is ODM Egroup and not ODM PS?
_Assigned to you_
-Swoyan Satyendu</p:text>
  </p:cm>
</p:cmLst>
</file>

<file path=ppt/comments/comment9.xml><?xml version="1.0" encoding="utf-8"?>
<p:cmLst xmlns:a="http://schemas.openxmlformats.org/drawingml/2006/main" xmlns:r="http://schemas.openxmlformats.org/officeDocument/2006/relationships" xmlns:p="http://schemas.openxmlformats.org/presentationml/2006/main">
  <p:cm authorId="2" dt="2020-06-17T16:36:04.724" idx="47">
    <p:pos x="6000" y="0"/>
    <p:text>1. The logo in the centre looks bad. take it to TOP-LEFT
2. Where in ODM E Group Logo, here? 
3. What about, Closing Slide? 
Similar changes, pending in Kids World PPT as well +amanrouniyar@odmegroup.org
_Assigned to you_
-Swoyan Satyendu</p:text>
  </p:cm>
  <p:cm authorId="2" dt="2020-06-17T16:36:04.720" idx="48">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724E59-B044-41C2-9E04-E59469DE61AF}" type="datetimeFigureOut">
              <a:rPr lang="en-US" smtClean="0"/>
              <a:pPr/>
              <a:t>11/1/2020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155E96A-0AE6-495F-9277-1B3E66AE481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6357D6-3D80-4651-AE86-82D468B140EC}"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E46BFD7-EF2F-48E9-AE73-F04F8F882B3F}"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785600" y="274641"/>
            <a:ext cx="36576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12800" y="274641"/>
            <a:ext cx="107696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015518-74A3-4729-8E1D-5404510B4FEC}"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accent1"/>
        </a:solidFill>
        <a:effectLst/>
      </p:bgPr>
    </p:bg>
    <p:spTree>
      <p:nvGrpSpPr>
        <p:cNvPr id="1" name=""/>
        <p:cNvGrpSpPr/>
        <p:nvPr/>
      </p:nvGrpSpPr>
      <p:grpSpPr>
        <a:xfrm>
          <a:off x="0" y="0"/>
          <a:ext cx="0" cy="0"/>
          <a:chOff x="0" y="0"/>
          <a:chExt cx="0" cy="0"/>
        </a:xfrm>
      </p:grpSpPr>
      <p:sp>
        <p:nvSpPr>
          <p:cNvPr id="11" name="Freeform 6"/>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en-US"/>
              <a:t>Click to edit Master title style</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3" name="Rectangle 12"/>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Date Placeholder 13"/>
          <p:cNvSpPr>
            <a:spLocks noGrp="1"/>
          </p:cNvSpPr>
          <p:nvPr>
            <p:ph type="dt" sz="half" idx="10"/>
          </p:nvPr>
        </p:nvSpPr>
        <p:spPr/>
        <p:txBody>
          <a:bodyPr/>
          <a:lstStyle/>
          <a:p>
            <a:fld id="{B16357D6-3D80-4651-AE86-82D468B140EC}" type="datetime1">
              <a:rPr lang="en-US" smtClean="0"/>
              <a:pPr/>
              <a:t>11/1/2020</a:t>
            </a:fld>
            <a:endParaRPr lang="en-US" dirty="0"/>
          </a:p>
        </p:txBody>
      </p:sp>
      <p:sp>
        <p:nvSpPr>
          <p:cNvPr id="15" name="Slide Number Placeholder 14"/>
          <p:cNvSpPr>
            <a:spLocks noGrp="1"/>
          </p:cNvSpPr>
          <p:nvPr>
            <p:ph type="sldNum" sz="quarter" idx="11"/>
          </p:nvPr>
        </p:nvSpPr>
        <p:spPr/>
        <p:txBody>
          <a:bodyPr/>
          <a:lstStyle/>
          <a:p>
            <a:fld id="{6D22F896-40B5-4ADD-8801-0D06FADFA095}" type="slidenum">
              <a:rPr lang="en-US" smtClean="0"/>
              <a:pPr/>
              <a:t>‹#›</a:t>
            </a:fld>
            <a:endParaRPr lang="en-US" dirty="0"/>
          </a:p>
        </p:txBody>
      </p:sp>
      <p:sp>
        <p:nvSpPr>
          <p:cNvPr id="16" name="Footer Placeholder 15"/>
          <p:cNvSpPr>
            <a:spLocks noGrp="1"/>
          </p:cNvSpPr>
          <p:nvPr>
            <p:ph type="ftr" sz="quarter" idx="12"/>
          </p:nvPr>
        </p:nvSpPr>
        <p:spPr/>
        <p:txBody>
          <a:bodyPr/>
          <a:lstStyle/>
          <a:p>
            <a:r>
              <a:rPr lang="en-US" dirty="0" smtClean="0"/>
              <a:t>KUNJA MOHAN SAHOO</a:t>
            </a:r>
            <a:endParaRPr lang="en-US" dirty="0"/>
          </a:p>
        </p:txBody>
      </p:sp>
    </p:spTree>
    <p:extLst>
      <p:ext uri="{BB962C8B-B14F-4D97-AF65-F5344CB8AC3E}">
        <p14:creationId xmlns="" xmlns:p14="http://schemas.microsoft.com/office/powerpoint/2010/main" val="3653500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A4F1CD-F4A6-4F34-91CE-C1FE363C53CD}"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27F271-E166-42B2-90A8-3BCF67A1E958}" type="datetime1">
              <a:rPr lang="en-US" smtClean="0"/>
              <a:pPr/>
              <a:t>11/1/2020</a:t>
            </a:fld>
            <a:endParaRPr lang="en-US" dirty="0"/>
          </a:p>
        </p:txBody>
      </p:sp>
      <p:sp>
        <p:nvSpPr>
          <p:cNvPr id="5" name="Footer Placeholder 4"/>
          <p:cNvSpPr>
            <a:spLocks noGrp="1"/>
          </p:cNvSpPr>
          <p:nvPr>
            <p:ph type="ftr" sz="quarter" idx="11"/>
          </p:nvPr>
        </p:nvSpPr>
        <p:spPr/>
        <p:txBody>
          <a:bodyPr/>
          <a:lstStyle/>
          <a:p>
            <a:r>
              <a:rPr lang="en-US" smtClean="0"/>
              <a:t>KUNJA MOHAN SAHOO</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128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8229600" y="1600203"/>
            <a:ext cx="7213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B2B5FC3-34D2-46DF-8041-D9D7C9159331}" type="datetime1">
              <a:rPr lang="en-US" smtClean="0"/>
              <a:pPr/>
              <a:t>11/1/2020</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4D45C70-013A-4407-97A9-1146D04B1D81}" type="datetime1">
              <a:rPr lang="en-US" smtClean="0"/>
              <a:pPr/>
              <a:t>11/1/2020</a:t>
            </a:fld>
            <a:endParaRPr lang="en-US" dirty="0"/>
          </a:p>
        </p:txBody>
      </p:sp>
      <p:sp>
        <p:nvSpPr>
          <p:cNvPr id="8" name="Footer Placeholder 7"/>
          <p:cNvSpPr>
            <a:spLocks noGrp="1"/>
          </p:cNvSpPr>
          <p:nvPr>
            <p:ph type="ftr" sz="quarter" idx="11"/>
          </p:nvPr>
        </p:nvSpPr>
        <p:spPr/>
        <p:txBody>
          <a:bodyPr/>
          <a:lstStyle/>
          <a:p>
            <a:r>
              <a:rPr lang="en-US" smtClean="0"/>
              <a:t>KUNJA MOHAN SAHOO</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473C943-97E0-485E-AE70-1E619901E740}" type="datetime1">
              <a:rPr lang="en-US" smtClean="0"/>
              <a:pPr/>
              <a:t>11/1/2020</a:t>
            </a:fld>
            <a:endParaRPr lang="en-US" dirty="0"/>
          </a:p>
        </p:txBody>
      </p:sp>
      <p:sp>
        <p:nvSpPr>
          <p:cNvPr id="4" name="Footer Placeholder 3"/>
          <p:cNvSpPr>
            <a:spLocks noGrp="1"/>
          </p:cNvSpPr>
          <p:nvPr>
            <p:ph type="ftr" sz="quarter" idx="11"/>
          </p:nvPr>
        </p:nvSpPr>
        <p:spPr/>
        <p:txBody>
          <a:bodyPr/>
          <a:lstStyle/>
          <a:p>
            <a:r>
              <a:rPr lang="en-US" smtClean="0"/>
              <a:t>KUNJA MOHAN SAHOO</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5FB951-78AF-45B1-9D3E-5BB10B0901D4}" type="datetime1">
              <a:rPr lang="en-US" smtClean="0"/>
              <a:pPr/>
              <a:t>11/1/2020</a:t>
            </a:fld>
            <a:endParaRPr lang="en-US" dirty="0"/>
          </a:p>
        </p:txBody>
      </p:sp>
      <p:sp>
        <p:nvSpPr>
          <p:cNvPr id="3" name="Footer Placeholder 2"/>
          <p:cNvSpPr>
            <a:spLocks noGrp="1"/>
          </p:cNvSpPr>
          <p:nvPr>
            <p:ph type="ftr" sz="quarter" idx="11"/>
          </p:nvPr>
        </p:nvSpPr>
        <p:spPr/>
        <p:txBody>
          <a:bodyPr/>
          <a:lstStyle/>
          <a:p>
            <a:r>
              <a:rPr lang="en-US" smtClean="0"/>
              <a:t>KUNJA MOHAN SAHOO</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09ADCA-EDC2-4CCA-9650-70E2D93E8A32}" type="datetime1">
              <a:rPr lang="en-US" smtClean="0"/>
              <a:pPr/>
              <a:t>11/1/2020</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F9CE70-643B-4F17-9A4E-8CFDFB09B5A3}" type="datetime1">
              <a:rPr lang="en-US" smtClean="0"/>
              <a:pPr/>
              <a:t>11/1/2020</a:t>
            </a:fld>
            <a:endParaRPr lang="en-US" dirty="0"/>
          </a:p>
        </p:txBody>
      </p:sp>
      <p:sp>
        <p:nvSpPr>
          <p:cNvPr id="6" name="Footer Placeholder 5"/>
          <p:cNvSpPr>
            <a:spLocks noGrp="1"/>
          </p:cNvSpPr>
          <p:nvPr>
            <p:ph type="ftr" sz="quarter" idx="11"/>
          </p:nvPr>
        </p:nvSpPr>
        <p:spPr/>
        <p:txBody>
          <a:bodyPr/>
          <a:lstStyle/>
          <a:p>
            <a:r>
              <a:rPr lang="en-US" smtClean="0"/>
              <a:t>KUNJA MOHAN SAHOO</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6357D6-3D80-4651-AE86-82D468B140EC}" type="datetime1">
              <a:rPr lang="en-US" smtClean="0"/>
              <a:pPr/>
              <a:t>11/1/2020</a:t>
            </a:fld>
            <a:endParaRPr lang="en-US" dirty="0"/>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KUNJA MOHAN SAHOO</a:t>
            </a:r>
            <a:endParaRPr lang="en-US" dirty="0"/>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20" r:id="rId1"/>
    <p:sldLayoutId id="2147483921" r:id="rId2"/>
    <p:sldLayoutId id="2147483922" r:id="rId3"/>
    <p:sldLayoutId id="2147483923" r:id="rId4"/>
    <p:sldLayoutId id="2147483924" r:id="rId5"/>
    <p:sldLayoutId id="2147483925" r:id="rId6"/>
    <p:sldLayoutId id="2147483926" r:id="rId7"/>
    <p:sldLayoutId id="2147483927" r:id="rId8"/>
    <p:sldLayoutId id="2147483928" r:id="rId9"/>
    <p:sldLayoutId id="2147483929" r:id="rId10"/>
    <p:sldLayoutId id="2147483930" r:id="rId11"/>
    <p:sldLayoutId id="2147483908" r:id="rId12"/>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comments" Target="../comments/comment8.xml"/><Relationship Id="rId4" Type="http://schemas.openxmlformats.org/officeDocument/2006/relationships/image" Target="../media/image2.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comments" Target="../comments/comment9.xml"/><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ORGANISING</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NUMBER:5</a:t>
            </a:r>
            <a:endParaRPr b="1"/>
          </a:p>
          <a:p>
            <a:r>
              <a:rPr lang="en" b="1" dirty="0"/>
              <a:t>CHAPTER NAME </a:t>
            </a:r>
            <a:r>
              <a:rPr lang="en" b="1" dirty="0" smtClean="0"/>
              <a:t>:</a:t>
            </a:r>
            <a:r>
              <a:rPr lang="en" b="1" dirty="0" smtClean="0"/>
              <a:t>Organising</a:t>
            </a:r>
          </a:p>
          <a:p>
            <a:r>
              <a:rPr lang="en" b="1" dirty="0" smtClean="0"/>
              <a:t>Class-24</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ORGANISING</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NUMBER:5</a:t>
            </a:r>
            <a:endParaRPr b="1"/>
          </a:p>
          <a:p>
            <a:r>
              <a:rPr lang="en" b="1" dirty="0"/>
              <a:t>CHAPTER NAME </a:t>
            </a:r>
            <a:r>
              <a:rPr lang="en" b="1" dirty="0" smtClean="0"/>
              <a:t>:</a:t>
            </a:r>
            <a:r>
              <a:rPr lang="en" b="1" dirty="0" smtClean="0"/>
              <a:t>Organising</a:t>
            </a:r>
          </a:p>
          <a:p>
            <a:r>
              <a:rPr lang="en" b="1" dirty="0" smtClean="0"/>
              <a:t>Class-26</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483937"/>
          </a:xfrm>
          <a:prstGeom prst="rect">
            <a:avLst/>
          </a:prstGeom>
        </p:spPr>
        <p:txBody>
          <a:bodyPr wrap="squar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STRUCTURE OF ORGANISATION:</a:t>
            </a:r>
            <a:r>
              <a:rPr lang="en-US" sz="2000" b="1" dirty="0">
                <a:latin typeface="Verdana" panose="020B0604030504040204" pitchFamily="34" charset="0"/>
                <a:ea typeface="Calibri" panose="020F0502020204030204" pitchFamily="34" charset="0"/>
                <a:cs typeface="Cambria,Bold"/>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dirty="0">
                <a:solidFill>
                  <a:srgbClr val="000000"/>
                </a:solidFill>
                <a:latin typeface="Verdana" panose="020B0604030504040204" pitchFamily="34" charset="0"/>
                <a:ea typeface="Calibri" panose="020F0502020204030204" pitchFamily="34" charset="0"/>
                <a:cs typeface="Cambria,Bold"/>
              </a:rPr>
              <a:t>Functional Structure and Divisional Structure.</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Bold"/>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FUNCTIONAL STRUCTURE:</a:t>
            </a:r>
            <a:r>
              <a:rPr lang="en-US" sz="2000" b="1" dirty="0">
                <a:latin typeface="Verdana" panose="020B0604030504040204" pitchFamily="34" charset="0"/>
                <a:ea typeface="Calibri" panose="020F0502020204030204" pitchFamily="34" charset="0"/>
                <a:cs typeface="Cambria,Bold"/>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dirty="0">
                <a:latin typeface="Verdana" panose="020B0604030504040204" pitchFamily="34" charset="0"/>
                <a:ea typeface="Calibri" panose="020F0502020204030204" pitchFamily="34" charset="0"/>
                <a:cs typeface="Cambria,Bold"/>
              </a:rPr>
              <a:t>It</a:t>
            </a:r>
            <a:r>
              <a:rPr lang="en-US" sz="2000" dirty="0">
                <a:latin typeface="Verdana" panose="020B0604030504040204" pitchFamily="34" charset="0"/>
                <a:ea typeface="Calibri" panose="020F0502020204030204" pitchFamily="34" charset="0"/>
                <a:cs typeface="Cambria" panose="02040503050406030204" pitchFamily="18" charset="0"/>
              </a:rPr>
              <a:t> groups activities on the basis of functions, such as Marketing department, Production department, Finance department etc.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Advantages:</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Specialization,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Better control,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Greater efficiency,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No duplication of work and Ease in training employees.</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2113079"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ORGANISING</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0833993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6125395"/>
          </a:xfrm>
          <a:prstGeom prst="rect">
            <a:avLst/>
          </a:prstGeom>
        </p:spPr>
        <p:txBody>
          <a:bodyPr wrap="square">
            <a:spAutoFit/>
          </a:bodyPr>
          <a:lstStyle/>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Bold"/>
              </a:rPr>
              <a:t>FUNCTIONAL STRUCTURE:</a:t>
            </a:r>
            <a:r>
              <a:rPr lang="en-US" sz="2400" b="1" dirty="0">
                <a:latin typeface="Verdana" panose="020B0604030504040204" pitchFamily="34" charset="0"/>
                <a:ea typeface="Calibri" panose="020F0502020204030204" pitchFamily="34" charset="0"/>
                <a:cs typeface="Cambria,Bold"/>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 panose="02040503050406030204" pitchFamily="18" charset="0"/>
              </a:rPr>
              <a:t>Disadvantages:</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Conflict of interest,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Low attention on organization goals,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Coordination problems,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Problem in Diversification and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Expensive in small units.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solidFill>
                  <a:srgbClr val="000000"/>
                </a:solidFill>
                <a:latin typeface="Verdana" panose="020B0604030504040204" pitchFamily="34" charset="0"/>
                <a:ea typeface="Calibri" panose="020F0502020204030204" pitchFamily="34" charset="0"/>
                <a:cs typeface="Cambria,Bold"/>
              </a:rPr>
              <a:t>SUITABILITY:</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dirty="0">
                <a:solidFill>
                  <a:srgbClr val="000000"/>
                </a:solidFill>
                <a:latin typeface="Verdana" panose="020B0604030504040204" pitchFamily="34" charset="0"/>
                <a:ea typeface="Calibri" panose="020F0502020204030204" pitchFamily="34" charset="0"/>
                <a:cs typeface="Cambria,Bold"/>
              </a:rPr>
              <a:t>It is most suitable when the size of the organisation is large, has a diversified activities and operations require a high degree of specialization.</a:t>
            </a:r>
            <a:endParaRPr lang="en-IN"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2113079"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ORGANISING</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842322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ORGANISING</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NUMBER:5</a:t>
            </a:r>
            <a:endParaRPr b="1"/>
          </a:p>
          <a:p>
            <a:r>
              <a:rPr lang="en" b="1" dirty="0"/>
              <a:t>CHAPTER NAME </a:t>
            </a:r>
            <a:r>
              <a:rPr lang="en" b="1" dirty="0" smtClean="0"/>
              <a:t>:</a:t>
            </a:r>
            <a:r>
              <a:rPr lang="en" b="1" dirty="0" smtClean="0"/>
              <a:t>Organising</a:t>
            </a:r>
          </a:p>
          <a:p>
            <a:r>
              <a:rPr lang="en" b="1" dirty="0" smtClean="0"/>
              <a:t>Class-27</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991768"/>
          </a:xfrm>
          <a:prstGeom prst="rect">
            <a:avLst/>
          </a:prstGeom>
        </p:spPr>
        <p:txBody>
          <a:bodyPr wrap="square">
            <a:spAutoFit/>
          </a:bodyPr>
          <a:lstStyle/>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Bold"/>
              </a:rPr>
              <a:t>DIVISIONAL STRUCTURE:</a:t>
            </a:r>
            <a:r>
              <a:rPr lang="en-US" sz="2400" b="1" dirty="0">
                <a:latin typeface="Verdana" panose="020B0604030504040204" pitchFamily="34" charset="0"/>
                <a:ea typeface="Calibri" panose="020F0502020204030204" pitchFamily="34" charset="0"/>
                <a:cs typeface="Cambria,Bold"/>
              </a:rPr>
              <a:t> </a:t>
            </a:r>
          </a:p>
          <a:p>
            <a:pPr>
              <a:lnSpc>
                <a:spcPct val="150000"/>
              </a:lnSpc>
              <a:spcAft>
                <a:spcPts val="0"/>
              </a:spcAft>
            </a:pPr>
            <a:r>
              <a:rPr lang="en-US" sz="2400" dirty="0">
                <a:latin typeface="Verdana" panose="020B0604030504040204" pitchFamily="34" charset="0"/>
                <a:ea typeface="Calibri" panose="020F0502020204030204" pitchFamily="34" charset="0"/>
                <a:cs typeface="Cambria,Bold"/>
              </a:rPr>
              <a:t>It </a:t>
            </a:r>
            <a:r>
              <a:rPr lang="en-US" sz="2400" dirty="0">
                <a:latin typeface="Verdana" panose="020B0604030504040204" pitchFamily="34" charset="0"/>
                <a:ea typeface="Calibri" panose="020F0502020204030204" pitchFamily="34" charset="0"/>
                <a:cs typeface="Cambria" panose="02040503050406030204" pitchFamily="18" charset="0"/>
              </a:rPr>
              <a:t>groups activities on the basis of product such as Garments division, Cosmetics division, Footwear division etc.</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 panose="02040503050406030204" pitchFamily="18" charset="0"/>
              </a:rPr>
              <a:t>Advantages:</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Integration,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Product specialization,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Greater accountability,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Flexibility,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Better coordination and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More initiative.</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2113079"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ORGANISING</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29890184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581528"/>
          </a:xfrm>
          <a:prstGeom prst="rect">
            <a:avLst/>
          </a:prstGeom>
        </p:spPr>
        <p:txBody>
          <a:bodyPr wrap="squar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DIVISIONAL STRUCTURE:</a:t>
            </a:r>
            <a:r>
              <a:rPr lang="en-US" sz="2000" b="1" dirty="0">
                <a:latin typeface="Verdana" panose="020B0604030504040204" pitchFamily="34" charset="0"/>
                <a:ea typeface="Calibri" panose="020F0502020204030204" pitchFamily="34" charset="0"/>
                <a:cs typeface="Cambria,Bold"/>
              </a:rPr>
              <a:t> </a:t>
            </a: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Disadvantages:</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Departmental conflicts,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Costly process,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Ignoring of organizational interests, and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Increase in requirements of general managers.</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000000"/>
                </a:solidFill>
                <a:latin typeface="Verdana" panose="020B0604030504040204" pitchFamily="34" charset="0"/>
                <a:ea typeface="Calibri" panose="020F0502020204030204" pitchFamily="34" charset="0"/>
                <a:cs typeface="Cambria,Bold"/>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000000"/>
                </a:solidFill>
                <a:latin typeface="Verdana" panose="020B0604030504040204" pitchFamily="34" charset="0"/>
                <a:ea typeface="Calibri" panose="020F0502020204030204" pitchFamily="34" charset="0"/>
                <a:cs typeface="Cambria,Bold"/>
              </a:rPr>
              <a:t>SUITABILITY:</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dirty="0">
                <a:latin typeface="Verdana" panose="020B0604030504040204" pitchFamily="34" charset="0"/>
                <a:ea typeface="Calibri" panose="020F0502020204030204" pitchFamily="34" charset="0"/>
                <a:cs typeface="Cambria" panose="02040503050406030204" pitchFamily="18" charset="0"/>
              </a:rPr>
              <a:t>Divisional structure is suitable for those business enterprises where a large variety of products are manufactured using different productive resources.</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SPAN OF MANAGEMENT:</a:t>
            </a:r>
            <a:r>
              <a:rPr lang="en-US" sz="2000" b="1" dirty="0">
                <a:solidFill>
                  <a:schemeClr val="bg1"/>
                </a:solidFill>
                <a:latin typeface="Verdana" panose="020B0604030504040204" pitchFamily="34" charset="0"/>
                <a:ea typeface="Calibri" panose="020F0502020204030204" pitchFamily="34" charset="0"/>
                <a:cs typeface="Cambria,Bold"/>
              </a:rPr>
              <a:t> </a:t>
            </a:r>
            <a:r>
              <a:rPr lang="en-US" sz="2000" dirty="0">
                <a:latin typeface="Verdana" panose="020B0604030504040204" pitchFamily="34" charset="0"/>
                <a:ea typeface="Calibri" panose="020F0502020204030204" pitchFamily="34" charset="0"/>
                <a:cs typeface="Cambria,Bold"/>
              </a:rPr>
              <a:t>It shows</a:t>
            </a:r>
            <a:r>
              <a:rPr lang="en-US" sz="2000" dirty="0">
                <a:latin typeface="Verdana" panose="020B0604030504040204" pitchFamily="34" charset="0"/>
                <a:ea typeface="Calibri" panose="020F0502020204030204" pitchFamily="34" charset="0"/>
                <a:cs typeface="Cambria" panose="02040503050406030204" pitchFamily="18" charset="0"/>
              </a:rPr>
              <a:t> the number of subordinates under a superior.</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2113079"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ORGANISING</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8902814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ORGANISING</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NUMBER:5</a:t>
            </a:r>
            <a:endParaRPr b="1"/>
          </a:p>
          <a:p>
            <a:r>
              <a:rPr lang="en" b="1" dirty="0"/>
              <a:t>CHAPTER NAME </a:t>
            </a:r>
            <a:r>
              <a:rPr lang="en" b="1" dirty="0" smtClean="0"/>
              <a:t>:</a:t>
            </a:r>
            <a:r>
              <a:rPr lang="en" b="1" dirty="0" smtClean="0"/>
              <a:t>Organising</a:t>
            </a:r>
          </a:p>
          <a:p>
            <a:r>
              <a:rPr lang="en" b="1" dirty="0" smtClean="0"/>
              <a:t>Class-28</a:t>
            </a: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5991768"/>
          </a:xfrm>
          <a:prstGeom prst="rect">
            <a:avLst/>
          </a:prstGeom>
        </p:spPr>
        <p:txBody>
          <a:bodyPr wrap="squar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ORGANISING</a:t>
            </a:r>
            <a:r>
              <a:rPr lang="en-US" sz="2000" b="1" dirty="0">
                <a:solidFill>
                  <a:srgbClr val="FF0000"/>
                </a:solidFill>
                <a:latin typeface="Verdana" panose="020B0604030504040204" pitchFamily="34" charset="0"/>
                <a:ea typeface="Calibri" panose="020F0502020204030204" pitchFamily="34" charset="0"/>
                <a:cs typeface="Cambria" panose="02040503050406030204" pitchFamily="18" charset="0"/>
              </a:rPr>
              <a:t> CONCEPT:</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 panose="02040503050406030204" pitchFamily="18" charset="0"/>
              </a:rPr>
              <a:t>AS A PROCESS:</a:t>
            </a:r>
            <a:r>
              <a:rPr lang="en-US" sz="2000" dirty="0">
                <a:latin typeface="Verdana" panose="020B0604030504040204" pitchFamily="34" charset="0"/>
                <a:ea typeface="Calibri" panose="020F0502020204030204" pitchFamily="34" charset="0"/>
                <a:cs typeface="Cambria" panose="02040503050406030204" pitchFamily="18" charset="0"/>
              </a:rPr>
              <a:t> Organizing is the process of division of work, assigning duties and establishing reporting relationships amongst employees of an organization.</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 panose="02040503050406030204" pitchFamily="18" charset="0"/>
              </a:rPr>
              <a:t>AS A </a:t>
            </a:r>
            <a:r>
              <a:rPr lang="en-US" sz="2000" b="1" dirty="0">
                <a:solidFill>
                  <a:srgbClr val="FF0000"/>
                </a:solidFill>
                <a:latin typeface="Verdana" panose="020B0604030504040204" pitchFamily="34" charset="0"/>
                <a:ea typeface="Calibri" panose="020F0502020204030204" pitchFamily="34" charset="0"/>
                <a:cs typeface="Cambria,Bold"/>
              </a:rPr>
              <a:t>STRUCTURE:</a:t>
            </a:r>
            <a:r>
              <a:rPr lang="en-US" sz="2000" dirty="0">
                <a:latin typeface="Verdana" panose="020B0604030504040204" pitchFamily="34" charset="0"/>
                <a:ea typeface="Calibri" panose="020F0502020204030204" pitchFamily="34" charset="0"/>
                <a:cs typeface="Cambria,Bold"/>
              </a:rPr>
              <a:t> It </a:t>
            </a:r>
            <a:r>
              <a:rPr lang="en-US" sz="2000" dirty="0">
                <a:latin typeface="Verdana" panose="020B0604030504040204" pitchFamily="34" charset="0"/>
                <a:ea typeface="Calibri" panose="020F0502020204030204" pitchFamily="34" charset="0"/>
                <a:cs typeface="Cambria" panose="02040503050406030204" pitchFamily="18" charset="0"/>
              </a:rPr>
              <a:t>is the framework showing relationships among people, work and resources within the organization.</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IMPORTANCE:</a:t>
            </a:r>
            <a:r>
              <a:rPr lang="en-US" sz="2000" b="1" dirty="0">
                <a:latin typeface="Verdana" panose="020B0604030504040204" pitchFamily="34" charset="0"/>
                <a:ea typeface="Calibri" panose="020F0502020204030204" pitchFamily="34" charset="0"/>
                <a:cs typeface="Cambria,Bold"/>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Bold"/>
              </a:rPr>
              <a:t>Spe</a:t>
            </a:r>
            <a:r>
              <a:rPr lang="en-US" sz="2000" dirty="0">
                <a:latin typeface="Verdana" panose="020B0604030504040204" pitchFamily="34" charset="0"/>
                <a:ea typeface="Calibri" panose="020F0502020204030204" pitchFamily="34" charset="0"/>
                <a:cs typeface="Cambria" panose="02040503050406030204" pitchFamily="18" charset="0"/>
              </a:rPr>
              <a:t>cialization,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Clarity in relationships,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Optimum utilization of resources,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Easy adaptation to change,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Better administration and Expansion of business.</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2113079"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ORGANISING</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41337243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6043193"/>
          </a:xfrm>
          <a:prstGeom prst="rect">
            <a:avLst/>
          </a:prstGeom>
        </p:spPr>
        <p:txBody>
          <a:bodyPr wrap="squar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FORMAL ORGANIZATION:</a:t>
            </a:r>
            <a:r>
              <a:rPr lang="en-US" sz="2000" b="1" dirty="0">
                <a:latin typeface="Verdana" panose="020B0604030504040204" pitchFamily="34" charset="0"/>
                <a:ea typeface="Calibri" panose="020F0502020204030204" pitchFamily="34" charset="0"/>
                <a:cs typeface="Cambria,Bold"/>
              </a:rPr>
              <a:t> </a:t>
            </a:r>
            <a:r>
              <a:rPr lang="en-US" sz="2000" dirty="0">
                <a:latin typeface="Verdana" panose="020B0604030504040204" pitchFamily="34" charset="0"/>
                <a:ea typeface="Calibri" panose="020F0502020204030204" pitchFamily="34" charset="0"/>
                <a:cs typeface="Cambria,Bold"/>
              </a:rPr>
              <a:t>It</a:t>
            </a:r>
            <a:r>
              <a:rPr lang="en-US" sz="2000" b="1" dirty="0">
                <a:latin typeface="Verdana" panose="020B0604030504040204" pitchFamily="34" charset="0"/>
                <a:ea typeface="Calibri" panose="020F0502020204030204" pitchFamily="34" charset="0"/>
                <a:cs typeface="Cambria,Bold"/>
              </a:rPr>
              <a:t> </a:t>
            </a:r>
            <a:r>
              <a:rPr lang="en-US" sz="2000" dirty="0">
                <a:latin typeface="Verdana" panose="020B0604030504040204" pitchFamily="34" charset="0"/>
                <a:ea typeface="Calibri" panose="020F0502020204030204" pitchFamily="34" charset="0"/>
                <a:cs typeface="Cambria" panose="02040503050406030204" pitchFamily="18" charset="0"/>
              </a:rPr>
              <a:t>is designed by the management to achieve organizational goals.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Advantages:</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Fixation of responsibility,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Clarity of roles,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Unity of command, and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Effective accomplishment of goals.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000" b="1" dirty="0">
                <a:latin typeface="Verdana" panose="020B0604030504040204" pitchFamily="34" charset="0"/>
                <a:ea typeface="Calibri" panose="020F0502020204030204" pitchFamily="34" charset="0"/>
                <a:cs typeface="Cambria" panose="02040503050406030204" pitchFamily="18" charset="0"/>
              </a:rPr>
              <a:t>Disadvantages:</a:t>
            </a:r>
            <a:r>
              <a:rPr lang="en-US" sz="2000" dirty="0">
                <a:latin typeface="Verdana" panose="020B0604030504040204" pitchFamily="34" charset="0"/>
                <a:ea typeface="Calibri" panose="020F0502020204030204" pitchFamily="34" charset="0"/>
                <a:cs typeface="Cambria" panose="02040503050406030204" pitchFamily="18" charset="0"/>
              </a:rPr>
              <a:t>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Procedural delays,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Inadequate recognition of creativity,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Limited scope,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Dissatisfaction among employees, </a:t>
            </a:r>
            <a:endParaRPr lang="en-IN"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000" dirty="0">
                <a:latin typeface="Verdana" panose="020B0604030504040204" pitchFamily="34" charset="0"/>
                <a:ea typeface="Calibri" panose="020F0502020204030204" pitchFamily="34" charset="0"/>
                <a:cs typeface="Cambria" panose="02040503050406030204" pitchFamily="18" charset="0"/>
              </a:rPr>
              <a:t>Poor performance.</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2113079"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ORGANISING</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03585886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ORGANISING</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NUMBER:5</a:t>
            </a:r>
            <a:endParaRPr b="1"/>
          </a:p>
          <a:p>
            <a:r>
              <a:rPr lang="en" b="1" dirty="0"/>
              <a:t>CHAPTER NAME </a:t>
            </a:r>
            <a:r>
              <a:rPr lang="en" b="1" dirty="0" smtClean="0"/>
              <a:t>:</a:t>
            </a:r>
            <a:r>
              <a:rPr lang="en" b="1" dirty="0" smtClean="0"/>
              <a:t>Organising</a:t>
            </a:r>
          </a:p>
          <a:p>
            <a:r>
              <a:rPr lang="en" b="1" dirty="0" smtClean="0"/>
              <a:t>Class-29</a:t>
            </a:r>
            <a:endParaRPr b="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570203" y="569986"/>
            <a:ext cx="10224995" cy="6125395"/>
          </a:xfrm>
          <a:prstGeom prst="rect">
            <a:avLst/>
          </a:prstGeom>
        </p:spPr>
        <p:txBody>
          <a:bodyPr wrap="square">
            <a:spAutoFit/>
          </a:bodyPr>
          <a:lstStyle/>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Bold"/>
              </a:rPr>
              <a:t>INFORMAL ORGANIZATION:</a:t>
            </a:r>
            <a:r>
              <a:rPr lang="en-US" sz="2400" b="1" dirty="0">
                <a:latin typeface="Verdana" panose="020B0604030504040204" pitchFamily="34" charset="0"/>
                <a:ea typeface="Calibri" panose="020F0502020204030204" pitchFamily="34" charset="0"/>
                <a:cs typeface="Cambria,Bold"/>
              </a:rPr>
              <a:t> </a:t>
            </a:r>
          </a:p>
          <a:p>
            <a:pPr>
              <a:lnSpc>
                <a:spcPct val="150000"/>
              </a:lnSpc>
              <a:spcAft>
                <a:spcPts val="0"/>
              </a:spcAft>
            </a:pPr>
            <a:r>
              <a:rPr lang="en-US" sz="2400" dirty="0">
                <a:latin typeface="Verdana" panose="020B0604030504040204" pitchFamily="34" charset="0"/>
                <a:ea typeface="Calibri" panose="020F0502020204030204" pitchFamily="34" charset="0"/>
                <a:cs typeface="Cambria,Bold"/>
              </a:rPr>
              <a:t>It </a:t>
            </a:r>
            <a:r>
              <a:rPr lang="en-US" sz="2400" dirty="0">
                <a:latin typeface="Verdana" panose="020B0604030504040204" pitchFamily="34" charset="0"/>
                <a:ea typeface="Calibri" panose="020F0502020204030204" pitchFamily="34" charset="0"/>
                <a:cs typeface="Cambria" panose="02040503050406030204" pitchFamily="18" charset="0"/>
              </a:rPr>
              <a:t>arises out of interaction among people at work.</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 panose="02040503050406030204" pitchFamily="18" charset="0"/>
              </a:rPr>
              <a:t>Advantages: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Speed,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Fulfillment of social needs,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Fills inadequacies of formal structure.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400" b="1"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latin typeface="Verdana" panose="020B0604030504040204" pitchFamily="34" charset="0"/>
                <a:ea typeface="Calibri" panose="020F0502020204030204" pitchFamily="34" charset="0"/>
                <a:cs typeface="Cambria" panose="02040503050406030204" pitchFamily="18" charset="0"/>
              </a:rPr>
              <a:t>Disadvantages:</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Disruptive force,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Resistance to change, and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Priority to group interests.</a:t>
            </a:r>
            <a:endParaRPr lang="en-IN" sz="20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2113079"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ORGANISING</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07758990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ORGANISING</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NUMBER:5</a:t>
            </a:r>
            <a:endParaRPr b="1"/>
          </a:p>
          <a:p>
            <a:r>
              <a:rPr lang="en" b="1" dirty="0"/>
              <a:t>CHAPTER NAME </a:t>
            </a:r>
            <a:r>
              <a:rPr lang="en" b="1" dirty="0" smtClean="0"/>
              <a:t>:</a:t>
            </a:r>
            <a:r>
              <a:rPr lang="en" b="1" dirty="0" smtClean="0"/>
              <a:t>Organising</a:t>
            </a:r>
          </a:p>
          <a:p>
            <a:r>
              <a:rPr lang="en" b="1" dirty="0" smtClean="0"/>
              <a:t>Class-30</a:t>
            </a:r>
            <a:endParaRPr b="1"/>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247317"/>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DELEGATION-CONCEPT:</a:t>
            </a:r>
            <a:r>
              <a:rPr lang="en-US" b="1" dirty="0">
                <a:latin typeface="Verdana" panose="020B0604030504040204" pitchFamily="34" charset="0"/>
                <a:ea typeface="Calibri" panose="020F0502020204030204" pitchFamily="34" charset="0"/>
                <a:cs typeface="Cambria,Bold"/>
              </a:rPr>
              <a:t> </a:t>
            </a:r>
          </a:p>
          <a:p>
            <a:pPr>
              <a:lnSpc>
                <a:spcPct val="150000"/>
              </a:lnSpc>
              <a:spcAft>
                <a:spcPts val="0"/>
              </a:spcAft>
            </a:pPr>
            <a:r>
              <a:rPr lang="en-US" dirty="0">
                <a:latin typeface="Verdana" panose="020B0604030504040204" pitchFamily="34" charset="0"/>
                <a:ea typeface="Calibri" panose="020F0502020204030204" pitchFamily="34" charset="0"/>
                <a:cs typeface="Cambria,Bold"/>
              </a:rPr>
              <a:t>It </a:t>
            </a:r>
            <a:r>
              <a:rPr lang="en-US" dirty="0">
                <a:latin typeface="Verdana" panose="020B0604030504040204" pitchFamily="34" charset="0"/>
                <a:ea typeface="Calibri" panose="020F0502020204030204" pitchFamily="34" charset="0"/>
                <a:cs typeface="Cambria" panose="02040503050406030204" pitchFamily="18" charset="0"/>
              </a:rPr>
              <a:t>is the transfer of authority from superior to subordinate. </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 panose="02040503050406030204" pitchFamily="18" charset="0"/>
              </a:rPr>
              <a:t>ELEMENTS: </a:t>
            </a:r>
          </a:p>
          <a:p>
            <a:pPr>
              <a:lnSpc>
                <a:spcPct val="150000"/>
              </a:lnSpc>
              <a:spcAft>
                <a:spcPts val="0"/>
              </a:spcAft>
            </a:pPr>
            <a:r>
              <a:rPr lang="en-US" b="1" i="1" dirty="0">
                <a:latin typeface="Verdana" panose="020B0604030504040204" pitchFamily="34" charset="0"/>
                <a:ea typeface="Calibri" panose="020F0502020204030204" pitchFamily="34" charset="0"/>
                <a:cs typeface="Cambria" panose="02040503050406030204" pitchFamily="18" charset="0"/>
              </a:rPr>
              <a:t>Authority, Responsibility and Accountability.</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 panose="02040503050406030204" pitchFamily="18" charset="0"/>
              </a:rPr>
              <a:t>Authority:</a:t>
            </a:r>
            <a:r>
              <a:rPr lang="en-US" b="1" i="1" dirty="0">
                <a:latin typeface="Verdana" panose="020B0604030504040204" pitchFamily="34" charset="0"/>
                <a:ea typeface="Calibri" panose="020F0502020204030204" pitchFamily="34" charset="0"/>
                <a:cs typeface="Cambria" panose="02040503050406030204" pitchFamily="18" charset="0"/>
              </a:rPr>
              <a:t> </a:t>
            </a:r>
            <a:r>
              <a:rPr lang="en-US" dirty="0">
                <a:latin typeface="Verdana" panose="020B0604030504040204" pitchFamily="34" charset="0"/>
                <a:ea typeface="Calibri" panose="020F0502020204030204" pitchFamily="34" charset="0"/>
                <a:cs typeface="Cambria" panose="02040503050406030204" pitchFamily="18" charset="0"/>
              </a:rPr>
              <a:t>Right to give orders and to get the orders obeyed. It can be delegated.</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 panose="02040503050406030204" pitchFamily="18" charset="0"/>
              </a:rPr>
              <a:t>Responsibility: </a:t>
            </a:r>
            <a:r>
              <a:rPr lang="en-US" dirty="0">
                <a:latin typeface="Verdana" panose="020B0604030504040204" pitchFamily="34" charset="0"/>
                <a:ea typeface="Calibri" panose="020F0502020204030204" pitchFamily="34" charset="0"/>
                <a:cs typeface="Cambria" panose="02040503050406030204" pitchFamily="18" charset="0"/>
              </a:rPr>
              <a:t>Obligation to accomplish the work assigned by superiors. It also can be delegated.</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b="1" dirty="0">
                <a:latin typeface="Verdana" panose="020B0604030504040204" pitchFamily="34" charset="0"/>
                <a:ea typeface="Calibri" panose="020F0502020204030204" pitchFamily="34" charset="0"/>
                <a:cs typeface="Cambria" panose="02040503050406030204" pitchFamily="18" charset="0"/>
              </a:rPr>
              <a:t>Accountability: </a:t>
            </a:r>
            <a:r>
              <a:rPr lang="en-US" dirty="0">
                <a:latin typeface="Verdana" panose="020B0604030504040204" pitchFamily="34" charset="0"/>
                <a:ea typeface="Calibri" panose="020F0502020204030204" pitchFamily="34" charset="0"/>
                <a:cs typeface="Cambria" panose="02040503050406030204" pitchFamily="18" charset="0"/>
              </a:rPr>
              <a:t>It is the answerability for results. It cannot be delegated.</a:t>
            </a:r>
            <a:endParaRPr lang="en-IN" sz="16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dirty="0">
                <a:latin typeface="Verdana" panose="020B0604030504040204" pitchFamily="34" charset="0"/>
                <a:ea typeface="Calibri" panose="020F0502020204030204" pitchFamily="34" charset="0"/>
                <a:cs typeface="Cambria" panose="02040503050406030204" pitchFamily="18" charset="0"/>
              </a:rPr>
              <a:t> </a:t>
            </a:r>
          </a:p>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 panose="02040503050406030204" pitchFamily="18" charset="0"/>
              </a:rPr>
              <a:t>IMPORTANCE OF DELEGATION:</a:t>
            </a:r>
            <a:r>
              <a:rPr lang="en-US" dirty="0">
                <a:latin typeface="Verdana" panose="020B0604030504040204" pitchFamily="34" charset="0"/>
                <a:ea typeface="Calibri" panose="020F0502020204030204" pitchFamily="34" charset="0"/>
                <a:cs typeface="Cambria" panose="02040503050406030204" pitchFamily="18" charset="0"/>
              </a:rPr>
              <a:t> </a:t>
            </a:r>
            <a:endParaRPr lang="en-IN"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2113079"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ORGANISING</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6846197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1"/>
          <p:cNvSpPr>
            <a:spLocks noChangeArrowheads="1"/>
          </p:cNvSpPr>
          <p:nvPr/>
        </p:nvSpPr>
        <p:spPr bwMode="auto">
          <a:xfrm>
            <a:off x="1210234" y="658906"/>
            <a:ext cx="9722225"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450850" algn="l"/>
              </a:tabLst>
            </a:pPr>
            <a:r>
              <a:rPr kumimoji="0" lang="en-US" sz="24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Reduction of Executives’ work load</a:t>
            </a:r>
            <a:r>
              <a:rPr kumimoji="0" lang="en-US" sz="24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It reduces the work load of officers. They can thus utilize their time in more important and creative works instead of works of daily routine.</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Employee development</a:t>
            </a:r>
            <a:r>
              <a:rPr kumimoji="0" lang="en-US" sz="24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Employees get more opportunities to utilize their talent which allows them to develop those skills which will enable them to perform complex tasks.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4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Quick and better decision are possible</a:t>
            </a:r>
            <a:r>
              <a:rPr kumimoji="0" lang="en-US" sz="24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 subordinates are granted sufficient authority so they need not to go to their superiors for taking decisions concerning the routine matters.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High Morale of subordinates</a:t>
            </a: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Because of delegation of authority to the subordinates they get an opportunity to display their efficiency and capacity.</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0850" algn="l"/>
              </a:tabLst>
            </a:pP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4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Better coordination</a:t>
            </a: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 elements of delegation – authority, responsibility and accountability help to define the powers, duties and answer ability related to various job positions which results in developing and maintaining effective coordination.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ORGANISING</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NUMBER:5</a:t>
            </a:r>
            <a:endParaRPr b="1"/>
          </a:p>
          <a:p>
            <a:r>
              <a:rPr lang="en" b="1" dirty="0"/>
              <a:t>CHAPTER NAME </a:t>
            </a:r>
            <a:r>
              <a:rPr lang="en" b="1" dirty="0" smtClean="0"/>
              <a:t>:</a:t>
            </a:r>
            <a:r>
              <a:rPr lang="en" b="1" dirty="0" smtClean="0"/>
              <a:t>Organising</a:t>
            </a:r>
          </a:p>
          <a:p>
            <a:r>
              <a:rPr lang="en" b="1" dirty="0" smtClean="0"/>
              <a:t>Class-31</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048871" y="228600"/>
            <a:ext cx="10260106"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520700" algn="l"/>
              </a:tabLst>
            </a:pPr>
            <a:r>
              <a:rPr kumimoji="0" lang="en-US" sz="20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Benefits of specialization</a:t>
            </a:r>
            <a:r>
              <a:rPr kumimoji="0" lang="en-US" sz="20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In organizing every individual is assigned apart of total work and not the whole task. This division of work into smaller units and repetitive performance leads to specialization. Thus organizing promotes specialization which in turn leads to efficient &amp; speedy performance of tasks.</a:t>
            </a:r>
          </a:p>
          <a:p>
            <a:pPr marL="0" marR="0" lvl="0" indent="0" algn="l" defTabSz="914400" rtl="0" eaLnBrk="1" fontAlgn="base" latinLnBrk="0" hangingPunct="1">
              <a:lnSpc>
                <a:spcPct val="100000"/>
              </a:lnSpc>
              <a:spcBef>
                <a:spcPct val="0"/>
              </a:spcBef>
              <a:spcAft>
                <a:spcPct val="0"/>
              </a:spcAft>
              <a:buClrTx/>
              <a:buSzTx/>
              <a:buFontTx/>
              <a:buChar char="•"/>
              <a:tabLst>
                <a:tab pos="5207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20700" algn="l"/>
              </a:tabLst>
            </a:pPr>
            <a:r>
              <a:rPr kumimoji="0" lang="en-US" sz="20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Clarity in working relationship</a:t>
            </a:r>
            <a:r>
              <a:rPr kumimoji="0" lang="en-US" sz="20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helps in creating well defined jobs and also clarifying the limits of authority and responsibility of each job. The superior- subordinate relationship is clearly defined in organizing.</a:t>
            </a:r>
          </a:p>
          <a:p>
            <a:pPr marL="0" marR="0" lvl="0" indent="0" algn="l" defTabSz="914400" rtl="0" eaLnBrk="0" fontAlgn="base" latinLnBrk="0" hangingPunct="0">
              <a:lnSpc>
                <a:spcPct val="100000"/>
              </a:lnSpc>
              <a:spcBef>
                <a:spcPct val="0"/>
              </a:spcBef>
              <a:spcAft>
                <a:spcPct val="0"/>
              </a:spcAft>
              <a:buClrTx/>
              <a:buSzTx/>
              <a:buFontTx/>
              <a:buChar char="•"/>
              <a:tabLst>
                <a:tab pos="5207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20700" algn="l"/>
              </a:tabLst>
            </a:pPr>
            <a:r>
              <a:rPr kumimoji="0" lang="en-US" sz="20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Effective Administration:</a:t>
            </a:r>
            <a:r>
              <a:rPr kumimoji="0" lang="en-US" sz="20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provides a clear description of jobs and related duties which helps to avoid confusion and duplication. Clarity in working relationships enables proper execution of work which results ineffective administration.</a:t>
            </a:r>
          </a:p>
          <a:p>
            <a:pPr marL="0" marR="0" lvl="0" indent="0" algn="l" defTabSz="914400" rtl="0" eaLnBrk="0" fontAlgn="base" latinLnBrk="0" hangingPunct="0">
              <a:lnSpc>
                <a:spcPct val="100000"/>
              </a:lnSpc>
              <a:spcBef>
                <a:spcPct val="0"/>
              </a:spcBef>
              <a:spcAft>
                <a:spcPct val="0"/>
              </a:spcAft>
              <a:buClrTx/>
              <a:buSzTx/>
              <a:buFontTx/>
              <a:buChar char="•"/>
              <a:tabLst>
                <a:tab pos="5207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20700" algn="l"/>
              </a:tabLst>
            </a:pPr>
            <a:r>
              <a:rPr kumimoji="0" lang="en-US" sz="20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Optimum utilization of resources:</a:t>
            </a:r>
            <a:r>
              <a:rPr kumimoji="0" lang="en-US" sz="20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The proper assignment of jobs avoids overlapping/duplication of work. This helps in preventing confusion and minimizing the wastage of resources and efforts.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569986"/>
            <a:ext cx="10224995" cy="4191276"/>
          </a:xfrm>
          <a:prstGeom prst="rect">
            <a:avLst/>
          </a:prstGeom>
        </p:spPr>
        <p:txBody>
          <a:bodyPr wrap="square">
            <a:spAutoFit/>
          </a:bodyPr>
          <a:lstStyle/>
          <a:p>
            <a:pPr>
              <a:lnSpc>
                <a:spcPct val="150000"/>
              </a:lnSpc>
              <a:spcAft>
                <a:spcPts val="0"/>
              </a:spcAft>
            </a:pPr>
            <a:r>
              <a:rPr lang="en-US" b="1" dirty="0">
                <a:solidFill>
                  <a:srgbClr val="FF0000"/>
                </a:solidFill>
                <a:latin typeface="Verdana" panose="020B0604030504040204" pitchFamily="34" charset="0"/>
                <a:ea typeface="Calibri" panose="020F0502020204030204" pitchFamily="34" charset="0"/>
                <a:cs typeface="Cambria,Bold"/>
              </a:rPr>
              <a:t>DECENTRALIZATION-CONCEPT:</a:t>
            </a:r>
            <a:r>
              <a:rPr lang="en-US" b="1" dirty="0">
                <a:latin typeface="Verdana" panose="020B0604030504040204" pitchFamily="34" charset="0"/>
                <a:ea typeface="Calibri" panose="020F0502020204030204" pitchFamily="34" charset="0"/>
                <a:cs typeface="Cambria,Bold"/>
              </a:rPr>
              <a:t> </a:t>
            </a:r>
          </a:p>
          <a:p>
            <a:pPr>
              <a:lnSpc>
                <a:spcPct val="150000"/>
              </a:lnSpc>
              <a:spcAft>
                <a:spcPts val="0"/>
              </a:spcAft>
            </a:pPr>
            <a:r>
              <a:rPr lang="en-US" sz="2400" dirty="0">
                <a:latin typeface="Verdana" panose="020B0604030504040204" pitchFamily="34" charset="0"/>
                <a:ea typeface="Calibri" panose="020F0502020204030204" pitchFamily="34" charset="0"/>
                <a:cs typeface="Cambria,Bold"/>
              </a:rPr>
              <a:t>It </a:t>
            </a:r>
            <a:r>
              <a:rPr lang="en-US" sz="2400" dirty="0">
                <a:latin typeface="Verdana" panose="020B0604030504040204" pitchFamily="34" charset="0"/>
                <a:ea typeface="Calibri" panose="020F0502020204030204" pitchFamily="34" charset="0"/>
                <a:cs typeface="Cambria" panose="02040503050406030204" pitchFamily="18" charset="0"/>
              </a:rPr>
              <a:t>is delegation of authority throughout the organization.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 panose="02040503050406030204" pitchFamily="18" charset="0"/>
              </a:rPr>
              <a:t>IMPORTANCE:</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Helps in development of managerial talent,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Quick decision making,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Reduces burden on top management,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5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Growth and Better control.</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2113079"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ORGANISING</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16221784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
          <p:cNvSpPr>
            <a:spLocks noChangeArrowheads="1"/>
          </p:cNvSpPr>
          <p:nvPr/>
        </p:nvSpPr>
        <p:spPr bwMode="auto">
          <a:xfrm>
            <a:off x="806824" y="524435"/>
            <a:ext cx="1065007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Pct val="100000"/>
              <a:buFontTx/>
              <a:buAutoNum type="arabicPeriod"/>
              <a:tabLst>
                <a:tab pos="452438" algn="l"/>
              </a:tabLst>
            </a:pPr>
            <a:r>
              <a:rPr kumimoji="0" lang="en-US" sz="24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Develops initiative amongst subordinates</a:t>
            </a: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It helps to promote confidence because the subordinates are given freedom to take their own decisions.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452438" algn="l"/>
              </a:tabLst>
            </a:pPr>
            <a:r>
              <a:rPr kumimoji="0" lang="en-US" sz="24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Quick and better decisions</a:t>
            </a:r>
            <a:r>
              <a:rPr kumimoji="0" lang="en-US" sz="24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 burden of managerial decisions does not lie in the hands of few individuals but gets divided among various persons which helps them to take better and quick decisions.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452438" algn="l"/>
              </a:tabLst>
            </a:pPr>
            <a:r>
              <a:rPr kumimoji="0" lang="en-US" sz="24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Relieves the top executives from excess workload</a:t>
            </a:r>
            <a:r>
              <a:rPr kumimoji="0" lang="en-US" sz="24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The daily managerial works are assigned to the subordinates which leaves enough time with the superiors which they can utilize in developing new strategies.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452438" algn="l"/>
              </a:tabLst>
            </a:pPr>
            <a:r>
              <a:rPr kumimoji="0" lang="en-US" sz="24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Managerial Development</a:t>
            </a:r>
            <a:r>
              <a:rPr kumimoji="0" lang="en-US" sz="24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It means giving authority to the subordinates up to the lower level to take decisions regarding their work. In this way the opportunity to take decisions helps in the development of the organization.</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Tx/>
              <a:buAutoNum type="arabicPeriod"/>
              <a:tabLst>
                <a:tab pos="452438" algn="l"/>
              </a:tabLst>
            </a:pPr>
            <a:r>
              <a:rPr kumimoji="0" lang="en-US" sz="24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Better Control</a:t>
            </a:r>
            <a:r>
              <a:rPr kumimoji="0" lang="en-US" sz="2400" b="0" i="0" u="none" strike="noStrike" cap="none" normalizeH="0" baseline="0" dirty="0" smtClean="0">
                <a:ln>
                  <a:noFill/>
                </a:ln>
                <a:solidFill>
                  <a:srgbClr val="FF0000"/>
                </a:solidFill>
                <a:effectLst/>
                <a:latin typeface="Arial" pitchFamily="34" charset="0"/>
                <a:ea typeface="Cambria" pitchFamily="18" charset="0"/>
                <a:cs typeface="Calibri" pitchFamily="34" charset="0"/>
              </a:rPr>
              <a:t>:</a:t>
            </a:r>
            <a:r>
              <a:rPr kumimoji="0" lang="en-US" sz="24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 It makes it possible to evaluate performance at each level which results in complete control over all the activities.</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753035" y="766482"/>
            <a:ext cx="10421472"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520700" algn="l"/>
              </a:tabLst>
            </a:pPr>
            <a:r>
              <a:rPr kumimoji="0" lang="en-US" sz="20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Adoption to Change:</a:t>
            </a:r>
            <a:r>
              <a:rPr kumimoji="0" lang="en-US" sz="20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A properly designed organizational structure is flexible which facilitates adjustment to changes in workload caused by change in external environment related to technology, products, resources and markets.</a:t>
            </a:r>
          </a:p>
          <a:p>
            <a:pPr marL="0" marR="0" lvl="0" indent="0" algn="l" defTabSz="914400" rtl="0" eaLnBrk="1" fontAlgn="base" latinLnBrk="0" hangingPunct="1">
              <a:lnSpc>
                <a:spcPct val="100000"/>
              </a:lnSpc>
              <a:spcBef>
                <a:spcPct val="0"/>
              </a:spcBef>
              <a:spcAft>
                <a:spcPct val="0"/>
              </a:spcAft>
              <a:buClrTx/>
              <a:buSzTx/>
              <a:buFontTx/>
              <a:buChar char="•"/>
              <a:tabLst>
                <a:tab pos="5207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20700" algn="l"/>
              </a:tabLst>
            </a:pPr>
            <a:r>
              <a:rPr kumimoji="0" lang="en-US" sz="20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Development of Personnel:</a:t>
            </a:r>
            <a:r>
              <a:rPr kumimoji="0" lang="en-US" sz="20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Sound organization encourages initiative and relative thinking on part of the employees. When managers delegate their authority, it reduces their workload so they can focus on more important issues related to growth &amp; innovation. This also develops the subordinates’ ability and helps him to realize his full potential.</a:t>
            </a:r>
          </a:p>
          <a:p>
            <a:pPr marL="0" marR="0" lvl="0" indent="0" algn="l" defTabSz="914400" rtl="0" eaLnBrk="0" fontAlgn="base" latinLnBrk="0" hangingPunct="0">
              <a:lnSpc>
                <a:spcPct val="100000"/>
              </a:lnSpc>
              <a:spcBef>
                <a:spcPct val="0"/>
              </a:spcBef>
              <a:spcAft>
                <a:spcPct val="0"/>
              </a:spcAft>
              <a:buClrTx/>
              <a:buSzTx/>
              <a:buFontTx/>
              <a:buChar char="•"/>
              <a:tabLst>
                <a:tab pos="5207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520700" algn="l"/>
              </a:tabLst>
            </a:pPr>
            <a:r>
              <a:rPr kumimoji="0" lang="en-US" sz="20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Expansion and growth:</a:t>
            </a:r>
            <a:r>
              <a:rPr kumimoji="0" lang="en-US" sz="20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helps in growth &amp; diversification of an enterprise by adding more job positions, departments, products lines, new geographical territories etc.</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10947400" y="5599967"/>
            <a:ext cx="1234200" cy="1234200"/>
          </a:xfrm>
          <a:prstGeom prst="rect">
            <a:avLst/>
          </a:prstGeom>
          <a:noFill/>
          <a:ln>
            <a:noFill/>
          </a:ln>
        </p:spPr>
      </p:pic>
      <p:sp>
        <p:nvSpPr>
          <p:cNvPr id="77" name="Google Shape;77;p16"/>
          <p:cNvSpPr txBox="1"/>
          <p:nvPr/>
        </p:nvSpPr>
        <p:spPr>
          <a:xfrm>
            <a:off x="828567" y="991333"/>
            <a:ext cx="10401600" cy="4749600"/>
          </a:xfrm>
          <a:prstGeom prst="rect">
            <a:avLst/>
          </a:prstGeom>
          <a:noFill/>
          <a:ln>
            <a:noFill/>
          </a:ln>
        </p:spPr>
        <p:txBody>
          <a:bodyPr spcFirstLastPara="1" wrap="square" lIns="121897" tIns="121897" rIns="121897" bIns="121897" anchor="ctr" anchorCtr="0">
            <a:noAutofit/>
          </a:bodyPr>
          <a:lstStyle/>
          <a:p>
            <a:pPr marL="609585" algn="ctr">
              <a:lnSpc>
                <a:spcPct val="115000"/>
              </a:lnSpc>
              <a:buClr>
                <a:srgbClr val="000000"/>
              </a:buClr>
              <a:buSzPts val="4000"/>
            </a:pPr>
            <a:r>
              <a:rPr lang="en" sz="5300" b="1" dirty="0">
                <a:solidFill>
                  <a:srgbClr val="000000"/>
                </a:solidFill>
                <a:latin typeface="Arial"/>
                <a:ea typeface="Arial"/>
                <a:cs typeface="Arial"/>
                <a:sym typeface="Arial"/>
              </a:rPr>
              <a:t>THANKING YOU</a:t>
            </a:r>
            <a:endParaRPr sz="5300" b="1">
              <a:solidFill>
                <a:srgbClr val="000000"/>
              </a:solidFill>
              <a:latin typeface="Arial"/>
              <a:ea typeface="Arial"/>
              <a:cs typeface="Arial"/>
              <a:sym typeface="Arial"/>
            </a:endParaRPr>
          </a:p>
          <a:p>
            <a:pPr marL="609585" algn="ctr">
              <a:lnSpc>
                <a:spcPct val="115000"/>
              </a:lnSpc>
              <a:buClr>
                <a:srgbClr val="000000"/>
              </a:buClr>
              <a:buSzPts val="4000"/>
            </a:pPr>
            <a:r>
              <a:rPr lang="en" sz="5300" b="1" dirty="0">
                <a:solidFill>
                  <a:srgbClr val="FF0000"/>
                </a:solidFill>
                <a:latin typeface="Arial"/>
                <a:ea typeface="Arial"/>
                <a:cs typeface="Arial"/>
                <a:sym typeface="Arial"/>
              </a:rPr>
              <a:t>ODM EDUCATIONAL GROUP</a:t>
            </a:r>
            <a:endParaRPr sz="5300" b="1">
              <a:solidFill>
                <a:srgbClr val="FF0000"/>
              </a:solidFill>
              <a:latin typeface="Arial"/>
              <a:ea typeface="Arial"/>
              <a:cs typeface="Arial"/>
              <a:sym typeface="Arial"/>
            </a:endParaRPr>
          </a:p>
          <a:p>
            <a:pPr>
              <a:buClr>
                <a:srgbClr val="000000"/>
              </a:buClr>
              <a:buSzPts val="1400"/>
            </a:pPr>
            <a:endParaRPr sz="1900">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ORGANISING</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NUMBER:5</a:t>
            </a:r>
            <a:endParaRPr b="1"/>
          </a:p>
          <a:p>
            <a:r>
              <a:rPr lang="en" b="1" dirty="0"/>
              <a:t>CHAPTER NAME </a:t>
            </a:r>
            <a:r>
              <a:rPr lang="en" b="1" dirty="0" smtClean="0"/>
              <a:t>:</a:t>
            </a:r>
            <a:r>
              <a:rPr lang="en" b="1" dirty="0" smtClean="0"/>
              <a:t>Organising</a:t>
            </a:r>
          </a:p>
          <a:p>
            <a:r>
              <a:rPr lang="en" b="1" dirty="0" smtClean="0"/>
              <a:t>Class-25</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5036830"/>
            <a:ext cx="12192000" cy="1821172"/>
          </a:xfrm>
          <a:prstGeom prst="rect">
            <a:avLst/>
          </a:prstGeom>
          <a:noFill/>
          <a:ln>
            <a:noFill/>
          </a:ln>
        </p:spPr>
      </p:pic>
      <p:pic>
        <p:nvPicPr>
          <p:cNvPr id="55" name="Google Shape;55;p13"/>
          <p:cNvPicPr preferRelativeResize="0"/>
          <p:nvPr/>
        </p:nvPicPr>
        <p:blipFill rotWithShape="1">
          <a:blip r:embed="rId4">
            <a:alphaModFix/>
          </a:blip>
          <a:srcRect/>
          <a:stretch/>
        </p:blipFill>
        <p:spPr>
          <a:xfrm>
            <a:off x="10539870" y="140936"/>
            <a:ext cx="1560633" cy="1560633"/>
          </a:xfrm>
          <a:prstGeom prst="rect">
            <a:avLst/>
          </a:prstGeom>
          <a:noFill/>
          <a:ln>
            <a:noFill/>
          </a:ln>
        </p:spPr>
      </p:pic>
      <p:sp>
        <p:nvSpPr>
          <p:cNvPr id="56" name="Google Shape;56;p13"/>
          <p:cNvSpPr txBox="1"/>
          <p:nvPr/>
        </p:nvSpPr>
        <p:spPr>
          <a:xfrm>
            <a:off x="296900" y="2141800"/>
            <a:ext cx="11684000" cy="2574400"/>
          </a:xfrm>
          <a:prstGeom prst="rect">
            <a:avLst/>
          </a:prstGeom>
          <a:noFill/>
          <a:ln>
            <a:noFill/>
          </a:ln>
        </p:spPr>
        <p:txBody>
          <a:bodyPr spcFirstLastPara="1" wrap="square" lIns="121897" tIns="121897" rIns="121897" bIns="121897" anchor="t" anchorCtr="0">
            <a:noAutofit/>
          </a:bodyPr>
          <a:lstStyle/>
          <a:p>
            <a:pPr algn="ctr">
              <a:buClr>
                <a:srgbClr val="000000"/>
              </a:buClr>
              <a:buSzPts val="3100"/>
            </a:pPr>
            <a:r>
              <a:rPr lang="en-US" sz="3900" b="1" dirty="0" smtClean="0">
                <a:solidFill>
                  <a:srgbClr val="FF0000"/>
                </a:solidFill>
                <a:latin typeface="Calibri"/>
                <a:ea typeface="Calibri"/>
                <a:cs typeface="Calibri"/>
                <a:sym typeface="Calibri"/>
              </a:rPr>
              <a:t>ORGANISING</a:t>
            </a:r>
          </a:p>
          <a:p>
            <a:pPr algn="ctr">
              <a:buClr>
                <a:srgbClr val="000000"/>
              </a:buClr>
              <a:buSzPts val="3100"/>
            </a:pPr>
            <a:r>
              <a:rPr lang="en-US" sz="3900" b="1" dirty="0" smtClean="0">
                <a:latin typeface="Calibri"/>
                <a:ea typeface="Calibri"/>
                <a:cs typeface="Calibri"/>
                <a:sym typeface="Calibri"/>
              </a:rPr>
              <a:t> </a:t>
            </a:r>
            <a:endParaRPr sz="3900" b="1">
              <a:latin typeface="Calibri"/>
              <a:ea typeface="Calibri"/>
              <a:cs typeface="Calibri"/>
              <a:sym typeface="Calibri"/>
            </a:endParaRPr>
          </a:p>
        </p:txBody>
      </p:sp>
      <p:sp>
        <p:nvSpPr>
          <p:cNvPr id="57" name="Google Shape;57;p13"/>
          <p:cNvSpPr txBox="1"/>
          <p:nvPr/>
        </p:nvSpPr>
        <p:spPr>
          <a:xfrm>
            <a:off x="2962900" y="3428984"/>
            <a:ext cx="6352000" cy="1289200"/>
          </a:xfrm>
          <a:prstGeom prst="rect">
            <a:avLst/>
          </a:prstGeom>
          <a:noFill/>
          <a:ln>
            <a:noFill/>
          </a:ln>
        </p:spPr>
        <p:txBody>
          <a:bodyPr spcFirstLastPara="1" wrap="square" lIns="121897" tIns="121897" rIns="121897" bIns="121897" anchor="t" anchorCtr="0">
            <a:noAutofit/>
          </a:bodyPr>
          <a:lstStyle/>
          <a:p>
            <a:r>
              <a:rPr lang="en" b="1" dirty="0"/>
              <a:t>SUBJECT : </a:t>
            </a:r>
            <a:r>
              <a:rPr lang="en" b="1" dirty="0" smtClean="0"/>
              <a:t>Business studies</a:t>
            </a:r>
            <a:endParaRPr b="1"/>
          </a:p>
          <a:p>
            <a:r>
              <a:rPr lang="en" b="1" dirty="0"/>
              <a:t>CHAPTER </a:t>
            </a:r>
            <a:r>
              <a:rPr lang="en" b="1" dirty="0" smtClean="0"/>
              <a:t>NUMBER:5</a:t>
            </a:r>
            <a:endParaRPr b="1"/>
          </a:p>
          <a:p>
            <a:r>
              <a:rPr lang="en" b="1" dirty="0"/>
              <a:t>CHAPTER NAME </a:t>
            </a:r>
            <a:r>
              <a:rPr lang="en" b="1" dirty="0" smtClean="0"/>
              <a:t>:</a:t>
            </a:r>
            <a:r>
              <a:rPr lang="en" b="1" dirty="0" smtClean="0"/>
              <a:t>Organising</a:t>
            </a:r>
          </a:p>
          <a:p>
            <a:r>
              <a:rPr lang="en" b="1" dirty="0" smtClean="0"/>
              <a:t>Class-25</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C7D23C47-6035-4147-A3AE-85F841CA890C}"/>
              </a:ext>
            </a:extLst>
          </p:cNvPr>
          <p:cNvSpPr/>
          <p:nvPr/>
        </p:nvSpPr>
        <p:spPr>
          <a:xfrm>
            <a:off x="1073809" y="1095969"/>
            <a:ext cx="10224995" cy="4145109"/>
          </a:xfrm>
          <a:prstGeom prst="rect">
            <a:avLst/>
          </a:prstGeom>
        </p:spPr>
        <p:txBody>
          <a:bodyPr wrap="square">
            <a:spAutoFit/>
          </a:bodyPr>
          <a:lstStyle/>
          <a:p>
            <a:pPr>
              <a:lnSpc>
                <a:spcPct val="200000"/>
              </a:lnSpc>
              <a:spcAft>
                <a:spcPts val="0"/>
              </a:spcAft>
            </a:pPr>
            <a:r>
              <a:rPr lang="en-US" sz="2400" b="1" dirty="0">
                <a:solidFill>
                  <a:srgbClr val="FF0000"/>
                </a:solidFill>
                <a:latin typeface="Verdana" panose="020B0604030504040204" pitchFamily="34" charset="0"/>
                <a:ea typeface="Calibri" panose="020F0502020204030204" pitchFamily="34" charset="0"/>
                <a:cs typeface="Cambria" panose="02040503050406030204" pitchFamily="18" charset="0"/>
              </a:rPr>
              <a:t>ORGANISING PROCESS:</a:t>
            </a:r>
            <a:r>
              <a:rPr lang="en-US" sz="2400" dirty="0">
                <a:latin typeface="Verdana" panose="020B0604030504040204" pitchFamily="34" charset="0"/>
                <a:ea typeface="Calibri" panose="020F0502020204030204" pitchFamily="34" charset="0"/>
                <a:cs typeface="Cambria" panose="02040503050406030204" pitchFamily="18" charset="0"/>
              </a:rPr>
              <a:t>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20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Identification and division of work,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20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Departmentalization,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20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Assignment of Duties, </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200000"/>
              </a:lnSpc>
              <a:spcAft>
                <a:spcPts val="0"/>
              </a:spcAft>
              <a:buClr>
                <a:srgbClr val="000000"/>
              </a:buClr>
              <a:buFont typeface="Wingdings" panose="05000000000000000000" pitchFamily="2" charset="2"/>
              <a:buChar char=""/>
            </a:pPr>
            <a:r>
              <a:rPr lang="en-US" sz="2400" dirty="0">
                <a:latin typeface="Verdana" panose="020B0604030504040204" pitchFamily="34" charset="0"/>
                <a:ea typeface="Calibri" panose="020F0502020204030204" pitchFamily="34" charset="0"/>
                <a:cs typeface="Cambria" panose="02040503050406030204" pitchFamily="18" charset="0"/>
              </a:rPr>
              <a:t>Establishing reporting relationships.</a:t>
            </a:r>
            <a:endParaRPr lang="en-IN" sz="2000" dirty="0">
              <a:latin typeface="Calibri" panose="020F0502020204030204" pitchFamily="34" charset="0"/>
              <a:ea typeface="Calibri" panose="020F0502020204030204" pitchFamily="34" charset="0"/>
              <a:cs typeface="Times New Roman" panose="02020603050405020304" pitchFamily="18" charset="0"/>
            </a:endParaRPr>
          </a:p>
          <a:p>
            <a:pPr>
              <a:lnSpc>
                <a:spcPct val="150000"/>
              </a:lnSpc>
            </a:pPr>
            <a:endParaRPr lang="en-IN" dirty="0">
              <a:solidFill>
                <a:srgbClr val="000000"/>
              </a:solidFill>
              <a:latin typeface="Verdana" panose="020B0604030504040204" pitchFamily="34" charset="0"/>
            </a:endParaRPr>
          </a:p>
        </p:txBody>
      </p:sp>
      <p:sp>
        <p:nvSpPr>
          <p:cNvPr id="4" name="Rectangle 3">
            <a:extLst>
              <a:ext uri="{FF2B5EF4-FFF2-40B4-BE49-F238E27FC236}">
                <a16:creationId xmlns="" xmlns:a16="http://schemas.microsoft.com/office/drawing/2014/main" id="{C5B2244E-256E-43AD-A844-6571271F9725}"/>
              </a:ext>
            </a:extLst>
          </p:cNvPr>
          <p:cNvSpPr/>
          <p:nvPr/>
        </p:nvSpPr>
        <p:spPr>
          <a:xfrm>
            <a:off x="5036741" y="66771"/>
            <a:ext cx="2113079" cy="503215"/>
          </a:xfrm>
          <a:prstGeom prst="rect">
            <a:avLst/>
          </a:prstGeom>
          <a:ln>
            <a:solidFill>
              <a:schemeClr val="bg2"/>
            </a:solidFill>
          </a:ln>
          <a:effectLst>
            <a:glow rad="139700">
              <a:schemeClr val="accent4">
                <a:satMod val="175000"/>
                <a:alpha val="40000"/>
              </a:schemeClr>
            </a:glow>
          </a:effectLst>
        </p:spPr>
        <p:txBody>
          <a:bodyPr wrap="none">
            <a:spAutoFit/>
          </a:bodyPr>
          <a:lstStyle/>
          <a:p>
            <a:pPr>
              <a:lnSpc>
                <a:spcPct val="150000"/>
              </a:lnSpc>
              <a:spcAft>
                <a:spcPts val="0"/>
              </a:spcAft>
            </a:pPr>
            <a:r>
              <a:rPr lang="en-US" sz="2000" b="1" dirty="0">
                <a:solidFill>
                  <a:srgbClr val="FF0000"/>
                </a:solidFill>
                <a:latin typeface="Verdana" panose="020B0604030504040204" pitchFamily="34" charset="0"/>
                <a:ea typeface="Calibri" panose="020F0502020204030204" pitchFamily="34" charset="0"/>
                <a:cs typeface="Cambria,Bold"/>
              </a:rPr>
              <a:t>ORGANISING</a:t>
            </a:r>
            <a:endParaRPr lang="en-IN"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 xmlns:p14="http://schemas.microsoft.com/office/powerpoint/2010/main" val="32807776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712694" y="578224"/>
            <a:ext cx="10300447"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Pct val="100000"/>
              <a:buFont typeface="Symbol" pitchFamily="18" charset="2"/>
              <a:buChar char=""/>
              <a:tabLst>
                <a:tab pos="520700" algn="l"/>
              </a:tabLst>
            </a:pPr>
            <a:r>
              <a:rPr kumimoji="0" lang="en-US" sz="20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Identification and Division of Work</a:t>
            </a:r>
            <a:r>
              <a:rPr kumimoji="0" lang="en-US" sz="20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It involves identification and division of total work to be done into specific activities (called jobs) in accordance with previously determined plans. By dividing the work, the burden of work can be shared among the employees. It facilitates specialization of work &amp; skills. Duplication of work can be avoided by dividing the work into manageable activities.</a:t>
            </a:r>
          </a:p>
          <a:p>
            <a:pPr marL="457200" marR="0" lvl="1" indent="0" algn="l" defTabSz="914400" rtl="0" eaLnBrk="1" fontAlgn="base" latinLnBrk="0" hangingPunct="1">
              <a:lnSpc>
                <a:spcPct val="100000"/>
              </a:lnSpc>
              <a:spcBef>
                <a:spcPct val="0"/>
              </a:spcBef>
              <a:spcAft>
                <a:spcPct val="0"/>
              </a:spcAft>
              <a:buClrTx/>
              <a:buSzPct val="100000"/>
              <a:buFont typeface="Symbol" pitchFamily="18" charset="2"/>
              <a:buChar char=""/>
              <a:tabLst>
                <a:tab pos="5207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 typeface="Symbol" pitchFamily="18" charset="2"/>
              <a:buChar char=""/>
              <a:tabLst>
                <a:tab pos="520700" algn="l"/>
              </a:tabLst>
            </a:pPr>
            <a:r>
              <a:rPr kumimoji="0" lang="en-US" sz="20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Departmentalization:</a:t>
            </a:r>
            <a:r>
              <a:rPr kumimoji="0" lang="en-US" sz="20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The second step in organizing is to combine or group similar or related jobs into larger units called departments, divisions or sections. They can be grouped on the basis of functions, products, customers and territories etc. </a:t>
            </a:r>
          </a:p>
          <a:p>
            <a:pPr marL="457200" marR="0" lvl="1" indent="0" algn="l" defTabSz="914400" rtl="0" eaLnBrk="0" fontAlgn="base" latinLnBrk="0" hangingPunct="0">
              <a:lnSpc>
                <a:spcPct val="100000"/>
              </a:lnSpc>
              <a:spcBef>
                <a:spcPct val="0"/>
              </a:spcBef>
              <a:spcAft>
                <a:spcPct val="0"/>
              </a:spcAft>
              <a:buClrTx/>
              <a:buSzPct val="100000"/>
              <a:buFont typeface="Symbol" pitchFamily="18" charset="2"/>
              <a:buChar char=""/>
              <a:tabLst>
                <a:tab pos="520700" algn="l"/>
              </a:tabLst>
            </a:pP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Departmentalization is done to achieve coordination &amp; to facilitate unity of efforts.</a:t>
            </a:r>
          </a:p>
          <a:p>
            <a:pPr marL="457200" marR="0" lvl="1" indent="0" algn="l" defTabSz="914400" rtl="0" eaLnBrk="0" fontAlgn="base" latinLnBrk="0" hangingPunct="0">
              <a:lnSpc>
                <a:spcPct val="100000"/>
              </a:lnSpc>
              <a:spcBef>
                <a:spcPct val="0"/>
              </a:spcBef>
              <a:spcAft>
                <a:spcPct val="0"/>
              </a:spcAft>
              <a:buClrTx/>
              <a:buSzPct val="100000"/>
              <a:buFont typeface="Symbol" pitchFamily="18" charset="2"/>
              <a:buChar char=""/>
              <a:tabLst>
                <a:tab pos="5207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 typeface="Symbol" pitchFamily="18" charset="2"/>
              <a:buChar char=""/>
              <a:tabLst>
                <a:tab pos="520700" algn="l"/>
              </a:tabLst>
            </a:pPr>
            <a:r>
              <a:rPr kumimoji="0" lang="en-US" sz="20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Assignments of duties:</a:t>
            </a:r>
            <a:r>
              <a:rPr kumimoji="0" lang="en-US" sz="20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Once departments have been formed each of them is placed under the charge of an individual called departmental head (e.g., production manager, finance manager etc.). Jobs are then allocated to the members of each department according to their skills and qualifications.</a:t>
            </a:r>
          </a:p>
          <a:p>
            <a:pPr marL="457200" marR="0" lvl="1" indent="0" algn="l" defTabSz="914400" rtl="0" eaLnBrk="0" fontAlgn="base" latinLnBrk="0" hangingPunct="0">
              <a:lnSpc>
                <a:spcPct val="100000"/>
              </a:lnSpc>
              <a:spcBef>
                <a:spcPct val="0"/>
              </a:spcBef>
              <a:spcAft>
                <a:spcPct val="0"/>
              </a:spcAft>
              <a:buClrTx/>
              <a:buSzPct val="100000"/>
              <a:buFont typeface="Symbol" pitchFamily="18" charset="2"/>
              <a:buChar char=""/>
              <a:tabLst>
                <a:tab pos="520700" algn="l"/>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Pct val="100000"/>
              <a:buFont typeface="Symbol" pitchFamily="18" charset="2"/>
              <a:buChar char=""/>
              <a:tabLst>
                <a:tab pos="520700" algn="l"/>
              </a:tabLst>
            </a:pPr>
            <a:r>
              <a:rPr kumimoji="0" lang="en-US" sz="2000" b="1" i="0" u="none" strike="noStrike" cap="none" normalizeH="0" baseline="0" dirty="0" smtClean="0">
                <a:ln>
                  <a:noFill/>
                </a:ln>
                <a:solidFill>
                  <a:srgbClr val="FF0000"/>
                </a:solidFill>
                <a:effectLst/>
                <a:latin typeface="Arial" pitchFamily="34" charset="0"/>
                <a:ea typeface="Cambria" pitchFamily="18" charset="0"/>
                <a:cs typeface="Calibri" pitchFamily="34" charset="0"/>
              </a:rPr>
              <a:t>Establishing Reporting Relationships</a:t>
            </a:r>
            <a:r>
              <a:rPr kumimoji="0" lang="en-US" sz="2000" b="1" i="0" u="none" strike="noStrike" cap="none" normalizeH="0" baseline="0" dirty="0" smtClean="0">
                <a:ln>
                  <a:noFill/>
                </a:ln>
                <a:solidFill>
                  <a:schemeClr val="tx1"/>
                </a:solidFill>
                <a:effectLst/>
                <a:latin typeface="Arial" pitchFamily="34" charset="0"/>
                <a:ea typeface="Cambria" pitchFamily="18" charset="0"/>
                <a:cs typeface="Calibri" pitchFamily="34" charset="0"/>
              </a:rPr>
              <a:t>: </a:t>
            </a:r>
            <a:r>
              <a:rPr kumimoji="0" lang="en-US" sz="2000" b="0" i="0" u="none" strike="noStrike" cap="none" normalizeH="0" baseline="0" dirty="0" smtClean="0">
                <a:ln>
                  <a:noFill/>
                </a:ln>
                <a:solidFill>
                  <a:schemeClr val="tx1"/>
                </a:solidFill>
                <a:effectLst/>
                <a:latin typeface="Arial" pitchFamily="34" charset="0"/>
                <a:ea typeface="Cambria" pitchFamily="18" charset="0"/>
                <a:cs typeface="Calibri" pitchFamily="34" charset="0"/>
              </a:rPr>
              <a:t>Merely allocating work is not enough. Each individual should also know from whom he has to take orders and to whom he is accountable. It helps in coordination amongst various departments.</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147</TotalTime>
  <Words>1270</Words>
  <Application>Microsoft Office PowerPoint</Application>
  <PresentationFormat>Custom</PresentationFormat>
  <Paragraphs>201</Paragraphs>
  <Slides>32</Slides>
  <Notes>17</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Ncert CLASS 12 business studies</dc:title>
  <dc:creator>Bhisham Datt</dc:creator>
  <cp:lastModifiedBy>ाीीीीीीीीीीीीीीीीीीी</cp:lastModifiedBy>
  <cp:revision>426</cp:revision>
  <dcterms:created xsi:type="dcterms:W3CDTF">2018-06-16T15:55:13Z</dcterms:created>
  <dcterms:modified xsi:type="dcterms:W3CDTF">2020-11-01T14:37:18Z</dcterms:modified>
</cp:coreProperties>
</file>