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comments/comment5.xml" ContentType="application/vnd.openxmlformats-officedocument.presentationml.comments+xml"/>
  <Override PartName="/ppt/comments/comment6.xml" ContentType="application/vnd.openxmlformats-officedocument.presentationml.comment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s/comment3.xml" ContentType="application/vnd.openxmlformats-officedocument.presentationml.comments+xml"/>
  <Override PartName="/ppt/comments/comment4.xml" ContentType="application/vnd.openxmlformats-officedocument.presentationml.comment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19" r:id="rId1"/>
  </p:sldMasterIdLst>
  <p:notesMasterIdLst>
    <p:notesMasterId r:id="rId24"/>
  </p:notesMasterIdLst>
  <p:sldIdLst>
    <p:sldId id="499" r:id="rId2"/>
    <p:sldId id="395" r:id="rId3"/>
    <p:sldId id="396" r:id="rId4"/>
    <p:sldId id="509" r:id="rId5"/>
    <p:sldId id="505" r:id="rId6"/>
    <p:sldId id="397" r:id="rId7"/>
    <p:sldId id="510" r:id="rId8"/>
    <p:sldId id="506" r:id="rId9"/>
    <p:sldId id="490" r:id="rId10"/>
    <p:sldId id="398" r:id="rId11"/>
    <p:sldId id="511" r:id="rId12"/>
    <p:sldId id="507" r:id="rId13"/>
    <p:sldId id="399" r:id="rId14"/>
    <p:sldId id="400" r:id="rId15"/>
    <p:sldId id="512" r:id="rId16"/>
    <p:sldId id="508" r:id="rId17"/>
    <p:sldId id="401" r:id="rId18"/>
    <p:sldId id="491" r:id="rId19"/>
    <p:sldId id="504" r:id="rId20"/>
    <p:sldId id="514" r:id="rId21"/>
    <p:sldId id="513" r:id="rId22"/>
    <p:sldId id="515"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hisham Datt" initials="BD" lastIdx="1" clrIdx="0">
    <p:extLst>
      <p:ext uri="{19B8F6BF-5375-455C-9EA6-DF929625EA0E}">
        <p15:presenceInfo xmlns="" xmlns:p15="http://schemas.microsoft.com/office/powerpoint/2012/main" userId="e28db51c8c314011" providerId="Windows Live"/>
      </p:ext>
    </p:extLst>
  </p:cmAuthor>
  <p:cmAuthor id="2" name="" initials="" lastIdx="42"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33CC"/>
    <a:srgbClr val="0E4E1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629" autoAdjust="0"/>
    <p:restoredTop sz="94660"/>
  </p:normalViewPr>
  <p:slideViewPr>
    <p:cSldViewPr snapToGrid="0">
      <p:cViewPr varScale="1">
        <p:scale>
          <a:sx n="73" d="100"/>
          <a:sy n="73" d="100"/>
        </p:scale>
        <p:origin x="-630"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6-17T16:36:04.724" idx="9">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10">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20-06-17T16:36:04.724" idx="33">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4">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2" dt="2020-06-17T16:36:04.724" idx="35">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6">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2" dt="2020-06-17T16:36:04.724" idx="37">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8">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2" dt="2020-06-17T16:36:04.724" idx="39">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0">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2" dt="2020-06-17T16:36:04.724" idx="41">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2">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724E59-B044-41C2-9E04-E59469DE61AF}" type="datetimeFigureOut">
              <a:rPr lang="en-US" smtClean="0"/>
              <a:pPr/>
              <a:t>11/1/2020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55E96A-0AE6-495F-9277-1B3E66AE481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6357D6-3D80-4651-AE86-82D468B140EC}"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6BFD7-EF2F-48E9-AE73-F04F8F882B3F}"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015518-74A3-4729-8E1D-5404510B4FEC}"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Date Placeholder 13"/>
          <p:cNvSpPr>
            <a:spLocks noGrp="1"/>
          </p:cNvSpPr>
          <p:nvPr>
            <p:ph type="dt" sz="half" idx="10"/>
          </p:nvPr>
        </p:nvSpPr>
        <p:spPr/>
        <p:txBody>
          <a:bodyPr/>
          <a:lstStyle/>
          <a:p>
            <a:fld id="{B16357D6-3D80-4651-AE86-82D468B140EC}" type="datetime1">
              <a:rPr lang="en-US" smtClean="0"/>
              <a:pPr/>
              <a:t>11/1/2020</a:t>
            </a:fld>
            <a:endParaRPr lang="en-US" dirty="0"/>
          </a:p>
        </p:txBody>
      </p:sp>
      <p:sp>
        <p:nvSpPr>
          <p:cNvPr id="15" name="Slide Number Placeholder 14"/>
          <p:cNvSpPr>
            <a:spLocks noGrp="1"/>
          </p:cNvSpPr>
          <p:nvPr>
            <p:ph type="sldNum" sz="quarter" idx="11"/>
          </p:nvPr>
        </p:nvSpPr>
        <p:spPr/>
        <p:txBody>
          <a:bodyPr/>
          <a:lstStyle/>
          <a:p>
            <a:fld id="{6D22F896-40B5-4ADD-8801-0D06FADFA095}" type="slidenum">
              <a:rPr lang="en-US" smtClean="0"/>
              <a:pPr/>
              <a:t>‹#›</a:t>
            </a:fld>
            <a:endParaRPr lang="en-US" dirty="0"/>
          </a:p>
        </p:txBody>
      </p:sp>
      <p:sp>
        <p:nvSpPr>
          <p:cNvPr id="16" name="Footer Placeholder 15"/>
          <p:cNvSpPr>
            <a:spLocks noGrp="1"/>
          </p:cNvSpPr>
          <p:nvPr>
            <p:ph type="ftr" sz="quarter" idx="12"/>
          </p:nvPr>
        </p:nvSpPr>
        <p:spPr/>
        <p:txBody>
          <a:bodyPr/>
          <a:lstStyle/>
          <a:p>
            <a:r>
              <a:rPr lang="en-US" dirty="0" smtClean="0"/>
              <a:t>KUNJA MOHAN SAHOO</a:t>
            </a:r>
            <a:endParaRPr lang="en-US" dirty="0"/>
          </a:p>
        </p:txBody>
      </p:sp>
    </p:spTree>
    <p:extLst>
      <p:ext uri="{BB962C8B-B14F-4D97-AF65-F5344CB8AC3E}">
        <p14:creationId xmlns="" xmlns:p14="http://schemas.microsoft.com/office/powerpoint/2010/main" val="365350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A4F1CD-F4A6-4F34-91CE-C1FE363C53CD}"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27F271-E166-42B2-90A8-3BCF67A1E958}"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2B5FC3-34D2-46DF-8041-D9D7C9159331}" type="datetime1">
              <a:rPr lang="en-US" smtClean="0"/>
              <a:pPr/>
              <a:t>11/1/2020</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D45C70-013A-4407-97A9-1146D04B1D81}" type="datetime1">
              <a:rPr lang="en-US" smtClean="0"/>
              <a:pPr/>
              <a:t>11/1/2020</a:t>
            </a:fld>
            <a:endParaRPr lang="en-US" dirty="0"/>
          </a:p>
        </p:txBody>
      </p:sp>
      <p:sp>
        <p:nvSpPr>
          <p:cNvPr id="8" name="Footer Placeholder 7"/>
          <p:cNvSpPr>
            <a:spLocks noGrp="1"/>
          </p:cNvSpPr>
          <p:nvPr>
            <p:ph type="ftr" sz="quarter" idx="11"/>
          </p:nvPr>
        </p:nvSpPr>
        <p:spPr/>
        <p:txBody>
          <a:bodyPr/>
          <a:lstStyle/>
          <a:p>
            <a:r>
              <a:rPr lang="en-US" smtClean="0"/>
              <a:t>KUNJA MOHAN SAHOO</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73C943-97E0-485E-AE70-1E619901E740}" type="datetime1">
              <a:rPr lang="en-US" smtClean="0"/>
              <a:pPr/>
              <a:t>11/1/2020</a:t>
            </a:fld>
            <a:endParaRPr lang="en-US" dirty="0"/>
          </a:p>
        </p:txBody>
      </p:sp>
      <p:sp>
        <p:nvSpPr>
          <p:cNvPr id="4" name="Footer Placeholder 3"/>
          <p:cNvSpPr>
            <a:spLocks noGrp="1"/>
          </p:cNvSpPr>
          <p:nvPr>
            <p:ph type="ftr" sz="quarter" idx="11"/>
          </p:nvPr>
        </p:nvSpPr>
        <p:spPr/>
        <p:txBody>
          <a:bodyPr/>
          <a:lstStyle/>
          <a:p>
            <a:r>
              <a:rPr lang="en-US" smtClean="0"/>
              <a:t>KUNJA MOHAN SAHOO</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FB951-78AF-45B1-9D3E-5BB10B0901D4}" type="datetime1">
              <a:rPr lang="en-US" smtClean="0"/>
              <a:pPr/>
              <a:t>11/1/2020</a:t>
            </a:fld>
            <a:endParaRPr lang="en-US" dirty="0"/>
          </a:p>
        </p:txBody>
      </p:sp>
      <p:sp>
        <p:nvSpPr>
          <p:cNvPr id="3" name="Footer Placeholder 2"/>
          <p:cNvSpPr>
            <a:spLocks noGrp="1"/>
          </p:cNvSpPr>
          <p:nvPr>
            <p:ph type="ftr" sz="quarter" idx="11"/>
          </p:nvPr>
        </p:nvSpPr>
        <p:spPr/>
        <p:txBody>
          <a:bodyPr/>
          <a:lstStyle/>
          <a:p>
            <a:r>
              <a:rPr lang="en-US" smtClean="0"/>
              <a:t>KUNJA MOHAN SAHOO</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09ADCA-EDC2-4CCA-9650-70E2D93E8A32}" type="datetime1">
              <a:rPr lang="en-US" smtClean="0"/>
              <a:pPr/>
              <a:t>11/1/2020</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F9CE70-643B-4F17-9A4E-8CFDFB09B5A3}" type="datetime1">
              <a:rPr lang="en-US" smtClean="0"/>
              <a:pPr/>
              <a:t>11/1/2020</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6357D6-3D80-4651-AE86-82D468B140EC}" type="datetime1">
              <a:rPr lang="en-US" smtClean="0"/>
              <a:pPr/>
              <a:t>11/1/2020</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KUNJA MOHAN SAHOO</a:t>
            </a:r>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 id="2147483908"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PRINCIPLES OF MANAGEMENT</a:t>
            </a:r>
          </a:p>
          <a:p>
            <a:pPr algn="ctr">
              <a:buClr>
                <a:srgbClr val="000000"/>
              </a:buClr>
              <a:buSzPts val="3100"/>
            </a:pPr>
            <a:endParaRPr sz="3900"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 2</a:t>
            </a:r>
            <a:endParaRPr b="1"/>
          </a:p>
          <a:p>
            <a:r>
              <a:rPr lang="en" b="1" dirty="0"/>
              <a:t>CHAPTER NAME </a:t>
            </a:r>
            <a:r>
              <a:rPr lang="en" b="1" dirty="0" smtClean="0"/>
              <a:t>:</a:t>
            </a:r>
            <a:r>
              <a:rPr lang="en-IN" b="1" dirty="0" smtClean="0">
                <a:ea typeface="Calibri"/>
                <a:cs typeface="Calibri"/>
                <a:sym typeface="Calibri"/>
              </a:rPr>
              <a:t>PRINCIPLES OF </a:t>
            </a:r>
            <a:r>
              <a:rPr lang="en-IN" b="1" dirty="0" smtClean="0">
                <a:ea typeface="Calibri"/>
                <a:cs typeface="Calibri"/>
                <a:sym typeface="Calibri"/>
              </a:rPr>
              <a:t>MANAGEMENT</a:t>
            </a:r>
          </a:p>
          <a:p>
            <a:r>
              <a:rPr lang="en-IN" b="1" dirty="0" smtClean="0">
                <a:ea typeface="Calibri"/>
                <a:cs typeface="Calibri"/>
                <a:sym typeface="Calibri"/>
              </a:rPr>
              <a:t>Class-8</a:t>
            </a:r>
            <a:endParaRPr lang="en-IN" b="1" dirty="0" smtClean="0">
              <a:ea typeface="Calibri"/>
              <a:cs typeface="Calibri"/>
              <a:sym typeface="Calibri"/>
            </a:endParaRPr>
          </a:p>
          <a:p>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545557"/>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TAYLOR’S SCIENTIFIC MANAGEMENT: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Meaning: </a:t>
            </a:r>
            <a:r>
              <a:rPr lang="en-US" dirty="0">
                <a:solidFill>
                  <a:srgbClr val="221F1F"/>
                </a:solidFill>
                <a:latin typeface="Verdana" panose="020B0604030504040204" pitchFamily="34" charset="0"/>
                <a:ea typeface="Calibri" panose="020F0502020204030204" pitchFamily="34" charset="0"/>
                <a:cs typeface="Cambria,Bold"/>
              </a:rPr>
              <a:t>S</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cientific management means knowing exactly what you want men to do and seeing that they do it in the best and cheapest way.</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PRINCIPLES:</a:t>
            </a:r>
            <a:r>
              <a:rPr lang="en-US" b="1" dirty="0">
                <a:solidFill>
                  <a:srgbClr val="221F1F"/>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Bold"/>
              </a:rPr>
              <a:t>S</a:t>
            </a: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cience not rule of thumb</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-Each task should be based on scientific inquiry</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Harmony not discord</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-Mutual give and take and proper understanding</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Cooperation not individualism</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-Co-operation with each other with mutual confidence among managers and employees</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Development of each person to his or her greatest efficiency and prosperity</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-Increase in production is in interest of all</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Clr>
                <a:srgbClr val="000000"/>
              </a:buClr>
              <a:buFont typeface="Wingdings" panose="05000000000000000000" pitchFamily="2" charset="2"/>
              <a:buChar char=""/>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Maximum not restricted output</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-Time to time, proper training to all for growth and prosperity</a:t>
            </a:r>
            <a:endParaRPr lang="en-IN" sz="24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 xmlns:a16="http://schemas.microsoft.com/office/drawing/2014/main" id="{B4AFD918-C555-4797-BCDC-240604A1A72E}"/>
              </a:ext>
            </a:extLst>
          </p:cNvPr>
          <p:cNvSpPr/>
          <p:nvPr/>
        </p:nvSpPr>
        <p:spPr>
          <a:xfrm>
            <a:off x="3555209" y="101673"/>
            <a:ext cx="4573688"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PRINCIPLES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771917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PRINCIPLES OF MANAGEMENT</a:t>
            </a:r>
          </a:p>
          <a:p>
            <a:pPr algn="ctr">
              <a:buClr>
                <a:srgbClr val="000000"/>
              </a:buClr>
              <a:buSzPts val="3100"/>
            </a:pPr>
            <a:endParaRPr sz="3900"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 2</a:t>
            </a:r>
            <a:endParaRPr b="1"/>
          </a:p>
          <a:p>
            <a:r>
              <a:rPr lang="en" b="1" dirty="0"/>
              <a:t>CHAPTER NAME </a:t>
            </a:r>
            <a:r>
              <a:rPr lang="en" b="1" dirty="0" smtClean="0"/>
              <a:t>:</a:t>
            </a:r>
            <a:r>
              <a:rPr lang="en-IN" b="1" dirty="0" smtClean="0">
                <a:ea typeface="Calibri"/>
                <a:cs typeface="Calibri"/>
                <a:sym typeface="Calibri"/>
              </a:rPr>
              <a:t>PRINCIPLES OF </a:t>
            </a:r>
            <a:r>
              <a:rPr lang="en-IN" b="1" dirty="0" smtClean="0">
                <a:ea typeface="Calibri"/>
                <a:cs typeface="Calibri"/>
                <a:sym typeface="Calibri"/>
              </a:rPr>
              <a:t>MANAGEMENT</a:t>
            </a:r>
          </a:p>
          <a:p>
            <a:r>
              <a:rPr lang="en-IN" b="1" dirty="0" smtClean="0">
                <a:ea typeface="Calibri"/>
                <a:cs typeface="Calibri"/>
                <a:sym typeface="Calibri"/>
              </a:rPr>
              <a:t>Class-11</a:t>
            </a:r>
            <a:endParaRPr lang="en-IN" b="1" dirty="0" smtClean="0">
              <a:ea typeface="Calibri"/>
              <a:cs typeface="Calibri"/>
              <a:sym typeface="Calibri"/>
            </a:endParaRPr>
          </a:p>
          <a:p>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448095"/>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TECHNIQUES OF SCIENTIFIC MANAGEMENT: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Functional foremanship:</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It is an extension of the principle of division of work.</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Under the factory manager two separate incharges act as planning incharge and production incharge.</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Under planning incharge four separate personnel namely instruction card clerk, route clerk, time and cost clerk and disciplinarian perform the task of planning and instructing the workers.</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Under production incharge four personnel namely speed boss, gang boss, repairs boss and inspector perform the act of guiding the workers at work. These four are responsible for timely completion, accuracy, repair of machines and quality of work.</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Thus, all workers have to take orders from eight personnel/foremen.</a:t>
            </a:r>
            <a:endParaRPr lang="en-IN" sz="1600" dirty="0">
              <a:latin typeface="Calibri" panose="020F0502020204030204" pitchFamily="34" charset="0"/>
              <a:ea typeface="Calibri" panose="020F0502020204030204" pitchFamily="34" charset="0"/>
              <a:cs typeface="Cambria" panose="02040503050406030204" pitchFamily="18" charset="0"/>
            </a:endParaRPr>
          </a:p>
        </p:txBody>
      </p:sp>
      <p:sp>
        <p:nvSpPr>
          <p:cNvPr id="6" name="Rectangle 5">
            <a:extLst>
              <a:ext uri="{FF2B5EF4-FFF2-40B4-BE49-F238E27FC236}">
                <a16:creationId xmlns="" xmlns:a16="http://schemas.microsoft.com/office/drawing/2014/main" id="{FFAFCD65-D0CC-45CB-92C5-C10144830816}"/>
              </a:ext>
            </a:extLst>
          </p:cNvPr>
          <p:cNvSpPr/>
          <p:nvPr/>
        </p:nvSpPr>
        <p:spPr>
          <a:xfrm>
            <a:off x="3555209" y="101673"/>
            <a:ext cx="4573688"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PRINCIPLES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9298691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6194260"/>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TECHNIQUES OF SCIENTIFIC MANAGEMENT: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Standardisation and simplification of work:</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Standardisation means to set standards for every business activity to maximise output.</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Simplification means eliminating unnecessary varieties, sizes and grades of products to minimize the cost and maximise the returns.</a:t>
            </a:r>
            <a:endParaRPr lang="en-IN" sz="1600" dirty="0">
              <a:latin typeface="Calibri" panose="020F0502020204030204" pitchFamily="34" charset="0"/>
              <a:ea typeface="Calibri" panose="020F0502020204030204" pitchFamily="34" charset="0"/>
              <a:cs typeface="Cambria" panose="020405030504060302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Method study:</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Finding one best way of doing a job.</a:t>
            </a:r>
          </a:p>
          <a:p>
            <a:pPr marL="742950" lvl="1" indent="-285750">
              <a:lnSpc>
                <a:spcPct val="150000"/>
              </a:lnSpc>
              <a:spcAft>
                <a:spcPts val="0"/>
              </a:spcAft>
              <a:buFont typeface="Verdana" panose="020B0604030504040204" pitchFamily="34" charset="0"/>
              <a:buChar char="•"/>
            </a:pPr>
            <a:endParaRPr lang="en-US" sz="1600" dirty="0">
              <a:solidFill>
                <a:srgbClr val="221F1F"/>
              </a:solidFill>
              <a:latin typeface="Verdana" panose="020B0604030504040204" pitchFamily="34" charset="0"/>
              <a:ea typeface="Calibri" panose="020F0502020204030204" pitchFamily="34" charset="0"/>
              <a:cs typeface="Cambria" panose="020405030504060302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Motion study:</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Analysing various motions being performed by a worker while doing a particular task.</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Identifying and determining the ideal productive movements.</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Eliminating the unproductive movements and equipments.</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endParaRPr lang="en-IN" sz="1600" dirty="0">
              <a:latin typeface="Calibri" panose="020F0502020204030204" pitchFamily="34" charset="0"/>
              <a:ea typeface="Calibri" panose="020F0502020204030204" pitchFamily="34" charset="0"/>
              <a:cs typeface="Cambria" panose="02040503050406030204" pitchFamily="18" charset="0"/>
            </a:endParaRPr>
          </a:p>
        </p:txBody>
      </p:sp>
      <p:sp>
        <p:nvSpPr>
          <p:cNvPr id="6" name="Rectangle 5">
            <a:extLst>
              <a:ext uri="{FF2B5EF4-FFF2-40B4-BE49-F238E27FC236}">
                <a16:creationId xmlns="" xmlns:a16="http://schemas.microsoft.com/office/drawing/2014/main" id="{10EB059F-28AB-473B-B273-0558EB6BF616}"/>
              </a:ext>
            </a:extLst>
          </p:cNvPr>
          <p:cNvSpPr/>
          <p:nvPr/>
        </p:nvSpPr>
        <p:spPr>
          <a:xfrm>
            <a:off x="3555209" y="101673"/>
            <a:ext cx="4573688"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PRINCIPLES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8963731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PRINCIPLES OF MANAGEMENT</a:t>
            </a:r>
          </a:p>
          <a:p>
            <a:pPr algn="ctr">
              <a:buClr>
                <a:srgbClr val="000000"/>
              </a:buClr>
              <a:buSzPts val="3100"/>
            </a:pPr>
            <a:endParaRPr sz="3900"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 2</a:t>
            </a:r>
            <a:endParaRPr b="1"/>
          </a:p>
          <a:p>
            <a:r>
              <a:rPr lang="en" b="1" dirty="0"/>
              <a:t>CHAPTER NAME </a:t>
            </a:r>
            <a:r>
              <a:rPr lang="en" b="1" dirty="0" smtClean="0"/>
              <a:t>:</a:t>
            </a:r>
            <a:r>
              <a:rPr lang="en-IN" b="1" dirty="0" smtClean="0">
                <a:ea typeface="Calibri"/>
                <a:cs typeface="Calibri"/>
                <a:sym typeface="Calibri"/>
              </a:rPr>
              <a:t>PRINCIPLES OF </a:t>
            </a:r>
            <a:r>
              <a:rPr lang="en-IN" b="1" dirty="0" smtClean="0">
                <a:ea typeface="Calibri"/>
                <a:cs typeface="Calibri"/>
                <a:sym typeface="Calibri"/>
              </a:rPr>
              <a:t>MANAGEMENT</a:t>
            </a:r>
          </a:p>
          <a:p>
            <a:r>
              <a:rPr lang="en-IN" b="1" dirty="0" smtClean="0">
                <a:ea typeface="Calibri"/>
                <a:cs typeface="Calibri"/>
                <a:sym typeface="Calibri"/>
              </a:rPr>
              <a:t>Class-12</a:t>
            </a:r>
            <a:endParaRPr lang="en-IN" b="1" dirty="0" smtClean="0">
              <a:ea typeface="Calibri"/>
              <a:cs typeface="Calibri"/>
              <a:sym typeface="Calibri"/>
            </a:endParaRPr>
          </a:p>
          <a:p>
            <a:endParaRPr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863593"/>
          </a:xfrm>
          <a:prstGeom prst="rect">
            <a:avLst/>
          </a:prstGeom>
        </p:spPr>
        <p:txBody>
          <a:bodyPr wrap="square">
            <a:spAutoFit/>
          </a:bodyPr>
          <a:lstStyle/>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Time study:</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It is the technique used to determine the standard time taken by the workman with reasonable skill and ability to perform a particular task.</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Job is divided into series of elements and the time required to complete each element idealistically is recorded using a stop watch.</a:t>
            </a:r>
            <a:endParaRPr lang="en-IN" sz="1600" dirty="0">
              <a:latin typeface="Calibri" panose="020F0502020204030204" pitchFamily="34" charset="0"/>
              <a:ea typeface="Calibri" panose="020F0502020204030204" pitchFamily="34" charset="0"/>
              <a:cs typeface="Cambria" panose="020405030504060302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Fatigue Study:</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Determines the amount and frequency of rest intervals required in completing a task.</a:t>
            </a:r>
            <a:endParaRPr lang="en-IN" sz="1600" dirty="0">
              <a:latin typeface="Calibri" panose="020F0502020204030204" pitchFamily="34" charset="0"/>
              <a:ea typeface="Calibri" panose="020F0502020204030204" pitchFamily="34" charset="0"/>
              <a:cs typeface="Cambria" panose="02040503050406030204" pitchFamily="18" charset="0"/>
            </a:endParaRPr>
          </a:p>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 Differential Piece wage system</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A system wherein the efficient and inefficient workers are paid at different rates, as financial incentives act as motivators.</a:t>
            </a:r>
            <a:endParaRPr lang="en-IN" sz="1600" dirty="0">
              <a:latin typeface="Calibri" panose="020F0502020204030204" pitchFamily="34" charset="0"/>
              <a:ea typeface="Calibri" panose="020F0502020204030204" pitchFamily="34" charset="0"/>
              <a:cs typeface="Cambria" panose="02040503050406030204" pitchFamily="18" charset="0"/>
            </a:endParaRPr>
          </a:p>
          <a:p>
            <a:pPr marL="742950" lvl="1" indent="-285750">
              <a:lnSpc>
                <a:spcPct val="150000"/>
              </a:lnSpc>
              <a:spcAft>
                <a:spcPts val="0"/>
              </a:spcAft>
              <a:buFont typeface="Verdana" panose="020B0604030504040204" pitchFamily="34" charset="0"/>
              <a:buChar char="•"/>
            </a:pP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Standard output is set with the help of time and motion study, then, two rates are declared. Payment is made with higher rate if standard output is produced and lower when the standard is not met.</a:t>
            </a:r>
            <a:endParaRPr lang="en-IN" sz="1600" dirty="0">
              <a:latin typeface="Calibri" panose="020F0502020204030204" pitchFamily="34" charset="0"/>
              <a:ea typeface="Calibri" panose="020F0502020204030204" pitchFamily="34" charset="0"/>
              <a:cs typeface="Cambria" panose="02040503050406030204" pitchFamily="18" charset="0"/>
            </a:endParaRPr>
          </a:p>
        </p:txBody>
      </p:sp>
      <p:sp>
        <p:nvSpPr>
          <p:cNvPr id="6" name="Rectangle 5">
            <a:extLst>
              <a:ext uri="{FF2B5EF4-FFF2-40B4-BE49-F238E27FC236}">
                <a16:creationId xmlns="" xmlns:a16="http://schemas.microsoft.com/office/drawing/2014/main" id="{7BF01638-3038-40D3-BB9D-CE399EADA71A}"/>
              </a:ext>
            </a:extLst>
          </p:cNvPr>
          <p:cNvSpPr/>
          <p:nvPr/>
        </p:nvSpPr>
        <p:spPr>
          <a:xfrm>
            <a:off x="3555209" y="101673"/>
            <a:ext cx="4573688"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PRINCIPLES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n-US" smtClean="0"/>
              <a:t>KUNJA MOHAN SAHOO</a:t>
            </a:r>
            <a:endParaRPr lang="en-US" dirty="0"/>
          </a:p>
        </p:txBody>
      </p:sp>
    </p:spTree>
    <p:extLst>
      <p:ext uri="{BB962C8B-B14F-4D97-AF65-F5344CB8AC3E}">
        <p14:creationId xmlns="" xmlns:p14="http://schemas.microsoft.com/office/powerpoint/2010/main" val="6668794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 xmlns:a16="http://schemas.microsoft.com/office/drawing/2014/main" id="{9A92743F-019C-45EF-8C30-820CA1545A7E}"/>
              </a:ext>
            </a:extLst>
          </p:cNvPr>
          <p:cNvSpPr/>
          <p:nvPr/>
        </p:nvSpPr>
        <p:spPr>
          <a:xfrm>
            <a:off x="1162822" y="967001"/>
            <a:ext cx="10224994" cy="1888209"/>
          </a:xfrm>
          <a:prstGeom prst="rect">
            <a:avLst/>
          </a:prstGeom>
        </p:spPr>
        <p:txBody>
          <a:bodyPr wrap="squar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 panose="02040503050406030204" pitchFamily="18" charset="0"/>
              </a:rPr>
              <a:t>Mental Revolution:</a:t>
            </a:r>
            <a:r>
              <a:rPr lang="en-US" sz="2000" b="1" dirty="0">
                <a:solidFill>
                  <a:srgbClr val="221F1F"/>
                </a:solidFill>
                <a:latin typeface="Verdana" panose="020B0604030504040204" pitchFamily="34" charset="0"/>
                <a:ea typeface="Calibri" panose="020F0502020204030204" pitchFamily="34" charset="0"/>
                <a:cs typeface="Cambria" panose="02040503050406030204" pitchFamily="18" charset="0"/>
              </a:rPr>
              <a:t> </a:t>
            </a:r>
          </a:p>
          <a:p>
            <a:pPr>
              <a:lnSpc>
                <a:spcPct val="150000"/>
              </a:lnSpc>
              <a:spcAft>
                <a:spcPts val="0"/>
              </a:spcAft>
            </a:pPr>
            <a:r>
              <a:rPr lang="en-US" sz="2000" dirty="0">
                <a:solidFill>
                  <a:srgbClr val="221F1F"/>
                </a:solidFill>
                <a:latin typeface="Verdana" panose="020B0604030504040204" pitchFamily="34" charset="0"/>
                <a:ea typeface="Calibri" panose="020F0502020204030204" pitchFamily="34" charset="0"/>
                <a:cs typeface="Cambria" panose="02040503050406030204" pitchFamily="18" charset="0"/>
              </a:rPr>
              <a:t>It is change in the attitude of workers and management towards one another from competition to cooperation. Both realize that they are complementary to each other and their good relation is in the interest of all.</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 xmlns:a16="http://schemas.microsoft.com/office/drawing/2014/main" id="{B4AFD918-C555-4797-BCDC-240604A1A72E}"/>
              </a:ext>
            </a:extLst>
          </p:cNvPr>
          <p:cNvSpPr/>
          <p:nvPr/>
        </p:nvSpPr>
        <p:spPr>
          <a:xfrm>
            <a:off x="3555209" y="101673"/>
            <a:ext cx="4573688"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PRINCIPLES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 xmlns:a16="http://schemas.microsoft.com/office/drawing/2014/main" id="{CD6833B2-3C6F-4E94-B919-440ACCB5EC92}"/>
              </a:ext>
            </a:extLst>
          </p:cNvPr>
          <p:cNvSpPr/>
          <p:nvPr/>
        </p:nvSpPr>
        <p:spPr>
          <a:xfrm>
            <a:off x="1162822" y="3089431"/>
            <a:ext cx="10224994" cy="2662845"/>
          </a:xfrm>
          <a:prstGeom prst="rect">
            <a:avLst/>
          </a:prstGeom>
        </p:spPr>
        <p:txBody>
          <a:bodyPr wrap="square">
            <a:spAutoFit/>
          </a:bodyPr>
          <a:lstStyle/>
          <a:p>
            <a:pPr>
              <a:lnSpc>
                <a:spcPct val="115000"/>
              </a:lnSpc>
              <a:spcAft>
                <a:spcPts val="0"/>
              </a:spcAft>
            </a:pPr>
            <a:r>
              <a:rPr lang="en-US" sz="2000" b="1" dirty="0">
                <a:solidFill>
                  <a:srgbClr val="FF0000"/>
                </a:solidFill>
                <a:latin typeface="Verdana" panose="020B0604030504040204" pitchFamily="34" charset="0"/>
                <a:ea typeface="Verdana" panose="020B0604030504040204" pitchFamily="34" charset="0"/>
                <a:cs typeface="Cambria,Bold"/>
              </a:rPr>
              <a:t>Comparison between the contributions of Fayol and Taylor:</a:t>
            </a:r>
          </a:p>
          <a:p>
            <a:pPr>
              <a:lnSpc>
                <a:spcPct val="115000"/>
              </a:lnSpc>
              <a:spcAft>
                <a:spcPts val="0"/>
              </a:spcAft>
            </a:pPr>
            <a:endParaRPr lang="en-IN" sz="2000" dirty="0">
              <a:latin typeface="Verdana" panose="020B0604030504040204" pitchFamily="34" charset="0"/>
              <a:ea typeface="Verdana" panose="020B0604030504040204" pitchFamily="34" charset="0"/>
              <a:cs typeface="Times New Roman" panose="02020603050405020304" pitchFamily="18" charset="0"/>
            </a:endParaRPr>
          </a:p>
          <a:p>
            <a:pPr marL="342900" indent="-342900">
              <a:lnSpc>
                <a:spcPct val="115000"/>
              </a:lnSpc>
              <a:spcAft>
                <a:spcPts val="1000"/>
              </a:spcAft>
              <a:buFont typeface="Wingdings" panose="05000000000000000000" pitchFamily="2" charset="2"/>
              <a:buChar char="Ø"/>
            </a:pPr>
            <a:r>
              <a:rPr lang="en-US" sz="2000" dirty="0">
                <a:latin typeface="Verdana" panose="020B0604030504040204" pitchFamily="34" charset="0"/>
                <a:ea typeface="Verdana" panose="020B0604030504040204" pitchFamily="34" charset="0"/>
                <a:cs typeface="Times New Roman" panose="02020603050405020304" pitchFamily="18" charset="0"/>
              </a:rPr>
              <a:t>A comparison between the contribution of Taylor and Fayol reveals that Fayol’s theory is more comprehensive and widely applicable than that of Taylor. </a:t>
            </a:r>
          </a:p>
          <a:p>
            <a:pPr marL="342900" indent="-342900">
              <a:lnSpc>
                <a:spcPct val="115000"/>
              </a:lnSpc>
              <a:spcAft>
                <a:spcPts val="1000"/>
              </a:spcAft>
              <a:buFont typeface="Wingdings" panose="05000000000000000000" pitchFamily="2" charset="2"/>
              <a:buChar char="Ø"/>
            </a:pPr>
            <a:r>
              <a:rPr lang="en-US" sz="2000" dirty="0">
                <a:latin typeface="Verdana" panose="020B0604030504040204" pitchFamily="34" charset="0"/>
                <a:ea typeface="Verdana" panose="020B0604030504040204" pitchFamily="34" charset="0"/>
                <a:cs typeface="Times New Roman" panose="02020603050405020304" pitchFamily="18" charset="0"/>
              </a:rPr>
              <a:t>Fayol’s theory focuses on improving overall administration but Taylor’s theory focuses on improving productivity.</a:t>
            </a:r>
            <a:endParaRPr lang="en-IN" sz="2000" dirty="0">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 xmlns:p14="http://schemas.microsoft.com/office/powerpoint/2010/main" val="12212445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11505" y="569986"/>
            <a:ext cx="10851420" cy="5557612"/>
          </a:xfrm>
          <a:prstGeom prst="rect">
            <a:avLst/>
          </a:prstGeom>
        </p:spPr>
        <p:txBody>
          <a:bodyPr wrap="squar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CONCEPT:</a:t>
            </a:r>
            <a:r>
              <a:rPr lang="en-US" sz="2000" b="1" dirty="0">
                <a:solidFill>
                  <a:srgbClr val="221F1F"/>
                </a:solidFill>
                <a:latin typeface="Verdana" panose="020B0604030504040204" pitchFamily="34" charset="0"/>
                <a:ea typeface="Calibri" panose="020F0502020204030204" pitchFamily="34" charset="0"/>
                <a:cs typeface="Cambria,Bold"/>
              </a:rPr>
              <a:t> </a:t>
            </a:r>
            <a:r>
              <a:rPr lang="en-US" sz="2400" dirty="0">
                <a:solidFill>
                  <a:srgbClr val="221F1F"/>
                </a:solidFill>
                <a:latin typeface="Verdana" panose="020B0604030504040204" pitchFamily="34" charset="0"/>
                <a:ea typeface="Calibri" panose="020F0502020204030204" pitchFamily="34" charset="0"/>
                <a:cs typeface="Cambria" panose="02040503050406030204" pitchFamily="18" charset="0"/>
              </a:rPr>
              <a:t>Principles of management are general guidelines which help the managers in taking managerial decisions.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NATURE:</a:t>
            </a:r>
            <a:r>
              <a:rPr lang="en-US" sz="2000" b="1" dirty="0">
                <a:solidFill>
                  <a:srgbClr val="221F1F"/>
                </a:solidFill>
                <a:latin typeface="Verdana" panose="020B0604030504040204" pitchFamily="34" charset="0"/>
                <a:ea typeface="Calibri" panose="020F0502020204030204" pitchFamily="34" charset="0"/>
                <a:cs typeface="Cambria,Bold"/>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50000"/>
              </a:lnSpc>
              <a:buFont typeface="+mj-lt"/>
              <a:buAutoNum type="arabicPeriod"/>
            </a:pPr>
            <a:r>
              <a:rPr lang="en-US" sz="2400" dirty="0">
                <a:solidFill>
                  <a:srgbClr val="221F1F"/>
                </a:solidFill>
                <a:latin typeface="Verdana" panose="020B0604030504040204" pitchFamily="34" charset="0"/>
                <a:ea typeface="Calibri" panose="020F0502020204030204" pitchFamily="34" charset="0"/>
                <a:cs typeface="Cambria,Bold"/>
              </a:rPr>
              <a:t>U</a:t>
            </a:r>
            <a:r>
              <a:rPr lang="en-US" sz="2400" dirty="0">
                <a:solidFill>
                  <a:srgbClr val="221F1F"/>
                </a:solidFill>
                <a:latin typeface="Verdana" panose="020B0604030504040204" pitchFamily="34" charset="0"/>
                <a:ea typeface="Calibri" panose="020F0502020204030204" pitchFamily="34" charset="0"/>
                <a:cs typeface="Cambria" panose="02040503050406030204" pitchFamily="18" charset="0"/>
              </a:rPr>
              <a:t>niversal applicability - </a:t>
            </a:r>
            <a:r>
              <a:rPr lang="en-US" sz="2000" dirty="0">
                <a:solidFill>
                  <a:srgbClr val="C00000"/>
                </a:solidFill>
              </a:rPr>
              <a:t>Can be used in all types of organisations</a:t>
            </a:r>
            <a:endParaRPr lang="en-IN" sz="2000" dirty="0">
              <a:solidFill>
                <a:srgbClr val="C00000"/>
              </a:solidFill>
            </a:endParaRPr>
          </a:p>
          <a:p>
            <a:pPr marL="342900" indent="-342900">
              <a:lnSpc>
                <a:spcPct val="150000"/>
              </a:lnSpc>
              <a:buFont typeface="+mj-lt"/>
              <a:buAutoNum type="arabicPeriod"/>
            </a:pPr>
            <a:r>
              <a:rPr lang="en-US" sz="2400" dirty="0">
                <a:solidFill>
                  <a:srgbClr val="221F1F"/>
                </a:solidFill>
                <a:latin typeface="Verdana" panose="020B0604030504040204" pitchFamily="34" charset="0"/>
                <a:ea typeface="Calibri" panose="020F0502020204030204" pitchFamily="34" charset="0"/>
                <a:cs typeface="Cambria" panose="02040503050406030204" pitchFamily="18" charset="0"/>
              </a:rPr>
              <a:t>Formed by practice and experience - </a:t>
            </a:r>
            <a:r>
              <a:rPr lang="en-US" sz="2000" dirty="0">
                <a:solidFill>
                  <a:srgbClr val="C00000"/>
                </a:solidFill>
              </a:rPr>
              <a:t>Developed after deep and through research</a:t>
            </a:r>
            <a:endParaRPr lang="en-IN" sz="2000" dirty="0">
              <a:solidFill>
                <a:srgbClr val="C00000"/>
              </a:solidFill>
            </a:endParaRPr>
          </a:p>
          <a:p>
            <a:pPr marL="342900" indent="-342900">
              <a:lnSpc>
                <a:spcPct val="150000"/>
              </a:lnSpc>
              <a:buFont typeface="+mj-lt"/>
              <a:buAutoNum type="arabicPeriod"/>
            </a:pPr>
            <a:r>
              <a:rPr lang="en-US" sz="2400" dirty="0">
                <a:solidFill>
                  <a:srgbClr val="221F1F"/>
                </a:solidFill>
                <a:latin typeface="Verdana" panose="020B0604030504040204" pitchFamily="34" charset="0"/>
                <a:ea typeface="Calibri" panose="020F0502020204030204" pitchFamily="34" charset="0"/>
                <a:cs typeface="Cambria" panose="02040503050406030204" pitchFamily="18" charset="0"/>
              </a:rPr>
              <a:t>Flexible - </a:t>
            </a:r>
            <a:r>
              <a:rPr lang="en-US" sz="2000" dirty="0">
                <a:solidFill>
                  <a:srgbClr val="C00000"/>
                </a:solidFill>
              </a:rPr>
              <a:t>Can be applied differently under different conditions</a:t>
            </a:r>
            <a:endParaRPr lang="en-IN" sz="2000" dirty="0">
              <a:solidFill>
                <a:srgbClr val="C00000"/>
              </a:solidFill>
            </a:endParaRPr>
          </a:p>
          <a:p>
            <a:pPr marL="342900" indent="-342900">
              <a:lnSpc>
                <a:spcPct val="150000"/>
              </a:lnSpc>
              <a:buFont typeface="+mj-lt"/>
              <a:buAutoNum type="arabicPeriod"/>
            </a:pPr>
            <a:r>
              <a:rPr lang="en-US" sz="2400" dirty="0">
                <a:solidFill>
                  <a:srgbClr val="221F1F"/>
                </a:solidFill>
                <a:latin typeface="Verdana" panose="020B0604030504040204" pitchFamily="34" charset="0"/>
                <a:ea typeface="Calibri" panose="020F0502020204030204" pitchFamily="34" charset="0"/>
                <a:cs typeface="Cambria" panose="02040503050406030204" pitchFamily="18" charset="0"/>
              </a:rPr>
              <a:t>Mainly behavioral - </a:t>
            </a:r>
            <a:r>
              <a:rPr lang="en-US" sz="2000" dirty="0">
                <a:solidFill>
                  <a:srgbClr val="C00000"/>
                </a:solidFill>
              </a:rPr>
              <a:t>Guide and influence the Behaviour of employees</a:t>
            </a:r>
            <a:endParaRPr lang="en-IN" sz="2000" dirty="0">
              <a:solidFill>
                <a:srgbClr val="C00000"/>
              </a:solidFill>
            </a:endParaRPr>
          </a:p>
          <a:p>
            <a:pPr marL="342900" indent="-342900">
              <a:lnSpc>
                <a:spcPct val="150000"/>
              </a:lnSpc>
              <a:buFont typeface="+mj-lt"/>
              <a:buAutoNum type="arabicPeriod"/>
            </a:pPr>
            <a:r>
              <a:rPr lang="en-US" sz="2400" dirty="0">
                <a:solidFill>
                  <a:srgbClr val="221F1F"/>
                </a:solidFill>
                <a:latin typeface="Verdana" panose="020B0604030504040204" pitchFamily="34" charset="0"/>
                <a:ea typeface="Calibri" panose="020F0502020204030204" pitchFamily="34" charset="0"/>
                <a:cs typeface="Cambria" panose="02040503050406030204" pitchFamily="18" charset="0"/>
              </a:rPr>
              <a:t>Cause and effect relationship - </a:t>
            </a:r>
            <a:r>
              <a:rPr lang="en-US" sz="2000" dirty="0">
                <a:solidFill>
                  <a:srgbClr val="C00000"/>
                </a:solidFill>
              </a:rPr>
              <a:t>Based on cause and effect relationship</a:t>
            </a:r>
            <a:endParaRPr lang="en-IN" sz="2000" dirty="0">
              <a:solidFill>
                <a:srgbClr val="C00000"/>
              </a:solidFill>
            </a:endParaRPr>
          </a:p>
          <a:p>
            <a:pPr marL="342900" indent="-342900">
              <a:lnSpc>
                <a:spcPct val="150000"/>
              </a:lnSpc>
              <a:buFont typeface="+mj-lt"/>
              <a:buAutoNum type="arabicPeriod"/>
            </a:pPr>
            <a:r>
              <a:rPr lang="en-US" sz="2400" dirty="0">
                <a:solidFill>
                  <a:srgbClr val="221F1F"/>
                </a:solidFill>
                <a:latin typeface="Verdana" panose="020B0604030504040204" pitchFamily="34" charset="0"/>
                <a:ea typeface="Calibri" panose="020F0502020204030204" pitchFamily="34" charset="0"/>
                <a:cs typeface="Cambria" panose="02040503050406030204" pitchFamily="18" charset="0"/>
              </a:rPr>
              <a:t>General guidelines -</a:t>
            </a:r>
            <a:r>
              <a:rPr lang="en-US" sz="2000" dirty="0">
                <a:solidFill>
                  <a:srgbClr val="C00000"/>
                </a:solidFill>
              </a:rPr>
              <a:t>Usage depends on condition and size of organisation</a:t>
            </a:r>
            <a:endParaRPr lang="en-IN" sz="2400" dirty="0">
              <a:solidFill>
                <a:srgbClr val="C00000"/>
              </a:solidFill>
            </a:endParaRPr>
          </a:p>
          <a:p>
            <a:pPr marL="342900" indent="-342900">
              <a:lnSpc>
                <a:spcPct val="150000"/>
              </a:lnSpc>
              <a:buFont typeface="+mj-lt"/>
              <a:buAutoNum type="arabicPeriod"/>
            </a:pPr>
            <a:r>
              <a:rPr lang="en-US" sz="2400" dirty="0">
                <a:solidFill>
                  <a:srgbClr val="221F1F"/>
                </a:solidFill>
                <a:latin typeface="Verdana" panose="020B0604030504040204" pitchFamily="34" charset="0"/>
                <a:ea typeface="Calibri" panose="020F0502020204030204" pitchFamily="34" charset="0"/>
                <a:cs typeface="Cambria" panose="02040503050406030204" pitchFamily="18" charset="0"/>
              </a:rPr>
              <a:t>Contingent -</a:t>
            </a:r>
            <a:r>
              <a:rPr lang="en-US" sz="2000" dirty="0">
                <a:solidFill>
                  <a:srgbClr val="C00000"/>
                </a:solidFill>
              </a:rPr>
              <a:t>Dependent upon the situations prevailing in organisation</a:t>
            </a:r>
            <a:endParaRPr lang="en-IN" sz="2000" dirty="0">
              <a:solidFill>
                <a:srgbClr val="C00000"/>
              </a:solidFill>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3555209" y="101673"/>
            <a:ext cx="4573688"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PRINCIPLES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5266592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PRINCIPLES OF MANAGEMENT</a:t>
            </a:r>
          </a:p>
          <a:p>
            <a:pPr algn="ctr">
              <a:buClr>
                <a:srgbClr val="000000"/>
              </a:buClr>
              <a:buSzPts val="3100"/>
            </a:pPr>
            <a:endParaRPr sz="3900"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 2</a:t>
            </a:r>
            <a:endParaRPr b="1"/>
          </a:p>
          <a:p>
            <a:r>
              <a:rPr lang="en" b="1" dirty="0"/>
              <a:t>CHAPTER NAME </a:t>
            </a:r>
            <a:r>
              <a:rPr lang="en" b="1" dirty="0" smtClean="0"/>
              <a:t>:</a:t>
            </a:r>
            <a:r>
              <a:rPr lang="en-IN" b="1" dirty="0" smtClean="0">
                <a:ea typeface="Calibri"/>
                <a:cs typeface="Calibri"/>
                <a:sym typeface="Calibri"/>
              </a:rPr>
              <a:t>PRINCIPLES OF </a:t>
            </a:r>
            <a:r>
              <a:rPr lang="en-IN" b="1" dirty="0" smtClean="0">
                <a:ea typeface="Calibri"/>
                <a:cs typeface="Calibri"/>
                <a:sym typeface="Calibri"/>
              </a:rPr>
              <a:t>MANAGEMENT</a:t>
            </a:r>
          </a:p>
          <a:p>
            <a:r>
              <a:rPr lang="en-IN" b="1" smtClean="0">
                <a:ea typeface="Calibri"/>
                <a:cs typeface="Calibri"/>
                <a:sym typeface="Calibri"/>
              </a:rPr>
              <a:t>Class-13</a:t>
            </a:r>
            <a:endParaRPr lang="en-IN" b="1" dirty="0" smtClean="0">
              <a:ea typeface="Calibri"/>
              <a:cs typeface="Calibri"/>
              <a:sym typeface="Calibri"/>
            </a:endParaRPr>
          </a:p>
          <a:p>
            <a:endParaRPr b="1"/>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KUNJA MOHAN SAHOO</a:t>
            </a:r>
            <a:endParaRPr lang="en-US" dirty="0"/>
          </a:p>
        </p:txBody>
      </p:sp>
      <p:graphicFrame>
        <p:nvGraphicFramePr>
          <p:cNvPr id="5" name="Table 4"/>
          <p:cNvGraphicFramePr>
            <a:graphicFrameLocks noGrp="1"/>
          </p:cNvGraphicFramePr>
          <p:nvPr/>
        </p:nvGraphicFramePr>
        <p:xfrm>
          <a:off x="1136469" y="3108960"/>
          <a:ext cx="10267404" cy="2782389"/>
        </p:xfrm>
        <a:graphic>
          <a:graphicData uri="http://schemas.openxmlformats.org/drawingml/2006/table">
            <a:tbl>
              <a:tblPr/>
              <a:tblGrid>
                <a:gridCol w="554733"/>
                <a:gridCol w="1918740"/>
                <a:gridCol w="3872065"/>
                <a:gridCol w="3921866"/>
              </a:tblGrid>
              <a:tr h="1666699">
                <a:tc>
                  <a:txBody>
                    <a:bodyPr/>
                    <a:lstStyle/>
                    <a:p>
                      <a:pPr marL="21590" marR="51435" algn="just">
                        <a:lnSpc>
                          <a:spcPts val="1240"/>
                        </a:lnSpc>
                        <a:spcBef>
                          <a:spcPts val="340"/>
                        </a:spcBef>
                        <a:spcAft>
                          <a:spcPts val="0"/>
                        </a:spcAft>
                      </a:pPr>
                      <a:r>
                        <a:rPr lang="en-US" sz="2000" dirty="0">
                          <a:latin typeface="Calibri"/>
                          <a:ea typeface="Book Antiqua"/>
                          <a:cs typeface="Calibri"/>
                        </a:rPr>
                        <a:t>(1)</a:t>
                      </a:r>
                      <a:endParaRPr lang="en-US" sz="2000" dirty="0">
                        <a:latin typeface="Book Antiqua"/>
                        <a:ea typeface="Book Antiqua"/>
                        <a:cs typeface="Book Antiqua"/>
                      </a:endParaRPr>
                    </a:p>
                  </a:txBody>
                  <a:tcPr marL="0" marR="0" marT="0" marB="0">
                    <a:lnL>
                      <a:noFill/>
                    </a:lnL>
                    <a:lnR>
                      <a:noFill/>
                    </a:lnR>
                    <a:lnT>
                      <a:noFill/>
                    </a:lnT>
                    <a:lnB>
                      <a:noFill/>
                    </a:lnB>
                  </a:tcPr>
                </a:tc>
                <a:tc>
                  <a:txBody>
                    <a:bodyPr/>
                    <a:lstStyle/>
                    <a:p>
                      <a:pPr marL="63500" algn="just">
                        <a:lnSpc>
                          <a:spcPts val="1240"/>
                        </a:lnSpc>
                        <a:spcBef>
                          <a:spcPts val="340"/>
                        </a:spcBef>
                        <a:spcAft>
                          <a:spcPts val="0"/>
                        </a:spcAft>
                      </a:pPr>
                      <a:r>
                        <a:rPr lang="en-US" sz="2000" dirty="0">
                          <a:latin typeface="Calibri"/>
                          <a:ea typeface="Book Antiqua"/>
                          <a:cs typeface="Calibri"/>
                        </a:rPr>
                        <a:t>Meaning</a:t>
                      </a:r>
                      <a:endParaRPr lang="en-US" sz="2000" dirty="0">
                        <a:latin typeface="Book Antiqua"/>
                        <a:ea typeface="Book Antiqua"/>
                        <a:cs typeface="Book Antiqua"/>
                      </a:endParaRPr>
                    </a:p>
                  </a:txBody>
                  <a:tcPr marL="0" marR="0" marT="0" marB="0">
                    <a:lnL>
                      <a:noFill/>
                    </a:lnL>
                    <a:lnR>
                      <a:noFill/>
                    </a:lnR>
                    <a:lnT>
                      <a:noFill/>
                    </a:lnT>
                    <a:lnB>
                      <a:noFill/>
                    </a:lnB>
                  </a:tcPr>
                </a:tc>
                <a:tc>
                  <a:txBody>
                    <a:bodyPr/>
                    <a:lstStyle/>
                    <a:p>
                      <a:pPr marL="85090" marR="175895" algn="just">
                        <a:lnSpc>
                          <a:spcPct val="110000"/>
                        </a:lnSpc>
                        <a:spcBef>
                          <a:spcPts val="340"/>
                        </a:spcBef>
                        <a:spcAft>
                          <a:spcPts val="0"/>
                        </a:spcAft>
                      </a:pPr>
                      <a:r>
                        <a:rPr lang="en-US" sz="2000" dirty="0">
                          <a:latin typeface="Calibri"/>
                          <a:ea typeface="Book Antiqua"/>
                          <a:cs typeface="Calibri"/>
                        </a:rPr>
                        <a:t>One subordinate should receive orders from &amp; should  be  responsible to only one superior.</a:t>
                      </a:r>
                      <a:endParaRPr lang="en-US" sz="2000" dirty="0">
                        <a:latin typeface="Book Antiqua"/>
                        <a:ea typeface="Book Antiqua"/>
                        <a:cs typeface="Book Antiqua"/>
                      </a:endParaRPr>
                    </a:p>
                  </a:txBody>
                  <a:tcPr marL="0" marR="0" marT="0" marB="0">
                    <a:lnL>
                      <a:noFill/>
                    </a:lnL>
                    <a:lnR>
                      <a:noFill/>
                    </a:lnR>
                    <a:lnT>
                      <a:noFill/>
                    </a:lnT>
                    <a:lnB>
                      <a:noFill/>
                    </a:lnB>
                  </a:tcPr>
                </a:tc>
                <a:tc>
                  <a:txBody>
                    <a:bodyPr/>
                    <a:lstStyle/>
                    <a:p>
                      <a:pPr marL="179070" marR="17145" algn="just">
                        <a:lnSpc>
                          <a:spcPct val="110000"/>
                        </a:lnSpc>
                        <a:spcBef>
                          <a:spcPts val="340"/>
                        </a:spcBef>
                        <a:spcAft>
                          <a:spcPts val="0"/>
                        </a:spcAft>
                      </a:pPr>
                      <a:r>
                        <a:rPr lang="en-US" sz="2000">
                          <a:latin typeface="Calibri"/>
                          <a:ea typeface="Book Antiqua"/>
                          <a:cs typeface="Calibri"/>
                        </a:rPr>
                        <a:t>Each group of activities having save objectives must have one head and one plan</a:t>
                      </a:r>
                      <a:endParaRPr lang="en-US" sz="2000">
                        <a:latin typeface="Book Antiqua"/>
                        <a:ea typeface="Book Antiqua"/>
                        <a:cs typeface="Book Antiqua"/>
                      </a:endParaRPr>
                    </a:p>
                  </a:txBody>
                  <a:tcPr marL="0" marR="0" marT="0" marB="0">
                    <a:lnL>
                      <a:noFill/>
                    </a:lnL>
                    <a:lnR>
                      <a:noFill/>
                    </a:lnR>
                    <a:lnT>
                      <a:noFill/>
                    </a:lnT>
                    <a:lnB>
                      <a:noFill/>
                    </a:lnB>
                  </a:tcPr>
                </a:tc>
              </a:tr>
              <a:tr h="557845">
                <a:tc>
                  <a:txBody>
                    <a:bodyPr/>
                    <a:lstStyle/>
                    <a:p>
                      <a:pPr marL="21590" marR="51435" algn="just">
                        <a:lnSpc>
                          <a:spcPct val="115000"/>
                        </a:lnSpc>
                        <a:spcBef>
                          <a:spcPts val="340"/>
                        </a:spcBef>
                        <a:spcAft>
                          <a:spcPts val="0"/>
                        </a:spcAft>
                      </a:pPr>
                      <a:r>
                        <a:rPr lang="en-US" sz="2000">
                          <a:latin typeface="Calibri"/>
                          <a:ea typeface="Book Antiqua"/>
                          <a:cs typeface="Calibri"/>
                        </a:rPr>
                        <a:t>(2)</a:t>
                      </a:r>
                      <a:endParaRPr lang="en-US" sz="2000">
                        <a:latin typeface="Book Antiqua"/>
                        <a:ea typeface="Book Antiqua"/>
                        <a:cs typeface="Book Antiqua"/>
                      </a:endParaRPr>
                    </a:p>
                  </a:txBody>
                  <a:tcPr marL="0" marR="0" marT="0" marB="0">
                    <a:lnL>
                      <a:noFill/>
                    </a:lnL>
                    <a:lnR>
                      <a:noFill/>
                    </a:lnR>
                    <a:lnT>
                      <a:noFill/>
                    </a:lnT>
                    <a:lnB>
                      <a:noFill/>
                    </a:lnB>
                  </a:tcPr>
                </a:tc>
                <a:tc>
                  <a:txBody>
                    <a:bodyPr/>
                    <a:lstStyle/>
                    <a:p>
                      <a:pPr marL="63500" algn="just">
                        <a:lnSpc>
                          <a:spcPct val="115000"/>
                        </a:lnSpc>
                        <a:spcBef>
                          <a:spcPts val="340"/>
                        </a:spcBef>
                        <a:spcAft>
                          <a:spcPts val="0"/>
                        </a:spcAft>
                      </a:pPr>
                      <a:r>
                        <a:rPr lang="en-US" sz="2000">
                          <a:latin typeface="Calibri"/>
                          <a:ea typeface="Book Antiqua"/>
                          <a:cs typeface="Calibri"/>
                        </a:rPr>
                        <a:t>Aim</a:t>
                      </a:r>
                      <a:endParaRPr lang="en-US" sz="2000">
                        <a:latin typeface="Book Antiqua"/>
                        <a:ea typeface="Book Antiqua"/>
                        <a:cs typeface="Book Antiqua"/>
                      </a:endParaRPr>
                    </a:p>
                  </a:txBody>
                  <a:tcPr marL="0" marR="0" marT="0" marB="0">
                    <a:lnL>
                      <a:noFill/>
                    </a:lnL>
                    <a:lnR>
                      <a:noFill/>
                    </a:lnR>
                    <a:lnT>
                      <a:noFill/>
                    </a:lnT>
                    <a:lnB>
                      <a:noFill/>
                    </a:lnB>
                  </a:tcPr>
                </a:tc>
                <a:tc>
                  <a:txBody>
                    <a:bodyPr/>
                    <a:lstStyle/>
                    <a:p>
                      <a:pPr marL="85090" marR="175895" algn="just">
                        <a:lnSpc>
                          <a:spcPct val="110000"/>
                        </a:lnSpc>
                        <a:spcBef>
                          <a:spcPts val="340"/>
                        </a:spcBef>
                        <a:spcAft>
                          <a:spcPts val="0"/>
                        </a:spcAft>
                      </a:pPr>
                      <a:r>
                        <a:rPr lang="en-US" sz="2000">
                          <a:latin typeface="Calibri"/>
                          <a:ea typeface="Book Antiqua"/>
                          <a:cs typeface="Calibri"/>
                        </a:rPr>
                        <a:t>Prevents dual subordination</a:t>
                      </a:r>
                      <a:endParaRPr lang="en-US" sz="2000">
                        <a:latin typeface="Book Antiqua"/>
                        <a:ea typeface="Book Antiqua"/>
                        <a:cs typeface="Book Antiqua"/>
                      </a:endParaRPr>
                    </a:p>
                  </a:txBody>
                  <a:tcPr marL="0" marR="0" marT="0" marB="0">
                    <a:lnL>
                      <a:noFill/>
                    </a:lnL>
                    <a:lnR>
                      <a:noFill/>
                    </a:lnR>
                    <a:lnT>
                      <a:noFill/>
                    </a:lnT>
                    <a:lnB>
                      <a:noFill/>
                    </a:lnB>
                  </a:tcPr>
                </a:tc>
                <a:tc>
                  <a:txBody>
                    <a:bodyPr/>
                    <a:lstStyle/>
                    <a:p>
                      <a:pPr marL="179070" marR="17145" algn="just">
                        <a:lnSpc>
                          <a:spcPct val="110000"/>
                        </a:lnSpc>
                        <a:spcBef>
                          <a:spcPts val="340"/>
                        </a:spcBef>
                        <a:spcAft>
                          <a:spcPts val="0"/>
                        </a:spcAft>
                      </a:pPr>
                      <a:r>
                        <a:rPr lang="en-US" sz="2000">
                          <a:latin typeface="Calibri"/>
                          <a:ea typeface="Book Antiqua"/>
                          <a:cs typeface="Calibri"/>
                        </a:rPr>
                        <a:t>Prevents overlapping of activities</a:t>
                      </a:r>
                      <a:endParaRPr lang="en-US" sz="2000">
                        <a:latin typeface="Book Antiqua"/>
                        <a:ea typeface="Book Antiqua"/>
                        <a:cs typeface="Book Antiqua"/>
                      </a:endParaRPr>
                    </a:p>
                  </a:txBody>
                  <a:tcPr marL="0" marR="0" marT="0" marB="0">
                    <a:lnL>
                      <a:noFill/>
                    </a:lnL>
                    <a:lnR>
                      <a:noFill/>
                    </a:lnR>
                    <a:lnT>
                      <a:noFill/>
                    </a:lnT>
                    <a:lnB>
                      <a:noFill/>
                    </a:lnB>
                  </a:tcPr>
                </a:tc>
              </a:tr>
              <a:tr h="557845">
                <a:tc>
                  <a:txBody>
                    <a:bodyPr/>
                    <a:lstStyle/>
                    <a:p>
                      <a:pPr marL="21590" marR="51435" algn="just">
                        <a:lnSpc>
                          <a:spcPct val="115000"/>
                        </a:lnSpc>
                        <a:spcBef>
                          <a:spcPts val="340"/>
                        </a:spcBef>
                        <a:spcAft>
                          <a:spcPts val="0"/>
                        </a:spcAft>
                      </a:pPr>
                      <a:r>
                        <a:rPr lang="en-US" sz="2000">
                          <a:latin typeface="Calibri"/>
                          <a:ea typeface="Book Antiqua"/>
                          <a:cs typeface="Calibri"/>
                        </a:rPr>
                        <a:t>(3)</a:t>
                      </a:r>
                      <a:endParaRPr lang="en-US" sz="2000">
                        <a:latin typeface="Book Antiqua"/>
                        <a:ea typeface="Book Antiqua"/>
                        <a:cs typeface="Book Antiqua"/>
                      </a:endParaRPr>
                    </a:p>
                  </a:txBody>
                  <a:tcPr marL="0" marR="0" marT="0" marB="0">
                    <a:lnL>
                      <a:noFill/>
                    </a:lnL>
                    <a:lnR>
                      <a:noFill/>
                    </a:lnR>
                    <a:lnT>
                      <a:noFill/>
                    </a:lnT>
                    <a:lnB>
                      <a:noFill/>
                    </a:lnB>
                  </a:tcPr>
                </a:tc>
                <a:tc>
                  <a:txBody>
                    <a:bodyPr/>
                    <a:lstStyle/>
                    <a:p>
                      <a:pPr marL="63500" algn="just">
                        <a:lnSpc>
                          <a:spcPct val="115000"/>
                        </a:lnSpc>
                        <a:spcBef>
                          <a:spcPts val="340"/>
                        </a:spcBef>
                        <a:spcAft>
                          <a:spcPts val="0"/>
                        </a:spcAft>
                      </a:pPr>
                      <a:r>
                        <a:rPr lang="en-US" sz="2000">
                          <a:latin typeface="Calibri"/>
                          <a:ea typeface="Book Antiqua"/>
                          <a:cs typeface="Calibri"/>
                        </a:rPr>
                        <a:t>Implications</a:t>
                      </a:r>
                      <a:endParaRPr lang="en-US" sz="2000">
                        <a:latin typeface="Book Antiqua"/>
                        <a:ea typeface="Book Antiqua"/>
                        <a:cs typeface="Book Antiqua"/>
                      </a:endParaRPr>
                    </a:p>
                  </a:txBody>
                  <a:tcPr marL="0" marR="0" marT="0" marB="0">
                    <a:lnL>
                      <a:noFill/>
                    </a:lnL>
                    <a:lnR>
                      <a:noFill/>
                    </a:lnR>
                    <a:lnT>
                      <a:noFill/>
                    </a:lnT>
                    <a:lnB>
                      <a:noFill/>
                    </a:lnB>
                  </a:tcPr>
                </a:tc>
                <a:tc>
                  <a:txBody>
                    <a:bodyPr/>
                    <a:lstStyle/>
                    <a:p>
                      <a:pPr marL="85090" marR="175895" algn="just">
                        <a:lnSpc>
                          <a:spcPts val="1350"/>
                        </a:lnSpc>
                        <a:spcBef>
                          <a:spcPts val="235"/>
                        </a:spcBef>
                        <a:spcAft>
                          <a:spcPts val="0"/>
                        </a:spcAft>
                      </a:pPr>
                      <a:r>
                        <a:rPr lang="en-US" sz="2000">
                          <a:latin typeface="Calibri"/>
                          <a:ea typeface="Book Antiqua"/>
                          <a:cs typeface="Calibri"/>
                        </a:rPr>
                        <a:t>Affects an individual employee</a:t>
                      </a:r>
                      <a:endParaRPr lang="en-US" sz="2000">
                        <a:latin typeface="Book Antiqua"/>
                        <a:ea typeface="Book Antiqua"/>
                        <a:cs typeface="Book Antiqua"/>
                      </a:endParaRPr>
                    </a:p>
                  </a:txBody>
                  <a:tcPr marL="0" marR="0" marT="0" marB="0">
                    <a:lnL>
                      <a:noFill/>
                    </a:lnL>
                    <a:lnR>
                      <a:noFill/>
                    </a:lnR>
                    <a:lnT>
                      <a:noFill/>
                    </a:lnT>
                    <a:lnB>
                      <a:noFill/>
                    </a:lnB>
                  </a:tcPr>
                </a:tc>
                <a:tc>
                  <a:txBody>
                    <a:bodyPr/>
                    <a:lstStyle/>
                    <a:p>
                      <a:pPr marL="179070" marR="17145" algn="just">
                        <a:lnSpc>
                          <a:spcPts val="1350"/>
                        </a:lnSpc>
                        <a:spcBef>
                          <a:spcPts val="235"/>
                        </a:spcBef>
                        <a:spcAft>
                          <a:spcPts val="0"/>
                        </a:spcAft>
                      </a:pPr>
                      <a:r>
                        <a:rPr lang="en-US" sz="2000" dirty="0">
                          <a:latin typeface="Calibri"/>
                          <a:ea typeface="Book Antiqua"/>
                          <a:cs typeface="Calibri"/>
                        </a:rPr>
                        <a:t>Affects the entire </a:t>
                      </a:r>
                      <a:r>
                        <a:rPr lang="en-US" sz="2000" dirty="0" err="1">
                          <a:latin typeface="Calibri"/>
                          <a:ea typeface="Book Antiqua"/>
                          <a:cs typeface="Calibri"/>
                        </a:rPr>
                        <a:t>organisation</a:t>
                      </a:r>
                      <a:r>
                        <a:rPr lang="en-US" sz="2000" dirty="0">
                          <a:latin typeface="Calibri"/>
                          <a:ea typeface="Book Antiqua"/>
                          <a:cs typeface="Calibri"/>
                        </a:rPr>
                        <a:t>.</a:t>
                      </a:r>
                      <a:endParaRPr lang="en-US" sz="2000" dirty="0">
                        <a:latin typeface="Book Antiqua"/>
                        <a:ea typeface="Book Antiqua"/>
                        <a:cs typeface="Book Antiqua"/>
                      </a:endParaRPr>
                    </a:p>
                  </a:txBody>
                  <a:tcPr marL="0" marR="0" marT="0" marB="0">
                    <a:lnL>
                      <a:noFill/>
                    </a:lnL>
                    <a:lnR>
                      <a:noFill/>
                    </a:lnR>
                    <a:lnT>
                      <a:noFill/>
                    </a:lnT>
                    <a:lnB>
                      <a:noFill/>
                    </a:lnB>
                  </a:tcPr>
                </a:tc>
              </a:tr>
            </a:tbl>
          </a:graphicData>
        </a:graphic>
      </p:graphicFrame>
      <p:sp>
        <p:nvSpPr>
          <p:cNvPr id="1025" name="Rectangle 1"/>
          <p:cNvSpPr>
            <a:spLocks noChangeArrowheads="1"/>
          </p:cNvSpPr>
          <p:nvPr/>
        </p:nvSpPr>
        <p:spPr bwMode="auto">
          <a:xfrm>
            <a:off x="927462" y="640080"/>
            <a:ext cx="11264537" cy="1923579"/>
          </a:xfrm>
          <a:prstGeom prst="rect">
            <a:avLst/>
          </a:prstGeom>
          <a:noFill/>
          <a:ln w="9525">
            <a:noFill/>
            <a:miter lim="800000"/>
            <a:headEnd/>
            <a:tailEnd/>
          </a:ln>
          <a:effectLst/>
        </p:spPr>
        <p:txBody>
          <a:bodyPr vert="horz" wrap="square" lIns="304704" tIns="76176"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492250" algn="l"/>
                <a:tab pos="3365500" algn="l"/>
              </a:tabLst>
            </a:pPr>
            <a:r>
              <a:rPr kumimoji="0" lang="en-US" sz="2000" b="1" i="0" u="none" strike="noStrike" cap="none" normalizeH="0" baseline="0" dirty="0" smtClean="0">
                <a:ln>
                  <a:noFill/>
                </a:ln>
                <a:solidFill>
                  <a:srgbClr val="FF0000"/>
                </a:solidFill>
                <a:effectLst/>
                <a:latin typeface="Arial" pitchFamily="34" charset="0"/>
                <a:ea typeface="Book Antiqua" pitchFamily="18" charset="0"/>
                <a:cs typeface="Calibri" pitchFamily="34" charset="0"/>
              </a:rPr>
              <a:t>Difference between unity of command and unity of direction</a:t>
            </a:r>
          </a:p>
          <a:p>
            <a:pPr marL="0" marR="0" lvl="0" indent="0" algn="l" defTabSz="914400" rtl="0" eaLnBrk="1" fontAlgn="base" latinLnBrk="0" hangingPunct="1">
              <a:lnSpc>
                <a:spcPct val="100000"/>
              </a:lnSpc>
              <a:spcBef>
                <a:spcPct val="0"/>
              </a:spcBef>
              <a:spcAft>
                <a:spcPct val="0"/>
              </a:spcAft>
              <a:buClrTx/>
              <a:buSzTx/>
              <a:buFontTx/>
              <a:buNone/>
              <a:tabLst>
                <a:tab pos="1492250" algn="l"/>
                <a:tab pos="3365500" algn="l"/>
              </a:tabLst>
            </a:pPr>
            <a:endParaRPr kumimoji="0" lang="en-US" sz="2000" b="1" i="0" u="none" strike="noStrike" cap="none" normalizeH="0" baseline="0" dirty="0" smtClean="0">
              <a:ln>
                <a:noFill/>
              </a:ln>
              <a:solidFill>
                <a:srgbClr val="FF0000"/>
              </a:solidFill>
              <a:effectLst/>
              <a:latin typeface="Arial" pitchFamily="34" charset="0"/>
              <a:ea typeface="Book Antiqua" pitchFamily="18" charset="0"/>
              <a:cs typeface="Book Antiqua"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492250" algn="l"/>
                <a:tab pos="3365500" algn="l"/>
              </a:tabLst>
            </a:pPr>
            <a:r>
              <a:rPr kumimoji="0" lang="en-US" sz="2000" b="1" i="1"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Basis	Unity of  Command	Unity of Direction</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2250" algn="l"/>
                <a:tab pos="3365500" algn="l"/>
              </a:tabLst>
            </a:pPr>
            <a:r>
              <a:rPr kumimoji="0" lang="en-US" sz="2000" b="1" i="0" u="none" strike="noStrike" cap="none" normalizeH="0" baseline="0" dirty="0" err="1" smtClean="0">
                <a:ln>
                  <a:noFill/>
                </a:ln>
                <a:solidFill>
                  <a:schemeClr val="tx1"/>
                </a:solidFill>
                <a:effectLst/>
                <a:latin typeface="Calibri" pitchFamily="34" charset="0"/>
                <a:ea typeface="Times New Roman" pitchFamily="18" charset="0"/>
                <a:cs typeface="Calibri" pitchFamily="34" charset="0"/>
              </a:rPr>
              <a:t>Fayol</a:t>
            </a:r>
            <a:r>
              <a:rPr kumimoji="0" lang="en-US" sz="2000" b="1" i="0" u="none" strike="noStrike" cap="none" normalizeH="0" baseline="0" dirty="0" smtClean="0">
                <a:ln>
                  <a:noFill/>
                </a:ln>
                <a:solidFill>
                  <a:schemeClr val="tx1"/>
                </a:solidFill>
                <a:effectLst/>
                <a:latin typeface="Calibri" pitchFamily="34" charset="0"/>
                <a:ea typeface="Times New Roman" pitchFamily="18" charset="0"/>
                <a:cs typeface="Calibri" pitchFamily="34" charset="0"/>
              </a:rPr>
              <a:t> versus Taylor :</a:t>
            </a:r>
          </a:p>
          <a:p>
            <a:pPr marL="0" marR="0" lvl="0" indent="0" algn="l" defTabSz="914400" rtl="0" eaLnBrk="0" fontAlgn="base" latinLnBrk="0" hangingPunct="0">
              <a:lnSpc>
                <a:spcPct val="100000"/>
              </a:lnSpc>
              <a:spcBef>
                <a:spcPct val="0"/>
              </a:spcBef>
              <a:spcAft>
                <a:spcPct val="0"/>
              </a:spcAft>
              <a:buClrTx/>
              <a:buSzTx/>
              <a:buFontTx/>
              <a:buNone/>
              <a:tabLst>
                <a:tab pos="1492250" algn="l"/>
                <a:tab pos="33655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492250" algn="l"/>
                <a:tab pos="33655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914400" y="569986"/>
            <a:ext cx="10851419" cy="5841023"/>
          </a:xfrm>
          <a:prstGeom prst="rect">
            <a:avLst/>
          </a:prstGeom>
        </p:spPr>
        <p:txBody>
          <a:bodyPr wrap="squar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SIGNIFICANCE/IMPORTANCE OF PRINCIPLES OF MANAGEMENT:</a:t>
            </a:r>
            <a:r>
              <a:rPr lang="en-US" sz="2000" b="1" dirty="0">
                <a:solidFill>
                  <a:srgbClr val="221F1F"/>
                </a:solidFill>
                <a:latin typeface="Verdana" panose="020B0604030504040204" pitchFamily="34" charset="0"/>
                <a:ea typeface="Calibri" panose="020F0502020204030204" pitchFamily="34" charset="0"/>
                <a:cs typeface="Cambria,Bold"/>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Clr>
                <a:srgbClr val="000000"/>
              </a:buClr>
              <a:buFont typeface="Wingdings" panose="05000000000000000000" pitchFamily="2" charset="2"/>
              <a:buChar char=""/>
            </a:pPr>
            <a:r>
              <a:rPr lang="en-US" sz="2200" b="1" dirty="0">
                <a:solidFill>
                  <a:srgbClr val="221F1F"/>
                </a:solidFill>
                <a:latin typeface="Verdana" panose="020B0604030504040204" pitchFamily="34" charset="0"/>
                <a:ea typeface="Calibri" panose="020F0502020204030204" pitchFamily="34" charset="0"/>
                <a:cs typeface="Cambria,Bold"/>
              </a:rPr>
              <a:t>U</a:t>
            </a:r>
            <a:r>
              <a:rPr lang="en-US" sz="2200" b="1" dirty="0">
                <a:solidFill>
                  <a:srgbClr val="221F1F"/>
                </a:solidFill>
                <a:latin typeface="Verdana" panose="020B0604030504040204" pitchFamily="34" charset="0"/>
                <a:ea typeface="Calibri" panose="020F0502020204030204" pitchFamily="34" charset="0"/>
                <a:cs typeface="Cambria" panose="02040503050406030204" pitchFamily="18" charset="0"/>
              </a:rPr>
              <a:t>seful insights into reality- </a:t>
            </a:r>
            <a:r>
              <a:rPr lang="en-US" sz="2200" dirty="0">
                <a:solidFill>
                  <a:srgbClr val="221F1F"/>
                </a:solidFill>
                <a:latin typeface="Verdana" panose="020B0604030504040204" pitchFamily="34" charset="0"/>
                <a:ea typeface="Calibri" panose="020F0502020204030204" pitchFamily="34" charset="0"/>
                <a:cs typeface="Cambria" panose="02040503050406030204" pitchFamily="18" charset="0"/>
              </a:rPr>
              <a:t>Guide managers to take right decision at right time</a:t>
            </a:r>
            <a:endParaRPr lang="en-IN"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Clr>
                <a:srgbClr val="000000"/>
              </a:buClr>
              <a:buFont typeface="Wingdings" panose="05000000000000000000" pitchFamily="2" charset="2"/>
              <a:buChar char=""/>
            </a:pPr>
            <a:r>
              <a:rPr lang="en-US" sz="2200" b="1" dirty="0">
                <a:solidFill>
                  <a:srgbClr val="221F1F"/>
                </a:solidFill>
                <a:latin typeface="Verdana" panose="020B0604030504040204" pitchFamily="34" charset="0"/>
                <a:ea typeface="Calibri" panose="020F0502020204030204" pitchFamily="34" charset="0"/>
                <a:cs typeface="Cambria" panose="02040503050406030204" pitchFamily="18" charset="0"/>
              </a:rPr>
              <a:t>Optimum utilization of resources and effective administration</a:t>
            </a:r>
            <a:r>
              <a:rPr lang="en-US" sz="2200" dirty="0">
                <a:solidFill>
                  <a:srgbClr val="221F1F"/>
                </a:solidFill>
                <a:latin typeface="Verdana" panose="020B0604030504040204" pitchFamily="34" charset="0"/>
                <a:ea typeface="Calibri" panose="020F0502020204030204" pitchFamily="34" charset="0"/>
                <a:cs typeface="Cambria" panose="02040503050406030204" pitchFamily="18" charset="0"/>
              </a:rPr>
              <a:t>-Insist on planned and systematic use of resources</a:t>
            </a:r>
            <a:endParaRPr lang="en-IN"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Clr>
                <a:srgbClr val="000000"/>
              </a:buClr>
              <a:buFont typeface="Wingdings" panose="05000000000000000000" pitchFamily="2" charset="2"/>
              <a:buChar char=""/>
            </a:pPr>
            <a:r>
              <a:rPr lang="en-US" sz="2200" b="1" dirty="0">
                <a:solidFill>
                  <a:srgbClr val="221F1F"/>
                </a:solidFill>
                <a:latin typeface="Verdana" panose="020B0604030504040204" pitchFamily="34" charset="0"/>
                <a:ea typeface="Calibri" panose="020F0502020204030204" pitchFamily="34" charset="0"/>
                <a:cs typeface="Cambria" panose="02040503050406030204" pitchFamily="18" charset="0"/>
              </a:rPr>
              <a:t>Scientific decisions</a:t>
            </a:r>
            <a:r>
              <a:rPr lang="en-US" sz="2200" dirty="0">
                <a:solidFill>
                  <a:srgbClr val="221F1F"/>
                </a:solidFill>
                <a:latin typeface="Verdana" panose="020B0604030504040204" pitchFamily="34" charset="0"/>
                <a:ea typeface="Calibri" panose="020F0502020204030204" pitchFamily="34" charset="0"/>
                <a:cs typeface="Cambria" panose="02040503050406030204" pitchFamily="18" charset="0"/>
              </a:rPr>
              <a:t>-Decisions are taken by using available resources in best possible manner </a:t>
            </a:r>
            <a:endParaRPr lang="en-IN"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Clr>
                <a:srgbClr val="000000"/>
              </a:buClr>
              <a:buFont typeface="Wingdings" panose="05000000000000000000" pitchFamily="2" charset="2"/>
              <a:buChar char=""/>
            </a:pPr>
            <a:r>
              <a:rPr lang="en-US" sz="2200" b="1" dirty="0">
                <a:solidFill>
                  <a:srgbClr val="221F1F"/>
                </a:solidFill>
                <a:latin typeface="Verdana" panose="020B0604030504040204" pitchFamily="34" charset="0"/>
                <a:ea typeface="Calibri" panose="020F0502020204030204" pitchFamily="34" charset="0"/>
                <a:cs typeface="Cambria" panose="02040503050406030204" pitchFamily="18" charset="0"/>
              </a:rPr>
              <a:t>Meeting changing environment requirements</a:t>
            </a:r>
            <a:r>
              <a:rPr lang="en-US" sz="2200" dirty="0">
                <a:solidFill>
                  <a:srgbClr val="221F1F"/>
                </a:solidFill>
                <a:latin typeface="Verdana" panose="020B0604030504040204" pitchFamily="34" charset="0"/>
                <a:ea typeface="Calibri" panose="020F0502020204030204" pitchFamily="34" charset="0"/>
                <a:cs typeface="Cambria" panose="02040503050406030204" pitchFamily="18" charset="0"/>
              </a:rPr>
              <a:t>-Train managers in implementing the changes in right direction</a:t>
            </a:r>
            <a:endParaRPr lang="en-IN"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Clr>
                <a:srgbClr val="000000"/>
              </a:buClr>
              <a:buFont typeface="Wingdings" panose="05000000000000000000" pitchFamily="2" charset="2"/>
              <a:buChar char=""/>
            </a:pPr>
            <a:r>
              <a:rPr lang="en-US" sz="2200" b="1" dirty="0">
                <a:solidFill>
                  <a:srgbClr val="221F1F"/>
                </a:solidFill>
                <a:latin typeface="Verdana" panose="020B0604030504040204" pitchFamily="34" charset="0"/>
                <a:ea typeface="Calibri" panose="020F0502020204030204" pitchFamily="34" charset="0"/>
                <a:cs typeface="Cambria" panose="02040503050406030204" pitchFamily="18" charset="0"/>
              </a:rPr>
              <a:t>Management training, education and research</a:t>
            </a:r>
            <a:r>
              <a:rPr lang="en-US" sz="2200" dirty="0">
                <a:solidFill>
                  <a:srgbClr val="221F1F"/>
                </a:solidFill>
                <a:latin typeface="Verdana" panose="020B0604030504040204" pitchFamily="34" charset="0"/>
                <a:ea typeface="Calibri" panose="020F0502020204030204" pitchFamily="34" charset="0"/>
                <a:cs typeface="Cambria" panose="02040503050406030204" pitchFamily="18" charset="0"/>
              </a:rPr>
              <a:t>-Provide base for training and research </a:t>
            </a:r>
            <a:endParaRPr lang="en-IN" sz="2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Clr>
                <a:srgbClr val="000000"/>
              </a:buClr>
              <a:buFont typeface="Wingdings" panose="05000000000000000000" pitchFamily="2" charset="2"/>
              <a:buChar char=""/>
            </a:pPr>
            <a:r>
              <a:rPr lang="en-US" sz="2200" b="1" dirty="0">
                <a:solidFill>
                  <a:srgbClr val="221F1F"/>
                </a:solidFill>
                <a:latin typeface="Verdana" panose="020B0604030504040204" pitchFamily="34" charset="0"/>
                <a:ea typeface="Calibri" panose="020F0502020204030204" pitchFamily="34" charset="0"/>
                <a:cs typeface="Cambria" panose="02040503050406030204" pitchFamily="18" charset="0"/>
              </a:rPr>
              <a:t>Fulfill social responsibility</a:t>
            </a:r>
            <a:r>
              <a:rPr lang="en-US" sz="2200" dirty="0">
                <a:solidFill>
                  <a:srgbClr val="221F1F"/>
                </a:solidFill>
                <a:latin typeface="Verdana" panose="020B0604030504040204" pitchFamily="34" charset="0"/>
                <a:ea typeface="Calibri" panose="020F0502020204030204" pitchFamily="34" charset="0"/>
                <a:cs typeface="Cambria" panose="02040503050406030204" pitchFamily="18" charset="0"/>
              </a:rPr>
              <a:t>-Business is the creation of society and uses resources of society</a:t>
            </a:r>
            <a:endParaRPr lang="en-IN" sz="2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 xmlns:a16="http://schemas.microsoft.com/office/drawing/2014/main" id="{780F856C-6E39-489B-9BEB-2134A0081B9F}"/>
              </a:ext>
            </a:extLst>
          </p:cNvPr>
          <p:cNvSpPr/>
          <p:nvPr/>
        </p:nvSpPr>
        <p:spPr>
          <a:xfrm>
            <a:off x="3555209" y="101673"/>
            <a:ext cx="4573688"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PRINCIPLES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099450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PRINCIPLES OF MANAGEMENT</a:t>
            </a:r>
          </a:p>
          <a:p>
            <a:pPr algn="ctr">
              <a:buClr>
                <a:srgbClr val="000000"/>
              </a:buClr>
              <a:buSzPts val="3100"/>
            </a:pPr>
            <a:endParaRPr sz="3900"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 2</a:t>
            </a:r>
            <a:endParaRPr b="1"/>
          </a:p>
          <a:p>
            <a:r>
              <a:rPr lang="en" b="1" dirty="0"/>
              <a:t>CHAPTER NAME </a:t>
            </a:r>
            <a:r>
              <a:rPr lang="en" b="1" dirty="0" smtClean="0"/>
              <a:t>:</a:t>
            </a:r>
            <a:r>
              <a:rPr lang="en-IN" b="1" dirty="0" smtClean="0">
                <a:ea typeface="Calibri"/>
                <a:cs typeface="Calibri"/>
                <a:sym typeface="Calibri"/>
              </a:rPr>
              <a:t>PRINCIPLES OF </a:t>
            </a:r>
            <a:r>
              <a:rPr lang="en-IN" b="1" dirty="0" smtClean="0">
                <a:ea typeface="Calibri"/>
                <a:cs typeface="Calibri"/>
                <a:sym typeface="Calibri"/>
              </a:rPr>
              <a:t>MANAGEMENT</a:t>
            </a:r>
          </a:p>
          <a:p>
            <a:r>
              <a:rPr lang="en-IN" b="1" dirty="0" smtClean="0">
                <a:ea typeface="Calibri"/>
                <a:cs typeface="Calibri"/>
                <a:sym typeface="Calibri"/>
              </a:rPr>
              <a:t>Class-9</a:t>
            </a:r>
            <a:endParaRPr lang="en-IN" b="1" dirty="0" smtClean="0">
              <a:ea typeface="Calibri"/>
              <a:cs typeface="Calibri"/>
              <a:sym typeface="Calibri"/>
            </a:endParaRPr>
          </a:p>
          <a:p>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962952" y="569986"/>
            <a:ext cx="10802867" cy="5919954"/>
          </a:xfrm>
          <a:prstGeom prst="rect">
            <a:avLst/>
          </a:prstGeom>
        </p:spPr>
        <p:txBody>
          <a:bodyPr wrap="square">
            <a:spAutoFit/>
          </a:bodyPr>
          <a:lstStyle/>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 </a:t>
            </a:r>
            <a:r>
              <a:rPr lang="en-US" b="1" dirty="0">
                <a:solidFill>
                  <a:srgbClr val="FF0000"/>
                </a:solidFill>
                <a:latin typeface="Verdana" panose="020B0604030504040204" pitchFamily="34" charset="0"/>
                <a:ea typeface="Calibri" panose="020F0502020204030204" pitchFamily="34" charset="0"/>
                <a:cs typeface="Cambria,Bold"/>
              </a:rPr>
              <a:t>FAYOL'S PRINCIPLES:</a:t>
            </a:r>
            <a:r>
              <a:rPr lang="en-US" b="1" dirty="0">
                <a:solidFill>
                  <a:srgbClr val="221F1F"/>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Font typeface="+mj-lt"/>
              <a:buAutoNum type="arabicPeriod"/>
              <a:tabLst>
                <a:tab pos="630555" algn="l"/>
              </a:tabLst>
            </a:pPr>
            <a:r>
              <a:rPr lang="en-US" b="1" dirty="0">
                <a:solidFill>
                  <a:srgbClr val="221F1F"/>
                </a:solidFill>
                <a:latin typeface="Verdana" panose="020B0604030504040204" pitchFamily="34" charset="0"/>
                <a:ea typeface="Calibri" panose="020F0502020204030204" pitchFamily="34" charset="0"/>
                <a:cs typeface="Cambria,Bold"/>
              </a:rPr>
              <a:t>D</a:t>
            </a: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ivision of work</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-Work must be divided in small tasks to increase efficiency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Font typeface="+mj-lt"/>
              <a:buAutoNum type="arabicPeriod"/>
              <a:tabLst>
                <a:tab pos="630555" algn="l"/>
              </a:tabLst>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Authority and responsibility</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-There must be parity between authority and responsibility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Font typeface="+mj-lt"/>
              <a:buAutoNum type="arabicPeriod"/>
              <a:tabLst>
                <a:tab pos="630555" algn="l"/>
              </a:tabLst>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Discipline</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-General rules and regulations for systematic working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Font typeface="+mj-lt"/>
              <a:buAutoNum type="arabicPeriod"/>
              <a:tabLst>
                <a:tab pos="630555" algn="l"/>
              </a:tabLst>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Unity of command</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-An employee should receive orders from only one boss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Font typeface="+mj-lt"/>
              <a:buAutoNum type="arabicPeriod"/>
              <a:tabLst>
                <a:tab pos="630555" algn="l"/>
              </a:tabLst>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Unity of direction</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-A group having common objective must have one head and one plan only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Font typeface="+mj-lt"/>
              <a:buAutoNum type="arabicPeriod"/>
              <a:tabLst>
                <a:tab pos="630555" algn="l"/>
              </a:tabLst>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Subordination of individual interest to common interest</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-Individual interest should be sacrificed to achieve group interest </a:t>
            </a:r>
            <a:endParaRPr lang="en-IN" sz="24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1000"/>
              </a:spcAft>
              <a:buFont typeface="+mj-lt"/>
              <a:buAutoNum type="arabicPeriod"/>
              <a:tabLst>
                <a:tab pos="630555" algn="l"/>
              </a:tabLst>
            </a:pPr>
            <a:r>
              <a:rPr lang="en-US" b="1" dirty="0">
                <a:solidFill>
                  <a:srgbClr val="221F1F"/>
                </a:solidFill>
                <a:latin typeface="Verdana" panose="020B0604030504040204" pitchFamily="34" charset="0"/>
                <a:ea typeface="Calibri" panose="020F0502020204030204" pitchFamily="34" charset="0"/>
                <a:cs typeface="Cambria" panose="02040503050406030204" pitchFamily="18" charset="0"/>
              </a:rPr>
              <a:t>Remuneration</a:t>
            </a:r>
            <a:r>
              <a:rPr lang="en-US" dirty="0">
                <a:solidFill>
                  <a:srgbClr val="221F1F"/>
                </a:solidFill>
                <a:latin typeface="Verdana" panose="020B0604030504040204" pitchFamily="34" charset="0"/>
                <a:ea typeface="Calibri" panose="020F0502020204030204" pitchFamily="34" charset="0"/>
                <a:cs typeface="Cambria" panose="02040503050406030204" pitchFamily="18" charset="0"/>
              </a:rPr>
              <a:t>-Should be just and fair</a:t>
            </a:r>
          </a:p>
          <a:p>
            <a:pPr marL="342900" indent="-342900">
              <a:lnSpc>
                <a:spcPct val="150000"/>
              </a:lnSpc>
              <a:spcAft>
                <a:spcPts val="1000"/>
              </a:spcAft>
              <a:buFont typeface="+mj-lt"/>
              <a:buAutoNum type="arabicPeriod"/>
              <a:tabLst>
                <a:tab pos="630555" algn="l"/>
              </a:tabLst>
            </a:pPr>
            <a:r>
              <a:rPr lang="en-US" b="1" dirty="0">
                <a:latin typeface="Verdana" panose="020B0604030504040204" pitchFamily="34" charset="0"/>
                <a:ea typeface="Verdana" panose="020B0604030504040204" pitchFamily="34" charset="0"/>
              </a:rPr>
              <a:t>Centralisation and decentralisation</a:t>
            </a:r>
            <a:r>
              <a:rPr lang="en-US" dirty="0">
                <a:latin typeface="Verdana" panose="020B0604030504040204" pitchFamily="34" charset="0"/>
                <a:ea typeface="Verdana" panose="020B0604030504040204" pitchFamily="34" charset="0"/>
              </a:rPr>
              <a:t>-Proper mix of centralization and decentralisation</a:t>
            </a:r>
            <a:r>
              <a:rPr lang="en-US" dirty="0">
                <a:solidFill>
                  <a:srgbClr val="221F1F"/>
                </a:solidFill>
                <a:latin typeface="Verdana" panose="020B0604030504040204" pitchFamily="34" charset="0"/>
                <a:ea typeface="Verdana" panose="020B0604030504040204" pitchFamily="34" charset="0"/>
                <a:cs typeface="Cambria" panose="02040503050406030204" pitchFamily="18" charset="0"/>
              </a:rPr>
              <a:t> </a:t>
            </a:r>
            <a:endParaRPr lang="en-IN" sz="2400" dirty="0">
              <a:latin typeface="Verdana" panose="020B0604030504040204" pitchFamily="34" charset="0"/>
              <a:ea typeface="Verdana" panose="020B0604030504040204" pitchFamily="34" charset="0"/>
              <a:cs typeface="Times New Roman" panose="02020603050405020304" pitchFamily="18" charset="0"/>
            </a:endParaRPr>
          </a:p>
        </p:txBody>
      </p:sp>
      <p:sp>
        <p:nvSpPr>
          <p:cNvPr id="7" name="Rectangle 6">
            <a:extLst>
              <a:ext uri="{FF2B5EF4-FFF2-40B4-BE49-F238E27FC236}">
                <a16:creationId xmlns="" xmlns:a16="http://schemas.microsoft.com/office/drawing/2014/main" id="{C68B2FCC-6E1B-44BA-943F-4BAE3E0B965A}"/>
              </a:ext>
            </a:extLst>
          </p:cNvPr>
          <p:cNvSpPr/>
          <p:nvPr/>
        </p:nvSpPr>
        <p:spPr>
          <a:xfrm>
            <a:off x="3555209" y="101673"/>
            <a:ext cx="4573688"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PRINCIPLES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9439513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IN" sz="3900" b="1" dirty="0" smtClean="0">
                <a:solidFill>
                  <a:srgbClr val="FF0000"/>
                </a:solidFill>
                <a:latin typeface="Calibri"/>
                <a:ea typeface="Calibri"/>
                <a:cs typeface="Calibri"/>
                <a:sym typeface="Calibri"/>
              </a:rPr>
              <a:t>PRINCIPLES OF MANAGEMENT</a:t>
            </a:r>
          </a:p>
          <a:p>
            <a:pPr algn="ctr">
              <a:buClr>
                <a:srgbClr val="000000"/>
              </a:buClr>
              <a:buSzPts val="3100"/>
            </a:pPr>
            <a:endParaRPr sz="3900" b="1">
              <a:solidFill>
                <a:srgbClr val="FF0000"/>
              </a:solidFill>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 2</a:t>
            </a:r>
            <a:endParaRPr b="1"/>
          </a:p>
          <a:p>
            <a:r>
              <a:rPr lang="en" b="1" dirty="0"/>
              <a:t>CHAPTER NAME </a:t>
            </a:r>
            <a:r>
              <a:rPr lang="en" b="1" dirty="0" smtClean="0"/>
              <a:t>:</a:t>
            </a:r>
            <a:r>
              <a:rPr lang="en-IN" b="1" dirty="0" smtClean="0">
                <a:ea typeface="Calibri"/>
                <a:cs typeface="Calibri"/>
                <a:sym typeface="Calibri"/>
              </a:rPr>
              <a:t>PRINCIPLES OF </a:t>
            </a:r>
            <a:r>
              <a:rPr lang="en-IN" b="1" dirty="0" smtClean="0">
                <a:ea typeface="Calibri"/>
                <a:cs typeface="Calibri"/>
                <a:sym typeface="Calibri"/>
              </a:rPr>
              <a:t>MANAGEMENT</a:t>
            </a:r>
          </a:p>
          <a:p>
            <a:r>
              <a:rPr lang="en-IN" b="1" dirty="0" smtClean="0">
                <a:ea typeface="Calibri"/>
                <a:cs typeface="Calibri"/>
                <a:sym typeface="Calibri"/>
              </a:rPr>
              <a:t>Class-10</a:t>
            </a:r>
            <a:endParaRPr lang="en-IN" b="1" dirty="0" smtClean="0">
              <a:ea typeface="Calibri"/>
              <a:cs typeface="Calibri"/>
              <a:sym typeface="Calibri"/>
            </a:endParaRPr>
          </a:p>
          <a:p>
            <a:endParaRPr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914401" y="667058"/>
            <a:ext cx="10835236" cy="5523884"/>
          </a:xfrm>
          <a:prstGeom prst="rect">
            <a:avLst/>
          </a:prstGeom>
        </p:spPr>
        <p:txBody>
          <a:bodyPr wrap="square">
            <a:spAutoFit/>
          </a:bodyPr>
          <a:lstStyle/>
          <a:p>
            <a:pPr>
              <a:lnSpc>
                <a:spcPct val="150000"/>
              </a:lnSpc>
              <a:spcAft>
                <a:spcPts val="0"/>
              </a:spcAft>
            </a:pPr>
            <a:r>
              <a:rPr lang="en-US" b="1" dirty="0">
                <a:solidFill>
                  <a:srgbClr val="221F1F"/>
                </a:solidFill>
                <a:latin typeface="Verdana" panose="020B0604030504040204" pitchFamily="34" charset="0"/>
                <a:ea typeface="Calibri" panose="020F0502020204030204" pitchFamily="34" charset="0"/>
                <a:cs typeface="Cambria,Bold"/>
              </a:rPr>
              <a:t> </a:t>
            </a:r>
            <a:r>
              <a:rPr lang="en-US" b="1" dirty="0">
                <a:solidFill>
                  <a:srgbClr val="FF0000"/>
                </a:solidFill>
                <a:latin typeface="Verdana" panose="020B0604030504040204" pitchFamily="34" charset="0"/>
                <a:ea typeface="Calibri" panose="020F0502020204030204" pitchFamily="34" charset="0"/>
                <a:cs typeface="Cambria,Bold"/>
              </a:rPr>
              <a:t>FAYOL'S PRINCIPLES:</a:t>
            </a:r>
            <a:r>
              <a:rPr lang="en-US" b="1" dirty="0">
                <a:solidFill>
                  <a:srgbClr val="221F1F"/>
                </a:solidFill>
                <a:latin typeface="Verdana" panose="020B0604030504040204" pitchFamily="34" charset="0"/>
                <a:ea typeface="Calibri" panose="020F0502020204030204" pitchFamily="34" charset="0"/>
                <a:cs typeface="Cambria,Bold"/>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457200" lvl="0" indent="-457200">
              <a:lnSpc>
                <a:spcPct val="150000"/>
              </a:lnSpc>
              <a:spcAft>
                <a:spcPts val="0"/>
              </a:spcAft>
              <a:buAutoNum type="arabicPeriod" startAt="9"/>
              <a:tabLst>
                <a:tab pos="630555" algn="l"/>
              </a:tabLst>
            </a:pPr>
            <a:r>
              <a:rPr lang="en-US" sz="2000" b="1" dirty="0">
                <a:solidFill>
                  <a:srgbClr val="221F1F"/>
                </a:solidFill>
                <a:latin typeface="Verdana" panose="020B0604030504040204" pitchFamily="34" charset="0"/>
                <a:ea typeface="Calibri" panose="020F0502020204030204" pitchFamily="34" charset="0"/>
                <a:cs typeface="Cambria,Bold"/>
              </a:rPr>
              <a:t>Scalar chain</a:t>
            </a:r>
          </a:p>
          <a:p>
            <a:pPr lvl="1">
              <a:lnSpc>
                <a:spcPct val="150000"/>
              </a:lnSpc>
              <a:tabLst>
                <a:tab pos="630555" algn="l"/>
              </a:tabLst>
            </a:pPr>
            <a:r>
              <a:rPr lang="en-US" sz="2000" dirty="0">
                <a:solidFill>
                  <a:srgbClr val="221F1F"/>
                </a:solidFill>
                <a:latin typeface="Verdana" panose="020B0604030504040204" pitchFamily="34" charset="0"/>
                <a:ea typeface="Calibri" panose="020F0502020204030204" pitchFamily="34" charset="0"/>
                <a:cs typeface="Cambria,Bold"/>
              </a:rPr>
              <a:t>-Line of authority or chain of superiors from highest to lowest rank</a:t>
            </a:r>
          </a:p>
          <a:p>
            <a:pPr lvl="1">
              <a:lnSpc>
                <a:spcPct val="150000"/>
              </a:lnSpc>
              <a:tabLst>
                <a:tab pos="630555" algn="l"/>
              </a:tabLst>
            </a:pPr>
            <a:r>
              <a:rPr lang="en-US" sz="2000" dirty="0">
                <a:solidFill>
                  <a:srgbClr val="221F1F"/>
                </a:solidFill>
                <a:latin typeface="Verdana" panose="020B0604030504040204" pitchFamily="34" charset="0"/>
                <a:ea typeface="Calibri" panose="020F0502020204030204" pitchFamily="34" charset="0"/>
                <a:cs typeface="Cambria,Bold"/>
              </a:rPr>
              <a:t>-In case of emergency, direct communication between two employees of same rank in different departments is called Gang Plank </a:t>
            </a:r>
          </a:p>
          <a:p>
            <a:pPr lvl="0">
              <a:lnSpc>
                <a:spcPct val="150000"/>
              </a:lnSpc>
              <a:spcAft>
                <a:spcPts val="0"/>
              </a:spcAft>
              <a:tabLst>
                <a:tab pos="630555" algn="l"/>
              </a:tabLst>
            </a:pPr>
            <a:r>
              <a:rPr lang="en-US" sz="2000" b="1" dirty="0">
                <a:solidFill>
                  <a:srgbClr val="221F1F"/>
                </a:solidFill>
                <a:latin typeface="Verdana" panose="020B0604030504040204" pitchFamily="34" charset="0"/>
                <a:ea typeface="Calibri" panose="020F0502020204030204" pitchFamily="34" charset="0"/>
                <a:cs typeface="Cambria,Bold"/>
              </a:rPr>
              <a:t>10.</a:t>
            </a:r>
            <a:r>
              <a:rPr lang="en-US" sz="2000" dirty="0">
                <a:solidFill>
                  <a:srgbClr val="221F1F"/>
                </a:solidFill>
                <a:latin typeface="Verdana" panose="020B0604030504040204" pitchFamily="34" charset="0"/>
                <a:ea typeface="Calibri" panose="020F0502020204030204" pitchFamily="34" charset="0"/>
                <a:cs typeface="Cambria,Bold"/>
              </a:rPr>
              <a:t>	</a:t>
            </a:r>
            <a:r>
              <a:rPr lang="en-US" sz="2000" b="1" dirty="0">
                <a:solidFill>
                  <a:srgbClr val="221F1F"/>
                </a:solidFill>
                <a:latin typeface="Verdana" panose="020B0604030504040204" pitchFamily="34" charset="0"/>
                <a:ea typeface="Calibri" panose="020F0502020204030204" pitchFamily="34" charset="0"/>
                <a:cs typeface="Cambria,Bold"/>
              </a:rPr>
              <a:t>Order</a:t>
            </a:r>
            <a:r>
              <a:rPr lang="en-US" sz="2000" dirty="0">
                <a:solidFill>
                  <a:srgbClr val="221F1F"/>
                </a:solidFill>
                <a:latin typeface="Verdana" panose="020B0604030504040204" pitchFamily="34" charset="0"/>
                <a:ea typeface="Calibri" panose="020F0502020204030204" pitchFamily="34" charset="0"/>
                <a:cs typeface="Cambria,Bold"/>
              </a:rPr>
              <a:t>-Every thing should be at a proper place and There should be a proper place for every thing</a:t>
            </a:r>
          </a:p>
          <a:p>
            <a:pPr lvl="0">
              <a:lnSpc>
                <a:spcPct val="150000"/>
              </a:lnSpc>
              <a:spcAft>
                <a:spcPts val="0"/>
              </a:spcAft>
              <a:tabLst>
                <a:tab pos="630555" algn="l"/>
              </a:tabLst>
            </a:pPr>
            <a:r>
              <a:rPr lang="en-US" sz="2000" b="1" dirty="0">
                <a:solidFill>
                  <a:srgbClr val="221F1F"/>
                </a:solidFill>
                <a:latin typeface="Verdana" panose="020B0604030504040204" pitchFamily="34" charset="0"/>
                <a:ea typeface="Calibri" panose="020F0502020204030204" pitchFamily="34" charset="0"/>
                <a:cs typeface="Cambria,Bold"/>
              </a:rPr>
              <a:t>11.</a:t>
            </a:r>
            <a:r>
              <a:rPr lang="en-US" sz="2000" dirty="0">
                <a:solidFill>
                  <a:srgbClr val="221F1F"/>
                </a:solidFill>
                <a:latin typeface="Verdana" panose="020B0604030504040204" pitchFamily="34" charset="0"/>
                <a:ea typeface="Calibri" panose="020F0502020204030204" pitchFamily="34" charset="0"/>
                <a:cs typeface="Cambria,Bold"/>
              </a:rPr>
              <a:t>	</a:t>
            </a:r>
            <a:r>
              <a:rPr lang="en-US" sz="2000" b="1" dirty="0">
                <a:solidFill>
                  <a:srgbClr val="221F1F"/>
                </a:solidFill>
                <a:latin typeface="Verdana" panose="020B0604030504040204" pitchFamily="34" charset="0"/>
                <a:ea typeface="Calibri" panose="020F0502020204030204" pitchFamily="34" charset="0"/>
                <a:cs typeface="Cambria,Bold"/>
              </a:rPr>
              <a:t>Equity</a:t>
            </a:r>
            <a:r>
              <a:rPr lang="en-US" sz="2000" dirty="0">
                <a:solidFill>
                  <a:srgbClr val="221F1F"/>
                </a:solidFill>
                <a:latin typeface="Verdana" panose="020B0604030504040204" pitchFamily="34" charset="0"/>
                <a:ea typeface="Calibri" panose="020F0502020204030204" pitchFamily="34" charset="0"/>
                <a:cs typeface="Cambria,Bold"/>
              </a:rPr>
              <a:t>-Kind, fair and just treatment to all employees</a:t>
            </a:r>
          </a:p>
          <a:p>
            <a:pPr lvl="0">
              <a:lnSpc>
                <a:spcPct val="150000"/>
              </a:lnSpc>
              <a:spcAft>
                <a:spcPts val="0"/>
              </a:spcAft>
              <a:tabLst>
                <a:tab pos="630555" algn="l"/>
              </a:tabLst>
            </a:pPr>
            <a:r>
              <a:rPr lang="en-US" sz="2000" b="1" dirty="0">
                <a:solidFill>
                  <a:srgbClr val="221F1F"/>
                </a:solidFill>
                <a:latin typeface="Verdana" panose="020B0604030504040204" pitchFamily="34" charset="0"/>
                <a:ea typeface="Calibri" panose="020F0502020204030204" pitchFamily="34" charset="0"/>
                <a:cs typeface="Cambria,Bold"/>
              </a:rPr>
              <a:t>12.</a:t>
            </a:r>
            <a:r>
              <a:rPr lang="en-US" sz="2000" dirty="0">
                <a:solidFill>
                  <a:srgbClr val="221F1F"/>
                </a:solidFill>
                <a:latin typeface="Verdana" panose="020B0604030504040204" pitchFamily="34" charset="0"/>
                <a:ea typeface="Calibri" panose="020F0502020204030204" pitchFamily="34" charset="0"/>
                <a:cs typeface="Cambria,Bold"/>
              </a:rPr>
              <a:t>	</a:t>
            </a:r>
            <a:r>
              <a:rPr lang="en-US" sz="2000" b="1" dirty="0">
                <a:solidFill>
                  <a:srgbClr val="221F1F"/>
                </a:solidFill>
                <a:latin typeface="Verdana" panose="020B0604030504040204" pitchFamily="34" charset="0"/>
                <a:ea typeface="Calibri" panose="020F0502020204030204" pitchFamily="34" charset="0"/>
                <a:cs typeface="Cambria,Bold"/>
              </a:rPr>
              <a:t>Stability of tenure</a:t>
            </a:r>
            <a:r>
              <a:rPr lang="en-US" sz="2000" dirty="0">
                <a:solidFill>
                  <a:srgbClr val="221F1F"/>
                </a:solidFill>
                <a:latin typeface="Verdana" panose="020B0604030504040204" pitchFamily="34" charset="0"/>
                <a:ea typeface="Calibri" panose="020F0502020204030204" pitchFamily="34" charset="0"/>
                <a:cs typeface="Cambria,Bold"/>
              </a:rPr>
              <a:t>-No frequent transfer or rotation</a:t>
            </a:r>
          </a:p>
          <a:p>
            <a:pPr lvl="0">
              <a:lnSpc>
                <a:spcPct val="150000"/>
              </a:lnSpc>
              <a:spcAft>
                <a:spcPts val="0"/>
              </a:spcAft>
              <a:tabLst>
                <a:tab pos="630555" algn="l"/>
              </a:tabLst>
            </a:pPr>
            <a:r>
              <a:rPr lang="en-US" sz="2000" b="1" dirty="0">
                <a:solidFill>
                  <a:srgbClr val="221F1F"/>
                </a:solidFill>
                <a:latin typeface="Verdana" panose="020B0604030504040204" pitchFamily="34" charset="0"/>
                <a:ea typeface="Calibri" panose="020F0502020204030204" pitchFamily="34" charset="0"/>
                <a:cs typeface="Cambria,Bold"/>
              </a:rPr>
              <a:t>13.</a:t>
            </a:r>
            <a:r>
              <a:rPr lang="en-US" sz="2000" dirty="0">
                <a:solidFill>
                  <a:srgbClr val="221F1F"/>
                </a:solidFill>
                <a:latin typeface="Verdana" panose="020B0604030504040204" pitchFamily="34" charset="0"/>
                <a:ea typeface="Calibri" panose="020F0502020204030204" pitchFamily="34" charset="0"/>
                <a:cs typeface="Cambria,Bold"/>
              </a:rPr>
              <a:t>	</a:t>
            </a:r>
            <a:r>
              <a:rPr lang="en-US" sz="2000" b="1" dirty="0">
                <a:solidFill>
                  <a:srgbClr val="221F1F"/>
                </a:solidFill>
                <a:latin typeface="Verdana" panose="020B0604030504040204" pitchFamily="34" charset="0"/>
                <a:ea typeface="Calibri" panose="020F0502020204030204" pitchFamily="34" charset="0"/>
                <a:cs typeface="Cambria,Bold"/>
              </a:rPr>
              <a:t>Initiative</a:t>
            </a:r>
            <a:r>
              <a:rPr lang="en-US" sz="2000" dirty="0">
                <a:solidFill>
                  <a:srgbClr val="221F1F"/>
                </a:solidFill>
                <a:latin typeface="Verdana" panose="020B0604030504040204" pitchFamily="34" charset="0"/>
                <a:ea typeface="Calibri" panose="020F0502020204030204" pitchFamily="34" charset="0"/>
                <a:cs typeface="Cambria,Bold"/>
              </a:rPr>
              <a:t>-Employees should have an opportunity to take some initiative in making and executing a plan</a:t>
            </a:r>
          </a:p>
          <a:p>
            <a:pPr lvl="0">
              <a:lnSpc>
                <a:spcPct val="150000"/>
              </a:lnSpc>
              <a:spcAft>
                <a:spcPts val="0"/>
              </a:spcAft>
              <a:tabLst>
                <a:tab pos="630555" algn="l"/>
              </a:tabLst>
            </a:pPr>
            <a:r>
              <a:rPr lang="en-US" sz="2000" b="1" dirty="0">
                <a:solidFill>
                  <a:srgbClr val="221F1F"/>
                </a:solidFill>
                <a:latin typeface="Verdana" panose="020B0604030504040204" pitchFamily="34" charset="0"/>
                <a:ea typeface="Calibri" panose="020F0502020204030204" pitchFamily="34" charset="0"/>
                <a:cs typeface="Cambria,Bold"/>
              </a:rPr>
              <a:t>14.</a:t>
            </a:r>
            <a:r>
              <a:rPr lang="en-US" sz="2000" dirty="0">
                <a:solidFill>
                  <a:srgbClr val="221F1F"/>
                </a:solidFill>
                <a:latin typeface="Verdana" panose="020B0604030504040204" pitchFamily="34" charset="0"/>
                <a:ea typeface="Calibri" panose="020F0502020204030204" pitchFamily="34" charset="0"/>
                <a:cs typeface="Cambria,Bold"/>
              </a:rPr>
              <a:t>	</a:t>
            </a:r>
            <a:r>
              <a:rPr lang="en-US" sz="2000" b="1" dirty="0">
                <a:solidFill>
                  <a:srgbClr val="221F1F"/>
                </a:solidFill>
                <a:latin typeface="Verdana" panose="020B0604030504040204" pitchFamily="34" charset="0"/>
                <a:ea typeface="Calibri" panose="020F0502020204030204" pitchFamily="34" charset="0"/>
                <a:cs typeface="Cambria,Bold"/>
              </a:rPr>
              <a:t>Esprit de corps</a:t>
            </a:r>
            <a:r>
              <a:rPr lang="en-US" sz="2000" dirty="0">
                <a:solidFill>
                  <a:srgbClr val="221F1F"/>
                </a:solidFill>
                <a:latin typeface="Verdana" panose="020B0604030504040204" pitchFamily="34" charset="0"/>
                <a:ea typeface="Calibri" panose="020F0502020204030204" pitchFamily="34" charset="0"/>
                <a:cs typeface="Cambria,Bold"/>
              </a:rPr>
              <a:t>-Teem spirit should be promoted</a:t>
            </a:r>
          </a:p>
        </p:txBody>
      </p:sp>
      <p:sp>
        <p:nvSpPr>
          <p:cNvPr id="7" name="Rectangle 6">
            <a:extLst>
              <a:ext uri="{FF2B5EF4-FFF2-40B4-BE49-F238E27FC236}">
                <a16:creationId xmlns="" xmlns:a16="http://schemas.microsoft.com/office/drawing/2014/main" id="{C68B2FCC-6E1B-44BA-943F-4BAE3E0B965A}"/>
              </a:ext>
            </a:extLst>
          </p:cNvPr>
          <p:cNvSpPr/>
          <p:nvPr/>
        </p:nvSpPr>
        <p:spPr>
          <a:xfrm>
            <a:off x="3555209" y="101673"/>
            <a:ext cx="4573688"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PRINCIPLES OF MANAGEMENT</a:t>
            </a:r>
            <a:endParaRPr lang="en-IN"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277371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TotalTime>
  <Words>877</Words>
  <Application>Microsoft Office PowerPoint</Application>
  <PresentationFormat>Custom</PresentationFormat>
  <Paragraphs>143</Paragraphs>
  <Slides>22</Slides>
  <Notes>12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Ncert CLASS 12 business studies</dc:title>
  <dc:creator>Bhisham Datt</dc:creator>
  <cp:lastModifiedBy>ाीीीीीीीीीीीीीीीीीीी</cp:lastModifiedBy>
  <cp:revision>428</cp:revision>
  <dcterms:created xsi:type="dcterms:W3CDTF">2018-06-16T15:55:13Z</dcterms:created>
  <dcterms:modified xsi:type="dcterms:W3CDTF">2020-11-01T06:40:17Z</dcterms:modified>
</cp:coreProperties>
</file>