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omments/comment3.xml" ContentType="application/vnd.openxmlformats-officedocument.presentationml.comments+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31"/>
  </p:notesMasterIdLst>
  <p:sldIdLst>
    <p:sldId id="496" r:id="rId2"/>
    <p:sldId id="377" r:id="rId3"/>
    <p:sldId id="509" r:id="rId4"/>
    <p:sldId id="504" r:id="rId5"/>
    <p:sldId id="510" r:id="rId6"/>
    <p:sldId id="380" r:id="rId7"/>
    <p:sldId id="381" r:id="rId8"/>
    <p:sldId id="382" r:id="rId9"/>
    <p:sldId id="505" r:id="rId10"/>
    <p:sldId id="511" r:id="rId11"/>
    <p:sldId id="383" r:id="rId12"/>
    <p:sldId id="384" r:id="rId13"/>
    <p:sldId id="385" r:id="rId14"/>
    <p:sldId id="506" r:id="rId15"/>
    <p:sldId id="512" r:id="rId16"/>
    <p:sldId id="386" r:id="rId17"/>
    <p:sldId id="387" r:id="rId18"/>
    <p:sldId id="388" r:id="rId19"/>
    <p:sldId id="515" r:id="rId20"/>
    <p:sldId id="516" r:id="rId21"/>
    <p:sldId id="389" r:id="rId22"/>
    <p:sldId id="507" r:id="rId23"/>
    <p:sldId id="513" r:id="rId24"/>
    <p:sldId id="390" r:id="rId25"/>
    <p:sldId id="508" r:id="rId26"/>
    <p:sldId id="514" r:id="rId27"/>
    <p:sldId id="391" r:id="rId28"/>
    <p:sldId id="392" r:id="rId29"/>
    <p:sldId id="50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 xmlns:p15="http://schemas.microsoft.com/office/powerpoint/2012/main" userId="e28db51c8c314011" providerId="Windows Live"/>
      </p:ext>
    </p:extLst>
  </p:cmAuthor>
  <p:cmAuthor id="2" name="" initials="" lastIdx="4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29" autoAdjust="0"/>
    <p:restoredTop sz="94660"/>
  </p:normalViewPr>
  <p:slideViewPr>
    <p:cSldViewPr snapToGrid="0">
      <p:cViewPr varScale="1">
        <p:scale>
          <a:sx n="73" d="100"/>
          <a:sy n="73" d="100"/>
        </p:scale>
        <p:origin x="-63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7T16:36:04.724" idx="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8">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0-06-17T16:36:04.724" idx="3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4">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6">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8">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20-06-17T16:36:04.724" idx="4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4">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0">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2"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11/3/2020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155E96A-0AE6-495F-9277-1B3E66AE4817}"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11/3/2020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11/3/2020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11/3/2020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11/3/2020</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 xmlns:p14="http://schemas.microsoft.com/office/powerpoint/2010/main"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11/3/2020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11/3/2020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11/3/2020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11/3/2020</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11/3/2020</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11/3/2020</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11/3/2020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11/3/2020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11/3/2020</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Class-1</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Class-3</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678927"/>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NATURE OF MANAGEMENT: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ART, SCIENCE AND PROFESSION.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ART:</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Features of Art-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Existence of Theoretical knowledge. (Exists in management)</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Personalized application. (Exists in management)</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Based on practice and creativity. (Exists in management)</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Improves with experience. (Exists in management)</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All above features of art exist in management, hence it can be called an art.</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1024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940263"/>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NATURE OF MANAGEMENT: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ART, SCIENCE AND PROFESSION.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 SCIENCE: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Features of Science-</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Systematic body of knowledge, </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Principles based on experiments,</a:t>
            </a:r>
          </a:p>
          <a:p>
            <a:pPr lvl="0">
              <a:lnSpc>
                <a:spcPct val="150000"/>
              </a:lnSpc>
              <a:spcAft>
                <a:spcPts val="0"/>
              </a:spcAft>
              <a:buClr>
                <a:srgbClr val="000000"/>
              </a:buCl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Universal validity. </a:t>
            </a:r>
          </a:p>
          <a:p>
            <a:pPr lvl="0">
              <a:lnSpc>
                <a:spcPct val="150000"/>
              </a:lnSpc>
              <a:spcAft>
                <a:spcPts val="0"/>
              </a:spcAft>
              <a:buClr>
                <a:srgbClr val="000000"/>
              </a:buCl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(1</a:t>
            </a:r>
            <a:r>
              <a:rPr lang="en-US" baseline="30000" dirty="0">
                <a:solidFill>
                  <a:srgbClr val="221F1F"/>
                </a:solidFill>
                <a:latin typeface="Verdana" panose="020B0604030504040204" pitchFamily="34" charset="0"/>
                <a:ea typeface="Calibri" panose="020F0502020204030204" pitchFamily="34" charset="0"/>
                <a:cs typeface="Cambria" panose="02040503050406030204" pitchFamily="18" charset="0"/>
              </a:rPr>
              <a:t>st</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exists but 2</a:t>
            </a:r>
            <a:r>
              <a:rPr lang="en-US" baseline="30000" dirty="0">
                <a:solidFill>
                  <a:srgbClr val="221F1F"/>
                </a:solidFill>
                <a:latin typeface="Verdana" panose="020B0604030504040204" pitchFamily="34" charset="0"/>
                <a:ea typeface="Calibri" panose="020F0502020204030204" pitchFamily="34" charset="0"/>
                <a:cs typeface="Cambria" panose="02040503050406030204" pitchFamily="18" charset="0"/>
              </a:rPr>
              <a:t>nd</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and 3</a:t>
            </a:r>
            <a:r>
              <a:rPr lang="en-US" baseline="30000" dirty="0">
                <a:solidFill>
                  <a:srgbClr val="221F1F"/>
                </a:solidFill>
                <a:latin typeface="Verdana" panose="020B0604030504040204" pitchFamily="34" charset="0"/>
                <a:ea typeface="Calibri" panose="020F0502020204030204" pitchFamily="34" charset="0"/>
                <a:cs typeface="Cambria" panose="02040503050406030204" pitchFamily="18" charset="0"/>
              </a:rPr>
              <a:t>rd</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are not exist completely, hence called inexact science)</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24532501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617098"/>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NATURE OF MANAGEMENT: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ART, SCIENCE AND PROFESSION.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AS A PROFESSION:</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Features of Profession-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Bold"/>
              </a:rPr>
              <a:t>W</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ell defined body of knowledge,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Service motive,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Restricted entry,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Professional association,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Ethical code of conduct.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(1</a:t>
            </a:r>
            <a:r>
              <a:rPr lang="en-US" baseline="30000" dirty="0">
                <a:solidFill>
                  <a:srgbClr val="221F1F"/>
                </a:solidFill>
                <a:latin typeface="Verdana" panose="020B0604030504040204" pitchFamily="34" charset="0"/>
                <a:ea typeface="Calibri" panose="020F0502020204030204" pitchFamily="34" charset="0"/>
                <a:cs typeface="Cambria" panose="02040503050406030204" pitchFamily="18" charset="0"/>
              </a:rPr>
              <a:t>st</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two are exists but in view of others, management is under progress)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741757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Class-4</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432432"/>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LEVELS OF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Top level: - Designations and Functions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Comprises of CEO, Board of Directors, MD, GM, VP.</a:t>
            </a:r>
          </a:p>
          <a:p>
            <a:pPr lvl="1">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Setting Organisational goals, preparing policies and strategy formulation.</a:t>
            </a:r>
          </a:p>
          <a:p>
            <a:pPr lvl="1">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Organising, Controlling and Monitoring activities and resources.</a:t>
            </a:r>
          </a:p>
          <a:p>
            <a:pPr marL="742950" lvl="1" indent="-28575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Controlling the work performance.</a:t>
            </a:r>
          </a:p>
          <a:p>
            <a:pPr lvl="1">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Approving Budgets.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801232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432432"/>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LEVELS OF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Middle Level:- Designations and Functions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Comprises of Departmental, Sub-Departmental and Divisional heads.</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Execution of plans, policies framed by the top level management.</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Preparing Organisational set up &amp; appointing employees.</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Issuing instructions and motivating employees.</a:t>
            </a:r>
          </a:p>
          <a:p>
            <a:pPr marL="342900" lvl="0" indent="-342900">
              <a:lnSpc>
                <a:spcPct val="150000"/>
              </a:lnSpc>
              <a:spcAft>
                <a:spcPts val="0"/>
              </a:spcAft>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Ensuring interdepartmental cooperation.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20683346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432432"/>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LEVELS OF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Lower Level:- Designations and Functions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Comprise of Supervisors, Foremen and Inspectors.</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Forwarding suggestions and feedback to the top level.</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Maintain Morale, safety and discipline amongst the work force.</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Oversee the work of the workers to maintain quality.</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Assist the management in selection, training, placement &amp; promotion of workers.</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3">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9522608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063100"/>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CONCEPT/MEANING:</a:t>
            </a:r>
            <a:r>
              <a:rPr lang="en-US" b="1" dirty="0">
                <a:solidFill>
                  <a:srgbClr val="221F1F"/>
                </a:solidFill>
                <a:latin typeface="Verdana" panose="020B0604030504040204" pitchFamily="34" charset="0"/>
                <a:ea typeface="Calibri" panose="020F0502020204030204" pitchFamily="34" charset="0"/>
                <a:cs typeface="Cambria,Bold"/>
              </a:rPr>
              <a:t> </a:t>
            </a:r>
          </a:p>
          <a:p>
            <a:pPr>
              <a:lnSpc>
                <a:spcPct val="150000"/>
              </a:lnSpc>
              <a:spcAft>
                <a:spcPts val="0"/>
              </a:spcAft>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Management is the </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process</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of getting things done with </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efficiency</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and </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effectiveness</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to achieve the desired goals.</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Process: </a:t>
            </a:r>
            <a:r>
              <a:rPr lang="en-US" dirty="0">
                <a:solidFill>
                  <a:srgbClr val="221F1F"/>
                </a:solidFill>
                <a:latin typeface="Verdana" panose="020B0604030504040204" pitchFamily="34" charset="0"/>
                <a:ea typeface="Calibri" panose="020F0502020204030204" pitchFamily="34" charset="0"/>
                <a:cs typeface="Cambria,Bold"/>
              </a:rPr>
              <a:t>As a process management is a set of functions such as planning, organizing, staffing, directing and controlling.</a:t>
            </a:r>
            <a:r>
              <a:rPr lang="en-US" b="1" dirty="0">
                <a:solidFill>
                  <a:srgbClr val="221F1F"/>
                </a:solidFill>
                <a:latin typeface="Verdana" panose="020B0604030504040204" pitchFamily="34" charset="0"/>
                <a:ea typeface="Calibri" panose="020F0502020204030204" pitchFamily="34" charset="0"/>
                <a:cs typeface="Cambria,Bold"/>
              </a:rPr>
              <a:t> </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Efficiency: </a:t>
            </a:r>
            <a:r>
              <a:rPr lang="en-US" dirty="0">
                <a:solidFill>
                  <a:srgbClr val="221F1F"/>
                </a:solidFill>
                <a:latin typeface="Verdana" panose="020B0604030504040204" pitchFamily="34" charset="0"/>
                <a:ea typeface="Calibri" panose="020F0502020204030204" pitchFamily="34" charset="0"/>
                <a:cs typeface="Cambria,Bold"/>
              </a:rPr>
              <a:t>Doing the task rightly with minimum cost or with no wastage.</a:t>
            </a:r>
          </a:p>
          <a:p>
            <a:pPr marL="342900" lvl="0" indent="-342900">
              <a:lnSpc>
                <a:spcPct val="150000"/>
              </a:lnSpc>
              <a:spcAft>
                <a:spcPts val="0"/>
              </a:spcAft>
              <a:buClr>
                <a:srgbClr val="000000"/>
              </a:buClr>
              <a:buFont typeface="Wingdings" panose="05000000000000000000" pitchFamily="2" charset="2"/>
              <a:buChar char=""/>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Effectiveness</a:t>
            </a:r>
            <a:r>
              <a:rPr lang="en-US" dirty="0">
                <a:solidFill>
                  <a:srgbClr val="221F1F"/>
                </a:solidFill>
                <a:latin typeface="Verdana" panose="020B0604030504040204" pitchFamily="34" charset="0"/>
                <a:ea typeface="Calibri" panose="020F0502020204030204" pitchFamily="34" charset="0"/>
                <a:cs typeface="Cambria,Bold"/>
              </a:rPr>
              <a:t>: Doing the right things and achieving goals within time limit.</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15960042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Class-5</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863144"/>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FUNCTIONS OF MANAGEMENT:</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Planning: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deciding in advance what to do and how to do.</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Organizing:</a:t>
            </a:r>
            <a:r>
              <a:rPr lang="en-US" sz="1600" dirty="0">
                <a:latin typeface="Calibri" panose="020F0502020204030204" pitchFamily="34" charset="0"/>
                <a:ea typeface="Calibri" panose="020F0502020204030204" pitchFamily="34" charset="0"/>
                <a:cs typeface="Times New Roman" panose="02020603050405020304" pitchFamily="18" charset="0"/>
              </a:rPr>
              <a:t>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a process which coordinates human efforts, assembles resources and integrates both for achieving specified objectives.</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Staffing: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‘putting people to jobs’. It begins with workforce planning and includes different other function like recruitment, selection, training, development, promotion, compensation and performance appraisal.</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Directing: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refers to the process of instructing, guiding, counselling, motivating and leading people in the organisation to achieve its objectives.</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Controlling: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means ensuring that activities in an organisation are performed as per the plans. </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8528327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Class-6</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986430"/>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COORDINATION:</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The process of achieving unity of action among various activities and departments of an organization. It is the essence of management as it is required in all managerial functions.</a:t>
            </a:r>
          </a:p>
          <a:p>
            <a:pPr>
              <a:lnSpc>
                <a:spcPct val="150000"/>
              </a:lnSpc>
              <a:spcAft>
                <a:spcPts val="0"/>
              </a:spcAft>
            </a:pP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FEATURES: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Integrates Group Effort</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Ensures unity of action</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Continuous Process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Responsibility of every manager</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A deliberate function</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Bold"/>
              </a:rPr>
              <a:t>All pervasive function</a:t>
            </a: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631367" y="2270182"/>
            <a:ext cx="1560633" cy="1560633"/>
          </a:xfrm>
          <a:prstGeom prst="rect">
            <a:avLst/>
          </a:prstGeom>
          <a:noFill/>
          <a:ln>
            <a:noFill/>
          </a:ln>
        </p:spPr>
      </p:pic>
    </p:spTree>
    <p:extLst>
      <p:ext uri="{BB962C8B-B14F-4D97-AF65-F5344CB8AC3E}">
        <p14:creationId xmlns="" xmlns:p14="http://schemas.microsoft.com/office/powerpoint/2010/main" val="19378764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smtClean="0"/>
              <a:t>Class-7</a:t>
            </a:r>
            <a:endParaRPr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3608937"/>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IMPORTANCE OF COORDINATION: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Ensures unity of action</a:t>
            </a:r>
          </a:p>
          <a:p>
            <a:pPr marL="742950" lvl="1" indent="-285750">
              <a:lnSpc>
                <a:spcPct val="150000"/>
              </a:lnSpc>
              <a:spcAft>
                <a:spcPts val="0"/>
              </a:spcAft>
              <a:buFont typeface="Verdana" panose="020B0604030504040204" pitchFamily="34" charset="0"/>
              <a:buChar char="•"/>
            </a:pP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Erases interdepartmental conflicts</a:t>
            </a:r>
          </a:p>
          <a:p>
            <a:pPr marL="742950" lvl="1" indent="-285750">
              <a:lnSpc>
                <a:spcPct val="150000"/>
              </a:lnSpc>
              <a:spcAft>
                <a:spcPts val="0"/>
              </a:spcAft>
              <a:buFont typeface="Verdana" panose="020B0604030504040204" pitchFamily="34" charset="0"/>
              <a:buChar char="•"/>
            </a:pP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Promotes harmonious implementation </a:t>
            </a:r>
            <a:r>
              <a:rPr lang="en-US">
                <a:solidFill>
                  <a:srgbClr val="221F1F"/>
                </a:solidFill>
                <a:latin typeface="Verdana" panose="020B0604030504040204" pitchFamily="34" charset="0"/>
                <a:ea typeface="Calibri" panose="020F0502020204030204" pitchFamily="34" charset="0"/>
                <a:cs typeface="Cambria" panose="02040503050406030204" pitchFamily="18" charset="0"/>
              </a:rPr>
              <a:t>of plans</a:t>
            </a:r>
          </a:p>
          <a:p>
            <a:pPr lvl="1">
              <a:lnSpc>
                <a:spcPct val="150000"/>
              </a:lnSpc>
              <a:spcAft>
                <a:spcPts val="0"/>
              </a:spcAft>
            </a:pP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Helps in maintaining a high degree of morale amongst employees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1468259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993931"/>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COORDINATION IS THE ESSENCE OF MANAGEMENT: </a:t>
            </a:r>
          </a:p>
          <a:p>
            <a:pPr>
              <a:lnSpc>
                <a:spcPct val="150000"/>
              </a:lnSpc>
              <a:spcAft>
                <a:spcPts val="0"/>
              </a:spcAft>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the essence of management because it is needed at all management functions as: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Planning – </a:t>
            </a:r>
            <a:r>
              <a:rPr lang="en-US" dirty="0">
                <a:solidFill>
                  <a:srgbClr val="221F1F"/>
                </a:solidFill>
                <a:latin typeface="Verdana" panose="020B0604030504040204" pitchFamily="34" charset="0"/>
                <a:ea typeface="Calibri" panose="020F0502020204030204" pitchFamily="34" charset="0"/>
                <a:cs typeface="Cambria,Bold"/>
              </a:rPr>
              <a:t>Coordination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between the master plan and departmental plan.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Organising - </a:t>
            </a:r>
            <a:r>
              <a:rPr lang="en-US" dirty="0">
                <a:solidFill>
                  <a:srgbClr val="221F1F"/>
                </a:solidFill>
                <a:latin typeface="Verdana" panose="020B0604030504040204" pitchFamily="34" charset="0"/>
                <a:ea typeface="Calibri" panose="020F0502020204030204" pitchFamily="34" charset="0"/>
                <a:cs typeface="Cambria,Bold"/>
              </a:rPr>
              <a:t>Coordination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between different departments and among authority, responsibility and accountability.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Staffing - </a:t>
            </a:r>
            <a:r>
              <a:rPr lang="en-US" dirty="0">
                <a:solidFill>
                  <a:srgbClr val="221F1F"/>
                </a:solidFill>
                <a:latin typeface="Verdana" panose="020B0604030504040204" pitchFamily="34" charset="0"/>
                <a:ea typeface="Calibri" panose="020F0502020204030204" pitchFamily="34" charset="0"/>
                <a:cs typeface="Cambria,Bold"/>
              </a:rPr>
              <a:t>Coordination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between job requirement and qualities of personnel or employee.</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Directing - </a:t>
            </a:r>
            <a:r>
              <a:rPr lang="en-US" dirty="0">
                <a:solidFill>
                  <a:srgbClr val="221F1F"/>
                </a:solidFill>
                <a:latin typeface="Verdana" panose="020B0604030504040204" pitchFamily="34" charset="0"/>
                <a:ea typeface="Calibri" panose="020F0502020204030204" pitchFamily="34" charset="0"/>
                <a:cs typeface="Cambria,Bold"/>
              </a:rPr>
              <a:t>Coordination bet</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ween supervision, motivation and leadership.</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Controlling - </a:t>
            </a:r>
            <a:r>
              <a:rPr lang="en-US" dirty="0">
                <a:solidFill>
                  <a:srgbClr val="221F1F"/>
                </a:solidFill>
                <a:latin typeface="Verdana" panose="020B0604030504040204" pitchFamily="34" charset="0"/>
                <a:ea typeface="Calibri" panose="020F0502020204030204" pitchFamily="34" charset="0"/>
                <a:cs typeface="Cambria,Bold"/>
              </a:rPr>
              <a:t>Coordination between</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standards set and actual result.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Co-ordination is needed at all levels of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631367" y="3968353"/>
            <a:ext cx="1560633" cy="1560633"/>
          </a:xfrm>
          <a:prstGeom prst="rect">
            <a:avLst/>
          </a:prstGeom>
          <a:noFill/>
          <a:ln>
            <a:noFill/>
          </a:ln>
        </p:spPr>
      </p:pic>
    </p:spTree>
    <p:extLst>
      <p:ext uri="{BB962C8B-B14F-4D97-AF65-F5344CB8AC3E}">
        <p14:creationId xmlns="" xmlns:p14="http://schemas.microsoft.com/office/powerpoint/2010/main" val="4404427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1025" name="Rectangle 1"/>
          <p:cNvSpPr>
            <a:spLocks noChangeArrowheads="1"/>
          </p:cNvSpPr>
          <p:nvPr/>
        </p:nvSpPr>
        <p:spPr bwMode="auto">
          <a:xfrm>
            <a:off x="672353" y="632012"/>
            <a:ext cx="10448366" cy="4108817"/>
          </a:xfrm>
          <a:prstGeom prst="rect">
            <a:avLst/>
          </a:prstGeom>
          <a:noFill/>
          <a:ln w="9525">
            <a:noFill/>
            <a:miter lim="800000"/>
            <a:headEnd/>
            <a:tailEnd/>
          </a:ln>
          <a:effectLst/>
        </p:spPr>
        <p:txBody>
          <a:bodyPr vert="horz" wrap="square" lIns="30470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Efficiency  and Effectiveness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Efficiency means doing the task correctly at minimum cost while effectiveness means completing the task correctly. Although Efficiency and effectiveness are different but they are interrelated. It is important for management to be both</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i.e. effective and efficient.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Example : A business produces targeted 1000 units but at a higher cost is </a:t>
            </a:r>
            <a:r>
              <a:rPr kumimoji="0" lang="en-US" sz="2400" b="0" i="0" u="none" strike="noStrike" cap="none" normalizeH="0" baseline="0" dirty="0" err="1" smtClean="0">
                <a:ln>
                  <a:noFill/>
                </a:ln>
                <a:solidFill>
                  <a:schemeClr val="tx1"/>
                </a:solidFill>
                <a:effectLst/>
                <a:latin typeface="Arial" pitchFamily="34" charset="0"/>
                <a:ea typeface="Book Antiqua" pitchFamily="18" charset="0"/>
                <a:cs typeface="Calibri" pitchFamily="34" charset="0"/>
              </a:rPr>
              <a:t>effecitive</a:t>
            </a:r>
            <a:r>
              <a:rPr kumimoji="0" lang="en-US" sz="2400" b="0"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 but not efficient. Therefore if the business has to be effective and efficient then it has to produce 1000 units within cost.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NATURE AND SIGNIFICANCE OF MANAGEMENT</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sz="2400" b="1" dirty="0" smtClean="0"/>
              <a:t>NUMBER</a:t>
            </a:r>
            <a:r>
              <a:rPr lang="en" sz="3600" b="1" dirty="0" smtClean="0"/>
              <a:t>:</a:t>
            </a:r>
            <a:r>
              <a:rPr lang="en" sz="2800" b="1" dirty="0" smtClean="0"/>
              <a:t>1</a:t>
            </a:r>
            <a:endParaRPr sz="2800" b="1" smtClean="0"/>
          </a:p>
          <a:p>
            <a:r>
              <a:rPr lang="en" b="1" dirty="0" smtClean="0"/>
              <a:t>CHAPTER NAME :Nature and Significance Management</a:t>
            </a:r>
          </a:p>
          <a:p>
            <a:r>
              <a:rPr lang="en" b="1" dirty="0" smtClean="0"/>
              <a:t>Class-2</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032596"/>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Characteristics of Management</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G</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oal Oriented Process: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Aims at achieving the goals.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Pervasive: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Needed everywhere and in every type of organization.</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Multidimensional: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Management of Work, Management of People and Management of Operations.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Group Activity: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Not an individual activity. Team effort is required to achieve group goals.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Continuous Process: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All functions of management are preformed on continuous basis.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Dynamic Function: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Changes according to the needs of environment.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Intangible Force: </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Cannot be seen. Its presence can be felt with the outcomes of better or poor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7" name="Google Shape;76;p16"/>
          <p:cNvPicPr preferRelativeResize="0"/>
          <p:nvPr/>
        </p:nvPicPr>
        <p:blipFill rotWithShape="1">
          <a:blip r:embed="rId2">
            <a:alphaModFix/>
          </a:blip>
          <a:srcRect/>
          <a:stretch/>
        </p:blipFill>
        <p:spPr>
          <a:xfrm>
            <a:off x="10209167" y="5584638"/>
            <a:ext cx="925650" cy="925650"/>
          </a:xfrm>
          <a:prstGeom prst="rect">
            <a:avLst/>
          </a:prstGeom>
          <a:noFill/>
          <a:ln>
            <a:noFill/>
          </a:ln>
        </p:spPr>
      </p:pic>
    </p:spTree>
    <p:extLst>
      <p:ext uri="{BB962C8B-B14F-4D97-AF65-F5344CB8AC3E}">
        <p14:creationId xmlns="" xmlns:p14="http://schemas.microsoft.com/office/powerpoint/2010/main" val="1145899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637825"/>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MANAGEMENT OBJECTIVES:</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1600" b="1" dirty="0">
                <a:solidFill>
                  <a:srgbClr val="221F1F"/>
                </a:solidFill>
                <a:latin typeface="Verdana" panose="020B0604030504040204" pitchFamily="34" charset="0"/>
                <a:ea typeface="Calibri" panose="020F0502020204030204" pitchFamily="34" charset="0"/>
                <a:cs typeface="Cambria,Bold"/>
              </a:rPr>
              <a:t>Organizational Objectives: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Bold"/>
              </a:rPr>
              <a:t>Survival: S</a:t>
            </a: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urvival and existence of the organization for a long period. </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Bold"/>
              </a:rPr>
              <a:t>Profitability: </a:t>
            </a: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Earning adequate profits in order to survive and grow. </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Bold"/>
              </a:rPr>
              <a:t>Growth: E</a:t>
            </a: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xploiting the potential opportunities to achieve growth.</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1600" b="1" dirty="0">
                <a:solidFill>
                  <a:srgbClr val="221F1F"/>
                </a:solidFill>
                <a:latin typeface="Verdana" panose="020B0604030504040204" pitchFamily="34" charset="0"/>
                <a:ea typeface="Calibri" panose="020F0502020204030204" pitchFamily="34" charset="0"/>
                <a:cs typeface="Cambria,Bold"/>
              </a:rPr>
              <a:t>Social Objectives: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Producing quality products at reasonable rates.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Generating employment opportunities.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Community progress and development by providing schools and crèches. </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Environmental friendly method of production.</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1600" b="1" dirty="0">
                <a:solidFill>
                  <a:srgbClr val="221F1F"/>
                </a:solidFill>
                <a:latin typeface="Verdana" panose="020B0604030504040204" pitchFamily="34" charset="0"/>
                <a:ea typeface="Calibri" panose="020F0502020204030204" pitchFamily="34" charset="0"/>
                <a:cs typeface="Cambria,Bold"/>
              </a:rPr>
              <a:t>Personal Objectives: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Providing good salaries and perks to employees.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Fulfill the social and safety needs of the employees.</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Implementation and monitoring of policies for personal growth and development. </a:t>
            </a:r>
            <a:endParaRPr lang="en-IN"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rPr>
              <a:t>Reconcile personal goals with organizational objectives for harmony in the organization.</a:t>
            </a:r>
            <a:endParaRPr lang="en-IN"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3982581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523884"/>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IMPORTANCE OF MANAGEMENT:</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b="1" dirty="0">
                <a:solidFill>
                  <a:srgbClr val="221F1F"/>
                </a:solidFill>
                <a:latin typeface="Verdana" panose="020B0604030504040204" pitchFamily="34" charset="0"/>
                <a:ea typeface="Verdana" panose="020B0604030504040204" pitchFamily="34" charset="0"/>
                <a:cs typeface="Cambria,Bold"/>
              </a:rPr>
              <a:t>He</a:t>
            </a:r>
            <a:r>
              <a:rPr lang="en-US" sz="2000" b="1" dirty="0">
                <a:solidFill>
                  <a:srgbClr val="221F1F"/>
                </a:solidFill>
                <a:latin typeface="Verdana" panose="020B0604030504040204" pitchFamily="34" charset="0"/>
                <a:ea typeface="Verdana" panose="020B0604030504040204" pitchFamily="34" charset="0"/>
                <a:cs typeface="Cambria" panose="02040503050406030204" pitchFamily="18" charset="0"/>
              </a:rPr>
              <a:t>lps in achieving group goals </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r>
              <a:rPr lang="en-US" sz="2000" dirty="0">
                <a:latin typeface="Verdana" panose="020B0604030504040204" pitchFamily="34" charset="0"/>
                <a:ea typeface="Verdana" panose="020B0604030504040204" pitchFamily="34" charset="0"/>
              </a:rPr>
              <a:t>by integrating the individual goals with organisational goals</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p>
          <a:p>
            <a:pPr marL="342900" lvl="0" indent="-342900">
              <a:lnSpc>
                <a:spcPct val="150000"/>
              </a:lnSpc>
              <a:spcAft>
                <a:spcPts val="0"/>
              </a:spcAft>
              <a:buClr>
                <a:srgbClr val="000000"/>
              </a:buClr>
              <a:buFont typeface="Wingdings" panose="05000000000000000000" pitchFamily="2" charset="2"/>
              <a:buChar char=""/>
            </a:pPr>
            <a:endParaRPr lang="en-IN" sz="20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b="1" dirty="0">
                <a:solidFill>
                  <a:srgbClr val="221F1F"/>
                </a:solidFill>
                <a:latin typeface="Verdana" panose="020B0604030504040204" pitchFamily="34" charset="0"/>
                <a:ea typeface="Verdana" panose="020B0604030504040204" pitchFamily="34" charset="0"/>
                <a:cs typeface="Cambria" panose="02040503050406030204" pitchFamily="18" charset="0"/>
              </a:rPr>
              <a:t>Increases efficiency </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r>
              <a:rPr lang="en-US" sz="2000" dirty="0">
                <a:latin typeface="Verdana" panose="020B0604030504040204" pitchFamily="34" charset="0"/>
                <a:ea typeface="Verdana" panose="020B0604030504040204" pitchFamily="34" charset="0"/>
              </a:rPr>
              <a:t>by reducing costs and increasing productivity</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p>
          <a:p>
            <a:pPr marL="342900" lvl="0" indent="-342900">
              <a:lnSpc>
                <a:spcPct val="150000"/>
              </a:lnSpc>
              <a:spcAft>
                <a:spcPts val="0"/>
              </a:spcAft>
              <a:buClr>
                <a:srgbClr val="000000"/>
              </a:buClr>
              <a:buFont typeface="Wingdings" panose="05000000000000000000" pitchFamily="2" charset="2"/>
              <a:buChar char=""/>
            </a:pPr>
            <a:endParaRPr lang="en-IN" sz="20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b="1" dirty="0">
                <a:solidFill>
                  <a:srgbClr val="221F1F"/>
                </a:solidFill>
                <a:latin typeface="Verdana" panose="020B0604030504040204" pitchFamily="34" charset="0"/>
                <a:ea typeface="Verdana" panose="020B0604030504040204" pitchFamily="34" charset="0"/>
                <a:cs typeface="Cambria" panose="02040503050406030204" pitchFamily="18" charset="0"/>
              </a:rPr>
              <a:t>Prepares to face dynamic environment </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r>
              <a:rPr lang="en-US" sz="2000" dirty="0">
                <a:latin typeface="Verdana" panose="020B0604030504040204" pitchFamily="34" charset="0"/>
                <a:ea typeface="Verdana" panose="020B0604030504040204" pitchFamily="34" charset="0"/>
              </a:rPr>
              <a:t>by convincing employees</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a:t>
            </a:r>
          </a:p>
          <a:p>
            <a:pPr lvl="0">
              <a:lnSpc>
                <a:spcPct val="150000"/>
              </a:lnSpc>
              <a:spcAft>
                <a:spcPts val="0"/>
              </a:spcAft>
              <a:buClr>
                <a:srgbClr val="000000"/>
              </a:buClr>
            </a:pPr>
            <a:endParaRPr lang="en-IN" sz="20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b="1" dirty="0">
                <a:solidFill>
                  <a:srgbClr val="221F1F"/>
                </a:solidFill>
                <a:latin typeface="Verdana" panose="020B0604030504040204" pitchFamily="34" charset="0"/>
                <a:ea typeface="Verdana" panose="020B0604030504040204" pitchFamily="34" charset="0"/>
                <a:cs typeface="Cambria" panose="02040503050406030204" pitchFamily="18" charset="0"/>
              </a:rPr>
              <a:t>Helps in achieving personal goals </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r>
              <a:rPr lang="en-US" sz="2000" dirty="0">
                <a:latin typeface="Verdana" panose="020B0604030504040204" pitchFamily="34" charset="0"/>
                <a:ea typeface="Verdana" panose="020B0604030504040204" pitchFamily="34" charset="0"/>
              </a:rPr>
              <a:t>by providing right direction</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p>
          <a:p>
            <a:pPr marL="342900" lvl="0" indent="-342900">
              <a:lnSpc>
                <a:spcPct val="150000"/>
              </a:lnSpc>
              <a:spcAft>
                <a:spcPts val="0"/>
              </a:spcAft>
              <a:buClr>
                <a:srgbClr val="000000"/>
              </a:buClr>
              <a:buFont typeface="Wingdings" panose="05000000000000000000" pitchFamily="2" charset="2"/>
              <a:buChar char=""/>
            </a:pPr>
            <a:endParaRPr lang="en-IN" sz="20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b="1" dirty="0">
                <a:solidFill>
                  <a:srgbClr val="221F1F"/>
                </a:solidFill>
                <a:latin typeface="Verdana" panose="020B0604030504040204" pitchFamily="34" charset="0"/>
                <a:ea typeface="Verdana" panose="020B0604030504040204" pitchFamily="34" charset="0"/>
                <a:cs typeface="Cambria" panose="02040503050406030204" pitchFamily="18" charset="0"/>
              </a:rPr>
              <a:t>Helps in development of society </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 </a:t>
            </a:r>
            <a:r>
              <a:rPr lang="en-US" sz="2000" dirty="0">
                <a:latin typeface="Verdana" panose="020B0604030504040204" pitchFamily="34" charset="0"/>
                <a:ea typeface="Verdana" panose="020B0604030504040204" pitchFamily="34" charset="0"/>
              </a:rPr>
              <a:t>by providing quality goods, creating employment, good environment, contributing in GDP</a:t>
            </a:r>
            <a:r>
              <a:rPr lang="en-US" sz="2000" dirty="0">
                <a:solidFill>
                  <a:srgbClr val="221F1F"/>
                </a:solidFill>
                <a:latin typeface="Verdana" panose="020B0604030504040204" pitchFamily="34" charset="0"/>
                <a:ea typeface="Verdana" panose="020B0604030504040204" pitchFamily="34" charset="0"/>
                <a:cs typeface="Cambria" panose="02040503050406030204" pitchFamily="18" charset="0"/>
              </a:rPr>
              <a:t>.</a:t>
            </a:r>
            <a:endParaRPr lang="en-IN" sz="20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2810375" y="46766"/>
            <a:ext cx="6928500"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 AND SIGNIFICANCE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6" name="Google Shape;55;p13"/>
          <p:cNvPicPr preferRelativeResize="0"/>
          <p:nvPr/>
        </p:nvPicPr>
        <p:blipFill rotWithShape="1">
          <a:blip r:embed="rId2">
            <a:alphaModFix/>
          </a:blip>
          <a:srcRect/>
          <a:stretch/>
        </p:blipFill>
        <p:spPr>
          <a:xfrm>
            <a:off x="10539870" y="140936"/>
            <a:ext cx="1560633" cy="1560633"/>
          </a:xfrm>
          <a:prstGeom prst="rect">
            <a:avLst/>
          </a:prstGeom>
          <a:noFill/>
          <a:ln>
            <a:noFill/>
          </a:ln>
        </p:spPr>
      </p:pic>
    </p:spTree>
    <p:extLst>
      <p:ext uri="{BB962C8B-B14F-4D97-AF65-F5344CB8AC3E}">
        <p14:creationId xmlns="" xmlns:p14="http://schemas.microsoft.com/office/powerpoint/2010/main" val="4181024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TotalTime>
  <Words>1170</Words>
  <Application>Microsoft Office PowerPoint</Application>
  <PresentationFormat>Custom</PresentationFormat>
  <Paragraphs>226</Paragraphs>
  <Slides>29</Slides>
  <Notes>15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429</cp:revision>
  <dcterms:created xsi:type="dcterms:W3CDTF">2018-06-16T15:55:13Z</dcterms:created>
  <dcterms:modified xsi:type="dcterms:W3CDTF">2020-11-03T05:19:11Z</dcterms:modified>
</cp:coreProperties>
</file>