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media/image10.jpg"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7"/>
  </p:notesMasterIdLst>
  <p:sldIdLst>
    <p:sldId id="256" r:id="rId2"/>
    <p:sldId id="257" r:id="rId3"/>
    <p:sldId id="260" r:id="rId4"/>
    <p:sldId id="261" r:id="rId5"/>
    <p:sldId id="258" r:id="rId6"/>
    <p:sldId id="323" r:id="rId7"/>
    <p:sldId id="263" r:id="rId8"/>
    <p:sldId id="264" r:id="rId9"/>
    <p:sldId id="270" r:id="rId10"/>
    <p:sldId id="265" r:id="rId11"/>
    <p:sldId id="271" r:id="rId12"/>
    <p:sldId id="272" r:id="rId13"/>
    <p:sldId id="273" r:id="rId14"/>
    <p:sldId id="274" r:id="rId15"/>
    <p:sldId id="275" r:id="rId16"/>
    <p:sldId id="276" r:id="rId17"/>
    <p:sldId id="277" r:id="rId18"/>
    <p:sldId id="278" r:id="rId19"/>
    <p:sldId id="279" r:id="rId20"/>
    <p:sldId id="324" r:id="rId21"/>
    <p:sldId id="280" r:id="rId22"/>
    <p:sldId id="281" r:id="rId23"/>
    <p:sldId id="268"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259" r:id="rId6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718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766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807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323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2AD7DDA-5CB1-43EA-B7DD-E80CEBFF9CF2}" type="datetimeFigureOut">
              <a:rPr lang="en-IN" smtClean="0"/>
              <a:t>22-12-2021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E227CA-F88F-4482-B9BB-69260A40BF78}" type="slidenum">
              <a:rPr lang="en-IN" smtClean="0"/>
              <a:t>‹#›</a:t>
            </a:fld>
            <a:endParaRPr lang="en-IN"/>
          </a:p>
        </p:txBody>
      </p:sp>
    </p:spTree>
    <p:extLst>
      <p:ext uri="{BB962C8B-B14F-4D97-AF65-F5344CB8AC3E}">
        <p14:creationId xmlns:p14="http://schemas.microsoft.com/office/powerpoint/2010/main" val="44433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471974" y="98375"/>
            <a:ext cx="1578401" cy="783575"/>
          </a:xfrm>
          <a:prstGeom prst="rect">
            <a:avLst/>
          </a:prstGeom>
          <a:noFill/>
          <a:ln>
            <a:noFill/>
          </a:ln>
        </p:spPr>
      </p:pic>
      <p:sp>
        <p:nvSpPr>
          <p:cNvPr id="56" name="Google Shape;56;p13"/>
          <p:cNvSpPr txBox="1"/>
          <p:nvPr/>
        </p:nvSpPr>
        <p:spPr>
          <a:xfrm>
            <a:off x="222675" y="142232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000" b="1" dirty="0" smtClean="0">
                <a:solidFill>
                  <a:srgbClr val="FF0000"/>
                </a:solidFill>
                <a:latin typeface="Calibri"/>
                <a:ea typeface="Calibri"/>
                <a:cs typeface="Calibri"/>
                <a:sym typeface="Calibri"/>
              </a:rPr>
              <a:t>MINERAL AND POWER RESOURCES</a:t>
            </a:r>
            <a:endParaRPr sz="2900" b="1"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dirty="0" smtClean="0">
                <a:latin typeface="Calibri"/>
                <a:ea typeface="Calibri"/>
                <a:cs typeface="Calibri"/>
                <a:sym typeface="Calibri"/>
              </a:rPr>
              <a:t>Introduction: Mineral Resources</a:t>
            </a:r>
            <a:endParaRPr sz="2500" b="0"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737182" y="2386220"/>
            <a:ext cx="4525466"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(GEOGRAPHY)</a:t>
            </a:r>
            <a:endParaRPr b="1" dirty="0"/>
          </a:p>
          <a:p>
            <a:pPr marL="0" lvl="0" indent="0" algn="l" rtl="0">
              <a:spcBef>
                <a:spcPts val="0"/>
              </a:spcBef>
              <a:spcAft>
                <a:spcPts val="0"/>
              </a:spcAft>
              <a:buNone/>
            </a:pPr>
            <a:r>
              <a:rPr lang="en" b="1" dirty="0"/>
              <a:t>CHAPTER NUMBER</a:t>
            </a:r>
            <a:r>
              <a:rPr lang="en" b="1" dirty="0" smtClean="0"/>
              <a:t>: 5</a:t>
            </a:r>
            <a:endParaRPr b="1" dirty="0"/>
          </a:p>
          <a:p>
            <a:pPr marL="0" lvl="0" indent="0" algn="l" rtl="0">
              <a:spcBef>
                <a:spcPts val="0"/>
              </a:spcBef>
              <a:spcAft>
                <a:spcPts val="0"/>
              </a:spcAft>
              <a:buNone/>
            </a:pPr>
            <a:r>
              <a:rPr lang="en" b="1" dirty="0"/>
              <a:t>CHAPTER NAME </a:t>
            </a:r>
            <a:r>
              <a:rPr lang="en" b="1" dirty="0" smtClean="0"/>
              <a:t>: Mineral and Power Resources</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846701" y="72848"/>
            <a:ext cx="1232526" cy="611875"/>
          </a:xfrm>
          <a:prstGeom prst="rect">
            <a:avLst/>
          </a:prstGeom>
          <a:noFill/>
          <a:ln>
            <a:noFill/>
          </a:ln>
        </p:spPr>
      </p:pic>
      <p:sp>
        <p:nvSpPr>
          <p:cNvPr id="71" name="Google Shape;71;p15"/>
          <p:cNvSpPr txBox="1"/>
          <p:nvPr/>
        </p:nvSpPr>
        <p:spPr>
          <a:xfrm>
            <a:off x="331801" y="137905"/>
            <a:ext cx="8688300" cy="660881"/>
          </a:xfrm>
          <a:prstGeom prst="rect">
            <a:avLst/>
          </a:prstGeom>
          <a:noFill/>
          <a:ln>
            <a:noFill/>
          </a:ln>
        </p:spPr>
        <p:txBody>
          <a:bodyPr spcFirstLastPara="1" wrap="square" lIns="91425" tIns="91425" rIns="91425" bIns="91425" anchor="t" anchorCtr="0">
            <a:noAutofit/>
          </a:bodyPr>
          <a:lstStyle/>
          <a:p>
            <a:pPr lvl="0">
              <a:buSzPts val="2200"/>
            </a:pPr>
            <a:r>
              <a:rPr lang="en-US" sz="2800" b="1" dirty="0" smtClean="0">
                <a:solidFill>
                  <a:srgbClr val="FF0000"/>
                </a:solidFill>
                <a:latin typeface="Calibri" panose="020F0502020204030204" pitchFamily="34" charset="0"/>
                <a:cs typeface="Calibri" panose="020F0502020204030204" pitchFamily="34" charset="0"/>
              </a:rPr>
              <a:t>SEDIMENTARY </a:t>
            </a:r>
            <a:r>
              <a:rPr lang="en-US" sz="2800" b="1" dirty="0">
                <a:solidFill>
                  <a:srgbClr val="FF0000"/>
                </a:solidFill>
                <a:latin typeface="Calibri" panose="020F0502020204030204" pitchFamily="34" charset="0"/>
                <a:cs typeface="Calibri" panose="020F0502020204030204" pitchFamily="34" charset="0"/>
              </a:rPr>
              <a:t>ROCKS </a:t>
            </a:r>
            <a:endParaRPr lang="en" sz="2800" b="1" i="0" u="none" strike="noStrike" cap="none" dirty="0" smtClean="0">
              <a:solidFill>
                <a:srgbClr val="FF0000"/>
              </a:solidFill>
              <a:latin typeface="Calibri" panose="020F0502020204030204" pitchFamily="34" charset="0"/>
              <a:cs typeface="Calibri" panose="020F0502020204030204" pitchFamily="34" charset="0"/>
              <a:sym typeface="Arial"/>
            </a:endParaRPr>
          </a:p>
        </p:txBody>
      </p:sp>
      <p:sp>
        <p:nvSpPr>
          <p:cNvPr id="72" name="Google Shape;72;p15"/>
          <p:cNvSpPr txBox="1"/>
          <p:nvPr/>
        </p:nvSpPr>
        <p:spPr>
          <a:xfrm>
            <a:off x="272675" y="600285"/>
            <a:ext cx="8688300" cy="2143172"/>
          </a:xfrm>
          <a:prstGeom prst="rect">
            <a:avLst/>
          </a:prstGeom>
          <a:noFill/>
          <a:ln>
            <a:noFill/>
          </a:ln>
        </p:spPr>
        <p:txBody>
          <a:bodyPr spcFirstLastPara="1" wrap="square" lIns="91425" tIns="91425" rIns="91425" bIns="91425" anchor="t" anchorCtr="0">
            <a:noAutofit/>
          </a:bodyPr>
          <a:lstStyle/>
          <a:p>
            <a:pPr marL="0" indent="0" algn="just">
              <a:buNone/>
            </a:pPr>
            <a:r>
              <a:rPr lang="en-US" sz="1600" dirty="0">
                <a:latin typeface="Calibri" panose="020F0502020204030204" pitchFamily="34" charset="0"/>
                <a:cs typeface="Calibri" panose="020F0502020204030204" pitchFamily="34" charset="0"/>
              </a:rPr>
              <a:t>(</a:t>
            </a:r>
            <a:r>
              <a:rPr lang="en-US" sz="1600" dirty="0" err="1" smtClean="0">
                <a:latin typeface="Calibri" panose="020F0502020204030204" pitchFamily="34" charset="0"/>
                <a:cs typeface="Calibri" panose="020F0502020204030204" pitchFamily="34" charset="0"/>
              </a:rPr>
              <a:t>i</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In </a:t>
            </a:r>
            <a:r>
              <a:rPr lang="en-US" sz="1600" b="1" dirty="0">
                <a:latin typeface="Calibri" panose="020F0502020204030204" pitchFamily="34" charset="0"/>
                <a:cs typeface="Calibri" panose="020F0502020204030204" pitchFamily="34" charset="0"/>
              </a:rPr>
              <a:t>SEDIMENTARY ROCKS </a:t>
            </a:r>
            <a:r>
              <a:rPr lang="en-US" sz="1600" dirty="0">
                <a:latin typeface="Calibri" panose="020F0502020204030204" pitchFamily="34" charset="0"/>
                <a:cs typeface="Calibri" panose="020F0502020204030204" pitchFamily="34" charset="0"/>
              </a:rPr>
              <a:t>a number of minerals occur in beds or layers. </a:t>
            </a:r>
            <a:endParaRPr lang="en-US" sz="1600" dirty="0" smtClean="0">
              <a:latin typeface="Calibri" panose="020F0502020204030204" pitchFamily="34" charset="0"/>
              <a:cs typeface="Calibri" panose="020F0502020204030204" pitchFamily="34" charset="0"/>
            </a:endParaRPr>
          </a:p>
          <a:p>
            <a:pPr marL="0" indent="0" algn="just">
              <a:buNone/>
            </a:pPr>
            <a:r>
              <a:rPr lang="en-US" sz="1600" dirty="0" smtClean="0">
                <a:latin typeface="Calibri" panose="020F0502020204030204" pitchFamily="34" charset="0"/>
                <a:cs typeface="Calibri" panose="020F0502020204030204" pitchFamily="34" charset="0"/>
              </a:rPr>
              <a:t>(ii) They </a:t>
            </a:r>
            <a:r>
              <a:rPr lang="en-US" sz="1600" dirty="0">
                <a:latin typeface="Calibri" panose="020F0502020204030204" pitchFamily="34" charset="0"/>
                <a:cs typeface="Calibri" panose="020F0502020204030204" pitchFamily="34" charset="0"/>
              </a:rPr>
              <a:t>have been formed as a result of </a:t>
            </a:r>
            <a:r>
              <a:rPr lang="en-US" sz="1600" u="sng" dirty="0">
                <a:latin typeface="Calibri" panose="020F0502020204030204" pitchFamily="34" charset="0"/>
                <a:cs typeface="Calibri" panose="020F0502020204030204" pitchFamily="34" charset="0"/>
              </a:rPr>
              <a:t>deposition</a:t>
            </a:r>
            <a:r>
              <a:rPr lang="en-US" sz="1600" dirty="0">
                <a:latin typeface="Calibri" panose="020F0502020204030204" pitchFamily="34" charset="0"/>
                <a:cs typeface="Calibri" panose="020F0502020204030204" pitchFamily="34" charset="0"/>
              </a:rPr>
              <a:t>, </a:t>
            </a:r>
            <a:r>
              <a:rPr lang="en-US" sz="1600" u="sng" dirty="0">
                <a:latin typeface="Calibri" panose="020F0502020204030204" pitchFamily="34" charset="0"/>
                <a:cs typeface="Calibri" panose="020F0502020204030204" pitchFamily="34" charset="0"/>
              </a:rPr>
              <a:t>accumulation</a:t>
            </a:r>
            <a:r>
              <a:rPr lang="en-US" sz="1600" dirty="0">
                <a:latin typeface="Calibri" panose="020F0502020204030204" pitchFamily="34" charset="0"/>
                <a:cs typeface="Calibri" panose="020F0502020204030204" pitchFamily="34" charset="0"/>
              </a:rPr>
              <a:t> and </a:t>
            </a:r>
            <a:r>
              <a:rPr lang="en-US" sz="1600" u="sng" dirty="0">
                <a:latin typeface="Calibri" panose="020F0502020204030204" pitchFamily="34" charset="0"/>
                <a:cs typeface="Calibri" panose="020F0502020204030204" pitchFamily="34" charset="0"/>
              </a:rPr>
              <a:t>concentration</a:t>
            </a:r>
            <a:r>
              <a:rPr lang="en-US" sz="1600" dirty="0">
                <a:latin typeface="Calibri" panose="020F0502020204030204" pitchFamily="34" charset="0"/>
                <a:cs typeface="Calibri" panose="020F0502020204030204" pitchFamily="34" charset="0"/>
              </a:rPr>
              <a:t> in horizontal strata. Coal and some forms of iron ore have been concentrated as a result of long periods under great heat and pressure. Another group of sedimentary minerals include gypsum, potash salt and sodium salt. These are formed as a result of evaporation especially in arid regions. </a:t>
            </a:r>
            <a:endParaRPr lang="en-US" sz="1600" dirty="0" smtClean="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(iii) Another mode of formation involves the decomposition of surface rocks, and the removal of soluble constituents, leaving a residual mass of weathered material containing ores. Bauxite is formed this way. </a:t>
            </a:r>
          </a:p>
          <a:p>
            <a:pPr marL="0" indent="0" algn="just">
              <a:buNone/>
            </a:pPr>
            <a:endParaRPr lang="en-US" dirty="0" smtClean="0">
              <a:latin typeface="Calibri" panose="020F0502020204030204" pitchFamily="34" charset="0"/>
              <a:cs typeface="Calibri" panose="020F0502020204030204" pitchFamily="34" charset="0"/>
            </a:endParaRPr>
          </a:p>
          <a:p>
            <a:pPr marL="0" indent="0" algn="just">
              <a:buNone/>
            </a:pPr>
            <a:endParaRPr lang="en-US" sz="18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75" y="2808514"/>
            <a:ext cx="2985532" cy="21822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794" y="2808514"/>
            <a:ext cx="2716675" cy="218223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057" y="2808513"/>
            <a:ext cx="2806918" cy="1570361"/>
          </a:xfrm>
          <a:prstGeom prst="rect">
            <a:avLst/>
          </a:prstGeom>
        </p:spPr>
      </p:pic>
    </p:spTree>
    <p:extLst>
      <p:ext uri="{BB962C8B-B14F-4D97-AF65-F5344CB8AC3E}">
        <p14:creationId xmlns:p14="http://schemas.microsoft.com/office/powerpoint/2010/main" val="350973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660" y="999768"/>
            <a:ext cx="2427515" cy="335828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77" y="489857"/>
            <a:ext cx="3519134" cy="33167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401" y="631372"/>
            <a:ext cx="3078028" cy="3316774"/>
          </a:xfrm>
          <a:prstGeom prst="rect">
            <a:avLst/>
          </a:prstGeom>
        </p:spPr>
      </p:pic>
      <p:pic>
        <p:nvPicPr>
          <p:cNvPr id="7" name="Google Shape;70;p15"/>
          <p:cNvPicPr preferRelativeResize="0"/>
          <p:nvPr/>
        </p:nvPicPr>
        <p:blipFill rotWithShape="1">
          <a:blip r:embed="rId5">
            <a:alphaModFix/>
          </a:blip>
          <a:srcRect/>
          <a:stretch/>
        </p:blipFill>
        <p:spPr>
          <a:xfrm>
            <a:off x="7726418" y="19497"/>
            <a:ext cx="1232526" cy="611875"/>
          </a:xfrm>
          <a:prstGeom prst="rect">
            <a:avLst/>
          </a:prstGeom>
          <a:noFill/>
          <a:ln>
            <a:noFill/>
          </a:ln>
        </p:spPr>
      </p:pic>
    </p:spTree>
    <p:extLst>
      <p:ext uri="{BB962C8B-B14F-4D97-AF65-F5344CB8AC3E}">
        <p14:creationId xmlns:p14="http://schemas.microsoft.com/office/powerpoint/2010/main" val="396090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43499"/>
          </a:xfrm>
        </p:spPr>
      </p:pic>
      <p:pic>
        <p:nvPicPr>
          <p:cNvPr id="3" name="Google Shape;70;p15"/>
          <p:cNvPicPr preferRelativeResize="0"/>
          <p:nvPr/>
        </p:nvPicPr>
        <p:blipFill rotWithShape="1">
          <a:blip r:embed="rId3">
            <a:alphaModFix/>
          </a:blip>
          <a:srcRect/>
          <a:stretch/>
        </p:blipFill>
        <p:spPr>
          <a:xfrm>
            <a:off x="7798085" y="153716"/>
            <a:ext cx="1232526" cy="611875"/>
          </a:xfrm>
          <a:prstGeom prst="rect">
            <a:avLst/>
          </a:prstGeom>
          <a:noFill/>
          <a:ln>
            <a:noFill/>
          </a:ln>
        </p:spPr>
      </p:pic>
    </p:spTree>
    <p:extLst>
      <p:ext uri="{BB962C8B-B14F-4D97-AF65-F5344CB8AC3E}">
        <p14:creationId xmlns:p14="http://schemas.microsoft.com/office/powerpoint/2010/main" val="272365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93" y="3625046"/>
            <a:ext cx="8807669" cy="1187835"/>
          </a:xfrm>
        </p:spPr>
        <p:txBody>
          <a:bodyPr/>
          <a:lstStyle/>
          <a:p>
            <a:pPr marL="0" indent="0">
              <a:buNone/>
            </a:pPr>
            <a:r>
              <a:rPr lang="en-US" dirty="0">
                <a:latin typeface="Calibri" panose="020F0502020204030204" pitchFamily="34" charset="0"/>
                <a:cs typeface="Calibri" panose="020F0502020204030204" pitchFamily="34" charset="0"/>
              </a:rPr>
              <a:t>(iv) Certain minerals may occur as alluvial deposits in sands of valley floors and the base of hills. These deposits are called ‘placer deposits’ and generally contain minerals, which are not corroded by water. Gold, silver, tin and platinum are most important among such minerals. </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59" y="135965"/>
            <a:ext cx="4572000" cy="30322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99" y="1001401"/>
            <a:ext cx="3901563" cy="2370083"/>
          </a:xfrm>
          <a:prstGeom prst="rect">
            <a:avLst/>
          </a:prstGeom>
        </p:spPr>
      </p:pic>
      <p:pic>
        <p:nvPicPr>
          <p:cNvPr id="6" name="Google Shape;70;p15"/>
          <p:cNvPicPr preferRelativeResize="0"/>
          <p:nvPr/>
        </p:nvPicPr>
        <p:blipFill rotWithShape="1">
          <a:blip r:embed="rId4">
            <a:alphaModFix/>
          </a:blip>
          <a:srcRect/>
          <a:stretch/>
        </p:blipFill>
        <p:spPr>
          <a:xfrm>
            <a:off x="7787575" y="135965"/>
            <a:ext cx="1232526" cy="611875"/>
          </a:xfrm>
          <a:prstGeom prst="rect">
            <a:avLst/>
          </a:prstGeom>
          <a:noFill/>
          <a:ln>
            <a:noFill/>
          </a:ln>
        </p:spPr>
      </p:pic>
    </p:spTree>
    <p:extLst>
      <p:ext uri="{BB962C8B-B14F-4D97-AF65-F5344CB8AC3E}">
        <p14:creationId xmlns:p14="http://schemas.microsoft.com/office/powerpoint/2010/main" val="20255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2" t="3386" r="18341" b="42223"/>
          <a:stretch/>
        </p:blipFill>
        <p:spPr>
          <a:xfrm>
            <a:off x="5032230" y="1322640"/>
            <a:ext cx="4111770" cy="366811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13" y="168166"/>
            <a:ext cx="4792717" cy="4822584"/>
          </a:xfrm>
          <a:prstGeom prst="rect">
            <a:avLst/>
          </a:prstGeom>
        </p:spPr>
      </p:pic>
      <p:pic>
        <p:nvPicPr>
          <p:cNvPr id="6" name="Google Shape;70;p15"/>
          <p:cNvPicPr preferRelativeResize="0"/>
          <p:nvPr/>
        </p:nvPicPr>
        <p:blipFill rotWithShape="1">
          <a:blip r:embed="rId4">
            <a:alphaModFix/>
          </a:blip>
          <a:srcRect/>
          <a:stretch/>
        </p:blipFill>
        <p:spPr>
          <a:xfrm>
            <a:off x="7661451" y="165364"/>
            <a:ext cx="1232526" cy="611875"/>
          </a:xfrm>
          <a:prstGeom prst="rect">
            <a:avLst/>
          </a:prstGeom>
          <a:noFill/>
          <a:ln>
            <a:noFill/>
          </a:ln>
        </p:spPr>
      </p:pic>
    </p:spTree>
    <p:extLst>
      <p:ext uri="{BB962C8B-B14F-4D97-AF65-F5344CB8AC3E}">
        <p14:creationId xmlns:p14="http://schemas.microsoft.com/office/powerpoint/2010/main" val="362301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31" y="3857697"/>
            <a:ext cx="8868912" cy="1092978"/>
          </a:xfrm>
        </p:spPr>
        <p:txBody>
          <a:bodyPr>
            <a:normAutofit fontScale="92500" lnSpcReduction="10000"/>
          </a:bodyPr>
          <a:lstStyle/>
          <a:p>
            <a:pPr marL="0" indent="0">
              <a:buNone/>
            </a:pPr>
            <a:r>
              <a:rPr lang="en-US" sz="1900" dirty="0">
                <a:latin typeface="Calibri" panose="020F0502020204030204" pitchFamily="34" charset="0"/>
                <a:cs typeface="Calibri" panose="020F0502020204030204" pitchFamily="34" charset="0"/>
              </a:rPr>
              <a:t>(v) The ocean waters contain vast quantities of minerals, but most of these are too widely diffused to be of economic significance. However, common salt, magnesium and bromine are largely derived from ocean waters. The ocean beds, too, are rich in manganese nodules.</a:t>
            </a:r>
          </a:p>
          <a:p>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31" y="167290"/>
            <a:ext cx="2488906" cy="3605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743" y="252347"/>
            <a:ext cx="3701100" cy="3605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837" y="167290"/>
            <a:ext cx="2678906" cy="3605350"/>
          </a:xfrm>
          <a:prstGeom prst="rect">
            <a:avLst/>
          </a:prstGeom>
        </p:spPr>
      </p:pic>
      <p:pic>
        <p:nvPicPr>
          <p:cNvPr id="7" name="Google Shape;70;p15"/>
          <p:cNvPicPr preferRelativeResize="0"/>
          <p:nvPr/>
        </p:nvPicPr>
        <p:blipFill rotWithShape="1">
          <a:blip r:embed="rId5">
            <a:alphaModFix/>
          </a:blip>
          <a:srcRect/>
          <a:stretch/>
        </p:blipFill>
        <p:spPr>
          <a:xfrm>
            <a:off x="7763317" y="167290"/>
            <a:ext cx="1232526" cy="611875"/>
          </a:xfrm>
          <a:prstGeom prst="rect">
            <a:avLst/>
          </a:prstGeom>
          <a:noFill/>
          <a:ln>
            <a:noFill/>
          </a:ln>
        </p:spPr>
      </p:pic>
    </p:spTree>
    <p:extLst>
      <p:ext uri="{BB962C8B-B14F-4D97-AF65-F5344CB8AC3E}">
        <p14:creationId xmlns:p14="http://schemas.microsoft.com/office/powerpoint/2010/main" val="71989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 y="225334"/>
            <a:ext cx="8709660" cy="4712426"/>
          </a:xfrm>
        </p:spPr>
      </p:pic>
      <p:pic>
        <p:nvPicPr>
          <p:cNvPr id="3" name="Google Shape;70;p15"/>
          <p:cNvPicPr preferRelativeResize="0"/>
          <p:nvPr/>
        </p:nvPicPr>
        <p:blipFill rotWithShape="1">
          <a:blip r:embed="rId3">
            <a:alphaModFix/>
          </a:blip>
          <a:srcRect/>
          <a:stretch/>
        </p:blipFill>
        <p:spPr>
          <a:xfrm>
            <a:off x="7819106" y="132697"/>
            <a:ext cx="1232526" cy="611875"/>
          </a:xfrm>
          <a:prstGeom prst="rect">
            <a:avLst/>
          </a:prstGeom>
          <a:noFill/>
          <a:ln>
            <a:noFill/>
          </a:ln>
        </p:spPr>
      </p:pic>
    </p:spTree>
    <p:extLst>
      <p:ext uri="{BB962C8B-B14F-4D97-AF65-F5344CB8AC3E}">
        <p14:creationId xmlns:p14="http://schemas.microsoft.com/office/powerpoint/2010/main" val="341927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58" y="76201"/>
            <a:ext cx="8784770" cy="4931228"/>
          </a:xfrm>
          <a:prstGeom prst="rect">
            <a:avLst/>
          </a:prstGeom>
        </p:spPr>
      </p:pic>
      <p:pic>
        <p:nvPicPr>
          <p:cNvPr id="3" name="Google Shape;70;p15"/>
          <p:cNvPicPr preferRelativeResize="0"/>
          <p:nvPr/>
        </p:nvPicPr>
        <p:blipFill rotWithShape="1">
          <a:blip r:embed="rId3">
            <a:alphaModFix/>
          </a:blip>
          <a:srcRect/>
          <a:stretch/>
        </p:blipFill>
        <p:spPr>
          <a:xfrm>
            <a:off x="7830207" y="76201"/>
            <a:ext cx="1232526" cy="611875"/>
          </a:xfrm>
          <a:prstGeom prst="rect">
            <a:avLst/>
          </a:prstGeom>
          <a:noFill/>
          <a:ln>
            <a:noFill/>
          </a:ln>
        </p:spPr>
      </p:pic>
    </p:spTree>
    <p:extLst>
      <p:ext uri="{BB962C8B-B14F-4D97-AF65-F5344CB8AC3E}">
        <p14:creationId xmlns:p14="http://schemas.microsoft.com/office/powerpoint/2010/main" val="167160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88" y="224308"/>
            <a:ext cx="8520600" cy="572700"/>
          </a:xfrm>
        </p:spPr>
        <p:txBody>
          <a:bodyPr/>
          <a:lstStyle/>
          <a:p>
            <a:r>
              <a:rPr lang="en-IN" b="1" u="sng" dirty="0">
                <a:solidFill>
                  <a:srgbClr val="FF0000"/>
                </a:solidFill>
                <a:latin typeface="Calibri" panose="020F0502020204030204" pitchFamily="34" charset="0"/>
                <a:cs typeface="Calibri" panose="020F0502020204030204" pitchFamily="34" charset="0"/>
              </a:rPr>
              <a:t>EXTRACTION OF MINERALS</a:t>
            </a:r>
            <a:r>
              <a:rPr lang="en-IN" dirty="0" smtClean="0"/>
              <a:t/>
            </a:r>
            <a:br>
              <a:rPr lang="en-IN" dirty="0" smtClean="0"/>
            </a:b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78" y="956555"/>
            <a:ext cx="7983038" cy="3820886"/>
          </a:xfrm>
          <a:prstGeom prst="rect">
            <a:avLst/>
          </a:prstGeom>
        </p:spPr>
      </p:pic>
      <p:pic>
        <p:nvPicPr>
          <p:cNvPr id="4" name="Google Shape;70;p15"/>
          <p:cNvPicPr preferRelativeResize="0"/>
          <p:nvPr/>
        </p:nvPicPr>
        <p:blipFill rotWithShape="1">
          <a:blip r:embed="rId3">
            <a:alphaModFix/>
          </a:blip>
          <a:srcRect/>
          <a:stretch/>
        </p:blipFill>
        <p:spPr>
          <a:xfrm>
            <a:off x="7619409" y="185133"/>
            <a:ext cx="1232526" cy="611875"/>
          </a:xfrm>
          <a:prstGeom prst="rect">
            <a:avLst/>
          </a:prstGeom>
          <a:noFill/>
          <a:ln>
            <a:noFill/>
          </a:ln>
        </p:spPr>
      </p:pic>
    </p:spTree>
    <p:extLst>
      <p:ext uri="{BB962C8B-B14F-4D97-AF65-F5344CB8AC3E}">
        <p14:creationId xmlns:p14="http://schemas.microsoft.com/office/powerpoint/2010/main" val="1637945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720" y="1369236"/>
            <a:ext cx="8682031" cy="2845413"/>
          </a:xfrm>
        </p:spPr>
        <p:txBody>
          <a:bodyPr>
            <a:noAutofit/>
          </a:bodyPr>
          <a:lstStyle/>
          <a:p>
            <a:pPr>
              <a:buFont typeface="Wingdings" panose="05000000000000000000" pitchFamily="2" charset="2"/>
              <a:buChar char="Ø"/>
            </a:pPr>
            <a:r>
              <a:rPr lang="en-IN" sz="1600" dirty="0">
                <a:latin typeface="Calibri" panose="020F0502020204030204" pitchFamily="34" charset="0"/>
                <a:cs typeface="Calibri" panose="020F0502020204030204" pitchFamily="34" charset="0"/>
              </a:rPr>
              <a:t> All minerals are extracted from rocks.</a:t>
            </a:r>
          </a:p>
          <a:p>
            <a:pPr>
              <a:buFont typeface="Wingdings" panose="05000000000000000000" pitchFamily="2" charset="2"/>
              <a:buChar char="Ø"/>
            </a:pPr>
            <a:r>
              <a:rPr lang="en-IN" sz="1600" dirty="0">
                <a:latin typeface="Calibri" panose="020F0502020204030204" pitchFamily="34" charset="0"/>
                <a:cs typeface="Calibri" panose="020F0502020204030204" pitchFamily="34" charset="0"/>
              </a:rPr>
              <a:t>Extraction is the process of taking out minerals from the rocks and is called mining.</a:t>
            </a:r>
          </a:p>
          <a:p>
            <a:pPr>
              <a:buFont typeface="Wingdings" panose="05000000000000000000" pitchFamily="2" charset="2"/>
              <a:buChar char="Ø"/>
            </a:pPr>
            <a:r>
              <a:rPr lang="en-IN" sz="1600" dirty="0">
                <a:latin typeface="Calibri" panose="020F0502020204030204" pitchFamily="34" charset="0"/>
                <a:cs typeface="Calibri" panose="020F0502020204030204" pitchFamily="34" charset="0"/>
              </a:rPr>
              <a:t>Methods of mining depends upon the depth at which the mineral is located.</a:t>
            </a:r>
          </a:p>
          <a:p>
            <a:pPr marL="385763" indent="-385763">
              <a:buFont typeface="+mj-lt"/>
              <a:buAutoNum type="alphaUcPeriod"/>
            </a:pPr>
            <a:r>
              <a:rPr lang="en-IN" sz="1600" b="1" u="sng" dirty="0">
                <a:latin typeface="Calibri" panose="020F0502020204030204" pitchFamily="34" charset="0"/>
                <a:cs typeface="Calibri" panose="020F0502020204030204" pitchFamily="34" charset="0"/>
              </a:rPr>
              <a:t>Open-Cast Mining- </a:t>
            </a:r>
            <a:r>
              <a:rPr lang="en-IN" sz="1600" dirty="0">
                <a:latin typeface="Calibri" panose="020F0502020204030204" pitchFamily="34" charset="0"/>
                <a:cs typeface="Calibri" panose="020F0502020204030204" pitchFamily="34" charset="0"/>
              </a:rPr>
              <a:t>Minerals that lie near the surface are simply dug out of the ground through a process called open-cast mining. The opening formed is called an open-pit or quarry.</a:t>
            </a:r>
          </a:p>
          <a:p>
            <a:pPr marL="385763" indent="-385763">
              <a:buFont typeface="+mj-lt"/>
              <a:buAutoNum type="alphaUcPeriod"/>
            </a:pPr>
            <a:r>
              <a:rPr lang="en-IN" sz="1600" b="1" u="sng" dirty="0">
                <a:latin typeface="Calibri" panose="020F0502020204030204" pitchFamily="34" charset="0"/>
                <a:cs typeface="Calibri" panose="020F0502020204030204" pitchFamily="34" charset="0"/>
              </a:rPr>
              <a:t>Shaft Mining- </a:t>
            </a:r>
            <a:r>
              <a:rPr lang="en-IN" sz="1600" dirty="0">
                <a:latin typeface="Calibri" panose="020F0502020204030204" pitchFamily="34" charset="0"/>
                <a:cs typeface="Calibri" panose="020F0502020204030204" pitchFamily="34" charset="0"/>
              </a:rPr>
              <a:t>deep bores called shafts are made to reach mineral deposits that lie at great depths below the Earth’s surface.</a:t>
            </a:r>
          </a:p>
          <a:p>
            <a:pPr marL="385763" indent="-385763">
              <a:buFont typeface="+mj-lt"/>
              <a:buAutoNum type="alphaUcPeriod"/>
            </a:pPr>
            <a:r>
              <a:rPr lang="en-IN" sz="1600" b="1" u="sng" dirty="0">
                <a:latin typeface="Calibri" panose="020F0502020204030204" pitchFamily="34" charset="0"/>
                <a:cs typeface="Calibri" panose="020F0502020204030204" pitchFamily="34" charset="0"/>
              </a:rPr>
              <a:t>Drilling</a:t>
            </a:r>
            <a:r>
              <a:rPr lang="en-IN" sz="1600" dirty="0">
                <a:latin typeface="Calibri" panose="020F0502020204030204" pitchFamily="34" charset="0"/>
                <a:cs typeface="Calibri" panose="020F0502020204030204" pitchFamily="34" charset="0"/>
              </a:rPr>
              <a:t>- Petroleum and natural gas is drilled out through drilling, far below the Earth’s surface. Drilling can be done off-shore too.</a:t>
            </a:r>
          </a:p>
        </p:txBody>
      </p:sp>
      <p:pic>
        <p:nvPicPr>
          <p:cNvPr id="9" name="Google Shape;70;p15"/>
          <p:cNvPicPr preferRelativeResize="0"/>
          <p:nvPr/>
        </p:nvPicPr>
        <p:blipFill rotWithShape="1">
          <a:blip r:embed="rId2">
            <a:alphaModFix/>
          </a:blip>
          <a:srcRect/>
          <a:stretch/>
        </p:blipFill>
        <p:spPr>
          <a:xfrm>
            <a:off x="7756045" y="178677"/>
            <a:ext cx="1232526" cy="611875"/>
          </a:xfrm>
          <a:prstGeom prst="rect">
            <a:avLst/>
          </a:prstGeom>
          <a:noFill/>
          <a:ln>
            <a:noFill/>
          </a:ln>
        </p:spPr>
      </p:pic>
    </p:spTree>
    <p:extLst>
      <p:ext uri="{BB962C8B-B14F-4D97-AF65-F5344CB8AC3E}">
        <p14:creationId xmlns:p14="http://schemas.microsoft.com/office/powerpoint/2010/main" val="208275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56044" y="202497"/>
            <a:ext cx="1232526" cy="611875"/>
          </a:xfrm>
          <a:prstGeom prst="rect">
            <a:avLst/>
          </a:prstGeom>
          <a:noFill/>
          <a:ln>
            <a:noFill/>
          </a:ln>
        </p:spPr>
      </p:pic>
      <p:sp>
        <p:nvSpPr>
          <p:cNvPr id="64" name="Google Shape;64;p14"/>
          <p:cNvSpPr txBox="1"/>
          <p:nvPr/>
        </p:nvSpPr>
        <p:spPr>
          <a:xfrm>
            <a:off x="566964" y="508435"/>
            <a:ext cx="2712263"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800" b="1" dirty="0" smtClean="0">
                <a:solidFill>
                  <a:srgbClr val="FF0000"/>
                </a:solidFill>
                <a:latin typeface="Calibri" panose="020F0502020204030204" pitchFamily="34" charset="0"/>
                <a:cs typeface="Calibri" panose="020F0502020204030204" pitchFamily="34" charset="0"/>
              </a:rPr>
              <a:t>CONTENT</a:t>
            </a:r>
            <a:endParaRPr sz="2800" b="1" i="0" u="none" strike="noStrike" cap="none" dirty="0">
              <a:solidFill>
                <a:srgbClr val="FF0000"/>
              </a:solidFill>
              <a:latin typeface="Calibri" panose="020F0502020204030204" pitchFamily="34" charset="0"/>
              <a:cs typeface="Calibri" panose="020F0502020204030204" pitchFamily="34" charset="0"/>
              <a:sym typeface="Arial"/>
            </a:endParaRPr>
          </a:p>
        </p:txBody>
      </p:sp>
      <p:sp>
        <p:nvSpPr>
          <p:cNvPr id="65" name="Google Shape;65;p14"/>
          <p:cNvSpPr txBox="1"/>
          <p:nvPr/>
        </p:nvSpPr>
        <p:spPr>
          <a:xfrm>
            <a:off x="1250137" y="1156138"/>
            <a:ext cx="7610084" cy="2575034"/>
          </a:xfrm>
          <a:prstGeom prst="rect">
            <a:avLst/>
          </a:prstGeom>
          <a:noFill/>
          <a:ln>
            <a:noFill/>
          </a:ln>
        </p:spPr>
        <p:txBody>
          <a:bodyPr spcFirstLastPara="1" wrap="square" lIns="91425" tIns="91425" rIns="91425" bIns="91425" anchor="t" anchorCtr="0">
            <a:noAutofit/>
          </a:bodyPr>
          <a:lstStyle/>
          <a:p>
            <a:pPr marL="285750" indent="-285750">
              <a:buFont typeface="Wingdings" panose="05000000000000000000" pitchFamily="2" charset="2"/>
              <a:buChar char="Ø"/>
            </a:pPr>
            <a:r>
              <a:rPr lang="en-IN" sz="1800" dirty="0">
                <a:latin typeface="Calibri" panose="020F0502020204030204" pitchFamily="34" charset="0"/>
                <a:cs typeface="Calibri" panose="020F0502020204030204" pitchFamily="34" charset="0"/>
              </a:rPr>
              <a:t>Mineral </a:t>
            </a:r>
            <a:r>
              <a:rPr lang="en-IN" sz="1800" dirty="0" smtClean="0">
                <a:latin typeface="Calibri" panose="020F0502020204030204" pitchFamily="34" charset="0"/>
                <a:cs typeface="Calibri" panose="020F0502020204030204" pitchFamily="34" charset="0"/>
              </a:rPr>
              <a:t>Resources</a:t>
            </a:r>
          </a:p>
          <a:p>
            <a:pPr marL="285750" indent="-285750">
              <a:buFont typeface="Wingdings" panose="05000000000000000000" pitchFamily="2" charset="2"/>
              <a:buChar char="Ø"/>
            </a:pPr>
            <a:r>
              <a:rPr lang="en-IN" sz="1800" dirty="0" smtClean="0">
                <a:latin typeface="Calibri" panose="020F0502020204030204" pitchFamily="34" charset="0"/>
                <a:cs typeface="Calibri" panose="020F0502020204030204" pitchFamily="34" charset="0"/>
              </a:rPr>
              <a:t>Occurrence </a:t>
            </a:r>
            <a:r>
              <a:rPr lang="en-IN" sz="1800" dirty="0">
                <a:latin typeface="Calibri" panose="020F0502020204030204" pitchFamily="34" charset="0"/>
                <a:cs typeface="Calibri" panose="020F0502020204030204" pitchFamily="34" charset="0"/>
              </a:rPr>
              <a:t>of </a:t>
            </a:r>
            <a:r>
              <a:rPr lang="en-IN" sz="1800" dirty="0" smtClean="0">
                <a:latin typeface="Calibri" panose="020F0502020204030204" pitchFamily="34" charset="0"/>
                <a:cs typeface="Calibri" panose="020F0502020204030204" pitchFamily="34" charset="0"/>
              </a:rPr>
              <a:t>Minerals</a:t>
            </a:r>
          </a:p>
          <a:p>
            <a:pPr marL="285750" indent="-285750">
              <a:buFont typeface="Wingdings" panose="05000000000000000000" pitchFamily="2" charset="2"/>
              <a:buChar char="Ø"/>
            </a:pPr>
            <a:r>
              <a:rPr lang="en-IN" sz="1800" dirty="0" smtClean="0">
                <a:latin typeface="Calibri" panose="020F0502020204030204" pitchFamily="34" charset="0"/>
                <a:cs typeface="Calibri" panose="020F0502020204030204" pitchFamily="34" charset="0"/>
              </a:rPr>
              <a:t>Types </a:t>
            </a:r>
            <a:r>
              <a:rPr lang="en-IN" sz="1800" dirty="0">
                <a:latin typeface="Calibri" panose="020F0502020204030204" pitchFamily="34" charset="0"/>
                <a:cs typeface="Calibri" panose="020F0502020204030204" pitchFamily="34" charset="0"/>
              </a:rPr>
              <a:t>of </a:t>
            </a:r>
            <a:r>
              <a:rPr lang="en-IN" sz="1800" dirty="0" smtClean="0">
                <a:latin typeface="Calibri" panose="020F0502020204030204" pitchFamily="34" charset="0"/>
                <a:cs typeface="Calibri" panose="020F0502020204030204" pitchFamily="34" charset="0"/>
              </a:rPr>
              <a:t>Minerals</a:t>
            </a:r>
          </a:p>
          <a:p>
            <a:pPr marL="285750" indent="-285750">
              <a:buFont typeface="Wingdings" panose="05000000000000000000" pitchFamily="2" charset="2"/>
              <a:buChar char="Ø"/>
            </a:pPr>
            <a:r>
              <a:rPr lang="en-IN" sz="1800" dirty="0" smtClean="0">
                <a:latin typeface="Calibri" panose="020F0502020204030204" pitchFamily="34" charset="0"/>
                <a:cs typeface="Calibri" panose="020F0502020204030204" pitchFamily="34" charset="0"/>
              </a:rPr>
              <a:t>Extraction </a:t>
            </a:r>
            <a:r>
              <a:rPr lang="en-IN" sz="1800" dirty="0">
                <a:latin typeface="Calibri" panose="020F0502020204030204" pitchFamily="34" charset="0"/>
                <a:cs typeface="Calibri" panose="020F0502020204030204" pitchFamily="34" charset="0"/>
              </a:rPr>
              <a:t>of </a:t>
            </a:r>
            <a:r>
              <a:rPr lang="en-IN" sz="1800" dirty="0" smtClean="0">
                <a:latin typeface="Calibri" panose="020F0502020204030204" pitchFamily="34" charset="0"/>
                <a:cs typeface="Calibri" panose="020F0502020204030204" pitchFamily="34" charset="0"/>
              </a:rPr>
              <a:t>Minerals</a:t>
            </a:r>
          </a:p>
          <a:p>
            <a:pPr marL="285750" indent="-285750">
              <a:buFont typeface="Wingdings" panose="05000000000000000000" pitchFamily="2" charset="2"/>
              <a:buChar char="Ø"/>
            </a:pPr>
            <a:r>
              <a:rPr lang="en-IN" sz="1800" dirty="0" smtClean="0">
                <a:latin typeface="Calibri" panose="020F0502020204030204" pitchFamily="34" charset="0"/>
                <a:cs typeface="Calibri" panose="020F0502020204030204" pitchFamily="34" charset="0"/>
              </a:rPr>
              <a:t>Distribution </a:t>
            </a:r>
            <a:r>
              <a:rPr lang="en-IN" sz="1800" dirty="0">
                <a:latin typeface="Calibri" panose="020F0502020204030204" pitchFamily="34" charset="0"/>
                <a:cs typeface="Calibri" panose="020F0502020204030204" pitchFamily="34" charset="0"/>
              </a:rPr>
              <a:t>of Minerals (Asia, Europe, North America, South America, Africa, Australia, </a:t>
            </a:r>
            <a:r>
              <a:rPr lang="en-IN" sz="1800" dirty="0" smtClean="0">
                <a:latin typeface="Calibri" panose="020F0502020204030204" pitchFamily="34" charset="0"/>
                <a:cs typeface="Calibri" panose="020F0502020204030204" pitchFamily="34" charset="0"/>
              </a:rPr>
              <a:t>Antarctica)</a:t>
            </a:r>
          </a:p>
          <a:p>
            <a:pPr marL="285750" indent="-285750">
              <a:buFont typeface="Wingdings" panose="05000000000000000000" pitchFamily="2" charset="2"/>
              <a:buChar char="Ø"/>
            </a:pPr>
            <a:r>
              <a:rPr lang="en-IN" sz="1800" dirty="0" smtClean="0">
                <a:latin typeface="Calibri" panose="020F0502020204030204" pitchFamily="34" charset="0"/>
                <a:cs typeface="Calibri" panose="020F0502020204030204" pitchFamily="34" charset="0"/>
              </a:rPr>
              <a:t>Distribution </a:t>
            </a:r>
            <a:r>
              <a:rPr lang="en-IN" sz="1800" dirty="0">
                <a:latin typeface="Calibri" panose="020F0502020204030204" pitchFamily="34" charset="0"/>
                <a:cs typeface="Calibri" panose="020F0502020204030204" pitchFamily="34" charset="0"/>
              </a:rPr>
              <a:t>of Minerals in India and its Uses (Iron-Ore, Bauxite, Mica, Copper, Manganese, Limestone, Gold, Salt, Silicon)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576" y="468833"/>
            <a:ext cx="3962400" cy="4502558"/>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265" y="529830"/>
            <a:ext cx="4566743" cy="2095689"/>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265" y="2720113"/>
            <a:ext cx="2282735" cy="2251279"/>
          </a:xfrm>
          <a:prstGeom prst="rect">
            <a:avLst/>
          </a:prstGeom>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289" y="2720112"/>
            <a:ext cx="2112719" cy="2251279"/>
          </a:xfrm>
          <a:prstGeom prst="rect">
            <a:avLst/>
          </a:prstGeom>
        </p:spPr>
      </p:pic>
      <p:pic>
        <p:nvPicPr>
          <p:cNvPr id="8" name="Google Shape;70;p15"/>
          <p:cNvPicPr preferRelativeResize="0"/>
          <p:nvPr/>
        </p:nvPicPr>
        <p:blipFill rotWithShape="1">
          <a:blip r:embed="rId6">
            <a:alphaModFix/>
          </a:blip>
          <a:srcRect/>
          <a:stretch/>
        </p:blipFill>
        <p:spPr>
          <a:xfrm>
            <a:off x="7911474" y="129298"/>
            <a:ext cx="1232526" cy="611875"/>
          </a:xfrm>
          <a:prstGeom prst="rect">
            <a:avLst/>
          </a:prstGeom>
          <a:noFill/>
          <a:ln>
            <a:noFill/>
          </a:ln>
        </p:spPr>
      </p:pic>
    </p:spTree>
    <p:extLst>
      <p:ext uri="{BB962C8B-B14F-4D97-AF65-F5344CB8AC3E}">
        <p14:creationId xmlns:p14="http://schemas.microsoft.com/office/powerpoint/2010/main" val="32357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579" y="133114"/>
            <a:ext cx="7886700" cy="617696"/>
          </a:xfrm>
        </p:spPr>
        <p:txBody>
          <a:bodyPr/>
          <a:lstStyle/>
          <a:p>
            <a:r>
              <a:rPr lang="en-IN" b="1" dirty="0" smtClean="0">
                <a:solidFill>
                  <a:srgbClr val="FF0000"/>
                </a:solidFill>
                <a:latin typeface="Calibri" panose="020F0502020204030204" pitchFamily="34" charset="0"/>
                <a:cs typeface="Calibri" panose="020F0502020204030204" pitchFamily="34" charset="0"/>
              </a:rPr>
              <a:t>RAT-HOLE MINING</a:t>
            </a:r>
            <a:endParaRPr lang="en-IN" b="1"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64579" y="738461"/>
            <a:ext cx="8570416" cy="1795428"/>
          </a:xfrm>
        </p:spPr>
        <p:txBody>
          <a:bodyPr>
            <a:normAutofit fontScale="85000" lnSpcReduction="20000"/>
          </a:bodyPr>
          <a:lstStyle/>
          <a:p>
            <a:pPr marL="0" indent="0" algn="just">
              <a:buNone/>
            </a:pPr>
            <a:r>
              <a:rPr lang="en-US" sz="2100" dirty="0">
                <a:latin typeface="Calibri" panose="020F0502020204030204" pitchFamily="34" charset="0"/>
                <a:cs typeface="Calibri" panose="020F0502020204030204" pitchFamily="34" charset="0"/>
              </a:rPr>
              <a:t>Most of the minerals in India are nationalized and their extraction is possible only after obtaining due permission from the government. But in most of the tribal areas of the north-east India, minerals are owned by individuals or communities.</a:t>
            </a:r>
          </a:p>
          <a:p>
            <a:pPr marL="0" indent="0" algn="just">
              <a:buNone/>
            </a:pPr>
            <a:r>
              <a:rPr lang="en-US" sz="2100" dirty="0">
                <a:latin typeface="Calibri" panose="020F0502020204030204" pitchFamily="34" charset="0"/>
                <a:cs typeface="Calibri" panose="020F0502020204030204" pitchFamily="34" charset="0"/>
              </a:rPr>
              <a:t> In Meghalaya, there are large deposits of coal, iron ore, limestone and dolomite etc. </a:t>
            </a:r>
          </a:p>
          <a:p>
            <a:pPr marL="0" indent="0" algn="just">
              <a:buNone/>
            </a:pPr>
            <a:r>
              <a:rPr lang="en-US" sz="2100" dirty="0">
                <a:latin typeface="Calibri" panose="020F0502020204030204" pitchFamily="34" charset="0"/>
                <a:cs typeface="Calibri" panose="020F0502020204030204" pitchFamily="34" charset="0"/>
              </a:rPr>
              <a:t>Coal mining in </a:t>
            </a:r>
            <a:r>
              <a:rPr lang="en-US" sz="2100" dirty="0" err="1">
                <a:latin typeface="Calibri" panose="020F0502020204030204" pitchFamily="34" charset="0"/>
                <a:cs typeface="Calibri" panose="020F0502020204030204" pitchFamily="34" charset="0"/>
              </a:rPr>
              <a:t>Jowai</a:t>
            </a:r>
            <a:r>
              <a:rPr lang="en-US" sz="2100" dirty="0">
                <a:latin typeface="Calibri" panose="020F0502020204030204" pitchFamily="34" charset="0"/>
                <a:cs typeface="Calibri" panose="020F0502020204030204" pitchFamily="34" charset="0"/>
              </a:rPr>
              <a:t> and </a:t>
            </a:r>
            <a:r>
              <a:rPr lang="en-US" sz="2100" dirty="0" err="1">
                <a:latin typeface="Calibri" panose="020F0502020204030204" pitchFamily="34" charset="0"/>
                <a:cs typeface="Calibri" panose="020F0502020204030204" pitchFamily="34" charset="0"/>
              </a:rPr>
              <a:t>Cherapunjee</a:t>
            </a:r>
            <a:r>
              <a:rPr lang="en-US" sz="2100" dirty="0">
                <a:latin typeface="Calibri" panose="020F0502020204030204" pitchFamily="34" charset="0"/>
                <a:cs typeface="Calibri" panose="020F0502020204030204" pitchFamily="34" charset="0"/>
              </a:rPr>
              <a:t> is done by family member in the form of a long narrow tunnel, known as ‘Rat hole’ mining.</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775" y="2533889"/>
            <a:ext cx="5189220" cy="24074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79" y="2560627"/>
            <a:ext cx="3381196" cy="2380706"/>
          </a:xfrm>
          <a:prstGeom prst="rect">
            <a:avLst/>
          </a:prstGeom>
        </p:spPr>
      </p:pic>
      <p:pic>
        <p:nvPicPr>
          <p:cNvPr id="6" name="Google Shape;70;p15"/>
          <p:cNvPicPr preferRelativeResize="0"/>
          <p:nvPr/>
        </p:nvPicPr>
        <p:blipFill rotWithShape="1">
          <a:blip r:embed="rId4">
            <a:alphaModFix/>
          </a:blip>
          <a:srcRect/>
          <a:stretch/>
        </p:blipFill>
        <p:spPr>
          <a:xfrm>
            <a:off x="7819106" y="152304"/>
            <a:ext cx="1232526" cy="611875"/>
          </a:xfrm>
          <a:prstGeom prst="rect">
            <a:avLst/>
          </a:prstGeom>
          <a:noFill/>
          <a:ln>
            <a:noFill/>
          </a:ln>
        </p:spPr>
      </p:pic>
    </p:spTree>
    <p:extLst>
      <p:ext uri="{BB962C8B-B14F-4D97-AF65-F5344CB8AC3E}">
        <p14:creationId xmlns:p14="http://schemas.microsoft.com/office/powerpoint/2010/main" val="675480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98" y="124980"/>
            <a:ext cx="4776879" cy="49009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977" y="124980"/>
            <a:ext cx="4120242" cy="4900954"/>
          </a:xfrm>
          <a:prstGeom prst="rect">
            <a:avLst/>
          </a:prstGeom>
        </p:spPr>
      </p:pic>
      <p:pic>
        <p:nvPicPr>
          <p:cNvPr id="6" name="Google Shape;70;p15"/>
          <p:cNvPicPr preferRelativeResize="0"/>
          <p:nvPr/>
        </p:nvPicPr>
        <p:blipFill rotWithShape="1">
          <a:blip r:embed="rId4">
            <a:alphaModFix/>
          </a:blip>
          <a:srcRect/>
          <a:stretch/>
        </p:blipFill>
        <p:spPr>
          <a:xfrm>
            <a:off x="7766693" y="124980"/>
            <a:ext cx="1232526" cy="611875"/>
          </a:xfrm>
          <a:prstGeom prst="rect">
            <a:avLst/>
          </a:prstGeom>
          <a:noFill/>
          <a:ln>
            <a:noFill/>
          </a:ln>
        </p:spPr>
      </p:pic>
    </p:spTree>
    <p:extLst>
      <p:ext uri="{BB962C8B-B14F-4D97-AF65-F5344CB8AC3E}">
        <p14:creationId xmlns:p14="http://schemas.microsoft.com/office/powerpoint/2010/main" val="4243898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650941" y="6362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3200" b="1" u="sng" dirty="0">
                <a:solidFill>
                  <a:srgbClr val="FF0000"/>
                </a:solidFill>
                <a:latin typeface="Calibri" panose="020F0502020204030204" pitchFamily="34" charset="0"/>
                <a:cs typeface="Calibri" panose="020F0502020204030204" pitchFamily="34" charset="0"/>
              </a:rPr>
              <a:t>TYPES OF </a:t>
            </a:r>
            <a:r>
              <a:rPr lang="en-IN" sz="3200" b="1" u="sng" dirty="0" smtClean="0">
                <a:solidFill>
                  <a:srgbClr val="FF0000"/>
                </a:solidFill>
                <a:latin typeface="Calibri" panose="020F0502020204030204" pitchFamily="34" charset="0"/>
                <a:cs typeface="Calibri" panose="020F0502020204030204" pitchFamily="34" charset="0"/>
              </a:rPr>
              <a:t>MINERALS</a:t>
            </a:r>
            <a:endParaRPr sz="2800" b="1" i="0" u="none" strike="noStrike" cap="none" dirty="0">
              <a:solidFill>
                <a:srgbClr val="FF0000"/>
              </a:solidFill>
              <a:latin typeface="Calibri" panose="020F0502020204030204" pitchFamily="34" charset="0"/>
              <a:cs typeface="Calibri" panose="020F0502020204030204" pitchFamily="34" charset="0"/>
              <a:sym typeface="Arial"/>
            </a:endParaRPr>
          </a:p>
        </p:txBody>
      </p:sp>
      <p:sp>
        <p:nvSpPr>
          <p:cNvPr id="72" name="Google Shape;72;p15"/>
          <p:cNvSpPr txBox="1"/>
          <p:nvPr/>
        </p:nvSpPr>
        <p:spPr>
          <a:xfrm>
            <a:off x="272675" y="935421"/>
            <a:ext cx="8688300" cy="3391879"/>
          </a:xfrm>
          <a:prstGeom prst="rect">
            <a:avLst/>
          </a:prstGeom>
          <a:noFill/>
          <a:ln>
            <a:noFill/>
          </a:ln>
        </p:spPr>
        <p:txBody>
          <a:bodyPr spcFirstLastPara="1" wrap="square" lIns="91425" tIns="91425" rIns="91425" bIns="91425" anchor="t" anchorCtr="0">
            <a:noAutofit/>
          </a:bodyPr>
          <a:lstStyle/>
          <a:p>
            <a:r>
              <a:rPr lang="en-US" sz="1800" dirty="0">
                <a:latin typeface="Calibri" panose="020F0502020204030204" pitchFamily="34" charset="0"/>
                <a:cs typeface="Calibri" panose="020F0502020204030204" pitchFamily="34" charset="0"/>
              </a:rPr>
              <a:t>On the basis of composition, minerals are classified into </a:t>
            </a:r>
            <a:r>
              <a:rPr lang="en-US" sz="1800" b="1" u="sng" dirty="0">
                <a:latin typeface="Calibri" panose="020F0502020204030204" pitchFamily="34" charset="0"/>
                <a:cs typeface="Calibri" panose="020F0502020204030204" pitchFamily="34" charset="0"/>
              </a:rPr>
              <a:t>metallic and non-metallic types</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Metallic, minerals contain metals in raw form.</a:t>
            </a:r>
          </a:p>
          <a:p>
            <a:r>
              <a:rPr lang="en-US" sz="1800" b="1" dirty="0">
                <a:latin typeface="Calibri" panose="020F0502020204030204" pitchFamily="34" charset="0"/>
                <a:cs typeface="Calibri" panose="020F0502020204030204" pitchFamily="34" charset="0"/>
              </a:rPr>
              <a:t>Metals</a:t>
            </a:r>
            <a:r>
              <a:rPr lang="en-US" sz="1800" dirty="0">
                <a:latin typeface="Calibri" panose="020F0502020204030204" pitchFamily="34" charset="0"/>
                <a:cs typeface="Calibri" panose="020F0502020204030204" pitchFamily="34" charset="0"/>
              </a:rPr>
              <a:t> are hard substances that conduct heat and electricity and have shine. For example, iron ore and bauxite.</a:t>
            </a:r>
          </a:p>
          <a:p>
            <a:r>
              <a:rPr lang="en-US" sz="1800" b="1" dirty="0">
                <a:solidFill>
                  <a:srgbClr val="FF0000"/>
                </a:solidFill>
                <a:latin typeface="Calibri" panose="020F0502020204030204" pitchFamily="34" charset="0"/>
                <a:cs typeface="Calibri" panose="020F0502020204030204" pitchFamily="34" charset="0"/>
              </a:rPr>
              <a:t>Metallic minerals </a:t>
            </a:r>
            <a:r>
              <a:rPr lang="en-US" sz="1800" dirty="0">
                <a:latin typeface="Calibri" panose="020F0502020204030204" pitchFamily="34" charset="0"/>
                <a:cs typeface="Calibri" panose="020F0502020204030204" pitchFamily="34" charset="0"/>
              </a:rPr>
              <a:t>are of two types: (a) Ferrous and (b) Non-ferrous.</a:t>
            </a:r>
          </a:p>
          <a:p>
            <a:r>
              <a:rPr lang="en-US" sz="1800" b="1" dirty="0">
                <a:latin typeface="Calibri" panose="020F0502020204030204" pitchFamily="34" charset="0"/>
                <a:cs typeface="Calibri" panose="020F0502020204030204" pitchFamily="34" charset="0"/>
              </a:rPr>
              <a:t>Ferrous minerals </a:t>
            </a:r>
            <a:r>
              <a:rPr lang="en-US" sz="1800" dirty="0">
                <a:latin typeface="Calibri" panose="020F0502020204030204" pitchFamily="34" charset="0"/>
                <a:cs typeface="Calibri" panose="020F0502020204030204" pitchFamily="34" charset="0"/>
              </a:rPr>
              <a:t>contain iron ore, manganese, and </a:t>
            </a:r>
            <a:r>
              <a:rPr lang="en-US" sz="1800" dirty="0" err="1">
                <a:latin typeface="Calibri" panose="020F0502020204030204" pitchFamily="34" charset="0"/>
                <a:cs typeface="Calibri" panose="020F0502020204030204" pitchFamily="34" charset="0"/>
              </a:rPr>
              <a:t>chromites</a:t>
            </a:r>
            <a:r>
              <a:rPr lang="en-US" sz="1800" dirty="0">
                <a:latin typeface="Calibri" panose="020F0502020204030204" pitchFamily="34" charset="0"/>
                <a:cs typeface="Calibri" panose="020F0502020204030204" pitchFamily="34" charset="0"/>
              </a:rPr>
              <a:t>. Most of the Iron and steel industries and heavy industries depends on this mineral.</a:t>
            </a:r>
          </a:p>
          <a:p>
            <a:r>
              <a:rPr lang="en-US" sz="1800" b="1" dirty="0">
                <a:latin typeface="Calibri" panose="020F0502020204030204" pitchFamily="34" charset="0"/>
                <a:cs typeface="Calibri" panose="020F0502020204030204" pitchFamily="34" charset="0"/>
              </a:rPr>
              <a:t>Non-ferrous minerals </a:t>
            </a:r>
            <a:r>
              <a:rPr lang="en-US" sz="1800" dirty="0">
                <a:latin typeface="Calibri" panose="020F0502020204030204" pitchFamily="34" charset="0"/>
                <a:cs typeface="Calibri" panose="020F0502020204030204" pitchFamily="34" charset="0"/>
              </a:rPr>
              <a:t>do not contain iron but may contain some other metals like gold, silver, copper or lead.</a:t>
            </a:r>
          </a:p>
          <a:p>
            <a:r>
              <a:rPr lang="en-US" sz="1800" b="1" dirty="0">
                <a:solidFill>
                  <a:srgbClr val="FF0000"/>
                </a:solidFill>
                <a:latin typeface="Calibri" panose="020F0502020204030204" pitchFamily="34" charset="0"/>
                <a:cs typeface="Calibri" panose="020F0502020204030204" pitchFamily="34" charset="0"/>
              </a:rPr>
              <a:t>Non-metallic minerals </a:t>
            </a:r>
            <a:r>
              <a:rPr lang="en-US" sz="1800" dirty="0">
                <a:latin typeface="Calibri" panose="020F0502020204030204" pitchFamily="34" charset="0"/>
                <a:cs typeface="Calibri" panose="020F0502020204030204" pitchFamily="34" charset="0"/>
              </a:rPr>
              <a:t>do not contain metals. They are  either organic or inorganic by origin. Organic minerals contain carbon. For example, coal, petroleum and natural gas. Limestone, mica, graphite are examples of inorganic minerals. </a:t>
            </a:r>
          </a:p>
        </p:txBody>
      </p:sp>
    </p:spTree>
    <p:extLst>
      <p:ext uri="{BB962C8B-B14F-4D97-AF65-F5344CB8AC3E}">
        <p14:creationId xmlns:p14="http://schemas.microsoft.com/office/powerpoint/2010/main" val="2076865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3549502"/>
              </p:ext>
            </p:extLst>
          </p:nvPr>
        </p:nvGraphicFramePr>
        <p:xfrm>
          <a:off x="105104" y="46140"/>
          <a:ext cx="8965323" cy="5097360"/>
        </p:xfrm>
        <a:graphic>
          <a:graphicData uri="http://schemas.openxmlformats.org/drawingml/2006/table">
            <a:tbl>
              <a:tblPr/>
              <a:tblGrid>
                <a:gridCol w="2988441">
                  <a:extLst>
                    <a:ext uri="{9D8B030D-6E8A-4147-A177-3AD203B41FA5}">
                      <a16:colId xmlns:a16="http://schemas.microsoft.com/office/drawing/2014/main" val="3737165415"/>
                    </a:ext>
                  </a:extLst>
                </a:gridCol>
                <a:gridCol w="2988441">
                  <a:extLst>
                    <a:ext uri="{9D8B030D-6E8A-4147-A177-3AD203B41FA5}">
                      <a16:colId xmlns:a16="http://schemas.microsoft.com/office/drawing/2014/main" val="2710086745"/>
                    </a:ext>
                  </a:extLst>
                </a:gridCol>
                <a:gridCol w="2988441">
                  <a:extLst>
                    <a:ext uri="{9D8B030D-6E8A-4147-A177-3AD203B41FA5}">
                      <a16:colId xmlns:a16="http://schemas.microsoft.com/office/drawing/2014/main" val="3063292625"/>
                    </a:ext>
                  </a:extLst>
                </a:gridCol>
              </a:tblGrid>
              <a:tr h="255395">
                <a:tc>
                  <a:txBody>
                    <a:bodyPr/>
                    <a:lstStyle/>
                    <a:p>
                      <a:pPr fontAlgn="t"/>
                      <a:r>
                        <a:rPr lang="en-IN" sz="1800" b="1">
                          <a:effectLst/>
                          <a:latin typeface="Calibri" panose="020F0502020204030204" pitchFamily="34" charset="0"/>
                          <a:cs typeface="Calibri" panose="020F0502020204030204" pitchFamily="34" charset="0"/>
                        </a:rPr>
                        <a:t>Types of Minerals</a:t>
                      </a:r>
                      <a:endParaRPr lang="en-IN" sz="1800">
                        <a:effectLst/>
                        <a:latin typeface="Calibri" panose="020F0502020204030204" pitchFamily="34" charset="0"/>
                        <a:cs typeface="Calibri" panose="020F0502020204030204" pitchFamily="34" charset="0"/>
                      </a:endParaRP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IN" sz="1800" b="1">
                          <a:effectLst/>
                          <a:latin typeface="Calibri" panose="020F0502020204030204" pitchFamily="34" charset="0"/>
                          <a:cs typeface="Calibri" panose="020F0502020204030204" pitchFamily="34" charset="0"/>
                        </a:rPr>
                        <a:t>Rock Formations</a:t>
                      </a:r>
                      <a:endParaRPr lang="en-IN" sz="1800">
                        <a:effectLst/>
                        <a:latin typeface="Calibri" panose="020F0502020204030204" pitchFamily="34" charset="0"/>
                        <a:cs typeface="Calibri" panose="020F0502020204030204" pitchFamily="34" charset="0"/>
                      </a:endParaRP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IN" sz="1800" b="1" dirty="0">
                          <a:effectLst/>
                          <a:latin typeface="Calibri" panose="020F0502020204030204" pitchFamily="34" charset="0"/>
                          <a:cs typeface="Calibri" panose="020F0502020204030204" pitchFamily="34" charset="0"/>
                        </a:rPr>
                        <a:t>Examples</a:t>
                      </a:r>
                      <a:endParaRPr lang="en-IN" sz="1800" dirty="0">
                        <a:effectLst/>
                        <a:latin typeface="Calibri" panose="020F0502020204030204" pitchFamily="34" charset="0"/>
                        <a:cs typeface="Calibri" panose="020F0502020204030204" pitchFamily="34" charset="0"/>
                      </a:endParaRP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37517445"/>
                  </a:ext>
                </a:extLst>
              </a:tr>
              <a:tr h="1364350">
                <a:tc>
                  <a:txBody>
                    <a:bodyPr/>
                    <a:lstStyle/>
                    <a:p>
                      <a:pPr fontAlgn="t"/>
                      <a:r>
                        <a:rPr lang="en-IN" sz="2000" dirty="0" smtClean="0">
                          <a:effectLst/>
                          <a:latin typeface="Calibri" panose="020F0502020204030204" pitchFamily="34" charset="0"/>
                          <a:cs typeface="Calibri" panose="020F0502020204030204" pitchFamily="34" charset="0"/>
                        </a:rPr>
                        <a:t>Metallic minerals</a:t>
                      </a:r>
                      <a:endParaRPr lang="en-IN" sz="2000" dirty="0">
                        <a:effectLst/>
                        <a:latin typeface="Calibri" panose="020F0502020204030204" pitchFamily="34" charset="0"/>
                        <a:cs typeface="Calibri" panose="020F0502020204030204" pitchFamily="34" charset="0"/>
                      </a:endParaRP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000" dirty="0">
                          <a:effectLst/>
                          <a:latin typeface="Calibri" panose="020F0502020204030204" pitchFamily="34" charset="0"/>
                          <a:cs typeface="Calibri" panose="020F0502020204030204" pitchFamily="34" charset="0"/>
                        </a:rPr>
                        <a:t>Igneous and metamorphic rock formations</a:t>
                      </a: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000" dirty="0">
                          <a:effectLst/>
                          <a:latin typeface="Calibri" panose="020F0502020204030204" pitchFamily="34" charset="0"/>
                          <a:cs typeface="Calibri" panose="020F0502020204030204" pitchFamily="34" charset="0"/>
                        </a:rPr>
                        <a:t>Iron-ore in north Sweden, copper and nickel deposits in Ontario, Canada; iron, nickel, </a:t>
                      </a:r>
                      <a:r>
                        <a:rPr lang="en-US" sz="2000" dirty="0" err="1">
                          <a:effectLst/>
                          <a:latin typeface="Calibri" panose="020F0502020204030204" pitchFamily="34" charset="0"/>
                          <a:cs typeface="Calibri" panose="020F0502020204030204" pitchFamily="34" charset="0"/>
                        </a:rPr>
                        <a:t>chromites</a:t>
                      </a:r>
                      <a:r>
                        <a:rPr lang="en-US" sz="2000" dirty="0">
                          <a:effectLst/>
                          <a:latin typeface="Calibri" panose="020F0502020204030204" pitchFamily="34" charset="0"/>
                          <a:cs typeface="Calibri" panose="020F0502020204030204" pitchFamily="34" charset="0"/>
                        </a:rPr>
                        <a:t> and platinum in South Africa are examples of minerals</a:t>
                      </a: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28501597"/>
                  </a:ext>
                </a:extLst>
              </a:tr>
              <a:tr h="2016677">
                <a:tc>
                  <a:txBody>
                    <a:bodyPr/>
                    <a:lstStyle/>
                    <a:p>
                      <a:pPr fontAlgn="t"/>
                      <a:r>
                        <a:rPr lang="en-IN" sz="2000" dirty="0">
                          <a:effectLst/>
                          <a:latin typeface="Calibri" panose="020F0502020204030204" pitchFamily="34" charset="0"/>
                          <a:cs typeface="Calibri" panose="020F0502020204030204" pitchFamily="34" charset="0"/>
                        </a:rPr>
                        <a:t>Non-Metallic Minerals</a:t>
                      </a: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IN" sz="2000" dirty="0">
                          <a:effectLst/>
                          <a:latin typeface="Calibri" panose="020F0502020204030204" pitchFamily="34" charset="0"/>
                          <a:cs typeface="Calibri" panose="020F0502020204030204" pitchFamily="34" charset="0"/>
                        </a:rPr>
                        <a:t>Sedimentary rock formation</a:t>
                      </a: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000" dirty="0">
                          <a:effectLst/>
                          <a:latin typeface="Calibri" panose="020F0502020204030204" pitchFamily="34" charset="0"/>
                          <a:cs typeface="Calibri" panose="020F0502020204030204" pitchFamily="34" charset="0"/>
                        </a:rPr>
                        <a:t>Limestone deposits of Caucasus region of France, manganese deposits of Georgia and Ukraine and phosphate beds of Algeria.</a:t>
                      </a:r>
                    </a:p>
                    <a:p>
                      <a:pPr fontAlgn="t"/>
                      <a:r>
                        <a:rPr lang="en-US" sz="2000" dirty="0">
                          <a:effectLst/>
                          <a:latin typeface="Calibri" panose="020F0502020204030204" pitchFamily="34" charset="0"/>
                          <a:cs typeface="Calibri" panose="020F0502020204030204" pitchFamily="34" charset="0"/>
                        </a:rPr>
                        <a:t>Mineral fuels such as coal and petroleum are also found in the sedimentary strata</a:t>
                      </a:r>
                    </a:p>
                  </a:txBody>
                  <a:tcPr marL="41840" marR="41840" marT="41840" marB="4184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0118203"/>
                  </a:ext>
                </a:extLst>
              </a:tr>
            </a:tbl>
          </a:graphicData>
        </a:graphic>
      </p:graphicFrame>
      <p:pic>
        <p:nvPicPr>
          <p:cNvPr id="3" name="Google Shape;70;p15"/>
          <p:cNvPicPr preferRelativeResize="0"/>
          <p:nvPr/>
        </p:nvPicPr>
        <p:blipFill rotWithShape="1">
          <a:blip r:embed="rId2">
            <a:alphaModFix/>
          </a:blip>
          <a:srcRect/>
          <a:stretch/>
        </p:blipFill>
        <p:spPr>
          <a:xfrm>
            <a:off x="7682472" y="46140"/>
            <a:ext cx="1232526" cy="611875"/>
          </a:xfrm>
          <a:prstGeom prst="rect">
            <a:avLst/>
          </a:prstGeom>
          <a:noFill/>
          <a:ln>
            <a:noFill/>
          </a:ln>
        </p:spPr>
      </p:pic>
    </p:spTree>
    <p:extLst>
      <p:ext uri="{BB962C8B-B14F-4D97-AF65-F5344CB8AC3E}">
        <p14:creationId xmlns:p14="http://schemas.microsoft.com/office/powerpoint/2010/main" val="394553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Google Shape;70;p15"/>
          <p:cNvPicPr preferRelativeResize="0"/>
          <p:nvPr/>
        </p:nvPicPr>
        <p:blipFill rotWithShape="1">
          <a:blip r:embed="rId3">
            <a:alphaModFix/>
          </a:blip>
          <a:srcRect/>
          <a:stretch/>
        </p:blipFill>
        <p:spPr>
          <a:xfrm>
            <a:off x="7777065" y="122185"/>
            <a:ext cx="1232526" cy="611875"/>
          </a:xfrm>
          <a:prstGeom prst="rect">
            <a:avLst/>
          </a:prstGeom>
          <a:noFill/>
          <a:ln>
            <a:noFill/>
          </a:ln>
        </p:spPr>
      </p:pic>
    </p:spTree>
    <p:extLst>
      <p:ext uri="{BB962C8B-B14F-4D97-AF65-F5344CB8AC3E}">
        <p14:creationId xmlns:p14="http://schemas.microsoft.com/office/powerpoint/2010/main" val="3440595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3" name="Google Shape;70;p15"/>
          <p:cNvPicPr preferRelativeResize="0"/>
          <p:nvPr/>
        </p:nvPicPr>
        <p:blipFill rotWithShape="1">
          <a:blip r:embed="rId3">
            <a:alphaModFix/>
          </a:blip>
          <a:srcRect/>
          <a:stretch/>
        </p:blipFill>
        <p:spPr>
          <a:xfrm>
            <a:off x="7798086" y="90654"/>
            <a:ext cx="1232526" cy="611875"/>
          </a:xfrm>
          <a:prstGeom prst="rect">
            <a:avLst/>
          </a:prstGeom>
          <a:noFill/>
          <a:ln>
            <a:noFill/>
          </a:ln>
        </p:spPr>
      </p:pic>
    </p:spTree>
    <p:extLst>
      <p:ext uri="{BB962C8B-B14F-4D97-AF65-F5344CB8AC3E}">
        <p14:creationId xmlns:p14="http://schemas.microsoft.com/office/powerpoint/2010/main" val="3045776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3" name="Google Shape;70;p15"/>
          <p:cNvPicPr preferRelativeResize="0"/>
          <p:nvPr/>
        </p:nvPicPr>
        <p:blipFill rotWithShape="1">
          <a:blip r:embed="rId3">
            <a:alphaModFix/>
          </a:blip>
          <a:srcRect/>
          <a:stretch/>
        </p:blipFill>
        <p:spPr>
          <a:xfrm>
            <a:off x="7911474" y="0"/>
            <a:ext cx="1232526" cy="611875"/>
          </a:xfrm>
          <a:prstGeom prst="rect">
            <a:avLst/>
          </a:prstGeom>
          <a:noFill/>
          <a:ln>
            <a:noFill/>
          </a:ln>
        </p:spPr>
      </p:pic>
    </p:spTree>
    <p:extLst>
      <p:ext uri="{BB962C8B-B14F-4D97-AF65-F5344CB8AC3E}">
        <p14:creationId xmlns:p14="http://schemas.microsoft.com/office/powerpoint/2010/main" val="424122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38706" cy="5143500"/>
          </a:xfrm>
        </p:spPr>
      </p:pic>
      <p:pic>
        <p:nvPicPr>
          <p:cNvPr id="3" name="Google Shape;70;p15"/>
          <p:cNvPicPr preferRelativeResize="0"/>
          <p:nvPr/>
        </p:nvPicPr>
        <p:blipFill rotWithShape="1">
          <a:blip r:embed="rId3">
            <a:alphaModFix/>
          </a:blip>
          <a:srcRect/>
          <a:stretch/>
        </p:blipFill>
        <p:spPr>
          <a:xfrm>
            <a:off x="7816881" y="96260"/>
            <a:ext cx="1232526" cy="611875"/>
          </a:xfrm>
          <a:prstGeom prst="rect">
            <a:avLst/>
          </a:prstGeom>
          <a:noFill/>
          <a:ln>
            <a:noFill/>
          </a:ln>
        </p:spPr>
      </p:pic>
    </p:spTree>
    <p:extLst>
      <p:ext uri="{BB962C8B-B14F-4D97-AF65-F5344CB8AC3E}">
        <p14:creationId xmlns:p14="http://schemas.microsoft.com/office/powerpoint/2010/main" val="186942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43499"/>
          </a:xfrm>
        </p:spPr>
      </p:pic>
      <p:pic>
        <p:nvPicPr>
          <p:cNvPr id="3" name="Google Shape;70;p15"/>
          <p:cNvPicPr preferRelativeResize="0"/>
          <p:nvPr/>
        </p:nvPicPr>
        <p:blipFill rotWithShape="1">
          <a:blip r:embed="rId3">
            <a:alphaModFix/>
          </a:blip>
          <a:srcRect/>
          <a:stretch/>
        </p:blipFill>
        <p:spPr>
          <a:xfrm>
            <a:off x="7808596" y="80144"/>
            <a:ext cx="1232526" cy="611875"/>
          </a:xfrm>
          <a:prstGeom prst="rect">
            <a:avLst/>
          </a:prstGeom>
          <a:noFill/>
          <a:ln>
            <a:noFill/>
          </a:ln>
        </p:spPr>
      </p:pic>
    </p:spTree>
    <p:extLst>
      <p:ext uri="{BB962C8B-B14F-4D97-AF65-F5344CB8AC3E}">
        <p14:creationId xmlns:p14="http://schemas.microsoft.com/office/powerpoint/2010/main" val="149206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595"/>
            <a:ext cx="9144000" cy="5143499"/>
          </a:xfrm>
        </p:spPr>
      </p:pic>
      <p:pic>
        <p:nvPicPr>
          <p:cNvPr id="3" name="Google Shape;63;p14"/>
          <p:cNvPicPr preferRelativeResize="0"/>
          <p:nvPr/>
        </p:nvPicPr>
        <p:blipFill rotWithShape="1">
          <a:blip r:embed="rId3">
            <a:alphaModFix/>
          </a:blip>
          <a:srcRect/>
          <a:stretch/>
        </p:blipFill>
        <p:spPr>
          <a:xfrm>
            <a:off x="7756044" y="202497"/>
            <a:ext cx="1232526" cy="611875"/>
          </a:xfrm>
          <a:prstGeom prst="rect">
            <a:avLst/>
          </a:prstGeom>
          <a:noFill/>
          <a:ln>
            <a:noFill/>
          </a:ln>
        </p:spPr>
      </p:pic>
    </p:spTree>
    <p:extLst>
      <p:ext uri="{BB962C8B-B14F-4D97-AF65-F5344CB8AC3E}">
        <p14:creationId xmlns:p14="http://schemas.microsoft.com/office/powerpoint/2010/main" val="278133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972" y="714376"/>
            <a:ext cx="4663440" cy="4233182"/>
          </a:xfrm>
        </p:spPr>
        <p:txBody>
          <a:bodyPr>
            <a:normAutofit lnSpcReduction="10000"/>
          </a:bodyPr>
          <a:lstStyle/>
          <a:p>
            <a:pPr marL="0" indent="0">
              <a:buNone/>
            </a:pPr>
            <a:r>
              <a:rPr lang="en-IN" b="1" u="sng" dirty="0" smtClean="0">
                <a:latin typeface="Calibri" panose="020F0502020204030204" pitchFamily="34" charset="0"/>
                <a:cs typeface="Calibri" panose="020F0502020204030204" pitchFamily="34" charset="0"/>
              </a:rPr>
              <a:t>FERROUS MINERALS:-</a:t>
            </a:r>
          </a:p>
          <a:p>
            <a:pPr marL="0" indent="0">
              <a:buNone/>
            </a:pPr>
            <a:r>
              <a:rPr lang="en-IN" u="sng" dirty="0">
                <a:latin typeface="Calibri" panose="020F0502020204030204" pitchFamily="34" charset="0"/>
                <a:cs typeface="Calibri" panose="020F0502020204030204" pitchFamily="34" charset="0"/>
              </a:rPr>
              <a:t>They provide base for the development of metallurgical industries.</a:t>
            </a:r>
          </a:p>
          <a:p>
            <a:pPr marL="0" indent="0">
              <a:buNone/>
            </a:pPr>
            <a:r>
              <a:rPr lang="en-IN" b="1" dirty="0" smtClean="0">
                <a:latin typeface="Calibri" panose="020F0502020204030204" pitchFamily="34" charset="0"/>
                <a:cs typeface="Calibri" panose="020F0502020204030204" pitchFamily="34" charset="0"/>
              </a:rPr>
              <a:t>IRON-ORE (basic mineral and backbone of industries)</a:t>
            </a:r>
          </a:p>
          <a:p>
            <a:r>
              <a:rPr lang="en-IN" b="1" dirty="0" smtClean="0">
                <a:latin typeface="Calibri" panose="020F0502020204030204" pitchFamily="34" charset="0"/>
                <a:cs typeface="Calibri" panose="020F0502020204030204" pitchFamily="34" charset="0"/>
              </a:rPr>
              <a:t>Largest reserve of iron-ore in Asia- </a:t>
            </a:r>
            <a:r>
              <a:rPr lang="en-IN" dirty="0" smtClean="0">
                <a:latin typeface="Calibri" panose="020F0502020204030204" pitchFamily="34" charset="0"/>
                <a:cs typeface="Calibri" panose="020F0502020204030204" pitchFamily="34" charset="0"/>
              </a:rPr>
              <a:t>India</a:t>
            </a:r>
          </a:p>
          <a:p>
            <a:r>
              <a:rPr lang="en-IN" b="1" dirty="0" smtClean="0">
                <a:latin typeface="Calibri" panose="020F0502020204030204" pitchFamily="34" charset="0"/>
                <a:cs typeface="Calibri" panose="020F0502020204030204" pitchFamily="34" charset="0"/>
              </a:rPr>
              <a:t>Types of Iron-ore found in India- </a:t>
            </a:r>
            <a:r>
              <a:rPr lang="en-IN" dirty="0" smtClean="0">
                <a:latin typeface="Calibri" panose="020F0502020204030204" pitchFamily="34" charset="0"/>
                <a:cs typeface="Calibri" panose="020F0502020204030204" pitchFamily="34" charset="0"/>
              </a:rPr>
              <a:t>Haematite and Magnetite</a:t>
            </a:r>
          </a:p>
          <a:p>
            <a:r>
              <a:rPr lang="en-IN" b="1" dirty="0" smtClean="0">
                <a:latin typeface="Calibri" panose="020F0502020204030204" pitchFamily="34" charset="0"/>
                <a:cs typeface="Calibri" panose="020F0502020204030204" pitchFamily="34" charset="0"/>
              </a:rPr>
              <a:t>Areas of iron-ore mines- </a:t>
            </a:r>
            <a:r>
              <a:rPr lang="en-IN" dirty="0" smtClean="0">
                <a:latin typeface="Calibri" panose="020F0502020204030204" pitchFamily="34" charset="0"/>
                <a:cs typeface="Calibri" panose="020F0502020204030204" pitchFamily="34" charset="0"/>
              </a:rPr>
              <a:t>Coals fields of </a:t>
            </a:r>
            <a:r>
              <a:rPr lang="en-IN" dirty="0" err="1" smtClean="0">
                <a:latin typeface="Calibri" panose="020F0502020204030204" pitchFamily="34" charset="0"/>
                <a:cs typeface="Calibri" panose="020F0502020204030204" pitchFamily="34" charset="0"/>
              </a:rPr>
              <a:t>Chhota</a:t>
            </a:r>
            <a:r>
              <a:rPr lang="en-IN" dirty="0" smtClean="0">
                <a:latin typeface="Calibri" panose="020F0502020204030204" pitchFamily="34" charset="0"/>
                <a:cs typeface="Calibri" panose="020F0502020204030204" pitchFamily="34" charset="0"/>
              </a:rPr>
              <a:t> Nagpur plateau (Jharkhand, Odisha, Chhattisgarh, MP)</a:t>
            </a:r>
          </a:p>
          <a:p>
            <a:r>
              <a:rPr lang="en-IN" b="1" dirty="0" smtClean="0">
                <a:latin typeface="Calibri" panose="020F0502020204030204" pitchFamily="34" charset="0"/>
                <a:cs typeface="Calibri" panose="020F0502020204030204" pitchFamily="34" charset="0"/>
              </a:rPr>
              <a:t>Iron-ore is used to make steel, build ships and in the construction industry.</a:t>
            </a:r>
          </a:p>
          <a:p>
            <a:pPr marL="0" indent="0">
              <a:buNone/>
            </a:pPr>
            <a:endParaRPr lang="en-IN" b="1" dirty="0" smtClean="0"/>
          </a:p>
          <a:p>
            <a:pPr marL="0" indent="0">
              <a:buNone/>
            </a:pPr>
            <a:endParaRPr lang="en-IN"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618" y="714375"/>
            <a:ext cx="3803945" cy="156038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906" y="2366659"/>
            <a:ext cx="3946522" cy="2580899"/>
          </a:xfrm>
          <a:prstGeom prst="rect">
            <a:avLst/>
          </a:prstGeom>
        </p:spPr>
      </p:pic>
      <p:sp>
        <p:nvSpPr>
          <p:cNvPr id="8" name="Rectangle 7"/>
          <p:cNvSpPr/>
          <p:nvPr/>
        </p:nvSpPr>
        <p:spPr>
          <a:xfrm>
            <a:off x="1407492" y="137726"/>
            <a:ext cx="5093061" cy="461665"/>
          </a:xfrm>
          <a:prstGeom prst="rect">
            <a:avLst/>
          </a:prstGeom>
        </p:spPr>
        <p:txBody>
          <a:bodyPr wrap="none">
            <a:spAutoFit/>
          </a:bodyPr>
          <a:lstStyle/>
          <a:p>
            <a:r>
              <a:rPr lang="en-IN" sz="2400" b="1" u="sng" dirty="0">
                <a:solidFill>
                  <a:srgbClr val="FF0000"/>
                </a:solidFill>
                <a:latin typeface="Calibri" panose="020F0502020204030204" pitchFamily="34" charset="0"/>
                <a:cs typeface="Calibri" panose="020F0502020204030204" pitchFamily="34" charset="0"/>
              </a:rPr>
              <a:t>DISTRIBUTION OF MINERALS IN INDIA </a:t>
            </a:r>
            <a:endParaRPr lang="en-IN" sz="2400" dirty="0">
              <a:solidFill>
                <a:srgbClr val="FF0000"/>
              </a:solidFill>
              <a:latin typeface="Calibri" panose="020F0502020204030204" pitchFamily="34" charset="0"/>
              <a:cs typeface="Calibri" panose="020F0502020204030204" pitchFamily="34" charset="0"/>
            </a:endParaRPr>
          </a:p>
        </p:txBody>
      </p:sp>
      <p:pic>
        <p:nvPicPr>
          <p:cNvPr id="6" name="Google Shape;70;p15"/>
          <p:cNvPicPr preferRelativeResize="0"/>
          <p:nvPr/>
        </p:nvPicPr>
        <p:blipFill rotWithShape="1">
          <a:blip r:embed="rId4">
            <a:alphaModFix/>
          </a:blip>
          <a:srcRect/>
          <a:stretch/>
        </p:blipFill>
        <p:spPr>
          <a:xfrm>
            <a:off x="7753020" y="120706"/>
            <a:ext cx="1232526" cy="611875"/>
          </a:xfrm>
          <a:prstGeom prst="rect">
            <a:avLst/>
          </a:prstGeom>
          <a:noFill/>
          <a:ln>
            <a:noFill/>
          </a:ln>
        </p:spPr>
      </p:pic>
    </p:spTree>
    <p:extLst>
      <p:ext uri="{BB962C8B-B14F-4D97-AF65-F5344CB8AC3E}">
        <p14:creationId xmlns:p14="http://schemas.microsoft.com/office/powerpoint/2010/main" val="228519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4620" y="573031"/>
            <a:ext cx="2761315" cy="3806292"/>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020" y="573031"/>
            <a:ext cx="3333989" cy="3806292"/>
          </a:xfrm>
          <a:prstGeom prst="rect">
            <a:avLst/>
          </a:prstGeom>
        </p:spPr>
      </p:pic>
      <p:sp>
        <p:nvSpPr>
          <p:cNvPr id="8" name="Rectangle 7"/>
          <p:cNvSpPr/>
          <p:nvPr/>
        </p:nvSpPr>
        <p:spPr>
          <a:xfrm>
            <a:off x="219976" y="1585603"/>
            <a:ext cx="2534501" cy="1600438"/>
          </a:xfrm>
          <a:prstGeom prst="rect">
            <a:avLst/>
          </a:prstGeom>
        </p:spPr>
        <p:txBody>
          <a:bodyPr wrap="square">
            <a:spAutoFit/>
          </a:bodyPr>
          <a:lstStyle/>
          <a:p>
            <a:r>
              <a:rPr lang="en-US" dirty="0" err="1">
                <a:latin typeface="Calibri" panose="020F0502020204030204" pitchFamily="34" charset="0"/>
                <a:cs typeface="Calibri" panose="020F0502020204030204" pitchFamily="34" charset="0"/>
              </a:rPr>
              <a:t>Kudre</a:t>
            </a:r>
            <a:r>
              <a:rPr lang="en-US" dirty="0">
                <a:latin typeface="Calibri" panose="020F0502020204030204" pitchFamily="34" charset="0"/>
                <a:cs typeface="Calibri" panose="020F0502020204030204" pitchFamily="34" charset="0"/>
              </a:rPr>
              <a:t> in Kannada means horse. The highest peak in the western </a:t>
            </a:r>
            <a:r>
              <a:rPr lang="en-US" dirty="0" err="1">
                <a:latin typeface="Calibri" panose="020F0502020204030204" pitchFamily="34" charset="0"/>
                <a:cs typeface="Calibri" panose="020F0502020204030204" pitchFamily="34" charset="0"/>
              </a:rPr>
              <a:t>ghats</a:t>
            </a:r>
            <a:r>
              <a:rPr lang="en-US" dirty="0">
                <a:latin typeface="Calibri" panose="020F0502020204030204" pitchFamily="34" charset="0"/>
                <a:cs typeface="Calibri" panose="020F0502020204030204" pitchFamily="34" charset="0"/>
              </a:rPr>
              <a:t> of Karnataka resembles the face of a horse. </a:t>
            </a:r>
          </a:p>
          <a:p>
            <a:r>
              <a:rPr lang="en-US" dirty="0">
                <a:latin typeface="Calibri" panose="020F0502020204030204" pitchFamily="34" charset="0"/>
                <a:cs typeface="Calibri" panose="020F0502020204030204" pitchFamily="34" charset="0"/>
              </a:rPr>
              <a:t>The </a:t>
            </a:r>
            <a:r>
              <a:rPr lang="en-US" dirty="0" err="1">
                <a:latin typeface="Calibri" panose="020F0502020204030204" pitchFamily="34" charset="0"/>
                <a:cs typeface="Calibri" panose="020F0502020204030204" pitchFamily="34" charset="0"/>
              </a:rPr>
              <a:t>Bailadila</a:t>
            </a:r>
            <a:r>
              <a:rPr lang="en-US" dirty="0">
                <a:latin typeface="Calibri" panose="020F0502020204030204" pitchFamily="34" charset="0"/>
                <a:cs typeface="Calibri" panose="020F0502020204030204" pitchFamily="34" charset="0"/>
              </a:rPr>
              <a:t> hills look like the hump of an ox, and hence its name.</a:t>
            </a:r>
          </a:p>
        </p:txBody>
      </p:sp>
      <p:pic>
        <p:nvPicPr>
          <p:cNvPr id="5" name="Google Shape;70;p15"/>
          <p:cNvPicPr preferRelativeResize="0"/>
          <p:nvPr/>
        </p:nvPicPr>
        <p:blipFill rotWithShape="1">
          <a:blip r:embed="rId4">
            <a:alphaModFix/>
          </a:blip>
          <a:srcRect/>
          <a:stretch/>
        </p:blipFill>
        <p:spPr>
          <a:xfrm>
            <a:off x="7769568" y="127790"/>
            <a:ext cx="1232526" cy="611875"/>
          </a:xfrm>
          <a:prstGeom prst="rect">
            <a:avLst/>
          </a:prstGeom>
          <a:noFill/>
          <a:ln>
            <a:noFill/>
          </a:ln>
        </p:spPr>
      </p:pic>
    </p:spTree>
    <p:extLst>
      <p:ext uri="{BB962C8B-B14F-4D97-AF65-F5344CB8AC3E}">
        <p14:creationId xmlns:p14="http://schemas.microsoft.com/office/powerpoint/2010/main" val="645558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3" name="Google Shape;70;p15"/>
          <p:cNvPicPr preferRelativeResize="0"/>
          <p:nvPr/>
        </p:nvPicPr>
        <p:blipFill rotWithShape="1">
          <a:blip r:embed="rId3">
            <a:alphaModFix/>
          </a:blip>
          <a:srcRect/>
          <a:stretch/>
        </p:blipFill>
        <p:spPr>
          <a:xfrm>
            <a:off x="7745534" y="248310"/>
            <a:ext cx="1232526" cy="611875"/>
          </a:xfrm>
          <a:prstGeom prst="rect">
            <a:avLst/>
          </a:prstGeom>
          <a:noFill/>
          <a:ln>
            <a:noFill/>
          </a:ln>
        </p:spPr>
      </p:pic>
    </p:spTree>
    <p:extLst>
      <p:ext uri="{BB962C8B-B14F-4D97-AF65-F5344CB8AC3E}">
        <p14:creationId xmlns:p14="http://schemas.microsoft.com/office/powerpoint/2010/main" val="287999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86" y="3675550"/>
            <a:ext cx="8502287" cy="1315199"/>
          </a:xfrm>
        </p:spPr>
        <p:txBody>
          <a:bodyPr>
            <a:normAutofit/>
          </a:bodyPr>
          <a:lstStyle/>
          <a:p>
            <a:pPr marL="0" indent="0" algn="just">
              <a:buNone/>
            </a:pPr>
            <a:r>
              <a:rPr lang="en-US" sz="2400" dirty="0" smtClean="0">
                <a:solidFill>
                  <a:srgbClr val="FF0000"/>
                </a:solidFill>
                <a:latin typeface="Calibri" panose="020F0502020204030204" pitchFamily="34" charset="0"/>
                <a:cs typeface="Calibri" panose="020F0502020204030204" pitchFamily="34" charset="0"/>
              </a:rPr>
              <a:t>• </a:t>
            </a:r>
            <a:r>
              <a:rPr lang="en-US" sz="2400" b="1" u="sng" dirty="0" smtClean="0">
                <a:solidFill>
                  <a:srgbClr val="FF0000"/>
                </a:solidFill>
                <a:latin typeface="Calibri" panose="020F0502020204030204" pitchFamily="34" charset="0"/>
                <a:cs typeface="Calibri" panose="020F0502020204030204" pitchFamily="34" charset="0"/>
              </a:rPr>
              <a:t>MAHARASHTRA-GOA BELT </a:t>
            </a:r>
            <a:r>
              <a:rPr lang="en-US" dirty="0" smtClean="0">
                <a:latin typeface="Calibri" panose="020F0502020204030204" pitchFamily="34" charset="0"/>
                <a:cs typeface="Calibri" panose="020F0502020204030204" pitchFamily="34" charset="0"/>
              </a:rPr>
              <a:t>includes </a:t>
            </a:r>
            <a:r>
              <a:rPr lang="en-US" dirty="0">
                <a:latin typeface="Calibri" panose="020F0502020204030204" pitchFamily="34" charset="0"/>
                <a:cs typeface="Calibri" panose="020F0502020204030204" pitchFamily="34" charset="0"/>
              </a:rPr>
              <a:t>the state of Goa and </a:t>
            </a:r>
            <a:r>
              <a:rPr lang="en-US" dirty="0" err="1">
                <a:latin typeface="Calibri" panose="020F0502020204030204" pitchFamily="34" charset="0"/>
                <a:cs typeface="Calibri" panose="020F0502020204030204" pitchFamily="34" charset="0"/>
              </a:rPr>
              <a:t>Ratnagiri</a:t>
            </a:r>
            <a:r>
              <a:rPr lang="en-US" dirty="0">
                <a:latin typeface="Calibri" panose="020F0502020204030204" pitchFamily="34" charset="0"/>
                <a:cs typeface="Calibri" panose="020F0502020204030204" pitchFamily="34" charset="0"/>
              </a:rPr>
              <a:t> district of </a:t>
            </a:r>
            <a:r>
              <a:rPr lang="en-US" dirty="0" smtClean="0">
                <a:latin typeface="Calibri" panose="020F0502020204030204" pitchFamily="34" charset="0"/>
                <a:cs typeface="Calibri" panose="020F0502020204030204" pitchFamily="34" charset="0"/>
              </a:rPr>
              <a:t>Maharashtra. Though</a:t>
            </a:r>
            <a:r>
              <a:rPr lang="en-US" dirty="0">
                <a:latin typeface="Calibri" panose="020F0502020204030204" pitchFamily="34" charset="0"/>
                <a:cs typeface="Calibri" panose="020F0502020204030204" pitchFamily="34" charset="0"/>
              </a:rPr>
              <a:t>, the ores are not of very high quality, yet they are efficiently exploited. Iron ore is exported through </a:t>
            </a:r>
            <a:r>
              <a:rPr lang="en-US" dirty="0" err="1">
                <a:latin typeface="Calibri" panose="020F0502020204030204" pitchFamily="34" charset="0"/>
                <a:cs typeface="Calibri" panose="020F0502020204030204" pitchFamily="34" charset="0"/>
              </a:rPr>
              <a:t>Marmagao</a:t>
            </a:r>
            <a:r>
              <a:rPr lang="en-US" dirty="0">
                <a:latin typeface="Calibri" panose="020F0502020204030204" pitchFamily="34" charset="0"/>
                <a:cs typeface="Calibri" panose="020F0502020204030204" pitchFamily="34" charset="0"/>
              </a:rPr>
              <a:t> port. </a:t>
            </a:r>
            <a:endParaRPr lang="en-IN"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206" y="222407"/>
            <a:ext cx="3252652" cy="3479675"/>
          </a:xfrm>
          <a:prstGeom prst="rect">
            <a:avLst/>
          </a:prstGeom>
        </p:spPr>
      </p:pic>
      <p:pic>
        <p:nvPicPr>
          <p:cNvPr id="5" name="Google Shape;70;p15"/>
          <p:cNvPicPr preferRelativeResize="0"/>
          <p:nvPr/>
        </p:nvPicPr>
        <p:blipFill rotWithShape="1">
          <a:blip r:embed="rId3">
            <a:alphaModFix/>
          </a:blip>
          <a:srcRect/>
          <a:stretch/>
        </p:blipFill>
        <p:spPr>
          <a:xfrm>
            <a:off x="7720947" y="174736"/>
            <a:ext cx="1232526" cy="611875"/>
          </a:xfrm>
          <a:prstGeom prst="rect">
            <a:avLst/>
          </a:prstGeom>
          <a:noFill/>
          <a:ln>
            <a:noFill/>
          </a:ln>
        </p:spPr>
      </p:pic>
    </p:spTree>
    <p:extLst>
      <p:ext uri="{BB962C8B-B14F-4D97-AF65-F5344CB8AC3E}">
        <p14:creationId xmlns:p14="http://schemas.microsoft.com/office/powerpoint/2010/main" val="4122024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378" y="0"/>
            <a:ext cx="8974182" cy="5065123"/>
          </a:xfrm>
        </p:spPr>
      </p:pic>
      <p:pic>
        <p:nvPicPr>
          <p:cNvPr id="3" name="Google Shape;70;p15"/>
          <p:cNvPicPr preferRelativeResize="0"/>
          <p:nvPr/>
        </p:nvPicPr>
        <p:blipFill rotWithShape="1">
          <a:blip r:embed="rId3">
            <a:alphaModFix/>
          </a:blip>
          <a:srcRect/>
          <a:stretch/>
        </p:blipFill>
        <p:spPr>
          <a:xfrm>
            <a:off x="7701267" y="80944"/>
            <a:ext cx="1232526" cy="611875"/>
          </a:xfrm>
          <a:prstGeom prst="rect">
            <a:avLst/>
          </a:prstGeom>
          <a:noFill/>
          <a:ln>
            <a:noFill/>
          </a:ln>
        </p:spPr>
      </p:pic>
    </p:spTree>
    <p:extLst>
      <p:ext uri="{BB962C8B-B14F-4D97-AF65-F5344CB8AC3E}">
        <p14:creationId xmlns:p14="http://schemas.microsoft.com/office/powerpoint/2010/main" val="2807409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4049" y="0"/>
            <a:ext cx="4509951" cy="51435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34049" cy="5143500"/>
          </a:xfrm>
          <a:prstGeom prst="rect">
            <a:avLst/>
          </a:prstGeom>
        </p:spPr>
      </p:pic>
      <p:pic>
        <p:nvPicPr>
          <p:cNvPr id="6" name="Google Shape;70;p15"/>
          <p:cNvPicPr preferRelativeResize="0"/>
          <p:nvPr/>
        </p:nvPicPr>
        <p:blipFill rotWithShape="1">
          <a:blip r:embed="rId4">
            <a:alphaModFix/>
          </a:blip>
          <a:srcRect/>
          <a:stretch/>
        </p:blipFill>
        <p:spPr>
          <a:xfrm>
            <a:off x="7911474" y="0"/>
            <a:ext cx="1232526" cy="611875"/>
          </a:xfrm>
          <a:prstGeom prst="rect">
            <a:avLst/>
          </a:prstGeom>
          <a:noFill/>
          <a:ln>
            <a:noFill/>
          </a:ln>
        </p:spPr>
      </p:pic>
    </p:spTree>
    <p:extLst>
      <p:ext uri="{BB962C8B-B14F-4D97-AF65-F5344CB8AC3E}">
        <p14:creationId xmlns:p14="http://schemas.microsoft.com/office/powerpoint/2010/main" val="2565253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32" y="186147"/>
            <a:ext cx="5314330" cy="3497579"/>
          </a:xfrm>
        </p:spPr>
        <p:txBody>
          <a:bodyPr>
            <a:noAutofit/>
          </a:bodyPr>
          <a:lstStyle/>
          <a:p>
            <a:pPr marL="0" indent="0">
              <a:buNone/>
            </a:pPr>
            <a:r>
              <a:rPr lang="en-IN" sz="2400" b="1" u="sng" dirty="0" smtClean="0">
                <a:solidFill>
                  <a:srgbClr val="FF0000"/>
                </a:solidFill>
                <a:latin typeface="Calibri" panose="020F0502020204030204" pitchFamily="34" charset="0"/>
                <a:cs typeface="Calibri" panose="020F0502020204030204" pitchFamily="34" charset="0"/>
              </a:rPr>
              <a:t>NON-FERROUS MINERALS:-</a:t>
            </a:r>
          </a:p>
          <a:p>
            <a:pPr marL="0" indent="0">
              <a:buNone/>
            </a:pPr>
            <a:r>
              <a:rPr lang="en-US" sz="1600" dirty="0">
                <a:latin typeface="Calibri" panose="020F0502020204030204" pitchFamily="34" charset="0"/>
                <a:cs typeface="Calibri" panose="020F0502020204030204" pitchFamily="34" charset="0"/>
              </a:rPr>
              <a:t>India’s reserves and production of non- ferrous minerals is not very satisfactory. </a:t>
            </a:r>
            <a:endParaRPr lang="en-US" sz="1600" dirty="0" smtClean="0">
              <a:latin typeface="Calibri" panose="020F0502020204030204" pitchFamily="34" charset="0"/>
              <a:cs typeface="Calibri" panose="020F0502020204030204" pitchFamily="34" charset="0"/>
            </a:endParaRPr>
          </a:p>
          <a:p>
            <a:pPr marL="0" indent="0">
              <a:buNone/>
            </a:pPr>
            <a:r>
              <a:rPr lang="en-US" sz="1600" dirty="0" smtClean="0">
                <a:latin typeface="Calibri" panose="020F0502020204030204" pitchFamily="34" charset="0"/>
                <a:cs typeface="Calibri" panose="020F0502020204030204" pitchFamily="34" charset="0"/>
              </a:rPr>
              <a:t>These </a:t>
            </a:r>
            <a:r>
              <a:rPr lang="en-US" sz="1600" dirty="0">
                <a:latin typeface="Calibri" panose="020F0502020204030204" pitchFamily="34" charset="0"/>
                <a:cs typeface="Calibri" panose="020F0502020204030204" pitchFamily="34" charset="0"/>
              </a:rPr>
              <a:t>minerals, which include copper, bauxite, lead, zinc and gold play a vital role in a number of metallurgical, engineering and electrical industries.</a:t>
            </a:r>
            <a:endParaRPr lang="en-IN" sz="1600" dirty="0" smtClean="0">
              <a:latin typeface="Calibri" panose="020F0502020204030204" pitchFamily="34" charset="0"/>
              <a:cs typeface="Calibri" panose="020F0502020204030204" pitchFamily="34" charset="0"/>
            </a:endParaRPr>
          </a:p>
          <a:p>
            <a:pPr marL="0" indent="0">
              <a:buNone/>
            </a:pPr>
            <a:endParaRPr lang="en-IN" sz="1600" b="1" dirty="0" smtClean="0">
              <a:latin typeface="Calibri" panose="020F0502020204030204" pitchFamily="34" charset="0"/>
              <a:cs typeface="Calibri" panose="020F0502020204030204" pitchFamily="34" charset="0"/>
            </a:endParaRPr>
          </a:p>
          <a:p>
            <a:pPr marL="0" indent="0">
              <a:buNone/>
            </a:pPr>
            <a:r>
              <a:rPr lang="en-IN" b="1" dirty="0" smtClean="0">
                <a:latin typeface="Calibri" panose="020F0502020204030204" pitchFamily="34" charset="0"/>
                <a:cs typeface="Calibri" panose="020F0502020204030204" pitchFamily="34" charset="0"/>
              </a:rPr>
              <a:t>COPPER</a:t>
            </a:r>
          </a:p>
          <a:p>
            <a:r>
              <a:rPr lang="en-IN" sz="1600" dirty="0" smtClean="0">
                <a:latin typeface="Calibri" panose="020F0502020204030204" pitchFamily="34" charset="0"/>
                <a:cs typeface="Calibri" panose="020F0502020204030204" pitchFamily="34" charset="0"/>
              </a:rPr>
              <a:t>Good conductor of electricity, used for making wires, electric motors, transformers and generators.</a:t>
            </a:r>
          </a:p>
          <a:p>
            <a:r>
              <a:rPr lang="en-IN" sz="1600" b="1" dirty="0" smtClean="0">
                <a:latin typeface="Calibri" panose="020F0502020204030204" pitchFamily="34" charset="0"/>
                <a:cs typeface="Calibri" panose="020F0502020204030204" pitchFamily="34" charset="0"/>
              </a:rPr>
              <a:t>Area of production- </a:t>
            </a:r>
            <a:r>
              <a:rPr lang="en-IN" sz="1600" dirty="0" smtClean="0">
                <a:latin typeface="Calibri" panose="020F0502020204030204" pitchFamily="34" charset="0"/>
                <a:cs typeface="Calibri" panose="020F0502020204030204" pitchFamily="34" charset="0"/>
              </a:rPr>
              <a:t>Rajasthan, MP, Jharkhand, Karnataka </a:t>
            </a:r>
          </a:p>
          <a:p>
            <a:r>
              <a:rPr lang="en-US" sz="1600" dirty="0">
                <a:latin typeface="Calibri" panose="020F0502020204030204" pitchFamily="34" charset="0"/>
                <a:cs typeface="Calibri" panose="020F0502020204030204" pitchFamily="34" charset="0"/>
              </a:rPr>
              <a:t> The </a:t>
            </a:r>
            <a:r>
              <a:rPr lang="en-US" sz="1600" dirty="0" err="1">
                <a:latin typeface="Calibri" panose="020F0502020204030204" pitchFamily="34" charset="0"/>
                <a:cs typeface="Calibri" panose="020F0502020204030204" pitchFamily="34" charset="0"/>
              </a:rPr>
              <a:t>Balaghat</a:t>
            </a:r>
            <a:r>
              <a:rPr lang="en-US" sz="1600" dirty="0">
                <a:latin typeface="Calibri" panose="020F0502020204030204" pitchFamily="34" charset="0"/>
                <a:cs typeface="Calibri" panose="020F0502020204030204" pitchFamily="34" charset="0"/>
              </a:rPr>
              <a:t> mines in Madhya Pradesh produce 52 per cent of India’s copper. The </a:t>
            </a:r>
            <a:r>
              <a:rPr lang="en-US" sz="1600" dirty="0" err="1">
                <a:latin typeface="Calibri" panose="020F0502020204030204" pitchFamily="34" charset="0"/>
                <a:cs typeface="Calibri" panose="020F0502020204030204" pitchFamily="34" charset="0"/>
              </a:rPr>
              <a:t>Singbhum</a:t>
            </a:r>
            <a:r>
              <a:rPr lang="en-US" sz="1600" dirty="0">
                <a:latin typeface="Calibri" panose="020F0502020204030204" pitchFamily="34" charset="0"/>
                <a:cs typeface="Calibri" panose="020F0502020204030204" pitchFamily="34" charset="0"/>
              </a:rPr>
              <a:t> district of Jharkhand is also a leading producer of copper. The </a:t>
            </a:r>
            <a:r>
              <a:rPr lang="en-US" sz="1600" dirty="0" err="1">
                <a:latin typeface="Calibri" panose="020F0502020204030204" pitchFamily="34" charset="0"/>
                <a:cs typeface="Calibri" panose="020F0502020204030204" pitchFamily="34" charset="0"/>
              </a:rPr>
              <a:t>Khetri</a:t>
            </a:r>
            <a:r>
              <a:rPr lang="en-US" sz="1600" dirty="0">
                <a:latin typeface="Calibri" panose="020F0502020204030204" pitchFamily="34" charset="0"/>
                <a:cs typeface="Calibri" panose="020F0502020204030204" pitchFamily="34" charset="0"/>
              </a:rPr>
              <a:t> mines in Rajasthan are also famous</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462" y="937487"/>
            <a:ext cx="3408938" cy="3613492"/>
          </a:xfrm>
          <a:prstGeom prst="rect">
            <a:avLst/>
          </a:prstGeom>
        </p:spPr>
      </p:pic>
      <p:pic>
        <p:nvPicPr>
          <p:cNvPr id="4" name="Google Shape;70;p15"/>
          <p:cNvPicPr preferRelativeResize="0"/>
          <p:nvPr/>
        </p:nvPicPr>
        <p:blipFill rotWithShape="1">
          <a:blip r:embed="rId3">
            <a:alphaModFix/>
          </a:blip>
          <a:srcRect/>
          <a:stretch/>
        </p:blipFill>
        <p:spPr>
          <a:xfrm>
            <a:off x="7547198" y="186147"/>
            <a:ext cx="1232526" cy="611875"/>
          </a:xfrm>
          <a:prstGeom prst="rect">
            <a:avLst/>
          </a:prstGeom>
          <a:noFill/>
          <a:ln>
            <a:noFill/>
          </a:ln>
        </p:spPr>
      </p:pic>
    </p:spTree>
    <p:extLst>
      <p:ext uri="{BB962C8B-B14F-4D97-AF65-F5344CB8AC3E}">
        <p14:creationId xmlns:p14="http://schemas.microsoft.com/office/powerpoint/2010/main" val="3616819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156" y="367775"/>
            <a:ext cx="5174024" cy="4656169"/>
          </a:xfrm>
        </p:spPr>
        <p:txBody>
          <a:bodyPr>
            <a:normAutofit fontScale="77500" lnSpcReduction="20000"/>
          </a:bodyPr>
          <a:lstStyle/>
          <a:p>
            <a:pPr marL="0" indent="0">
              <a:buNone/>
            </a:pPr>
            <a:r>
              <a:rPr lang="en-IN" sz="2600" b="1" u="sng" dirty="0">
                <a:solidFill>
                  <a:srgbClr val="FF0000"/>
                </a:solidFill>
                <a:latin typeface="Calibri" panose="020F0502020204030204" pitchFamily="34" charset="0"/>
                <a:cs typeface="Calibri" panose="020F0502020204030204" pitchFamily="34" charset="0"/>
              </a:rPr>
              <a:t>BAUXITE</a:t>
            </a:r>
          </a:p>
          <a:p>
            <a:r>
              <a:rPr lang="en-US" dirty="0">
                <a:latin typeface="Calibri" panose="020F0502020204030204" pitchFamily="34" charset="0"/>
                <a:cs typeface="Calibri" panose="020F0502020204030204" pitchFamily="34" charset="0"/>
              </a:rPr>
              <a:t>Though, several ores contain </a:t>
            </a:r>
            <a:r>
              <a:rPr lang="en-US" dirty="0" err="1">
                <a:latin typeface="Calibri" panose="020F0502020204030204" pitchFamily="34" charset="0"/>
                <a:cs typeface="Calibri" panose="020F0502020204030204" pitchFamily="34" charset="0"/>
              </a:rPr>
              <a:t>aluminium</a:t>
            </a:r>
            <a:r>
              <a:rPr lang="en-US" dirty="0">
                <a:latin typeface="Calibri" panose="020F0502020204030204" pitchFamily="34" charset="0"/>
                <a:cs typeface="Calibri" panose="020F0502020204030204" pitchFamily="34" charset="0"/>
              </a:rPr>
              <a:t>, it is from bauxite, a clay-like substance that alumina and later </a:t>
            </a:r>
            <a:r>
              <a:rPr lang="en-US" dirty="0" err="1">
                <a:latin typeface="Calibri" panose="020F0502020204030204" pitchFamily="34" charset="0"/>
                <a:cs typeface="Calibri" panose="020F0502020204030204" pitchFamily="34" charset="0"/>
              </a:rPr>
              <a:t>aluminium</a:t>
            </a:r>
            <a:r>
              <a:rPr lang="en-US" dirty="0">
                <a:latin typeface="Calibri" panose="020F0502020204030204" pitchFamily="34" charset="0"/>
                <a:cs typeface="Calibri" panose="020F0502020204030204" pitchFamily="34" charset="0"/>
              </a:rPr>
              <a:t> is obtained. Bauxite deposits are formed by the decomposition of a wide variety of rocks rich in </a:t>
            </a:r>
            <a:r>
              <a:rPr lang="en-US" dirty="0" err="1">
                <a:latin typeface="Calibri" panose="020F0502020204030204" pitchFamily="34" charset="0"/>
                <a:cs typeface="Calibri" panose="020F0502020204030204" pitchFamily="34" charset="0"/>
              </a:rPr>
              <a:t>aluminium</a:t>
            </a:r>
            <a:r>
              <a:rPr lang="en-US" dirty="0">
                <a:latin typeface="Calibri" panose="020F0502020204030204" pitchFamily="34" charset="0"/>
                <a:cs typeface="Calibri" panose="020F0502020204030204" pitchFamily="34" charset="0"/>
              </a:rPr>
              <a:t> silicates.</a:t>
            </a:r>
          </a:p>
          <a:p>
            <a:r>
              <a:rPr lang="en-IN" dirty="0" smtClean="0">
                <a:latin typeface="Calibri" panose="020F0502020204030204" pitchFamily="34" charset="0"/>
                <a:cs typeface="Calibri" panose="020F0502020204030204" pitchFamily="34" charset="0"/>
              </a:rPr>
              <a:t>Aluminium </a:t>
            </a:r>
            <a:r>
              <a:rPr lang="en-IN" dirty="0">
                <a:latin typeface="Calibri" panose="020F0502020204030204" pitchFamily="34" charset="0"/>
                <a:cs typeface="Calibri" panose="020F0502020204030204" pitchFamily="34" charset="0"/>
              </a:rPr>
              <a:t>is used to manufacture automobiles and aircrafts, constructions, furniture, fittings, kitchenware </a:t>
            </a:r>
            <a:r>
              <a:rPr lang="en-US" dirty="0" err="1" smtClean="0">
                <a:latin typeface="Calibri" panose="020F0502020204030204" pitchFamily="34" charset="0"/>
                <a:cs typeface="Calibri" panose="020F0502020204030204" pitchFamily="34" charset="0"/>
              </a:rPr>
              <a:t>etc</a:t>
            </a:r>
            <a:r>
              <a:rPr lang="en-US" dirty="0" smtClean="0">
                <a:latin typeface="Calibri" panose="020F0502020204030204" pitchFamily="34" charset="0"/>
                <a:cs typeface="Calibri" panose="020F0502020204030204" pitchFamily="34" charset="0"/>
              </a:rPr>
              <a:t> because it </a:t>
            </a:r>
            <a:r>
              <a:rPr lang="en-US" dirty="0">
                <a:latin typeface="Calibri" panose="020F0502020204030204" pitchFamily="34" charset="0"/>
                <a:cs typeface="Calibri" panose="020F0502020204030204" pitchFamily="34" charset="0"/>
              </a:rPr>
              <a:t>combines the strength of metals such as iron, with extreme lightness and also with good conductivity and great </a:t>
            </a:r>
            <a:r>
              <a:rPr lang="en-US" dirty="0" smtClean="0">
                <a:latin typeface="Calibri" panose="020F0502020204030204" pitchFamily="34" charset="0"/>
                <a:cs typeface="Calibri" panose="020F0502020204030204" pitchFamily="34" charset="0"/>
              </a:rPr>
              <a:t>malleability.</a:t>
            </a:r>
          </a:p>
          <a:p>
            <a:r>
              <a:rPr lang="en-IN" b="1" dirty="0" smtClean="0">
                <a:latin typeface="Calibri" panose="020F0502020204030204" pitchFamily="34" charset="0"/>
                <a:cs typeface="Calibri" panose="020F0502020204030204" pitchFamily="34" charset="0"/>
              </a:rPr>
              <a:t>Largest </a:t>
            </a:r>
            <a:r>
              <a:rPr lang="en-IN" b="1" dirty="0">
                <a:latin typeface="Calibri" panose="020F0502020204030204" pitchFamily="34" charset="0"/>
                <a:cs typeface="Calibri" panose="020F0502020204030204" pitchFamily="34" charset="0"/>
              </a:rPr>
              <a:t>producer of bauxite in India- </a:t>
            </a:r>
            <a:r>
              <a:rPr lang="en-IN" dirty="0" smtClean="0">
                <a:latin typeface="Calibri" panose="020F0502020204030204" pitchFamily="34" charset="0"/>
                <a:cs typeface="Calibri" panose="020F0502020204030204" pitchFamily="34" charset="0"/>
              </a:rPr>
              <a:t>Odisha</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is the largest bauxite producing state in India with 45 per cent of the country’s total production in 2000-01. </a:t>
            </a:r>
            <a:r>
              <a:rPr lang="en-US" dirty="0" err="1">
                <a:latin typeface="Calibri" panose="020F0502020204030204" pitchFamily="34" charset="0"/>
                <a:cs typeface="Calibri" panose="020F0502020204030204" pitchFamily="34" charset="0"/>
              </a:rPr>
              <a:t>Panchpatmali</a:t>
            </a:r>
            <a:r>
              <a:rPr lang="en-US" dirty="0">
                <a:latin typeface="Calibri" panose="020F0502020204030204" pitchFamily="34" charset="0"/>
                <a:cs typeface="Calibri" panose="020F0502020204030204" pitchFamily="34" charset="0"/>
              </a:rPr>
              <a:t> deposits in </a:t>
            </a:r>
            <a:r>
              <a:rPr lang="en-US" dirty="0" err="1">
                <a:latin typeface="Calibri" panose="020F0502020204030204" pitchFamily="34" charset="0"/>
                <a:cs typeface="Calibri" panose="020F0502020204030204" pitchFamily="34" charset="0"/>
              </a:rPr>
              <a:t>Koraput</a:t>
            </a:r>
            <a:r>
              <a:rPr lang="en-US" dirty="0">
                <a:latin typeface="Calibri" panose="020F0502020204030204" pitchFamily="34" charset="0"/>
                <a:cs typeface="Calibri" panose="020F0502020204030204" pitchFamily="34" charset="0"/>
              </a:rPr>
              <a:t> district are the most important bauxite deposits in the state.</a:t>
            </a:r>
          </a:p>
          <a:p>
            <a:r>
              <a:rPr lang="en-IN" dirty="0" smtClean="0">
                <a:latin typeface="Calibri" panose="020F0502020204030204" pitchFamily="34" charset="0"/>
                <a:cs typeface="Calibri" panose="020F0502020204030204" pitchFamily="34" charset="0"/>
              </a:rPr>
              <a:t> </a:t>
            </a:r>
            <a:r>
              <a:rPr lang="en-IN" b="1" dirty="0" smtClean="0">
                <a:latin typeface="Calibri" panose="020F0502020204030204" pitchFamily="34" charset="0"/>
                <a:cs typeface="Calibri" panose="020F0502020204030204" pitchFamily="34" charset="0"/>
              </a:rPr>
              <a:t>Other </a:t>
            </a:r>
            <a:r>
              <a:rPr lang="en-IN" b="1" dirty="0">
                <a:latin typeface="Calibri" panose="020F0502020204030204" pitchFamily="34" charset="0"/>
                <a:cs typeface="Calibri" panose="020F0502020204030204" pitchFamily="34" charset="0"/>
              </a:rPr>
              <a:t>areas are </a:t>
            </a:r>
            <a:r>
              <a:rPr lang="en-IN" dirty="0">
                <a:latin typeface="Calibri" panose="020F0502020204030204" pitchFamily="34" charset="0"/>
                <a:cs typeface="Calibri" panose="020F0502020204030204" pitchFamily="34" charset="0"/>
              </a:rPr>
              <a:t>Jharkhand, Chhattisgarh, MP, Gujarat, </a:t>
            </a:r>
            <a:r>
              <a:rPr lang="en-IN" dirty="0" err="1">
                <a:latin typeface="Calibri" panose="020F0502020204030204" pitchFamily="34" charset="0"/>
                <a:cs typeface="Calibri" panose="020F0502020204030204" pitchFamily="34" charset="0"/>
              </a:rPr>
              <a:t>Maharastra</a:t>
            </a:r>
            <a:r>
              <a:rPr lang="en-IN" dirty="0">
                <a:latin typeface="Calibri" panose="020F0502020204030204" pitchFamily="34" charset="0"/>
                <a:cs typeface="Calibri" panose="020F0502020204030204" pitchFamily="34" charset="0"/>
              </a:rPr>
              <a:t>, Tamil </a:t>
            </a:r>
            <a:r>
              <a:rPr lang="en-IN" dirty="0" smtClean="0">
                <a:latin typeface="Calibri" panose="020F0502020204030204" pitchFamily="34" charset="0"/>
                <a:cs typeface="Calibri" panose="020F0502020204030204" pitchFamily="34" charset="0"/>
              </a:rPr>
              <a:t>Nadu</a:t>
            </a:r>
          </a:p>
          <a:p>
            <a:r>
              <a:rPr lang="en-US" dirty="0" smtClean="0">
                <a:latin typeface="Calibri" panose="020F0502020204030204" pitchFamily="34" charset="0"/>
                <a:cs typeface="Calibri" panose="020F0502020204030204" pitchFamily="34" charset="0"/>
              </a:rPr>
              <a:t>India’s bauxite deposits are mainly found in the </a:t>
            </a:r>
            <a:r>
              <a:rPr lang="en-US" dirty="0" err="1" smtClean="0">
                <a:latin typeface="Calibri" panose="020F0502020204030204" pitchFamily="34" charset="0"/>
                <a:cs typeface="Calibri" panose="020F0502020204030204" pitchFamily="34" charset="0"/>
              </a:rPr>
              <a:t>Amarkantak</a:t>
            </a:r>
            <a:r>
              <a:rPr lang="en-US" dirty="0" smtClean="0">
                <a:latin typeface="Calibri" panose="020F0502020204030204" pitchFamily="34" charset="0"/>
                <a:cs typeface="Calibri" panose="020F0502020204030204" pitchFamily="34" charset="0"/>
              </a:rPr>
              <a:t> plateau, </a:t>
            </a:r>
            <a:r>
              <a:rPr lang="en-US" dirty="0" err="1" smtClean="0">
                <a:latin typeface="Calibri" panose="020F0502020204030204" pitchFamily="34" charset="0"/>
                <a:cs typeface="Calibri" panose="020F0502020204030204" pitchFamily="34" charset="0"/>
              </a:rPr>
              <a:t>Maikal</a:t>
            </a:r>
            <a:r>
              <a:rPr lang="en-US" dirty="0" smtClean="0">
                <a:latin typeface="Calibri" panose="020F0502020204030204" pitchFamily="34" charset="0"/>
                <a:cs typeface="Calibri" panose="020F0502020204030204" pitchFamily="34" charset="0"/>
              </a:rPr>
              <a:t> hills and the plateau region of </a:t>
            </a:r>
            <a:r>
              <a:rPr lang="en-US" dirty="0" err="1" smtClean="0">
                <a:latin typeface="Calibri" panose="020F0502020204030204" pitchFamily="34" charset="0"/>
                <a:cs typeface="Calibri" panose="020F0502020204030204" pitchFamily="34" charset="0"/>
              </a:rPr>
              <a:t>Bilaspur</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Katni</a:t>
            </a:r>
            <a:r>
              <a:rPr lang="en-US" dirty="0" smtClean="0">
                <a:latin typeface="Calibri" panose="020F0502020204030204" pitchFamily="34" charset="0"/>
                <a:cs typeface="Calibri" panose="020F0502020204030204" pitchFamily="34" charset="0"/>
              </a:rPr>
              <a:t>. </a:t>
            </a:r>
          </a:p>
          <a:p>
            <a:endParaRPr lang="en-IN" sz="1400" dirty="0" smtClean="0"/>
          </a:p>
          <a:p>
            <a:endParaRPr lang="en-IN" dirty="0"/>
          </a:p>
          <a:p>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961" y="2722016"/>
            <a:ext cx="3353890" cy="21619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961" y="367775"/>
            <a:ext cx="3166109" cy="2354241"/>
          </a:xfrm>
          <a:prstGeom prst="rect">
            <a:avLst/>
          </a:prstGeom>
        </p:spPr>
      </p:pic>
      <p:pic>
        <p:nvPicPr>
          <p:cNvPr id="5" name="Google Shape;70;p15"/>
          <p:cNvPicPr preferRelativeResize="0"/>
          <p:nvPr/>
        </p:nvPicPr>
        <p:blipFill rotWithShape="1">
          <a:blip r:embed="rId4">
            <a:alphaModFix/>
          </a:blip>
          <a:srcRect/>
          <a:stretch/>
        </p:blipFill>
        <p:spPr>
          <a:xfrm>
            <a:off x="7911474" y="144106"/>
            <a:ext cx="1232526" cy="611875"/>
          </a:xfrm>
          <a:prstGeom prst="rect">
            <a:avLst/>
          </a:prstGeom>
          <a:noFill/>
          <a:ln>
            <a:noFill/>
          </a:ln>
        </p:spPr>
      </p:pic>
    </p:spTree>
    <p:extLst>
      <p:ext uri="{BB962C8B-B14F-4D97-AF65-F5344CB8AC3E}">
        <p14:creationId xmlns:p14="http://schemas.microsoft.com/office/powerpoint/2010/main" val="670164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29522"/>
          </a:xfrm>
        </p:spPr>
        <p:txBody>
          <a:bodyPr>
            <a:noAutofit/>
          </a:bodyPr>
          <a:lstStyle/>
          <a:p>
            <a:r>
              <a:rPr lang="en-IN" b="1" u="sng" dirty="0">
                <a:solidFill>
                  <a:srgbClr val="FF0000"/>
                </a:solidFill>
                <a:latin typeface="Calibri" panose="020F0502020204030204" pitchFamily="34" charset="0"/>
                <a:cs typeface="Calibri" panose="020F0502020204030204" pitchFamily="34" charset="0"/>
              </a:rPr>
              <a:t>NON-METALLIC MINERALS:-</a:t>
            </a:r>
          </a:p>
        </p:txBody>
      </p:sp>
      <p:sp>
        <p:nvSpPr>
          <p:cNvPr id="3" name="Content Placeholder 2"/>
          <p:cNvSpPr>
            <a:spLocks noGrp="1"/>
          </p:cNvSpPr>
          <p:nvPr>
            <p:ph idx="1"/>
          </p:nvPr>
        </p:nvSpPr>
        <p:spPr>
          <a:xfrm>
            <a:off x="628650" y="803365"/>
            <a:ext cx="7886700" cy="3987710"/>
          </a:xfrm>
        </p:spPr>
        <p:txBody>
          <a:bodyPr>
            <a:normAutofit fontScale="92500" lnSpcReduction="10000"/>
          </a:bodyPr>
          <a:lstStyle/>
          <a:p>
            <a:pPr marL="0" indent="0">
              <a:buNone/>
            </a:pPr>
            <a:r>
              <a:rPr lang="en-IN" sz="1900" b="1" dirty="0">
                <a:latin typeface="Calibri" panose="020F0502020204030204" pitchFamily="34" charset="0"/>
                <a:cs typeface="Calibri" panose="020F0502020204030204" pitchFamily="34" charset="0"/>
              </a:rPr>
              <a:t>MICA</a:t>
            </a:r>
          </a:p>
          <a:p>
            <a:r>
              <a:rPr lang="en-IN" sz="1900" b="1" dirty="0">
                <a:latin typeface="Calibri" panose="020F0502020204030204" pitchFamily="34" charset="0"/>
                <a:cs typeface="Calibri" panose="020F0502020204030204" pitchFamily="34" charset="0"/>
              </a:rPr>
              <a:t>Largest producer and exporter in the world- </a:t>
            </a:r>
            <a:r>
              <a:rPr lang="en-IN" sz="1900" dirty="0">
                <a:latin typeface="Calibri" panose="020F0502020204030204" pitchFamily="34" charset="0"/>
                <a:cs typeface="Calibri" panose="020F0502020204030204" pitchFamily="34" charset="0"/>
              </a:rPr>
              <a:t>India</a:t>
            </a:r>
          </a:p>
          <a:p>
            <a:r>
              <a:rPr lang="en-US" sz="1900" dirty="0" smtClean="0">
                <a:latin typeface="Calibri" panose="020F0502020204030204" pitchFamily="34" charset="0"/>
                <a:cs typeface="Calibri" panose="020F0502020204030204" pitchFamily="34" charset="0"/>
              </a:rPr>
              <a:t>Mica </a:t>
            </a:r>
            <a:r>
              <a:rPr lang="en-US" sz="1900" dirty="0">
                <a:latin typeface="Calibri" panose="020F0502020204030204" pitchFamily="34" charset="0"/>
                <a:cs typeface="Calibri" panose="020F0502020204030204" pitchFamily="34" charset="0"/>
              </a:rPr>
              <a:t>is a mineral made up of a series of plates or leaves. It splits easily into thin sheets. These sheets can be so thin that a thousand can be layered into a mica sheet of a few centimeters high</a:t>
            </a:r>
            <a:r>
              <a:rPr lang="en-US" sz="1900" dirty="0" smtClean="0">
                <a:latin typeface="Calibri" panose="020F0502020204030204" pitchFamily="34" charset="0"/>
                <a:cs typeface="Calibri" panose="020F0502020204030204" pitchFamily="34" charset="0"/>
              </a:rPr>
              <a:t>.</a:t>
            </a:r>
          </a:p>
          <a:p>
            <a:r>
              <a:rPr lang="en-US" sz="1900" dirty="0" smtClean="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Mica can be clear, black, green, red yellow or brown. Due to its excellent di-electric strength, low power loss factor, insulating properties and resistance to high voltage, mica is one of the most indispensable minerals used in electric and electronic industries. </a:t>
            </a:r>
            <a:endParaRPr lang="en-US" sz="1900" dirty="0" smtClean="0">
              <a:latin typeface="Calibri" panose="020F0502020204030204" pitchFamily="34" charset="0"/>
              <a:cs typeface="Calibri" panose="020F0502020204030204" pitchFamily="34" charset="0"/>
            </a:endParaRPr>
          </a:p>
          <a:p>
            <a:r>
              <a:rPr lang="en-US" sz="1900" dirty="0" smtClean="0">
                <a:latin typeface="Calibri" panose="020F0502020204030204" pitchFamily="34" charset="0"/>
                <a:cs typeface="Calibri" panose="020F0502020204030204" pitchFamily="34" charset="0"/>
              </a:rPr>
              <a:t>Mica </a:t>
            </a:r>
            <a:r>
              <a:rPr lang="en-US" sz="1900" dirty="0">
                <a:latin typeface="Calibri" panose="020F0502020204030204" pitchFamily="34" charset="0"/>
                <a:cs typeface="Calibri" panose="020F0502020204030204" pitchFamily="34" charset="0"/>
              </a:rPr>
              <a:t>deposits are found in the northern edge of the </a:t>
            </a:r>
            <a:r>
              <a:rPr lang="en-US" sz="1900" dirty="0" err="1">
                <a:latin typeface="Calibri" panose="020F0502020204030204" pitchFamily="34" charset="0"/>
                <a:cs typeface="Calibri" panose="020F0502020204030204" pitchFamily="34" charset="0"/>
              </a:rPr>
              <a:t>Chota</a:t>
            </a:r>
            <a:r>
              <a:rPr lang="en-US" sz="1900" dirty="0">
                <a:latin typeface="Calibri" panose="020F0502020204030204" pitchFamily="34" charset="0"/>
                <a:cs typeface="Calibri" panose="020F0502020204030204" pitchFamily="34" charset="0"/>
              </a:rPr>
              <a:t> Nagpur plateau. </a:t>
            </a:r>
            <a:r>
              <a:rPr lang="en-US" sz="1900" dirty="0" err="1">
                <a:latin typeface="Calibri" panose="020F0502020204030204" pitchFamily="34" charset="0"/>
                <a:cs typeface="Calibri" panose="020F0502020204030204" pitchFamily="34" charset="0"/>
              </a:rPr>
              <a:t>Koderma</a:t>
            </a:r>
            <a:r>
              <a:rPr lang="en-US" sz="1900" dirty="0">
                <a:latin typeface="Calibri" panose="020F0502020204030204" pitchFamily="34" charset="0"/>
                <a:cs typeface="Calibri" panose="020F0502020204030204" pitchFamily="34" charset="0"/>
              </a:rPr>
              <a:t> Gaya – </a:t>
            </a:r>
            <a:r>
              <a:rPr lang="en-US" sz="1900" dirty="0" err="1">
                <a:latin typeface="Calibri" panose="020F0502020204030204" pitchFamily="34" charset="0"/>
                <a:cs typeface="Calibri" panose="020F0502020204030204" pitchFamily="34" charset="0"/>
              </a:rPr>
              <a:t>Hazaribagh</a:t>
            </a:r>
            <a:r>
              <a:rPr lang="en-US" sz="1900" dirty="0">
                <a:latin typeface="Calibri" panose="020F0502020204030204" pitchFamily="34" charset="0"/>
                <a:cs typeface="Calibri" panose="020F0502020204030204" pitchFamily="34" charset="0"/>
              </a:rPr>
              <a:t> belt of </a:t>
            </a:r>
            <a:r>
              <a:rPr lang="en-US" sz="1900" u="sng" dirty="0">
                <a:latin typeface="Calibri" panose="020F0502020204030204" pitchFamily="34" charset="0"/>
                <a:cs typeface="Calibri" panose="020F0502020204030204" pitchFamily="34" charset="0"/>
              </a:rPr>
              <a:t>Jharkhand is the leading producer</a:t>
            </a:r>
            <a:r>
              <a:rPr lang="en-US" sz="1900" dirty="0">
                <a:latin typeface="Calibri" panose="020F0502020204030204" pitchFamily="34" charset="0"/>
                <a:cs typeface="Calibri" panose="020F0502020204030204" pitchFamily="34" charset="0"/>
              </a:rPr>
              <a:t>. In Rajasthan, the major mica producing area is around Ajmer. Nellore mica belt of Andhra Pradesh is also an important producer in the country.</a:t>
            </a:r>
          </a:p>
          <a:p>
            <a:endParaRPr lang="en-IN" sz="1900" dirty="0">
              <a:latin typeface="Calibri" panose="020F0502020204030204" pitchFamily="34" charset="0"/>
              <a:cs typeface="Calibri" panose="020F0502020204030204" pitchFamily="34" charset="0"/>
            </a:endParaRPr>
          </a:p>
        </p:txBody>
      </p:sp>
      <p:pic>
        <p:nvPicPr>
          <p:cNvPr id="4" name="Google Shape;70;p15"/>
          <p:cNvPicPr preferRelativeResize="0"/>
          <p:nvPr/>
        </p:nvPicPr>
        <p:blipFill rotWithShape="1">
          <a:blip r:embed="rId2">
            <a:alphaModFix/>
          </a:blip>
          <a:srcRect/>
          <a:stretch/>
        </p:blipFill>
        <p:spPr>
          <a:xfrm>
            <a:off x="7787575" y="191489"/>
            <a:ext cx="1232526" cy="611875"/>
          </a:xfrm>
          <a:prstGeom prst="rect">
            <a:avLst/>
          </a:prstGeom>
          <a:noFill/>
          <a:ln>
            <a:noFill/>
          </a:ln>
        </p:spPr>
      </p:pic>
    </p:spTree>
    <p:extLst>
      <p:ext uri="{BB962C8B-B14F-4D97-AF65-F5344CB8AC3E}">
        <p14:creationId xmlns:p14="http://schemas.microsoft.com/office/powerpoint/2010/main" val="855768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57" y="78378"/>
            <a:ext cx="4340135" cy="50651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092" y="78378"/>
            <a:ext cx="4438106" cy="4927963"/>
          </a:xfrm>
          <a:prstGeom prst="rect">
            <a:avLst/>
          </a:prstGeom>
        </p:spPr>
      </p:pic>
      <p:pic>
        <p:nvPicPr>
          <p:cNvPr id="6" name="Google Shape;70;p15"/>
          <p:cNvPicPr preferRelativeResize="0"/>
          <p:nvPr/>
        </p:nvPicPr>
        <p:blipFill rotWithShape="1">
          <a:blip r:embed="rId4">
            <a:alphaModFix/>
          </a:blip>
          <a:srcRect/>
          <a:stretch/>
        </p:blipFill>
        <p:spPr>
          <a:xfrm>
            <a:off x="7692672" y="78378"/>
            <a:ext cx="1232526" cy="611875"/>
          </a:xfrm>
          <a:prstGeom prst="rect">
            <a:avLst/>
          </a:prstGeom>
          <a:noFill/>
          <a:ln>
            <a:noFill/>
          </a:ln>
        </p:spPr>
      </p:pic>
    </p:spTree>
    <p:extLst>
      <p:ext uri="{BB962C8B-B14F-4D97-AF65-F5344CB8AC3E}">
        <p14:creationId xmlns:p14="http://schemas.microsoft.com/office/powerpoint/2010/main" val="72087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16" y="85794"/>
            <a:ext cx="8915947" cy="5057706"/>
          </a:xfrm>
        </p:spPr>
      </p:pic>
      <p:pic>
        <p:nvPicPr>
          <p:cNvPr id="3" name="Google Shape;63;p14"/>
          <p:cNvPicPr preferRelativeResize="0"/>
          <p:nvPr/>
        </p:nvPicPr>
        <p:blipFill rotWithShape="1">
          <a:blip r:embed="rId3">
            <a:alphaModFix/>
          </a:blip>
          <a:srcRect/>
          <a:stretch/>
        </p:blipFill>
        <p:spPr>
          <a:xfrm>
            <a:off x="7756044" y="202497"/>
            <a:ext cx="1232526" cy="611875"/>
          </a:xfrm>
          <a:prstGeom prst="rect">
            <a:avLst/>
          </a:prstGeom>
          <a:noFill/>
          <a:ln>
            <a:noFill/>
          </a:ln>
        </p:spPr>
      </p:pic>
    </p:spTree>
    <p:extLst>
      <p:ext uri="{BB962C8B-B14F-4D97-AF65-F5344CB8AC3E}">
        <p14:creationId xmlns:p14="http://schemas.microsoft.com/office/powerpoint/2010/main" val="872477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88305"/>
          </a:xfrm>
        </p:spPr>
        <p:txBody>
          <a:bodyPr>
            <a:noAutofit/>
          </a:bodyPr>
          <a:lstStyle/>
          <a:p>
            <a:r>
              <a:rPr lang="en-IN" b="1" dirty="0">
                <a:solidFill>
                  <a:srgbClr val="FF0000"/>
                </a:solidFill>
                <a:latin typeface="Calibri" panose="020F0502020204030204" pitchFamily="34" charset="0"/>
                <a:cs typeface="Calibri" panose="020F0502020204030204" pitchFamily="34" charset="0"/>
              </a:rPr>
              <a:t>ROCK MINERALS</a:t>
            </a:r>
          </a:p>
        </p:txBody>
      </p:sp>
      <p:sp>
        <p:nvSpPr>
          <p:cNvPr id="3" name="Content Placeholder 2"/>
          <p:cNvSpPr>
            <a:spLocks noGrp="1"/>
          </p:cNvSpPr>
          <p:nvPr>
            <p:ph idx="1"/>
          </p:nvPr>
        </p:nvSpPr>
        <p:spPr>
          <a:xfrm>
            <a:off x="628650" y="862150"/>
            <a:ext cx="7886700" cy="3770573"/>
          </a:xfrm>
        </p:spPr>
        <p:txBody>
          <a:bodyPr/>
          <a:lstStyle/>
          <a:p>
            <a:pPr marL="0" indent="0">
              <a:buNone/>
            </a:pPr>
            <a:r>
              <a:rPr lang="en-IN" b="1" dirty="0">
                <a:latin typeface="Calibri" panose="020F0502020204030204" pitchFamily="34" charset="0"/>
                <a:cs typeface="Calibri" panose="020F0502020204030204" pitchFamily="34" charset="0"/>
              </a:rPr>
              <a:t>LIMESTONE</a:t>
            </a:r>
          </a:p>
          <a:p>
            <a:r>
              <a:rPr lang="en-IN" sz="2000" b="1" dirty="0" smtClean="0">
                <a:latin typeface="Calibri" panose="020F0502020204030204" pitchFamily="34" charset="0"/>
                <a:cs typeface="Calibri" panose="020F0502020204030204" pitchFamily="34" charset="0"/>
              </a:rPr>
              <a:t>Areas- </a:t>
            </a:r>
            <a:r>
              <a:rPr lang="en-IN" sz="2000" dirty="0">
                <a:latin typeface="Calibri" panose="020F0502020204030204" pitchFamily="34" charset="0"/>
                <a:cs typeface="Calibri" panose="020F0502020204030204" pitchFamily="34" charset="0"/>
              </a:rPr>
              <a:t>Bihar, Jharkhand, Odisha, MP, Chhattisgarh, Rajasthan, Gujarat, Tamil Nadu</a:t>
            </a:r>
            <a:r>
              <a:rPr lang="en-IN" sz="2000" dirty="0" smtClean="0">
                <a:latin typeface="Calibri" panose="020F0502020204030204" pitchFamily="34" charset="0"/>
                <a:cs typeface="Calibri" panose="020F0502020204030204" pitchFamily="34" charset="0"/>
              </a:rPr>
              <a:t>.</a:t>
            </a:r>
          </a:p>
          <a:p>
            <a:r>
              <a:rPr lang="en-US" sz="2000" dirty="0">
                <a:latin typeface="Calibri" panose="020F0502020204030204" pitchFamily="34" charset="0"/>
                <a:cs typeface="Calibri" panose="020F0502020204030204" pitchFamily="34" charset="0"/>
              </a:rPr>
              <a:t>Limestone is found in association with rocks composed of calcium carbonates or calcium and magnesium carbonates. It is found in sedimentary rocks of most geological formations. </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Limestone </a:t>
            </a:r>
            <a:r>
              <a:rPr lang="en-US" sz="2000" dirty="0">
                <a:latin typeface="Calibri" panose="020F0502020204030204" pitchFamily="34" charset="0"/>
                <a:cs typeface="Calibri" panose="020F0502020204030204" pitchFamily="34" charset="0"/>
              </a:rPr>
              <a:t>is the basic raw material for the cement industry and essential for smelting iron ore in the blast furnace.</a:t>
            </a:r>
          </a:p>
          <a:p>
            <a:endParaRPr lang="en-IN" dirty="0"/>
          </a:p>
          <a:p>
            <a:endParaRPr lang="en-IN" dirty="0"/>
          </a:p>
        </p:txBody>
      </p:sp>
      <p:pic>
        <p:nvPicPr>
          <p:cNvPr id="4" name="Google Shape;70;p15"/>
          <p:cNvPicPr preferRelativeResize="0"/>
          <p:nvPr/>
        </p:nvPicPr>
        <p:blipFill rotWithShape="1">
          <a:blip r:embed="rId2">
            <a:alphaModFix/>
          </a:blip>
          <a:srcRect/>
          <a:stretch/>
        </p:blipFill>
        <p:spPr>
          <a:xfrm>
            <a:off x="7692982" y="143668"/>
            <a:ext cx="1232526" cy="611875"/>
          </a:xfrm>
          <a:prstGeom prst="rect">
            <a:avLst/>
          </a:prstGeom>
          <a:noFill/>
          <a:ln>
            <a:noFill/>
          </a:ln>
        </p:spPr>
      </p:pic>
    </p:spTree>
    <p:extLst>
      <p:ext uri="{BB962C8B-B14F-4D97-AF65-F5344CB8AC3E}">
        <p14:creationId xmlns:p14="http://schemas.microsoft.com/office/powerpoint/2010/main" val="3124125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490334"/>
          </a:xfrm>
        </p:spPr>
        <p:txBody>
          <a:bodyPr>
            <a:noAutofit/>
          </a:bodyPr>
          <a:lstStyle/>
          <a:p>
            <a:r>
              <a:rPr lang="en-IN" b="1" dirty="0">
                <a:latin typeface="Calibri" panose="020F0502020204030204" pitchFamily="34" charset="0"/>
                <a:cs typeface="Calibri" panose="020F0502020204030204" pitchFamily="34" charset="0"/>
              </a:rPr>
              <a:t>HAZARDS OF MINING (</a:t>
            </a:r>
            <a:r>
              <a:rPr lang="en-IN" b="1" dirty="0">
                <a:solidFill>
                  <a:srgbClr val="FF0000"/>
                </a:solidFill>
                <a:latin typeface="Calibri" panose="020F0502020204030204" pitchFamily="34" charset="0"/>
                <a:cs typeface="Calibri" panose="020F0502020204030204" pitchFamily="34" charset="0"/>
              </a:rPr>
              <a:t>KILLER INDUSTRY</a:t>
            </a:r>
            <a:r>
              <a:rPr lang="en-IN" b="1" dirty="0">
                <a:latin typeface="Calibri" panose="020F0502020204030204" pitchFamily="34" charset="0"/>
                <a:cs typeface="Calibri" panose="020F0502020204030204" pitchFamily="34" charset="0"/>
              </a:rPr>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0589" y="901336"/>
            <a:ext cx="4417661" cy="39468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02" y="901336"/>
            <a:ext cx="4036422" cy="3946889"/>
          </a:xfrm>
          <a:prstGeom prst="rect">
            <a:avLst/>
          </a:prstGeom>
        </p:spPr>
      </p:pic>
      <p:pic>
        <p:nvPicPr>
          <p:cNvPr id="6" name="Google Shape;70;p15"/>
          <p:cNvPicPr preferRelativeResize="0"/>
          <p:nvPr/>
        </p:nvPicPr>
        <p:blipFill rotWithShape="1">
          <a:blip r:embed="rId4">
            <a:alphaModFix/>
          </a:blip>
          <a:srcRect/>
          <a:stretch/>
        </p:blipFill>
        <p:spPr>
          <a:xfrm>
            <a:off x="7808596" y="136686"/>
            <a:ext cx="1232526" cy="611875"/>
          </a:xfrm>
          <a:prstGeom prst="rect">
            <a:avLst/>
          </a:prstGeom>
          <a:noFill/>
          <a:ln>
            <a:noFill/>
          </a:ln>
        </p:spPr>
      </p:pic>
    </p:spTree>
    <p:extLst>
      <p:ext uri="{BB962C8B-B14F-4D97-AF65-F5344CB8AC3E}">
        <p14:creationId xmlns:p14="http://schemas.microsoft.com/office/powerpoint/2010/main" val="2306970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553436"/>
            <a:ext cx="7886700" cy="2762249"/>
          </a:xfrm>
        </p:spPr>
        <p:txBody>
          <a:bodyPr/>
          <a:lstStyle/>
          <a:p>
            <a:r>
              <a:rPr lang="en-US" dirty="0">
                <a:latin typeface="Calibri" panose="020F0502020204030204" pitchFamily="34" charset="0"/>
                <a:cs typeface="Calibri" panose="020F0502020204030204" pitchFamily="34" charset="0"/>
              </a:rPr>
              <a:t>The dust and noxious fumes inhaled by miners make them vulnerable to pulmonary diseases.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risk of collapsing mine roofs, inundation and fires in coalmines are a constant threat to miners.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water sources in the region get contaminated due to </a:t>
            </a:r>
            <a:r>
              <a:rPr lang="en-US" dirty="0" smtClean="0">
                <a:latin typeface="Calibri" panose="020F0502020204030204" pitchFamily="34" charset="0"/>
                <a:cs typeface="Calibri" panose="020F0502020204030204" pitchFamily="34" charset="0"/>
              </a:rPr>
              <a:t>mining.</a:t>
            </a:r>
          </a:p>
          <a:p>
            <a:r>
              <a:rPr lang="en-US" dirty="0" smtClean="0">
                <a:latin typeface="Calibri" panose="020F0502020204030204" pitchFamily="34" charset="0"/>
                <a:cs typeface="Calibri" panose="020F0502020204030204" pitchFamily="34" charset="0"/>
              </a:rPr>
              <a:t>Dumping </a:t>
            </a:r>
            <a:r>
              <a:rPr lang="en-US" dirty="0">
                <a:latin typeface="Calibri" panose="020F0502020204030204" pitchFamily="34" charset="0"/>
                <a:cs typeface="Calibri" panose="020F0502020204030204" pitchFamily="34" charset="0"/>
              </a:rPr>
              <a:t>of waste and slurry leads to degradation of land, soil, and increase in stream and river pollution.</a:t>
            </a:r>
          </a:p>
        </p:txBody>
      </p:sp>
      <p:sp>
        <p:nvSpPr>
          <p:cNvPr id="4" name="Rectangle 3"/>
          <p:cNvSpPr/>
          <p:nvPr/>
        </p:nvSpPr>
        <p:spPr>
          <a:xfrm>
            <a:off x="638175" y="3021396"/>
            <a:ext cx="8486775" cy="1200329"/>
          </a:xfrm>
          <a:prstGeom prst="rect">
            <a:avLst/>
          </a:prstGeom>
        </p:spPr>
        <p:txBody>
          <a:bodyPr wrap="square">
            <a:spAutoFit/>
          </a:bodyPr>
          <a:lstStyle/>
          <a:p>
            <a:r>
              <a:rPr lang="en-US" sz="2400" b="1" dirty="0">
                <a:solidFill>
                  <a:srgbClr val="FF0000"/>
                </a:solidFill>
                <a:latin typeface="Calibri" panose="020F0502020204030204" pitchFamily="34" charset="0"/>
                <a:cs typeface="Calibri" panose="020F0502020204030204" pitchFamily="34" charset="0"/>
              </a:rPr>
              <a:t>Stricter safety regulations and implementation of environmental laws are essential to prevent mining from becoming a “killer industry”.</a:t>
            </a:r>
            <a:endParaRPr lang="en-IN" sz="2400" b="1" dirty="0">
              <a:solidFill>
                <a:srgbClr val="FF0000"/>
              </a:solidFill>
              <a:latin typeface="Calibri" panose="020F0502020204030204" pitchFamily="34" charset="0"/>
              <a:cs typeface="Calibri" panose="020F0502020204030204" pitchFamily="34" charset="0"/>
            </a:endParaRPr>
          </a:p>
        </p:txBody>
      </p:sp>
      <p:pic>
        <p:nvPicPr>
          <p:cNvPr id="5" name="Google Shape;70;p15"/>
          <p:cNvPicPr preferRelativeResize="0"/>
          <p:nvPr/>
        </p:nvPicPr>
        <p:blipFill rotWithShape="1">
          <a:blip r:embed="rId2">
            <a:alphaModFix/>
          </a:blip>
          <a:srcRect/>
          <a:stretch/>
        </p:blipFill>
        <p:spPr>
          <a:xfrm>
            <a:off x="7892424" y="122184"/>
            <a:ext cx="1232526" cy="611875"/>
          </a:xfrm>
          <a:prstGeom prst="rect">
            <a:avLst/>
          </a:prstGeom>
          <a:noFill/>
          <a:ln>
            <a:noFill/>
          </a:ln>
        </p:spPr>
      </p:pic>
    </p:spTree>
    <p:extLst>
      <p:ext uri="{BB962C8B-B14F-4D97-AF65-F5344CB8AC3E}">
        <p14:creationId xmlns:p14="http://schemas.microsoft.com/office/powerpoint/2010/main" val="2068621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25" y="724513"/>
            <a:ext cx="7886700" cy="994172"/>
          </a:xfrm>
        </p:spPr>
        <p:txBody>
          <a:bodyPr/>
          <a:lstStyle/>
          <a:p>
            <a:r>
              <a:rPr lang="en-IN" b="1" u="sng" dirty="0" smtClean="0">
                <a:solidFill>
                  <a:srgbClr val="FF0000"/>
                </a:solidFill>
                <a:latin typeface="Calibri" panose="020F0502020204030204" pitchFamily="34" charset="0"/>
                <a:cs typeface="Calibri" panose="020F0502020204030204" pitchFamily="34" charset="0"/>
              </a:rPr>
              <a:t>CONSERVATION OF MINERALS</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16825" y="1492469"/>
            <a:ext cx="7886700" cy="1902372"/>
          </a:xfrm>
        </p:spPr>
        <p:txBody>
          <a:bodyPr/>
          <a:lstStyle/>
          <a:p>
            <a:r>
              <a:rPr lang="en-US" dirty="0">
                <a:latin typeface="Calibri" panose="020F0502020204030204" pitchFamily="34" charset="0"/>
                <a:cs typeface="Calibri" panose="020F0502020204030204" pitchFamily="34" charset="0"/>
              </a:rPr>
              <a:t>Minerals are the non-renewable resources.</a:t>
            </a:r>
          </a:p>
          <a:p>
            <a:r>
              <a:rPr lang="en-US" dirty="0">
                <a:latin typeface="Calibri" panose="020F0502020204030204" pitchFamily="34" charset="0"/>
                <a:cs typeface="Calibri" panose="020F0502020204030204" pitchFamily="34" charset="0"/>
              </a:rPr>
              <a:t>It is necessary to reduce wastage in process of mining.</a:t>
            </a:r>
          </a:p>
          <a:p>
            <a:r>
              <a:rPr lang="en-US" dirty="0">
                <a:latin typeface="Calibri" panose="020F0502020204030204" pitchFamily="34" charset="0"/>
                <a:cs typeface="Calibri" panose="020F0502020204030204" pitchFamily="34" charset="0"/>
              </a:rPr>
              <a:t>Recycling of metals is the way to conserve mineral resources.</a:t>
            </a:r>
          </a:p>
          <a:p>
            <a:r>
              <a:rPr lang="en-US" dirty="0">
                <a:latin typeface="Calibri" panose="020F0502020204030204" pitchFamily="34" charset="0"/>
                <a:cs typeface="Calibri" panose="020F0502020204030204" pitchFamily="34" charset="0"/>
              </a:rPr>
              <a:t>O</a:t>
            </a:r>
            <a:r>
              <a:rPr lang="en-US" dirty="0" smtClean="0">
                <a:latin typeface="Calibri" panose="020F0502020204030204" pitchFamily="34" charset="0"/>
                <a:cs typeface="Calibri" panose="020F0502020204030204" pitchFamily="34" charset="0"/>
              </a:rPr>
              <a:t>ver </a:t>
            </a:r>
            <a:r>
              <a:rPr lang="en-US" dirty="0">
                <a:latin typeface="Calibri" panose="020F0502020204030204" pitchFamily="34" charset="0"/>
                <a:cs typeface="Calibri" panose="020F0502020204030204" pitchFamily="34" charset="0"/>
              </a:rPr>
              <a:t>exploitation is harmful for environment as well.</a:t>
            </a:r>
          </a:p>
          <a:p>
            <a:endParaRPr lang="en-IN" dirty="0"/>
          </a:p>
        </p:txBody>
      </p:sp>
      <p:pic>
        <p:nvPicPr>
          <p:cNvPr id="4" name="Google Shape;70;p15"/>
          <p:cNvPicPr preferRelativeResize="0"/>
          <p:nvPr/>
        </p:nvPicPr>
        <p:blipFill rotWithShape="1">
          <a:blip r:embed="rId2">
            <a:alphaModFix/>
          </a:blip>
          <a:srcRect/>
          <a:stretch/>
        </p:blipFill>
        <p:spPr>
          <a:xfrm>
            <a:off x="7777066" y="190679"/>
            <a:ext cx="1232526" cy="611875"/>
          </a:xfrm>
          <a:prstGeom prst="rect">
            <a:avLst/>
          </a:prstGeom>
          <a:noFill/>
          <a:ln>
            <a:noFill/>
          </a:ln>
        </p:spPr>
      </p:pic>
    </p:spTree>
    <p:extLst>
      <p:ext uri="{BB962C8B-B14F-4D97-AF65-F5344CB8AC3E}">
        <p14:creationId xmlns:p14="http://schemas.microsoft.com/office/powerpoint/2010/main" val="2818053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6675"/>
            <a:ext cx="9144000" cy="5210175"/>
          </a:xfrm>
        </p:spPr>
      </p:pic>
      <p:pic>
        <p:nvPicPr>
          <p:cNvPr id="3" name="Google Shape;70;p15"/>
          <p:cNvPicPr preferRelativeResize="0"/>
          <p:nvPr/>
        </p:nvPicPr>
        <p:blipFill rotWithShape="1">
          <a:blip r:embed="rId3">
            <a:alphaModFix/>
          </a:blip>
          <a:srcRect/>
          <a:stretch/>
        </p:blipFill>
        <p:spPr>
          <a:xfrm>
            <a:off x="7798086" y="0"/>
            <a:ext cx="1232526" cy="611875"/>
          </a:xfrm>
          <a:prstGeom prst="rect">
            <a:avLst/>
          </a:prstGeom>
          <a:noFill/>
          <a:ln>
            <a:noFill/>
          </a:ln>
        </p:spPr>
      </p:pic>
    </p:spTree>
    <p:extLst>
      <p:ext uri="{BB962C8B-B14F-4D97-AF65-F5344CB8AC3E}">
        <p14:creationId xmlns:p14="http://schemas.microsoft.com/office/powerpoint/2010/main" val="701661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solidFill>
                  <a:srgbClr val="FF0000"/>
                </a:solidFill>
                <a:latin typeface="Calibri" panose="020F0502020204030204" pitchFamily="34" charset="0"/>
                <a:cs typeface="Calibri" panose="020F0502020204030204" pitchFamily="34" charset="0"/>
              </a:rPr>
              <a:t>RECAPITULATION:-</a:t>
            </a:r>
            <a:endParaRPr lang="en-IN" b="1" u="sng"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8650" y="1369219"/>
            <a:ext cx="7395210" cy="3174206"/>
          </a:xfrm>
        </p:spPr>
        <p:txBody>
          <a:bodyPr>
            <a:normAutofit/>
          </a:bodyPr>
          <a:lstStyle/>
          <a:p>
            <a:r>
              <a:rPr lang="en-IN" dirty="0" smtClean="0">
                <a:latin typeface="Calibri" panose="020F0502020204030204" pitchFamily="34" charset="0"/>
                <a:cs typeface="Calibri" panose="020F0502020204030204" pitchFamily="34" charset="0"/>
              </a:rPr>
              <a:t>Mineral Resources</a:t>
            </a:r>
          </a:p>
          <a:p>
            <a:r>
              <a:rPr lang="en-IN" dirty="0" smtClean="0">
                <a:latin typeface="Calibri" panose="020F0502020204030204" pitchFamily="34" charset="0"/>
                <a:cs typeface="Calibri" panose="020F0502020204030204" pitchFamily="34" charset="0"/>
              </a:rPr>
              <a:t>Mode of occurrence of minerals</a:t>
            </a:r>
          </a:p>
          <a:p>
            <a:r>
              <a:rPr lang="en-IN" dirty="0" smtClean="0">
                <a:latin typeface="Calibri" panose="020F0502020204030204" pitchFamily="34" charset="0"/>
                <a:cs typeface="Calibri" panose="020F0502020204030204" pitchFamily="34" charset="0"/>
              </a:rPr>
              <a:t>Types of Minerals</a:t>
            </a:r>
          </a:p>
          <a:p>
            <a:r>
              <a:rPr lang="en-IN" dirty="0" smtClean="0">
                <a:latin typeface="Calibri" panose="020F0502020204030204" pitchFamily="34" charset="0"/>
                <a:cs typeface="Calibri" panose="020F0502020204030204" pitchFamily="34" charset="0"/>
              </a:rPr>
              <a:t>Extraction of Minerals</a:t>
            </a:r>
          </a:p>
          <a:p>
            <a:r>
              <a:rPr lang="en-IN" dirty="0" smtClean="0">
                <a:latin typeface="Calibri" panose="020F0502020204030204" pitchFamily="34" charset="0"/>
                <a:cs typeface="Calibri" panose="020F0502020204030204" pitchFamily="34" charset="0"/>
              </a:rPr>
              <a:t>Distribution of Minerals in India and its Uses (Iron-Ore, Bauxite, Mica, Copper, Manganese, Limestone)</a:t>
            </a:r>
          </a:p>
          <a:p>
            <a:r>
              <a:rPr lang="en-IN" dirty="0" smtClean="0">
                <a:latin typeface="Calibri" panose="020F0502020204030204" pitchFamily="34" charset="0"/>
                <a:cs typeface="Calibri" panose="020F0502020204030204" pitchFamily="34" charset="0"/>
              </a:rPr>
              <a:t>Hazards of mining</a:t>
            </a:r>
          </a:p>
          <a:p>
            <a:r>
              <a:rPr lang="en-IN" dirty="0" smtClean="0">
                <a:latin typeface="Calibri" panose="020F0502020204030204" pitchFamily="34" charset="0"/>
                <a:cs typeface="Calibri" panose="020F0502020204030204" pitchFamily="34" charset="0"/>
              </a:rPr>
              <a:t>Conservation of minerals</a:t>
            </a:r>
            <a:endParaRPr lang="en-IN" dirty="0">
              <a:latin typeface="Calibri" panose="020F0502020204030204" pitchFamily="34" charset="0"/>
              <a:cs typeface="Calibri" panose="020F0502020204030204" pitchFamily="34" charset="0"/>
            </a:endParaRPr>
          </a:p>
        </p:txBody>
      </p:sp>
      <p:pic>
        <p:nvPicPr>
          <p:cNvPr id="4" name="Google Shape;70;p15"/>
          <p:cNvPicPr preferRelativeResize="0"/>
          <p:nvPr/>
        </p:nvPicPr>
        <p:blipFill rotWithShape="1">
          <a:blip r:embed="rId2">
            <a:alphaModFix/>
          </a:blip>
          <a:srcRect/>
          <a:stretch/>
        </p:blipFill>
        <p:spPr>
          <a:xfrm>
            <a:off x="7654551" y="139087"/>
            <a:ext cx="1232526" cy="611875"/>
          </a:xfrm>
          <a:prstGeom prst="rect">
            <a:avLst/>
          </a:prstGeom>
          <a:noFill/>
          <a:ln>
            <a:noFill/>
          </a:ln>
        </p:spPr>
      </p:pic>
    </p:spTree>
    <p:extLst>
      <p:ext uri="{BB962C8B-B14F-4D97-AF65-F5344CB8AC3E}">
        <p14:creationId xmlns:p14="http://schemas.microsoft.com/office/powerpoint/2010/main" val="19832757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solidFill>
                  <a:srgbClr val="FF0000"/>
                </a:solidFill>
                <a:latin typeface="Calibri" panose="020F0502020204030204" pitchFamily="34" charset="0"/>
                <a:cs typeface="Calibri" panose="020F0502020204030204" pitchFamily="34" charset="0"/>
              </a:rPr>
              <a:t>CONTENT:-</a:t>
            </a:r>
            <a:endParaRPr lang="en-IN" b="1" u="sng"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8650" y="1203620"/>
            <a:ext cx="7395210" cy="3263504"/>
          </a:xfrm>
        </p:spPr>
        <p:txBody>
          <a:bodyPr>
            <a:normAutofit/>
          </a:bodyPr>
          <a:lstStyle/>
          <a:p>
            <a:r>
              <a:rPr lang="en-IN" dirty="0" smtClean="0">
                <a:latin typeface="Calibri" panose="020F0502020204030204" pitchFamily="34" charset="0"/>
                <a:cs typeface="Calibri" panose="020F0502020204030204" pitchFamily="34" charset="0"/>
              </a:rPr>
              <a:t>Energy Resources</a:t>
            </a:r>
          </a:p>
          <a:p>
            <a:r>
              <a:rPr lang="en-IN" dirty="0" smtClean="0">
                <a:latin typeface="Calibri" panose="020F0502020204030204" pitchFamily="34" charset="0"/>
                <a:cs typeface="Calibri" panose="020F0502020204030204" pitchFamily="34" charset="0"/>
              </a:rPr>
              <a:t>Conventional Sources of Energy (Coal, Petroleum, Natural Gas, Electricity-Hydro and Thermal)</a:t>
            </a:r>
          </a:p>
          <a:p>
            <a:r>
              <a:rPr lang="en-IN" dirty="0" smtClean="0">
                <a:latin typeface="Calibri" panose="020F0502020204030204" pitchFamily="34" charset="0"/>
                <a:cs typeface="Calibri" panose="020F0502020204030204" pitchFamily="34" charset="0"/>
              </a:rPr>
              <a:t>Non-Conventional Sources of Energy (Hydroelectric Power, Solar Energy, Wind Energy, Nuclear Power, Geothermal Energy, Tidal Energy, Biogas)</a:t>
            </a:r>
          </a:p>
          <a:p>
            <a:r>
              <a:rPr lang="en-IN" dirty="0" smtClean="0">
                <a:latin typeface="Calibri" panose="020F0502020204030204" pitchFamily="34" charset="0"/>
                <a:cs typeface="Calibri" panose="020F0502020204030204" pitchFamily="34" charset="0"/>
              </a:rPr>
              <a:t>Need for using Non-Conventional Sources of Energy</a:t>
            </a:r>
          </a:p>
          <a:p>
            <a:r>
              <a:rPr lang="en-IN" dirty="0" smtClean="0">
                <a:latin typeface="Calibri" panose="020F0502020204030204" pitchFamily="34" charset="0"/>
                <a:cs typeface="Calibri" panose="020F0502020204030204" pitchFamily="34" charset="0"/>
              </a:rPr>
              <a:t>Conservation of Energy</a:t>
            </a:r>
            <a:endParaRPr lang="en-IN" dirty="0">
              <a:latin typeface="Calibri" panose="020F0502020204030204" pitchFamily="34" charset="0"/>
              <a:cs typeface="Calibri" panose="020F0502020204030204" pitchFamily="34" charset="0"/>
            </a:endParaRPr>
          </a:p>
        </p:txBody>
      </p:sp>
      <p:pic>
        <p:nvPicPr>
          <p:cNvPr id="4" name="Google Shape;70;p15"/>
          <p:cNvPicPr preferRelativeResize="0"/>
          <p:nvPr/>
        </p:nvPicPr>
        <p:blipFill rotWithShape="1">
          <a:blip r:embed="rId2">
            <a:alphaModFix/>
          </a:blip>
          <a:srcRect/>
          <a:stretch/>
        </p:blipFill>
        <p:spPr>
          <a:xfrm>
            <a:off x="7736409" y="107275"/>
            <a:ext cx="1232526" cy="611875"/>
          </a:xfrm>
          <a:prstGeom prst="rect">
            <a:avLst/>
          </a:prstGeom>
          <a:noFill/>
          <a:ln>
            <a:noFill/>
          </a:ln>
        </p:spPr>
      </p:pic>
    </p:spTree>
    <p:extLst>
      <p:ext uri="{BB962C8B-B14F-4D97-AF65-F5344CB8AC3E}">
        <p14:creationId xmlns:p14="http://schemas.microsoft.com/office/powerpoint/2010/main" val="1208731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35" y="189187"/>
            <a:ext cx="7886700" cy="771525"/>
          </a:xfrm>
        </p:spPr>
        <p:txBody>
          <a:bodyPr>
            <a:normAutofit fontScale="90000"/>
          </a:bodyPr>
          <a:lstStyle/>
          <a:p>
            <a:pPr algn="ctr"/>
            <a:r>
              <a:rPr lang="en-IN" sz="3100" b="1" u="sng" dirty="0">
                <a:solidFill>
                  <a:srgbClr val="FF0000"/>
                </a:solidFill>
                <a:latin typeface="Calibri" panose="020F0502020204030204" pitchFamily="34" charset="0"/>
                <a:cs typeface="Calibri" panose="020F0502020204030204" pitchFamily="34" charset="0"/>
              </a:rPr>
              <a:t>ENERGY RESOURCES</a:t>
            </a:r>
            <a:r>
              <a:rPr lang="en-IN" dirty="0" smtClean="0">
                <a:latin typeface="Arial" panose="020B0604020202020204" pitchFamily="34" charset="0"/>
                <a:cs typeface="Arial" panose="020B0604020202020204" pitchFamily="34" charset="0"/>
              </a:rPr>
              <a:t/>
            </a:r>
            <a:br>
              <a:rPr lang="en-IN" dirty="0" smtClean="0">
                <a:latin typeface="Arial" panose="020B0604020202020204" pitchFamily="34" charset="0"/>
                <a:cs typeface="Arial" panose="020B0604020202020204" pitchFamily="34" charset="0"/>
              </a:rPr>
            </a:br>
            <a:endParaRPr lang="en-IN" dirty="0"/>
          </a:p>
        </p:txBody>
      </p:sp>
      <p:sp>
        <p:nvSpPr>
          <p:cNvPr id="3" name="Content Placeholder 2"/>
          <p:cNvSpPr>
            <a:spLocks noGrp="1"/>
          </p:cNvSpPr>
          <p:nvPr>
            <p:ph idx="1"/>
          </p:nvPr>
        </p:nvSpPr>
        <p:spPr>
          <a:xfrm>
            <a:off x="699135" y="901509"/>
            <a:ext cx="7886700" cy="3954269"/>
          </a:xfrm>
        </p:spPr>
        <p:txBody>
          <a:bodyPr>
            <a:normAutofit fontScale="92500" lnSpcReduction="20000"/>
          </a:bodyPr>
          <a:lstStyle/>
          <a:p>
            <a:endParaRPr lang="en-US" dirty="0" smtClean="0"/>
          </a:p>
          <a:p>
            <a:r>
              <a:rPr lang="en-US" sz="1700" dirty="0">
                <a:latin typeface="Calibri" panose="020F0502020204030204" pitchFamily="34" charset="0"/>
                <a:cs typeface="Calibri" panose="020F0502020204030204" pitchFamily="34" charset="0"/>
              </a:rPr>
              <a:t>Energy is required for all activities. It is needed to cook, to provide light and heat, to propel vehicles and to drive machinery in industries. </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Energy </a:t>
            </a:r>
            <a:r>
              <a:rPr lang="en-US" sz="1700" dirty="0">
                <a:latin typeface="Calibri" panose="020F0502020204030204" pitchFamily="34" charset="0"/>
                <a:cs typeface="Calibri" panose="020F0502020204030204" pitchFamily="34" charset="0"/>
              </a:rPr>
              <a:t>can be generated from fuel minerals like coal, petroleum, natural gas, uranium and from electricity. </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Energy </a:t>
            </a:r>
            <a:r>
              <a:rPr lang="en-US" sz="1700" dirty="0">
                <a:latin typeface="Calibri" panose="020F0502020204030204" pitchFamily="34" charset="0"/>
                <a:cs typeface="Calibri" panose="020F0502020204030204" pitchFamily="34" charset="0"/>
              </a:rPr>
              <a:t>resources can be classified as </a:t>
            </a:r>
            <a:r>
              <a:rPr lang="en-US" sz="1700" b="1" dirty="0">
                <a:latin typeface="Calibri" panose="020F0502020204030204" pitchFamily="34" charset="0"/>
                <a:cs typeface="Calibri" panose="020F0502020204030204" pitchFamily="34" charset="0"/>
              </a:rPr>
              <a:t>conventional </a:t>
            </a:r>
            <a:r>
              <a:rPr lang="en-US" sz="1700" dirty="0">
                <a:latin typeface="Calibri" panose="020F0502020204030204" pitchFamily="34" charset="0"/>
                <a:cs typeface="Calibri" panose="020F0502020204030204" pitchFamily="34" charset="0"/>
              </a:rPr>
              <a:t>and </a:t>
            </a:r>
            <a:r>
              <a:rPr lang="en-US" sz="1700" b="1" dirty="0">
                <a:latin typeface="Calibri" panose="020F0502020204030204" pitchFamily="34" charset="0"/>
                <a:cs typeface="Calibri" panose="020F0502020204030204" pitchFamily="34" charset="0"/>
              </a:rPr>
              <a:t>nonconventional</a:t>
            </a:r>
            <a:r>
              <a:rPr lang="en-US" sz="1700" dirty="0">
                <a:latin typeface="Calibri" panose="020F0502020204030204" pitchFamily="34" charset="0"/>
                <a:cs typeface="Calibri" panose="020F0502020204030204" pitchFamily="34" charset="0"/>
              </a:rPr>
              <a:t> sources</a:t>
            </a:r>
            <a:r>
              <a:rPr lang="en-US" sz="1700" dirty="0" smtClean="0">
                <a:latin typeface="Calibri" panose="020F0502020204030204" pitchFamily="34" charset="0"/>
                <a:cs typeface="Calibri" panose="020F0502020204030204" pitchFamily="34" charset="0"/>
              </a:rPr>
              <a:t>.</a:t>
            </a:r>
          </a:p>
          <a:p>
            <a:r>
              <a:rPr lang="en-US" sz="1700" dirty="0" smtClean="0">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Conventional sources include: firewood, cattle dung cake, coal, petroleum, natural gas and electricity (both hydel and thermal). </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Non-conventional </a:t>
            </a:r>
            <a:r>
              <a:rPr lang="en-US" sz="1700" dirty="0">
                <a:latin typeface="Calibri" panose="020F0502020204030204" pitchFamily="34" charset="0"/>
                <a:cs typeface="Calibri" panose="020F0502020204030204" pitchFamily="34" charset="0"/>
              </a:rPr>
              <a:t>sources include solar, wind, tidal, geothermal, biogas and atomic energy. </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Firewood </a:t>
            </a:r>
            <a:r>
              <a:rPr lang="en-US" sz="1700" dirty="0">
                <a:latin typeface="Calibri" panose="020F0502020204030204" pitchFamily="34" charset="0"/>
                <a:cs typeface="Calibri" panose="020F0502020204030204" pitchFamily="34" charset="0"/>
              </a:rPr>
              <a:t>and cattle dung cake are most common in rural India. According to one estimate more than 70 per cent energy requirement in rural households is met by these two ; continuation of these is increasingly becoming difficult due to decreasing forest area. Moreover, using dung cake too is being discouraged because it consumes most valuable manure which could be used in agriculture.</a:t>
            </a:r>
          </a:p>
          <a:p>
            <a:endParaRPr lang="en-IN" dirty="0"/>
          </a:p>
        </p:txBody>
      </p:sp>
      <p:pic>
        <p:nvPicPr>
          <p:cNvPr id="4" name="Google Shape;70;p15"/>
          <p:cNvPicPr preferRelativeResize="0"/>
          <p:nvPr/>
        </p:nvPicPr>
        <p:blipFill rotWithShape="1">
          <a:blip r:embed="rId2">
            <a:alphaModFix/>
          </a:blip>
          <a:srcRect/>
          <a:stretch/>
        </p:blipFill>
        <p:spPr>
          <a:xfrm>
            <a:off x="7577369" y="239411"/>
            <a:ext cx="1232526" cy="611875"/>
          </a:xfrm>
          <a:prstGeom prst="rect">
            <a:avLst/>
          </a:prstGeom>
          <a:noFill/>
          <a:ln>
            <a:noFill/>
          </a:ln>
        </p:spPr>
      </p:pic>
    </p:spTree>
    <p:extLst>
      <p:ext uri="{BB962C8B-B14F-4D97-AF65-F5344CB8AC3E}">
        <p14:creationId xmlns:p14="http://schemas.microsoft.com/office/powerpoint/2010/main" val="2688246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29411"/>
            <a:ext cx="8520600" cy="572700"/>
          </a:xfrm>
        </p:spPr>
        <p:txBody>
          <a:bodyPr>
            <a:noAutofit/>
          </a:bodyPr>
          <a:lstStyle/>
          <a:p>
            <a:r>
              <a:rPr lang="en-IN" b="1" u="sng" dirty="0">
                <a:solidFill>
                  <a:srgbClr val="FF0000"/>
                </a:solidFill>
                <a:latin typeface="Calibri" panose="020F0502020204030204" pitchFamily="34" charset="0"/>
                <a:cs typeface="Calibri" panose="020F0502020204030204" pitchFamily="34" charset="0"/>
              </a:rPr>
              <a:t>CONVENTIONAL SOURCES OF ENERGY</a:t>
            </a:r>
          </a:p>
        </p:txBody>
      </p:sp>
      <p:sp>
        <p:nvSpPr>
          <p:cNvPr id="3" name="Content Placeholder 2"/>
          <p:cNvSpPr>
            <a:spLocks noGrp="1"/>
          </p:cNvSpPr>
          <p:nvPr>
            <p:ph idx="1"/>
          </p:nvPr>
        </p:nvSpPr>
        <p:spPr>
          <a:xfrm>
            <a:off x="481505" y="926006"/>
            <a:ext cx="4000500" cy="3263504"/>
          </a:xfrm>
        </p:spPr>
        <p:txBody>
          <a:bodyPr>
            <a:normAutofit lnSpcReduction="10000"/>
          </a:bodyPr>
          <a:lstStyle/>
          <a:p>
            <a:pPr algn="just"/>
            <a:r>
              <a:rPr lang="en-US" dirty="0">
                <a:latin typeface="Calibri" panose="020F0502020204030204" pitchFamily="34" charset="0"/>
                <a:cs typeface="Calibri" panose="020F0502020204030204" pitchFamily="34" charset="0"/>
              </a:rPr>
              <a:t>The energy resources which have been in common use for a long time are known as conventional sources.</a:t>
            </a:r>
          </a:p>
          <a:p>
            <a:pPr algn="just"/>
            <a:r>
              <a:rPr lang="en-US" dirty="0">
                <a:latin typeface="Calibri" panose="020F0502020204030204" pitchFamily="34" charset="0"/>
                <a:cs typeface="Calibri" panose="020F0502020204030204" pitchFamily="34" charset="0"/>
              </a:rPr>
              <a:t>Firewood and fossil fuels are two main conventional energy sources.</a:t>
            </a:r>
          </a:p>
          <a:p>
            <a:pPr algn="just"/>
            <a:r>
              <a:rPr lang="en-US" dirty="0">
                <a:latin typeface="Calibri" panose="020F0502020204030204" pitchFamily="34" charset="0"/>
                <a:cs typeface="Calibri" panose="020F0502020204030204" pitchFamily="34" charset="0"/>
              </a:rPr>
              <a:t>Fossil fuels comprises of Coal( known as </a:t>
            </a:r>
            <a:r>
              <a:rPr lang="en-US" dirty="0" smtClean="0">
                <a:latin typeface="Calibri" panose="020F0502020204030204" pitchFamily="34" charset="0"/>
                <a:cs typeface="Calibri" panose="020F0502020204030204" pitchFamily="34" charset="0"/>
              </a:rPr>
              <a:t>buried </a:t>
            </a:r>
            <a:r>
              <a:rPr lang="en-US" dirty="0">
                <a:latin typeface="Calibri" panose="020F0502020204030204" pitchFamily="34" charset="0"/>
                <a:cs typeface="Calibri" panose="020F0502020204030204" pitchFamily="34" charset="0"/>
              </a:rPr>
              <a:t>sunshine), </a:t>
            </a:r>
            <a:r>
              <a:rPr lang="en-US" dirty="0" smtClean="0">
                <a:latin typeface="Calibri" panose="020F0502020204030204" pitchFamily="34" charset="0"/>
                <a:cs typeface="Calibri" panose="020F0502020204030204" pitchFamily="34" charset="0"/>
              </a:rPr>
              <a:t>Petroleum </a:t>
            </a:r>
            <a:r>
              <a:rPr lang="en-US" dirty="0">
                <a:latin typeface="Calibri" panose="020F0502020204030204" pitchFamily="34" charset="0"/>
                <a:cs typeface="Calibri" panose="020F0502020204030204" pitchFamily="34" charset="0"/>
              </a:rPr>
              <a:t>(known as black gold), Natural Gas and Hydroelectricity.</a:t>
            </a:r>
          </a:p>
          <a:p>
            <a:endParaRPr lang="en-IN"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926006"/>
            <a:ext cx="4010025" cy="3263504"/>
          </a:xfrm>
          <a:prstGeom prst="rect">
            <a:avLst/>
          </a:prstGeom>
        </p:spPr>
      </p:pic>
      <p:pic>
        <p:nvPicPr>
          <p:cNvPr id="5" name="Google Shape;70;p15"/>
          <p:cNvPicPr preferRelativeResize="0"/>
          <p:nvPr/>
        </p:nvPicPr>
        <p:blipFill rotWithShape="1">
          <a:blip r:embed="rId3">
            <a:alphaModFix/>
          </a:blip>
          <a:srcRect/>
          <a:stretch/>
        </p:blipFill>
        <p:spPr>
          <a:xfrm>
            <a:off x="7745534" y="159969"/>
            <a:ext cx="1232526" cy="611875"/>
          </a:xfrm>
          <a:prstGeom prst="rect">
            <a:avLst/>
          </a:prstGeom>
          <a:noFill/>
          <a:ln>
            <a:noFill/>
          </a:ln>
        </p:spPr>
      </p:pic>
    </p:spTree>
    <p:extLst>
      <p:ext uri="{BB962C8B-B14F-4D97-AF65-F5344CB8AC3E}">
        <p14:creationId xmlns:p14="http://schemas.microsoft.com/office/powerpoint/2010/main" val="1434608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67" y="133351"/>
            <a:ext cx="7886700" cy="4882787"/>
          </a:xfrm>
        </p:spPr>
        <p:txBody>
          <a:bodyPr>
            <a:normAutofit fontScale="70000" lnSpcReduction="20000"/>
          </a:bodyPr>
          <a:lstStyle/>
          <a:p>
            <a:pPr marL="0" indent="0">
              <a:buNone/>
            </a:pPr>
            <a:r>
              <a:rPr lang="en-US" sz="3450" b="1" dirty="0">
                <a:solidFill>
                  <a:srgbClr val="FF0000"/>
                </a:solidFill>
                <a:latin typeface="Calibri" panose="020F0502020204030204" pitchFamily="34" charset="0"/>
                <a:cs typeface="Calibri" panose="020F0502020204030204" pitchFamily="34" charset="0"/>
              </a:rPr>
              <a:t>COAL</a:t>
            </a:r>
          </a:p>
          <a:p>
            <a:r>
              <a:rPr lang="en-US" sz="1950" dirty="0">
                <a:latin typeface="Calibri" panose="020F0502020204030204" pitchFamily="34" charset="0"/>
                <a:cs typeface="Calibri" panose="020F0502020204030204" pitchFamily="34" charset="0"/>
              </a:rPr>
              <a:t>Coal is formed due the compression of plant material over millions of years. Coal, therefore, is found in a variety of forms depending on the degrees of compression and the depth and time of burial. </a:t>
            </a:r>
          </a:p>
          <a:p>
            <a:r>
              <a:rPr lang="en-US" sz="1950" dirty="0">
                <a:latin typeface="Calibri" panose="020F0502020204030204" pitchFamily="34" charset="0"/>
                <a:cs typeface="Calibri" panose="020F0502020204030204" pitchFamily="34" charset="0"/>
              </a:rPr>
              <a:t>Decaying plants in swamps produce </a:t>
            </a:r>
            <a:r>
              <a:rPr lang="en-US" sz="1950" b="1" u="sng" dirty="0">
                <a:latin typeface="Calibri" panose="020F0502020204030204" pitchFamily="34" charset="0"/>
                <a:cs typeface="Calibri" panose="020F0502020204030204" pitchFamily="34" charset="0"/>
              </a:rPr>
              <a:t>PEAT</a:t>
            </a:r>
            <a:r>
              <a:rPr lang="en-US" sz="1950" dirty="0">
                <a:latin typeface="Calibri" panose="020F0502020204030204" pitchFamily="34" charset="0"/>
                <a:cs typeface="Calibri" panose="020F0502020204030204" pitchFamily="34" charset="0"/>
              </a:rPr>
              <a:t> which has a low carbon and high moisture contents and low heating capacity. </a:t>
            </a:r>
          </a:p>
          <a:p>
            <a:r>
              <a:rPr lang="en-US" sz="1950" b="1" u="sng" dirty="0">
                <a:latin typeface="Calibri" panose="020F0502020204030204" pitchFamily="34" charset="0"/>
                <a:cs typeface="Calibri" panose="020F0502020204030204" pitchFamily="34" charset="0"/>
              </a:rPr>
              <a:t>LIGNITE</a:t>
            </a:r>
            <a:r>
              <a:rPr lang="en-US" sz="1950" dirty="0">
                <a:latin typeface="Calibri" panose="020F0502020204030204" pitchFamily="34" charset="0"/>
                <a:cs typeface="Calibri" panose="020F0502020204030204" pitchFamily="34" charset="0"/>
              </a:rPr>
              <a:t> is a low grade brown coal, which is soft with high moisture content. The principal lignite reserves are in </a:t>
            </a:r>
            <a:r>
              <a:rPr lang="en-US" sz="1950" dirty="0" err="1">
                <a:latin typeface="Calibri" panose="020F0502020204030204" pitchFamily="34" charset="0"/>
                <a:cs typeface="Calibri" panose="020F0502020204030204" pitchFamily="34" charset="0"/>
              </a:rPr>
              <a:t>Neyveli</a:t>
            </a:r>
            <a:r>
              <a:rPr lang="en-US" sz="1950" dirty="0">
                <a:latin typeface="Calibri" panose="020F0502020204030204" pitchFamily="34" charset="0"/>
                <a:cs typeface="Calibri" panose="020F0502020204030204" pitchFamily="34" charset="0"/>
              </a:rPr>
              <a:t> in Tamil Nadu and are used for generation of electricity. </a:t>
            </a:r>
          </a:p>
          <a:p>
            <a:r>
              <a:rPr lang="en-US" sz="1950" dirty="0">
                <a:latin typeface="Calibri" panose="020F0502020204030204" pitchFamily="34" charset="0"/>
                <a:cs typeface="Calibri" panose="020F0502020204030204" pitchFamily="34" charset="0"/>
              </a:rPr>
              <a:t>Coal that has been buried deep and subjected to increased temperatures is </a:t>
            </a:r>
            <a:r>
              <a:rPr lang="en-US" sz="1950" b="1" u="sng" dirty="0">
                <a:latin typeface="Calibri" panose="020F0502020204030204" pitchFamily="34" charset="0"/>
                <a:cs typeface="Calibri" panose="020F0502020204030204" pitchFamily="34" charset="0"/>
              </a:rPr>
              <a:t>BITUMINOUS</a:t>
            </a:r>
            <a:r>
              <a:rPr lang="en-US" sz="1950" dirty="0">
                <a:latin typeface="Calibri" panose="020F0502020204030204" pitchFamily="34" charset="0"/>
                <a:cs typeface="Calibri" panose="020F0502020204030204" pitchFamily="34" charset="0"/>
              </a:rPr>
              <a:t> coal. It is the most popular coal in commercial use. Metallurgical coal is high grade bituminous coal which has a special value for smelting iron in blast furnaces. </a:t>
            </a:r>
          </a:p>
          <a:p>
            <a:r>
              <a:rPr lang="en-US" sz="1950" b="1" u="sng" dirty="0">
                <a:latin typeface="Calibri" panose="020F0502020204030204" pitchFamily="34" charset="0"/>
                <a:cs typeface="Calibri" panose="020F0502020204030204" pitchFamily="34" charset="0"/>
              </a:rPr>
              <a:t>ANTHRACITE</a:t>
            </a:r>
            <a:r>
              <a:rPr lang="en-US" sz="1950" dirty="0">
                <a:latin typeface="Calibri" panose="020F0502020204030204" pitchFamily="34" charset="0"/>
                <a:cs typeface="Calibri" panose="020F0502020204030204" pitchFamily="34" charset="0"/>
              </a:rPr>
              <a:t> is the highest quality hard coal. </a:t>
            </a:r>
          </a:p>
          <a:p>
            <a:r>
              <a:rPr lang="en-US" sz="1950" dirty="0">
                <a:latin typeface="Calibri" panose="020F0502020204030204" pitchFamily="34" charset="0"/>
                <a:cs typeface="Calibri" panose="020F0502020204030204" pitchFamily="34" charset="0"/>
              </a:rPr>
              <a:t>In India coal occurs in rock series of two main geological ages, namely </a:t>
            </a:r>
            <a:r>
              <a:rPr lang="en-US" sz="1950" dirty="0" err="1">
                <a:latin typeface="Calibri" panose="020F0502020204030204" pitchFamily="34" charset="0"/>
                <a:cs typeface="Calibri" panose="020F0502020204030204" pitchFamily="34" charset="0"/>
              </a:rPr>
              <a:t>Gondwana</a:t>
            </a:r>
            <a:r>
              <a:rPr lang="en-US" sz="1950" dirty="0">
                <a:latin typeface="Calibri" panose="020F0502020204030204" pitchFamily="34" charset="0"/>
                <a:cs typeface="Calibri" panose="020F0502020204030204" pitchFamily="34" charset="0"/>
              </a:rPr>
              <a:t>, a little over 200 million years in age and in tertiary deposits which are only about 55 million years old. </a:t>
            </a:r>
          </a:p>
          <a:p>
            <a:r>
              <a:rPr lang="en-US" sz="1950" dirty="0">
                <a:latin typeface="Calibri" panose="020F0502020204030204" pitchFamily="34" charset="0"/>
                <a:cs typeface="Calibri" panose="020F0502020204030204" pitchFamily="34" charset="0"/>
              </a:rPr>
              <a:t>The major resources of </a:t>
            </a:r>
            <a:r>
              <a:rPr lang="en-US" sz="1950" dirty="0" err="1">
                <a:latin typeface="Calibri" panose="020F0502020204030204" pitchFamily="34" charset="0"/>
                <a:cs typeface="Calibri" panose="020F0502020204030204" pitchFamily="34" charset="0"/>
              </a:rPr>
              <a:t>Gondwana</a:t>
            </a:r>
            <a:r>
              <a:rPr lang="en-US" sz="1950" dirty="0">
                <a:latin typeface="Calibri" panose="020F0502020204030204" pitchFamily="34" charset="0"/>
                <a:cs typeface="Calibri" panose="020F0502020204030204" pitchFamily="34" charset="0"/>
              </a:rPr>
              <a:t> coal, which are metallurgical coal, are located in </a:t>
            </a:r>
            <a:r>
              <a:rPr lang="en-US" sz="1950" dirty="0" err="1">
                <a:latin typeface="Calibri" panose="020F0502020204030204" pitchFamily="34" charset="0"/>
                <a:cs typeface="Calibri" panose="020F0502020204030204" pitchFamily="34" charset="0"/>
              </a:rPr>
              <a:t>Damodar</a:t>
            </a:r>
            <a:r>
              <a:rPr lang="en-US" sz="1950" dirty="0">
                <a:latin typeface="Calibri" panose="020F0502020204030204" pitchFamily="34" charset="0"/>
                <a:cs typeface="Calibri" panose="020F0502020204030204" pitchFamily="34" charset="0"/>
              </a:rPr>
              <a:t> valley (West Bengal-Jharkhand). </a:t>
            </a:r>
            <a:r>
              <a:rPr lang="en-US" sz="1950" dirty="0" err="1">
                <a:latin typeface="Calibri" panose="020F0502020204030204" pitchFamily="34" charset="0"/>
                <a:cs typeface="Calibri" panose="020F0502020204030204" pitchFamily="34" charset="0"/>
              </a:rPr>
              <a:t>Jharia</a:t>
            </a:r>
            <a:r>
              <a:rPr lang="en-US" sz="1950" dirty="0">
                <a:latin typeface="Calibri" panose="020F0502020204030204" pitchFamily="34" charset="0"/>
                <a:cs typeface="Calibri" panose="020F0502020204030204" pitchFamily="34" charset="0"/>
              </a:rPr>
              <a:t>, </a:t>
            </a:r>
            <a:r>
              <a:rPr lang="en-US" sz="1950" dirty="0" err="1">
                <a:latin typeface="Calibri" panose="020F0502020204030204" pitchFamily="34" charset="0"/>
                <a:cs typeface="Calibri" panose="020F0502020204030204" pitchFamily="34" charset="0"/>
              </a:rPr>
              <a:t>Raniganj</a:t>
            </a:r>
            <a:r>
              <a:rPr lang="en-US" sz="1950" dirty="0">
                <a:latin typeface="Calibri" panose="020F0502020204030204" pitchFamily="34" charset="0"/>
                <a:cs typeface="Calibri" panose="020F0502020204030204" pitchFamily="34" charset="0"/>
              </a:rPr>
              <a:t>, </a:t>
            </a:r>
            <a:r>
              <a:rPr lang="en-US" sz="1950" dirty="0" err="1">
                <a:latin typeface="Calibri" panose="020F0502020204030204" pitchFamily="34" charset="0"/>
                <a:cs typeface="Calibri" panose="020F0502020204030204" pitchFamily="34" charset="0"/>
              </a:rPr>
              <a:t>Bokaro</a:t>
            </a:r>
            <a:r>
              <a:rPr lang="en-US" sz="1950" dirty="0">
                <a:latin typeface="Calibri" panose="020F0502020204030204" pitchFamily="34" charset="0"/>
                <a:cs typeface="Calibri" panose="020F0502020204030204" pitchFamily="34" charset="0"/>
              </a:rPr>
              <a:t> are important coalfields. The Godavari, Mahanadi, Son and </a:t>
            </a:r>
            <a:r>
              <a:rPr lang="en-US" sz="1950" dirty="0" err="1">
                <a:latin typeface="Calibri" panose="020F0502020204030204" pitchFamily="34" charset="0"/>
                <a:cs typeface="Calibri" panose="020F0502020204030204" pitchFamily="34" charset="0"/>
              </a:rPr>
              <a:t>Wardha</a:t>
            </a:r>
            <a:r>
              <a:rPr lang="en-US" sz="1950" dirty="0">
                <a:latin typeface="Calibri" panose="020F0502020204030204" pitchFamily="34" charset="0"/>
                <a:cs typeface="Calibri" panose="020F0502020204030204" pitchFamily="34" charset="0"/>
              </a:rPr>
              <a:t> valleys also contain coal deposits. </a:t>
            </a:r>
          </a:p>
          <a:p>
            <a:r>
              <a:rPr lang="en-US" sz="1950" dirty="0">
                <a:latin typeface="Calibri" panose="020F0502020204030204" pitchFamily="34" charset="0"/>
                <a:cs typeface="Calibri" panose="020F0502020204030204" pitchFamily="34" charset="0"/>
              </a:rPr>
              <a:t>Tertiary coals occur in the north eastern states of Meghalaya, Assam, Arunachal Pradesh and Nagaland. </a:t>
            </a:r>
          </a:p>
          <a:p>
            <a:r>
              <a:rPr lang="en-US" sz="1950" dirty="0">
                <a:latin typeface="Calibri" panose="020F0502020204030204" pitchFamily="34" charset="0"/>
                <a:cs typeface="Calibri" panose="020F0502020204030204" pitchFamily="34" charset="0"/>
              </a:rPr>
              <a:t>Coal is a bulky material, which loses weight on use as it is reduced to ash. Hence, heavy industries and thermal power station are located on or near the coalfields. </a:t>
            </a:r>
          </a:p>
          <a:p>
            <a:endParaRPr lang="en-IN" dirty="0"/>
          </a:p>
        </p:txBody>
      </p:sp>
      <p:pic>
        <p:nvPicPr>
          <p:cNvPr id="4" name="Google Shape;70;p15"/>
          <p:cNvPicPr preferRelativeResize="0"/>
          <p:nvPr/>
        </p:nvPicPr>
        <p:blipFill rotWithShape="1">
          <a:blip r:embed="rId2">
            <a:alphaModFix/>
          </a:blip>
          <a:srcRect/>
          <a:stretch/>
        </p:blipFill>
        <p:spPr>
          <a:xfrm>
            <a:off x="7840304" y="0"/>
            <a:ext cx="1232526" cy="611875"/>
          </a:xfrm>
          <a:prstGeom prst="rect">
            <a:avLst/>
          </a:prstGeom>
          <a:noFill/>
          <a:ln>
            <a:noFill/>
          </a:ln>
        </p:spPr>
      </p:pic>
    </p:spTree>
    <p:extLst>
      <p:ext uri="{BB962C8B-B14F-4D97-AF65-F5344CB8AC3E}">
        <p14:creationId xmlns:p14="http://schemas.microsoft.com/office/powerpoint/2010/main" val="425266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661451" y="193432"/>
            <a:ext cx="1232526" cy="611875"/>
          </a:xfrm>
          <a:prstGeom prst="rect">
            <a:avLst/>
          </a:prstGeom>
          <a:noFill/>
          <a:ln>
            <a:noFill/>
          </a:ln>
        </p:spPr>
      </p:pic>
      <p:sp>
        <p:nvSpPr>
          <p:cNvPr id="71" name="Google Shape;71;p15"/>
          <p:cNvSpPr txBox="1"/>
          <p:nvPr/>
        </p:nvSpPr>
        <p:spPr>
          <a:xfrm>
            <a:off x="331801" y="623953"/>
            <a:ext cx="8688300" cy="6232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800" b="1" dirty="0" smtClean="0">
                <a:solidFill>
                  <a:srgbClr val="FF0000"/>
                </a:solidFill>
                <a:latin typeface="Calibri" panose="020F0502020204030204" pitchFamily="34" charset="0"/>
                <a:cs typeface="Calibri" panose="020F0502020204030204" pitchFamily="34" charset="0"/>
              </a:rPr>
              <a:t>MINERAL RESOURCES</a:t>
            </a:r>
            <a:endParaRPr sz="2800" b="1" i="0" u="none" strike="noStrike" cap="none" dirty="0">
              <a:solidFill>
                <a:srgbClr val="FF0000"/>
              </a:solidFill>
              <a:latin typeface="Calibri" panose="020F0502020204030204" pitchFamily="34" charset="0"/>
              <a:cs typeface="Calibri" panose="020F0502020204030204" pitchFamily="34" charset="0"/>
              <a:sym typeface="Arial"/>
            </a:endParaRPr>
          </a:p>
        </p:txBody>
      </p:sp>
      <p:sp>
        <p:nvSpPr>
          <p:cNvPr id="72" name="Google Shape;72;p15"/>
          <p:cNvSpPr txBox="1"/>
          <p:nvPr/>
        </p:nvSpPr>
        <p:spPr>
          <a:xfrm>
            <a:off x="336150" y="1677719"/>
            <a:ext cx="8807850" cy="2463358"/>
          </a:xfrm>
          <a:prstGeom prst="rect">
            <a:avLst/>
          </a:prstGeom>
          <a:noFill/>
          <a:ln>
            <a:noFill/>
          </a:ln>
        </p:spPr>
        <p:txBody>
          <a:bodyPr spcFirstLastPara="1" wrap="square" lIns="91425" tIns="91425" rIns="91425" bIns="91425" anchor="t" anchorCtr="0">
            <a:noAutofit/>
          </a:bodyPr>
          <a:lstStyle/>
          <a:p>
            <a:pPr marL="342900" indent="-342900" algn="just">
              <a:buFont typeface="Wingdings" panose="05000000000000000000" pitchFamily="2" charset="2"/>
              <a:buChar char="Ø"/>
            </a:pPr>
            <a:r>
              <a:rPr lang="en-US" sz="1800" b="1" u="sng" dirty="0">
                <a:latin typeface="Calibri" panose="020F0502020204030204" pitchFamily="34" charset="0"/>
                <a:cs typeface="Calibri" panose="020F0502020204030204" pitchFamily="34" charset="0"/>
              </a:rPr>
              <a:t>Minerals</a:t>
            </a:r>
            <a:r>
              <a:rPr lang="en-US" sz="1800" dirty="0">
                <a:latin typeface="Calibri" panose="020F0502020204030204" pitchFamily="34" charset="0"/>
                <a:cs typeface="Calibri" panose="020F0502020204030204" pitchFamily="34" charset="0"/>
              </a:rPr>
              <a:t> are naturally occurring substances found in the Earth’s crust.</a:t>
            </a:r>
          </a:p>
          <a:p>
            <a:pPr marL="342900" indent="-342900" algn="just">
              <a:buFont typeface="Wingdings" panose="05000000000000000000" pitchFamily="2" charset="2"/>
              <a:buChar char="Ø"/>
            </a:pPr>
            <a:r>
              <a:rPr lang="en-US" sz="1800" dirty="0" smtClean="0">
                <a:latin typeface="Calibri" panose="020F0502020204030204" pitchFamily="34" charset="0"/>
                <a:cs typeface="Calibri" panose="020F0502020204030204" pitchFamily="34" charset="0"/>
              </a:rPr>
              <a:t>Minerals </a:t>
            </a:r>
            <a:r>
              <a:rPr lang="en-US" sz="1800" dirty="0">
                <a:latin typeface="Calibri" panose="020F0502020204030204" pitchFamily="34" charset="0"/>
                <a:cs typeface="Calibri" panose="020F0502020204030204" pitchFamily="34" charset="0"/>
              </a:rPr>
              <a:t>are rarely found in the pure state. They are usually found in rocks, combined with other elements. Mostly they are found in low concentrations and in inaccessible places. Extraction becomes expensive.</a:t>
            </a:r>
          </a:p>
          <a:p>
            <a:pPr marL="342900" indent="-342900" algn="just">
              <a:buFont typeface="Wingdings" panose="05000000000000000000" pitchFamily="2" charset="2"/>
              <a:buChar char="Ø"/>
            </a:pPr>
            <a:r>
              <a:rPr lang="en-US" sz="1800" b="1" u="sng" dirty="0">
                <a:latin typeface="Calibri" panose="020F0502020204030204" pitchFamily="34" charset="0"/>
                <a:cs typeface="Calibri" panose="020F0502020204030204" pitchFamily="34" charset="0"/>
              </a:rPr>
              <a:t>Ore </a:t>
            </a:r>
            <a:r>
              <a:rPr lang="en-US" sz="1800" dirty="0">
                <a:latin typeface="Calibri" panose="020F0502020204030204" pitchFamily="34" charset="0"/>
                <a:cs typeface="Calibri" panose="020F0502020204030204" pitchFamily="34" charset="0"/>
              </a:rPr>
              <a:t>is a rock which contains enough mineral to make its mining economically profitable. Ores are of two types:-</a:t>
            </a:r>
          </a:p>
          <a:p>
            <a:pPr marL="342900" indent="-342900" algn="just">
              <a:buFont typeface="Wingdings" panose="05000000000000000000" pitchFamily="2" charset="2"/>
              <a:buChar char="v"/>
            </a:pPr>
            <a:r>
              <a:rPr lang="en-US" sz="1800" dirty="0">
                <a:latin typeface="Calibri" panose="020F0502020204030204" pitchFamily="34" charset="0"/>
                <a:cs typeface="Calibri" panose="020F0502020204030204" pitchFamily="34" charset="0"/>
              </a:rPr>
              <a:t>High Grade Ores- the mineral content is high and impurities are less.</a:t>
            </a:r>
          </a:p>
          <a:p>
            <a:pPr marL="342900" indent="-342900" algn="just">
              <a:buFont typeface="Wingdings" panose="05000000000000000000" pitchFamily="2" charset="2"/>
              <a:buChar char="v"/>
            </a:pPr>
            <a:r>
              <a:rPr lang="en-US" sz="1800" dirty="0">
                <a:latin typeface="Calibri" panose="020F0502020204030204" pitchFamily="34" charset="0"/>
                <a:cs typeface="Calibri" panose="020F0502020204030204" pitchFamily="34" charset="0"/>
              </a:rPr>
              <a:t>Low Grade Ores- the mineral content is low and impurities are more. </a:t>
            </a:r>
            <a:endParaRPr lang="en-US" sz="1800" dirty="0" smtClean="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endParaRPr 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875"/>
            <a:ext cx="4400550" cy="50006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550" y="276225"/>
            <a:ext cx="4619625" cy="4743450"/>
          </a:xfrm>
          <a:prstGeom prst="rect">
            <a:avLst/>
          </a:prstGeom>
        </p:spPr>
      </p:pic>
      <p:pic>
        <p:nvPicPr>
          <p:cNvPr id="6" name="Google Shape;70;p15"/>
          <p:cNvPicPr preferRelativeResize="0"/>
          <p:nvPr/>
        </p:nvPicPr>
        <p:blipFill rotWithShape="1">
          <a:blip r:embed="rId4">
            <a:alphaModFix/>
          </a:blip>
          <a:srcRect/>
          <a:stretch/>
        </p:blipFill>
        <p:spPr>
          <a:xfrm>
            <a:off x="7787649" y="0"/>
            <a:ext cx="1232526" cy="611875"/>
          </a:xfrm>
          <a:prstGeom prst="rect">
            <a:avLst/>
          </a:prstGeom>
          <a:noFill/>
          <a:ln>
            <a:noFill/>
          </a:ln>
        </p:spPr>
      </p:pic>
    </p:spTree>
    <p:extLst>
      <p:ext uri="{BB962C8B-B14F-4D97-AF65-F5344CB8AC3E}">
        <p14:creationId xmlns:p14="http://schemas.microsoft.com/office/powerpoint/2010/main" val="1605594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0317" y="727137"/>
            <a:ext cx="3693456" cy="3564063"/>
          </a:xfrm>
        </p:spPr>
        <p:txBody>
          <a:bodyPr>
            <a:normAutofit fontScale="85000" lnSpcReduction="20000"/>
          </a:bodyPr>
          <a:lstStyle/>
          <a:p>
            <a:pPr marL="0" indent="0">
              <a:buNone/>
            </a:pPr>
            <a:r>
              <a:rPr lang="en-US" sz="3300" b="1" u="sng" dirty="0">
                <a:solidFill>
                  <a:srgbClr val="FF0000"/>
                </a:solidFill>
                <a:latin typeface="Calibri" panose="020F0502020204030204" pitchFamily="34" charset="0"/>
                <a:cs typeface="Calibri" panose="020F0502020204030204" pitchFamily="34" charset="0"/>
              </a:rPr>
              <a:t>PETROLEUM</a:t>
            </a:r>
          </a:p>
          <a:p>
            <a:pPr algn="just"/>
            <a:r>
              <a:rPr lang="en-US" sz="2100" dirty="0" smtClean="0">
                <a:latin typeface="Calibri" panose="020F0502020204030204" pitchFamily="34" charset="0"/>
                <a:cs typeface="Calibri" panose="020F0502020204030204" pitchFamily="34" charset="0"/>
              </a:rPr>
              <a:t>The world ‘petroleum’ is derived from the Latin words </a:t>
            </a:r>
            <a:r>
              <a:rPr lang="en-US" sz="2100" i="1" dirty="0" err="1" smtClean="0">
                <a:latin typeface="Calibri" panose="020F0502020204030204" pitchFamily="34" charset="0"/>
                <a:cs typeface="Calibri" panose="020F0502020204030204" pitchFamily="34" charset="0"/>
              </a:rPr>
              <a:t>petra</a:t>
            </a:r>
            <a:r>
              <a:rPr lang="en-US" sz="2100" dirty="0" smtClean="0">
                <a:latin typeface="Calibri" panose="020F0502020204030204" pitchFamily="34" charset="0"/>
                <a:cs typeface="Calibri" panose="020F0502020204030204" pitchFamily="34" charset="0"/>
              </a:rPr>
              <a:t> meaning rock and </a:t>
            </a:r>
            <a:r>
              <a:rPr lang="en-US" sz="2100" i="1" dirty="0" smtClean="0">
                <a:latin typeface="Calibri" panose="020F0502020204030204" pitchFamily="34" charset="0"/>
                <a:cs typeface="Calibri" panose="020F0502020204030204" pitchFamily="34" charset="0"/>
              </a:rPr>
              <a:t>oleum</a:t>
            </a:r>
            <a:r>
              <a:rPr lang="en-US" sz="2100" dirty="0" smtClean="0">
                <a:latin typeface="Calibri" panose="020F0502020204030204" pitchFamily="34" charset="0"/>
                <a:cs typeface="Calibri" panose="020F0502020204030204" pitchFamily="34" charset="0"/>
              </a:rPr>
              <a:t> meaning oil.</a:t>
            </a:r>
          </a:p>
          <a:p>
            <a:pPr algn="just"/>
            <a:r>
              <a:rPr lang="en-US" sz="2100" dirty="0" smtClean="0">
                <a:latin typeface="Calibri" panose="020F0502020204030204" pitchFamily="34" charset="0"/>
                <a:cs typeface="Calibri" panose="020F0502020204030204" pitchFamily="34" charset="0"/>
              </a:rPr>
              <a:t>Petroleum is found as crude oil trapped in between layers of sedimentary rocks. It is thick </a:t>
            </a:r>
            <a:r>
              <a:rPr lang="en-US" sz="2100" dirty="0">
                <a:latin typeface="Calibri" panose="020F0502020204030204" pitchFamily="34" charset="0"/>
                <a:cs typeface="Calibri" panose="020F0502020204030204" pitchFamily="34" charset="0"/>
              </a:rPr>
              <a:t>black </a:t>
            </a:r>
            <a:r>
              <a:rPr lang="en-US" sz="2100" dirty="0" smtClean="0">
                <a:latin typeface="Calibri" panose="020F0502020204030204" pitchFamily="34" charset="0"/>
                <a:cs typeface="Calibri" panose="020F0502020204030204" pitchFamily="34" charset="0"/>
              </a:rPr>
              <a:t>liquid </a:t>
            </a:r>
            <a:r>
              <a:rPr lang="en-US" sz="2100" dirty="0">
                <a:latin typeface="Calibri" panose="020F0502020204030204" pitchFamily="34" charset="0"/>
                <a:cs typeface="Calibri" panose="020F0502020204030204" pitchFamily="34" charset="0"/>
              </a:rPr>
              <a:t>found between the layers of rocks- drilled from oil fields located in off-shore and coastal </a:t>
            </a:r>
            <a:r>
              <a:rPr lang="en-US" sz="2100" dirty="0" smtClean="0">
                <a:latin typeface="Calibri" panose="020F0502020204030204" pitchFamily="34" charset="0"/>
                <a:cs typeface="Calibri" panose="020F0502020204030204" pitchFamily="34" charset="0"/>
              </a:rPr>
              <a:t>areas.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51" y="206623"/>
            <a:ext cx="4973747" cy="4822576"/>
          </a:xfrm>
          <a:prstGeom prst="rect">
            <a:avLst/>
          </a:prstGeom>
        </p:spPr>
      </p:pic>
      <p:pic>
        <p:nvPicPr>
          <p:cNvPr id="5" name="Google Shape;70;p15"/>
          <p:cNvPicPr preferRelativeResize="0"/>
          <p:nvPr/>
        </p:nvPicPr>
        <p:blipFill rotWithShape="1">
          <a:blip r:embed="rId3">
            <a:alphaModFix/>
          </a:blip>
          <a:srcRect/>
          <a:stretch/>
        </p:blipFill>
        <p:spPr>
          <a:xfrm>
            <a:off x="7751247" y="115262"/>
            <a:ext cx="1232526" cy="611875"/>
          </a:xfrm>
          <a:prstGeom prst="rect">
            <a:avLst/>
          </a:prstGeom>
          <a:noFill/>
          <a:ln>
            <a:noFill/>
          </a:ln>
        </p:spPr>
      </p:pic>
    </p:spTree>
    <p:extLst>
      <p:ext uri="{BB962C8B-B14F-4D97-AF65-F5344CB8AC3E}">
        <p14:creationId xmlns:p14="http://schemas.microsoft.com/office/powerpoint/2010/main" val="450444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 y="200025"/>
            <a:ext cx="8782050" cy="4762500"/>
          </a:xfrm>
        </p:spPr>
        <p:txBody>
          <a:bodyPr>
            <a:normAutofit fontScale="92500" lnSpcReduction="10000"/>
          </a:bodyPr>
          <a:lstStyle/>
          <a:p>
            <a:pPr marL="114300" indent="0">
              <a:buNone/>
            </a:pPr>
            <a:r>
              <a:rPr lang="en-US" sz="2600" b="1" u="sng" dirty="0">
                <a:solidFill>
                  <a:srgbClr val="FF0000"/>
                </a:solidFill>
                <a:latin typeface="Calibri" panose="020F0502020204030204" pitchFamily="34" charset="0"/>
                <a:cs typeface="Calibri" panose="020F0502020204030204" pitchFamily="34" charset="0"/>
              </a:rPr>
              <a:t>NATURAL GAS</a:t>
            </a:r>
          </a:p>
          <a:p>
            <a:r>
              <a:rPr lang="en-US" sz="1700" dirty="0" smtClean="0">
                <a:latin typeface="Calibri" panose="020F0502020204030204" pitchFamily="34" charset="0"/>
                <a:cs typeface="Calibri" panose="020F0502020204030204" pitchFamily="34" charset="0"/>
              </a:rPr>
              <a:t>Found </a:t>
            </a:r>
            <a:r>
              <a:rPr lang="en-US" sz="1700" dirty="0">
                <a:latin typeface="Calibri" panose="020F0502020204030204" pitchFamily="34" charset="0"/>
                <a:cs typeface="Calibri" panose="020F0502020204030204" pitchFamily="34" charset="0"/>
              </a:rPr>
              <a:t>with petroleum deposits-released when crude oil is brought to the surface-used as a domestic and industrial fuel. </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It </a:t>
            </a:r>
            <a:r>
              <a:rPr lang="en-US" sz="1700" dirty="0">
                <a:latin typeface="Calibri" panose="020F0502020204030204" pitchFamily="34" charset="0"/>
                <a:cs typeface="Calibri" panose="020F0502020204030204" pitchFamily="34" charset="0"/>
              </a:rPr>
              <a:t>is used as a source of energy as well as an industrial raw material in the petrochemical industry</a:t>
            </a:r>
            <a:r>
              <a:rPr lang="en-US" sz="1700" dirty="0" smtClean="0">
                <a:latin typeface="Calibri" panose="020F0502020204030204" pitchFamily="34" charset="0"/>
                <a:cs typeface="Calibri" panose="020F0502020204030204" pitchFamily="34" charset="0"/>
              </a:rPr>
              <a:t>.</a:t>
            </a:r>
          </a:p>
          <a:p>
            <a:r>
              <a:rPr lang="en-US" sz="1700" dirty="0">
                <a:latin typeface="Calibri" panose="020F0502020204030204" pitchFamily="34" charset="0"/>
                <a:cs typeface="Calibri" panose="020F0502020204030204" pitchFamily="34" charset="0"/>
              </a:rPr>
              <a:t>Large reserves of natural gas have been discovered in the Krishna- Godavari basin. Along the west coast the reserves of the Mumbai High and allied fields are supplemented by finds in the Gulf of Cambay. Andaman and Nicobar islands are also important areas having large reserves of natural gas. </a:t>
            </a:r>
            <a:endParaRPr lang="en-US" sz="1700" dirty="0" smtClean="0">
              <a:latin typeface="Calibri" panose="020F0502020204030204" pitchFamily="34" charset="0"/>
              <a:cs typeface="Calibri" panose="020F0502020204030204" pitchFamily="34" charset="0"/>
            </a:endParaRPr>
          </a:p>
          <a:p>
            <a:r>
              <a:rPr lang="en-US" sz="1700" dirty="0">
                <a:latin typeface="Calibri" panose="020F0502020204030204" pitchFamily="34" charset="0"/>
                <a:cs typeface="Calibri" panose="020F0502020204030204" pitchFamily="34" charset="0"/>
              </a:rPr>
              <a:t>The 1700 km long </a:t>
            </a:r>
            <a:r>
              <a:rPr lang="en-US" sz="1700" dirty="0" err="1">
                <a:latin typeface="Calibri" panose="020F0502020204030204" pitchFamily="34" charset="0"/>
                <a:cs typeface="Calibri" panose="020F0502020204030204" pitchFamily="34" charset="0"/>
              </a:rPr>
              <a:t>Hazira-BijaipurJagdishpur</a:t>
            </a:r>
            <a:r>
              <a:rPr lang="en-US" sz="1700" dirty="0">
                <a:latin typeface="Calibri" panose="020F0502020204030204" pitchFamily="34" charset="0"/>
                <a:cs typeface="Calibri" panose="020F0502020204030204" pitchFamily="34" charset="0"/>
              </a:rPr>
              <a:t> cross country gas pipeline links Mumbai High and </a:t>
            </a:r>
            <a:r>
              <a:rPr lang="en-US" sz="1700" dirty="0" err="1">
                <a:latin typeface="Calibri" panose="020F0502020204030204" pitchFamily="34" charset="0"/>
                <a:cs typeface="Calibri" panose="020F0502020204030204" pitchFamily="34" charset="0"/>
              </a:rPr>
              <a:t>Bassien</a:t>
            </a:r>
            <a:r>
              <a:rPr lang="en-US" sz="1700" dirty="0">
                <a:latin typeface="Calibri" panose="020F0502020204030204" pitchFamily="34" charset="0"/>
                <a:cs typeface="Calibri" panose="020F0502020204030204" pitchFamily="34" charset="0"/>
              </a:rPr>
              <a:t> with the fertilizer, power and industrial complexes in western and northern India. This artery has provided an impetus to India’s gas production. The power and fertilizer industries are the key users of natural gas</a:t>
            </a:r>
            <a:r>
              <a:rPr lang="en-US" sz="1700" dirty="0" smtClean="0">
                <a:latin typeface="Calibri" panose="020F0502020204030204" pitchFamily="34" charset="0"/>
                <a:cs typeface="Calibri" panose="020F0502020204030204" pitchFamily="34" charset="0"/>
              </a:rPr>
              <a:t>.</a:t>
            </a:r>
          </a:p>
          <a:p>
            <a:r>
              <a:rPr lang="en-US" sz="1700" dirty="0" smtClean="0">
                <a:latin typeface="Calibri" panose="020F0502020204030204" pitchFamily="34" charset="0"/>
                <a:cs typeface="Calibri" panose="020F0502020204030204" pitchFamily="34" charset="0"/>
              </a:rPr>
              <a:t>In India, GAIL (Gas Authority of India Limited) was set up in 1984 as a Public Sector undertaking to locate new reserves and to transport and market natural gas.</a:t>
            </a:r>
          </a:p>
          <a:p>
            <a:r>
              <a:rPr lang="en-US" sz="1700" dirty="0" smtClean="0">
                <a:latin typeface="Calibri" panose="020F0502020204030204" pitchFamily="34" charset="0"/>
                <a:cs typeface="Calibri" panose="020F0502020204030204" pitchFamily="34" charset="0"/>
              </a:rPr>
              <a:t>CNC (Compressed Natural Gas) is eco-friendly automobile </a:t>
            </a:r>
            <a:r>
              <a:rPr lang="en-US" sz="1700" dirty="0">
                <a:latin typeface="Calibri" panose="020F0502020204030204" pitchFamily="34" charset="0"/>
                <a:cs typeface="Calibri" panose="020F0502020204030204" pitchFamily="34" charset="0"/>
              </a:rPr>
              <a:t>fuel </a:t>
            </a:r>
            <a:r>
              <a:rPr lang="en-US" sz="1700" dirty="0" smtClean="0">
                <a:latin typeface="Calibri" panose="020F0502020204030204" pitchFamily="34" charset="0"/>
                <a:cs typeface="Calibri" panose="020F0502020204030204" pitchFamily="34" charset="0"/>
              </a:rPr>
              <a:t>to </a:t>
            </a:r>
            <a:r>
              <a:rPr lang="en-US" sz="1700" dirty="0">
                <a:latin typeface="Calibri" panose="020F0502020204030204" pitchFamily="34" charset="0"/>
                <a:cs typeface="Calibri" panose="020F0502020204030204" pitchFamily="34" charset="0"/>
              </a:rPr>
              <a:t>replace liquid </a:t>
            </a:r>
            <a:r>
              <a:rPr lang="en-US" sz="1700" dirty="0" smtClean="0">
                <a:latin typeface="Calibri" panose="020F0502020204030204" pitchFamily="34" charset="0"/>
                <a:cs typeface="Calibri" panose="020F0502020204030204" pitchFamily="34" charset="0"/>
              </a:rPr>
              <a:t>fuels, is </a:t>
            </a:r>
            <a:r>
              <a:rPr lang="en-US" sz="1700" dirty="0">
                <a:latin typeface="Calibri" panose="020F0502020204030204" pitchFamily="34" charset="0"/>
                <a:cs typeface="Calibri" panose="020F0502020204030204" pitchFamily="34" charset="0"/>
              </a:rPr>
              <a:t>gaining wide popularity in the country. </a:t>
            </a:r>
            <a:endParaRPr lang="en-US" sz="1700" dirty="0" smtClean="0">
              <a:latin typeface="Calibri" panose="020F0502020204030204" pitchFamily="34" charset="0"/>
              <a:cs typeface="Calibri" panose="020F0502020204030204" pitchFamily="34" charset="0"/>
            </a:endParaRPr>
          </a:p>
        </p:txBody>
      </p:sp>
      <p:pic>
        <p:nvPicPr>
          <p:cNvPr id="4" name="Google Shape;70;p15"/>
          <p:cNvPicPr preferRelativeResize="0"/>
          <p:nvPr/>
        </p:nvPicPr>
        <p:blipFill rotWithShape="1">
          <a:blip r:embed="rId2">
            <a:alphaModFix/>
          </a:blip>
          <a:srcRect/>
          <a:stretch/>
        </p:blipFill>
        <p:spPr>
          <a:xfrm>
            <a:off x="7795532" y="0"/>
            <a:ext cx="1232526" cy="611875"/>
          </a:xfrm>
          <a:prstGeom prst="rect">
            <a:avLst/>
          </a:prstGeom>
          <a:noFill/>
          <a:ln>
            <a:noFill/>
          </a:ln>
        </p:spPr>
      </p:pic>
    </p:spTree>
    <p:extLst>
      <p:ext uri="{BB962C8B-B14F-4D97-AF65-F5344CB8AC3E}">
        <p14:creationId xmlns:p14="http://schemas.microsoft.com/office/powerpoint/2010/main" val="140983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369526" cy="5143500"/>
          </a:xfrm>
        </p:spPr>
      </p:pic>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9526" y="68580"/>
            <a:ext cx="4663439" cy="4996543"/>
          </a:xfrm>
          <a:prstGeom prst="rect">
            <a:avLst/>
          </a:prstGeom>
        </p:spPr>
      </p:pic>
      <p:pic>
        <p:nvPicPr>
          <p:cNvPr id="5" name="Google Shape;70;p15"/>
          <p:cNvPicPr preferRelativeResize="0"/>
          <p:nvPr/>
        </p:nvPicPr>
        <p:blipFill rotWithShape="1">
          <a:blip r:embed="rId4">
            <a:alphaModFix/>
          </a:blip>
          <a:srcRect/>
          <a:stretch/>
        </p:blipFill>
        <p:spPr>
          <a:xfrm>
            <a:off x="7800439" y="0"/>
            <a:ext cx="1232526" cy="611875"/>
          </a:xfrm>
          <a:prstGeom prst="rect">
            <a:avLst/>
          </a:prstGeom>
          <a:noFill/>
          <a:ln>
            <a:noFill/>
          </a:ln>
        </p:spPr>
      </p:pic>
    </p:spTree>
    <p:extLst>
      <p:ext uri="{BB962C8B-B14F-4D97-AF65-F5344CB8AC3E}">
        <p14:creationId xmlns:p14="http://schemas.microsoft.com/office/powerpoint/2010/main" val="3657787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6" y="150040"/>
            <a:ext cx="7886700" cy="592931"/>
          </a:xfrm>
        </p:spPr>
        <p:txBody>
          <a:bodyPr>
            <a:noAutofit/>
          </a:bodyPr>
          <a:lstStyle/>
          <a:p>
            <a:r>
              <a:rPr lang="en-IN" b="1" dirty="0">
                <a:solidFill>
                  <a:srgbClr val="FF0000"/>
                </a:solidFill>
                <a:latin typeface="Calibri" panose="020F0502020204030204" pitchFamily="34" charset="0"/>
                <a:cs typeface="Calibri" panose="020F0502020204030204" pitchFamily="34" charset="0"/>
              </a:rPr>
              <a:t>ELECTRICITY</a:t>
            </a:r>
          </a:p>
        </p:txBody>
      </p:sp>
      <p:sp>
        <p:nvSpPr>
          <p:cNvPr id="3" name="Content Placeholder 2"/>
          <p:cNvSpPr>
            <a:spLocks noGrp="1"/>
          </p:cNvSpPr>
          <p:nvPr>
            <p:ph idx="1"/>
          </p:nvPr>
        </p:nvSpPr>
        <p:spPr>
          <a:xfrm>
            <a:off x="443566" y="642599"/>
            <a:ext cx="7886700" cy="4411213"/>
          </a:xfrm>
        </p:spPr>
        <p:txBody>
          <a:bodyPr>
            <a:normAutofit fontScale="85000" lnSpcReduction="20000"/>
          </a:bodyPr>
          <a:lstStyle/>
          <a:p>
            <a:r>
              <a:rPr lang="en-US" sz="1900" dirty="0">
                <a:latin typeface="Calibri" panose="020F0502020204030204" pitchFamily="34" charset="0"/>
                <a:cs typeface="Calibri" panose="020F0502020204030204" pitchFamily="34" charset="0"/>
              </a:rPr>
              <a:t>Electricity has such a wide range of applications in today’s world that, its </a:t>
            </a:r>
            <a:r>
              <a:rPr lang="en-US" sz="1900" dirty="0" smtClean="0">
                <a:latin typeface="Calibri" panose="020F0502020204030204" pitchFamily="34" charset="0"/>
                <a:cs typeface="Calibri" panose="020F0502020204030204" pitchFamily="34" charset="0"/>
              </a:rPr>
              <a:t>per capita </a:t>
            </a:r>
            <a:r>
              <a:rPr lang="en-US" sz="1900" dirty="0">
                <a:latin typeface="Calibri" panose="020F0502020204030204" pitchFamily="34" charset="0"/>
                <a:cs typeface="Calibri" panose="020F0502020204030204" pitchFamily="34" charset="0"/>
              </a:rPr>
              <a:t>consumption is considered as an index of </a:t>
            </a:r>
            <a:r>
              <a:rPr lang="en-US" sz="1900" dirty="0" smtClean="0">
                <a:latin typeface="Calibri" panose="020F0502020204030204" pitchFamily="34" charset="0"/>
                <a:cs typeface="Calibri" panose="020F0502020204030204" pitchFamily="34" charset="0"/>
              </a:rPr>
              <a:t>development.</a:t>
            </a:r>
          </a:p>
          <a:p>
            <a:r>
              <a:rPr lang="en-US" sz="1900" dirty="0" smtClean="0">
                <a:latin typeface="Calibri" panose="020F0502020204030204" pitchFamily="34" charset="0"/>
                <a:cs typeface="Calibri" panose="020F0502020204030204" pitchFamily="34" charset="0"/>
              </a:rPr>
              <a:t>Electricity </a:t>
            </a:r>
            <a:r>
              <a:rPr lang="en-US" sz="1900" dirty="0">
                <a:latin typeface="Calibri" panose="020F0502020204030204" pitchFamily="34" charset="0"/>
                <a:cs typeface="Calibri" panose="020F0502020204030204" pitchFamily="34" charset="0"/>
              </a:rPr>
              <a:t>is generated mainly in two  ways: by running water which drives hydro turbines to generate hydro electricity; and by burning other fuels such as coal, petroleum and natural gas to drive turbines to produce thermal power. Once generated the electricity is exactly the same</a:t>
            </a:r>
            <a:r>
              <a:rPr lang="en-US" sz="1900" dirty="0" smtClean="0">
                <a:latin typeface="Calibri" panose="020F0502020204030204" pitchFamily="34" charset="0"/>
                <a:cs typeface="Calibri" panose="020F0502020204030204" pitchFamily="34" charset="0"/>
              </a:rPr>
              <a:t>.</a:t>
            </a:r>
          </a:p>
          <a:p>
            <a:r>
              <a:rPr lang="en-US" sz="1900" b="1" u="sng" dirty="0">
                <a:latin typeface="Calibri" panose="020F0502020204030204" pitchFamily="34" charset="0"/>
                <a:cs typeface="Calibri" panose="020F0502020204030204" pitchFamily="34" charset="0"/>
              </a:rPr>
              <a:t>Hydro electricity </a:t>
            </a:r>
            <a:r>
              <a:rPr lang="en-US" sz="1900" dirty="0">
                <a:latin typeface="Calibri" panose="020F0502020204030204" pitchFamily="34" charset="0"/>
                <a:cs typeface="Calibri" panose="020F0502020204030204" pitchFamily="34" charset="0"/>
              </a:rPr>
              <a:t>is generated by fast flowing water, which is a renewable resource. India has a number of multi-purpose projects like the Bhakra </a:t>
            </a:r>
            <a:r>
              <a:rPr lang="en-US" sz="1900" dirty="0" err="1">
                <a:latin typeface="Calibri" panose="020F0502020204030204" pitchFamily="34" charset="0"/>
                <a:cs typeface="Calibri" panose="020F0502020204030204" pitchFamily="34" charset="0"/>
              </a:rPr>
              <a:t>Nangal</a:t>
            </a:r>
            <a:r>
              <a:rPr lang="en-US" sz="1900" dirty="0">
                <a:latin typeface="Calibri" panose="020F0502020204030204" pitchFamily="34" charset="0"/>
                <a:cs typeface="Calibri" panose="020F0502020204030204" pitchFamily="34" charset="0"/>
              </a:rPr>
              <a:t>, </a:t>
            </a:r>
            <a:r>
              <a:rPr lang="en-US" sz="1900" dirty="0" err="1">
                <a:latin typeface="Calibri" panose="020F0502020204030204" pitchFamily="34" charset="0"/>
                <a:cs typeface="Calibri" panose="020F0502020204030204" pitchFamily="34" charset="0"/>
              </a:rPr>
              <a:t>Damodar</a:t>
            </a:r>
            <a:r>
              <a:rPr lang="en-US" sz="1900" dirty="0">
                <a:latin typeface="Calibri" panose="020F0502020204030204" pitchFamily="34" charset="0"/>
                <a:cs typeface="Calibri" panose="020F0502020204030204" pitchFamily="34" charset="0"/>
              </a:rPr>
              <a:t> Valley corporation, the </a:t>
            </a:r>
            <a:r>
              <a:rPr lang="en-US" sz="1900" dirty="0" err="1">
                <a:latin typeface="Calibri" panose="020F0502020204030204" pitchFamily="34" charset="0"/>
                <a:cs typeface="Calibri" panose="020F0502020204030204" pitchFamily="34" charset="0"/>
              </a:rPr>
              <a:t>Kopili</a:t>
            </a:r>
            <a:r>
              <a:rPr lang="en-US" sz="1900" dirty="0">
                <a:latin typeface="Calibri" panose="020F0502020204030204" pitchFamily="34" charset="0"/>
                <a:cs typeface="Calibri" panose="020F0502020204030204" pitchFamily="34" charset="0"/>
              </a:rPr>
              <a:t> Hydel Project etc. producing hydroelectric power. </a:t>
            </a:r>
            <a:endParaRPr lang="en-US" sz="1900" dirty="0" smtClean="0">
              <a:latin typeface="Calibri" panose="020F0502020204030204" pitchFamily="34" charset="0"/>
              <a:cs typeface="Calibri" panose="020F0502020204030204" pitchFamily="34" charset="0"/>
            </a:endParaRPr>
          </a:p>
          <a:p>
            <a:r>
              <a:rPr lang="en-US" sz="1900" b="1" u="sng" dirty="0">
                <a:latin typeface="Calibri" panose="020F0502020204030204" pitchFamily="34" charset="0"/>
                <a:cs typeface="Calibri" panose="020F0502020204030204" pitchFamily="34" charset="0"/>
              </a:rPr>
              <a:t>Thermal electricity </a:t>
            </a:r>
            <a:r>
              <a:rPr lang="en-US" sz="1900" dirty="0">
                <a:latin typeface="Calibri" panose="020F0502020204030204" pitchFamily="34" charset="0"/>
                <a:cs typeface="Calibri" panose="020F0502020204030204" pitchFamily="34" charset="0"/>
              </a:rPr>
              <a:t>is generated by using coal, petroleum and natural gas. The thermal power stations use non-renewable fossil fuels for generating electricity. There are over 310 thermal power plants in India</a:t>
            </a:r>
            <a:r>
              <a:rPr lang="en-US" sz="1900" dirty="0" smtClean="0">
                <a:latin typeface="Calibri" panose="020F0502020204030204" pitchFamily="34" charset="0"/>
                <a:cs typeface="Calibri" panose="020F0502020204030204" pitchFamily="34" charset="0"/>
              </a:rPr>
              <a:t>.</a:t>
            </a:r>
          </a:p>
          <a:p>
            <a:r>
              <a:rPr lang="en-US" sz="1900" b="1" u="sng" dirty="0">
                <a:latin typeface="Calibri" panose="020F0502020204030204" pitchFamily="34" charset="0"/>
                <a:cs typeface="Calibri" panose="020F0502020204030204" pitchFamily="34" charset="0"/>
              </a:rPr>
              <a:t>Nuclear or Atomic Energy </a:t>
            </a:r>
            <a:r>
              <a:rPr lang="en-US" sz="1900" dirty="0">
                <a:latin typeface="Calibri" panose="020F0502020204030204" pitchFamily="34" charset="0"/>
                <a:cs typeface="Calibri" panose="020F0502020204030204" pitchFamily="34" charset="0"/>
              </a:rPr>
              <a:t>is obtained by altering the structure of atoms. When such an alteration is made, much energy is released in the form of heat and this is used to generate electric power. Uranium and thorium, which are available in Jharkhand and the Aravalli ranges of Rajasthan are used for generating atomic or nuclear power. The Monazite sands of Kerala is also rich in thorium. </a:t>
            </a:r>
          </a:p>
          <a:p>
            <a:endParaRPr lang="en-IN" dirty="0"/>
          </a:p>
        </p:txBody>
      </p:sp>
      <p:pic>
        <p:nvPicPr>
          <p:cNvPr id="4" name="Google Shape;70;p15"/>
          <p:cNvPicPr preferRelativeResize="0"/>
          <p:nvPr/>
        </p:nvPicPr>
        <p:blipFill rotWithShape="1">
          <a:blip r:embed="rId2">
            <a:alphaModFix/>
          </a:blip>
          <a:srcRect/>
          <a:stretch/>
        </p:blipFill>
        <p:spPr>
          <a:xfrm>
            <a:off x="7714003" y="4441937"/>
            <a:ext cx="1232526" cy="611875"/>
          </a:xfrm>
          <a:prstGeom prst="rect">
            <a:avLst/>
          </a:prstGeom>
          <a:noFill/>
          <a:ln>
            <a:noFill/>
          </a:ln>
        </p:spPr>
      </p:pic>
    </p:spTree>
    <p:extLst>
      <p:ext uri="{BB962C8B-B14F-4D97-AF65-F5344CB8AC3E}">
        <p14:creationId xmlns:p14="http://schemas.microsoft.com/office/powerpoint/2010/main" val="2789503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975" y="0"/>
            <a:ext cx="6048375" cy="5143500"/>
          </a:xfrm>
        </p:spPr>
      </p:pic>
      <p:pic>
        <p:nvPicPr>
          <p:cNvPr id="3" name="Google Shape;70;p15"/>
          <p:cNvPicPr preferRelativeResize="0"/>
          <p:nvPr/>
        </p:nvPicPr>
        <p:blipFill rotWithShape="1">
          <a:blip r:embed="rId3">
            <a:alphaModFix/>
          </a:blip>
          <a:srcRect/>
          <a:stretch/>
        </p:blipFill>
        <p:spPr>
          <a:xfrm>
            <a:off x="7777065" y="90653"/>
            <a:ext cx="1232526" cy="611875"/>
          </a:xfrm>
          <a:prstGeom prst="rect">
            <a:avLst/>
          </a:prstGeom>
          <a:noFill/>
          <a:ln>
            <a:noFill/>
          </a:ln>
        </p:spPr>
      </p:pic>
    </p:spTree>
    <p:extLst>
      <p:ext uri="{BB962C8B-B14F-4D97-AF65-F5344CB8AC3E}">
        <p14:creationId xmlns:p14="http://schemas.microsoft.com/office/powerpoint/2010/main" val="4011891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86" y="213797"/>
            <a:ext cx="8520600" cy="572700"/>
          </a:xfrm>
        </p:spPr>
        <p:txBody>
          <a:bodyPr>
            <a:noAutofit/>
          </a:bodyPr>
          <a:lstStyle/>
          <a:p>
            <a:r>
              <a:rPr lang="en-IN" b="1" u="sng" dirty="0">
                <a:solidFill>
                  <a:srgbClr val="FF0000"/>
                </a:solidFill>
                <a:latin typeface="Calibri" panose="020F0502020204030204" pitchFamily="34" charset="0"/>
                <a:cs typeface="Calibri" panose="020F0502020204030204" pitchFamily="34" charset="0"/>
              </a:rPr>
              <a:t>NON-CONVENTIONAL SOURCES OF ENERGY</a:t>
            </a:r>
          </a:p>
        </p:txBody>
      </p:sp>
      <p:sp>
        <p:nvSpPr>
          <p:cNvPr id="3" name="Content Placeholder 2"/>
          <p:cNvSpPr>
            <a:spLocks noGrp="1"/>
          </p:cNvSpPr>
          <p:nvPr>
            <p:ph idx="1"/>
          </p:nvPr>
        </p:nvSpPr>
        <p:spPr>
          <a:xfrm>
            <a:off x="513036" y="786496"/>
            <a:ext cx="7886700" cy="4531738"/>
          </a:xfrm>
        </p:spPr>
        <p:txBody>
          <a:bodyPr>
            <a:normAutofit lnSpcReduction="10000"/>
          </a:bodyPr>
          <a:lstStyle/>
          <a:p>
            <a:r>
              <a:rPr lang="en-US" dirty="0" smtClean="0">
                <a:latin typeface="Calibri" panose="020F0502020204030204" pitchFamily="34" charset="0"/>
                <a:cs typeface="Calibri" panose="020F0502020204030204" pitchFamily="34" charset="0"/>
              </a:rPr>
              <a:t>Non-conventional sources of energy are renewable in nature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There </a:t>
            </a:r>
            <a:r>
              <a:rPr lang="en-US" dirty="0">
                <a:latin typeface="Calibri" panose="020F0502020204030204" pitchFamily="34" charset="0"/>
                <a:cs typeface="Calibri" panose="020F0502020204030204" pitchFamily="34" charset="0"/>
              </a:rPr>
              <a:t>is a pressing need to use renewable energy sources like solar energy, wind, tide, biomass and energy from waste material. These are called nonconventional energy sources. India is blessed with an abundance of sunlight, water, wind and biomass. It has the largest </a:t>
            </a:r>
            <a:r>
              <a:rPr lang="en-US" dirty="0" smtClean="0">
                <a:latin typeface="Calibri" panose="020F0502020204030204" pitchFamily="34" charset="0"/>
                <a:cs typeface="Calibri" panose="020F0502020204030204" pitchFamily="34" charset="0"/>
              </a:rPr>
              <a:t>programs </a:t>
            </a:r>
            <a:r>
              <a:rPr lang="en-US" dirty="0">
                <a:latin typeface="Calibri" panose="020F0502020204030204" pitchFamily="34" charset="0"/>
                <a:cs typeface="Calibri" panose="020F0502020204030204" pitchFamily="34" charset="0"/>
              </a:rPr>
              <a:t>for the development of these renewable energy resources.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Increasing use of fossil fuels leads to shortage- if the present rate of consumption continues, the reserves of these fuels will get exhausted- their use also causes environmental pollution- Therefore, there is need for using nonconventional sources such as solar energy, wind energy, tidal energy, which are renewable.</a:t>
            </a:r>
          </a:p>
          <a:p>
            <a:r>
              <a:rPr lang="en-US" dirty="0" smtClean="0">
                <a:latin typeface="Calibri" panose="020F0502020204030204" pitchFamily="34" charset="0"/>
                <a:cs typeface="Calibri" panose="020F0502020204030204" pitchFamily="34" charset="0"/>
              </a:rPr>
              <a:t>Unchecked </a:t>
            </a:r>
            <a:r>
              <a:rPr lang="en-US" dirty="0">
                <a:latin typeface="Calibri" panose="020F0502020204030204" pitchFamily="34" charset="0"/>
                <a:cs typeface="Calibri" panose="020F0502020204030204" pitchFamily="34" charset="0"/>
              </a:rPr>
              <a:t>burning of fossil fuel is like an unchecked dripping tap which will eventually run dry. This has led to the tapping of various nonconventional sources of energy that are cleaner alternatives to fossil fuels.</a:t>
            </a:r>
          </a:p>
          <a:p>
            <a:endParaRPr lang="en-US" dirty="0" smtClean="0"/>
          </a:p>
          <a:p>
            <a:endParaRPr lang="en-US" dirty="0" smtClean="0"/>
          </a:p>
          <a:p>
            <a:endParaRPr lang="en-US" dirty="0" smtClean="0"/>
          </a:p>
          <a:p>
            <a:endParaRPr lang="en-IN" dirty="0"/>
          </a:p>
        </p:txBody>
      </p:sp>
      <p:pic>
        <p:nvPicPr>
          <p:cNvPr id="4" name="Google Shape;70;p15"/>
          <p:cNvPicPr preferRelativeResize="0"/>
          <p:nvPr/>
        </p:nvPicPr>
        <p:blipFill rotWithShape="1">
          <a:blip r:embed="rId2">
            <a:alphaModFix/>
          </a:blip>
          <a:srcRect/>
          <a:stretch/>
        </p:blipFill>
        <p:spPr>
          <a:xfrm>
            <a:off x="7902934" y="0"/>
            <a:ext cx="1232526" cy="611875"/>
          </a:xfrm>
          <a:prstGeom prst="rect">
            <a:avLst/>
          </a:prstGeom>
          <a:noFill/>
          <a:ln>
            <a:noFill/>
          </a:ln>
        </p:spPr>
      </p:pic>
    </p:spTree>
    <p:extLst>
      <p:ext uri="{BB962C8B-B14F-4D97-AF65-F5344CB8AC3E}">
        <p14:creationId xmlns:p14="http://schemas.microsoft.com/office/powerpoint/2010/main" val="1821878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 y="123825"/>
            <a:ext cx="8896350" cy="5019675"/>
          </a:xfrm>
        </p:spPr>
      </p:pic>
      <p:pic>
        <p:nvPicPr>
          <p:cNvPr id="3" name="Google Shape;70;p15"/>
          <p:cNvPicPr preferRelativeResize="0"/>
          <p:nvPr/>
        </p:nvPicPr>
        <p:blipFill rotWithShape="1">
          <a:blip r:embed="rId3">
            <a:alphaModFix/>
          </a:blip>
          <a:srcRect/>
          <a:stretch/>
        </p:blipFill>
        <p:spPr>
          <a:xfrm>
            <a:off x="8261131" y="0"/>
            <a:ext cx="778094" cy="298231"/>
          </a:xfrm>
          <a:prstGeom prst="rect">
            <a:avLst/>
          </a:prstGeom>
          <a:noFill/>
          <a:ln>
            <a:noFill/>
          </a:ln>
        </p:spPr>
      </p:pic>
    </p:spTree>
    <p:extLst>
      <p:ext uri="{BB962C8B-B14F-4D97-AF65-F5344CB8AC3E}">
        <p14:creationId xmlns:p14="http://schemas.microsoft.com/office/powerpoint/2010/main" val="2945520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208" y="199697"/>
            <a:ext cx="8681544" cy="4656834"/>
          </a:xfrm>
        </p:spPr>
        <p:txBody>
          <a:bodyPr>
            <a:normAutofit fontScale="92500" lnSpcReduction="10000"/>
          </a:bodyPr>
          <a:lstStyle/>
          <a:p>
            <a:pPr marL="0" indent="0">
              <a:buNone/>
            </a:pPr>
            <a:r>
              <a:rPr lang="en-US" sz="2600" b="1" dirty="0" smtClean="0">
                <a:solidFill>
                  <a:srgbClr val="FF0000"/>
                </a:solidFill>
                <a:latin typeface="Calibri" panose="020F0502020204030204" pitchFamily="34" charset="0"/>
                <a:cs typeface="Calibri" panose="020F0502020204030204" pitchFamily="34" charset="0"/>
              </a:rPr>
              <a:t>SOLAR ENERGY</a:t>
            </a:r>
          </a:p>
          <a:p>
            <a:r>
              <a:rPr lang="en-US" sz="1900" dirty="0" smtClean="0">
                <a:latin typeface="Calibri" panose="020F0502020204030204" pitchFamily="34" charset="0"/>
                <a:cs typeface="Calibri" panose="020F0502020204030204" pitchFamily="34" charset="0"/>
              </a:rPr>
              <a:t>Solar </a:t>
            </a:r>
            <a:r>
              <a:rPr lang="en-US" sz="1900" dirty="0">
                <a:latin typeface="Calibri" panose="020F0502020204030204" pitchFamily="34" charset="0"/>
                <a:cs typeface="Calibri" panose="020F0502020204030204" pitchFamily="34" charset="0"/>
              </a:rPr>
              <a:t>energy trapped from the sun-used in solar cells to produce </a:t>
            </a:r>
            <a:r>
              <a:rPr lang="en-US" sz="1900" dirty="0" smtClean="0">
                <a:latin typeface="Calibri" panose="020F0502020204030204" pitchFamily="34" charset="0"/>
                <a:cs typeface="Calibri" panose="020F0502020204030204" pitchFamily="34" charset="0"/>
              </a:rPr>
              <a:t>electricity.</a:t>
            </a:r>
          </a:p>
          <a:p>
            <a:r>
              <a:rPr lang="en-US" sz="1900" dirty="0" smtClean="0">
                <a:latin typeface="Calibri" panose="020F0502020204030204" pitchFamily="34" charset="0"/>
                <a:cs typeface="Calibri" panose="020F0502020204030204" pitchFamily="34" charset="0"/>
              </a:rPr>
              <a:t>Two effective processes to tap solar energy are photovoltaic cells and solar thermal </a:t>
            </a:r>
            <a:r>
              <a:rPr lang="en-US" sz="1900" dirty="0" err="1" smtClean="0">
                <a:latin typeface="Calibri" panose="020F0502020204030204" pitchFamily="34" charset="0"/>
                <a:cs typeface="Calibri" panose="020F0502020204030204" pitchFamily="34" charset="0"/>
              </a:rPr>
              <a:t>technology.Many</a:t>
            </a:r>
            <a:r>
              <a:rPr lang="en-US" sz="1900" dirty="0" smtClean="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of these cells are joined into solar panels to generate power for heating and lighting purposes. Solar energy is used in solar heaters, solar cookers, solar dryers besides being used for community lighting and traffic signals</a:t>
            </a:r>
            <a:r>
              <a:rPr lang="en-US" sz="1900" dirty="0" smtClean="0">
                <a:latin typeface="Calibri" panose="020F0502020204030204" pitchFamily="34" charset="0"/>
                <a:cs typeface="Calibri" panose="020F0502020204030204" pitchFamily="34" charset="0"/>
              </a:rPr>
              <a:t>.</a:t>
            </a:r>
          </a:p>
          <a:p>
            <a:r>
              <a:rPr lang="en-US" sz="1900" dirty="0">
                <a:latin typeface="Calibri" panose="020F0502020204030204" pitchFamily="34" charset="0"/>
                <a:cs typeface="Calibri" panose="020F0502020204030204" pitchFamily="34" charset="0"/>
              </a:rPr>
              <a:t>Photovoltaic technology converts sunlight directly into electricity. Solar energy is fast becoming popular in rural and remote areas. </a:t>
            </a:r>
            <a:endParaRPr lang="en-US" sz="1900" dirty="0" smtClean="0">
              <a:latin typeface="Calibri" panose="020F0502020204030204" pitchFamily="34" charset="0"/>
              <a:cs typeface="Calibri" panose="020F0502020204030204" pitchFamily="34" charset="0"/>
            </a:endParaRPr>
          </a:p>
          <a:p>
            <a:r>
              <a:rPr lang="en-US" sz="1900" dirty="0" smtClean="0">
                <a:latin typeface="Calibri" panose="020F0502020204030204" pitchFamily="34" charset="0"/>
                <a:cs typeface="Calibri" panose="020F0502020204030204" pitchFamily="34" charset="0"/>
              </a:rPr>
              <a:t>The </a:t>
            </a:r>
            <a:r>
              <a:rPr lang="en-US" sz="1900" dirty="0">
                <a:latin typeface="Calibri" panose="020F0502020204030204" pitchFamily="34" charset="0"/>
                <a:cs typeface="Calibri" panose="020F0502020204030204" pitchFamily="34" charset="0"/>
              </a:rPr>
              <a:t>largest solar plant of India is located at </a:t>
            </a:r>
            <a:r>
              <a:rPr lang="en-US" sz="1900" dirty="0" err="1">
                <a:latin typeface="Calibri" panose="020F0502020204030204" pitchFamily="34" charset="0"/>
                <a:cs typeface="Calibri" panose="020F0502020204030204" pitchFamily="34" charset="0"/>
              </a:rPr>
              <a:t>Madhapur</a:t>
            </a:r>
            <a:r>
              <a:rPr lang="en-US" sz="1900" dirty="0">
                <a:latin typeface="Calibri" panose="020F0502020204030204" pitchFamily="34" charset="0"/>
                <a:cs typeface="Calibri" panose="020F0502020204030204" pitchFamily="34" charset="0"/>
              </a:rPr>
              <a:t>, near </a:t>
            </a:r>
            <a:r>
              <a:rPr lang="en-US" sz="1900" dirty="0" err="1">
                <a:latin typeface="Calibri" panose="020F0502020204030204" pitchFamily="34" charset="0"/>
                <a:cs typeface="Calibri" panose="020F0502020204030204" pitchFamily="34" charset="0"/>
              </a:rPr>
              <a:t>Bhuj</a:t>
            </a:r>
            <a:r>
              <a:rPr lang="en-US" sz="1900" dirty="0">
                <a:latin typeface="Calibri" panose="020F0502020204030204" pitchFamily="34" charset="0"/>
                <a:cs typeface="Calibri" panose="020F0502020204030204" pitchFamily="34" charset="0"/>
              </a:rPr>
              <a:t>, where solar energy is used to </a:t>
            </a:r>
            <a:r>
              <a:rPr lang="en-US" sz="1900" dirty="0" err="1">
                <a:latin typeface="Calibri" panose="020F0502020204030204" pitchFamily="34" charset="0"/>
                <a:cs typeface="Calibri" panose="020F0502020204030204" pitchFamily="34" charset="0"/>
              </a:rPr>
              <a:t>sterlise</a:t>
            </a:r>
            <a:r>
              <a:rPr lang="en-US" sz="1900" dirty="0">
                <a:latin typeface="Calibri" panose="020F0502020204030204" pitchFamily="34" charset="0"/>
                <a:cs typeface="Calibri" panose="020F0502020204030204" pitchFamily="34" charset="0"/>
              </a:rPr>
              <a:t> milk cans. It is expected that use of solar energy will be able to </a:t>
            </a:r>
            <a:r>
              <a:rPr lang="en-US" sz="1900" dirty="0" err="1">
                <a:latin typeface="Calibri" panose="020F0502020204030204" pitchFamily="34" charset="0"/>
                <a:cs typeface="Calibri" panose="020F0502020204030204" pitchFamily="34" charset="0"/>
              </a:rPr>
              <a:t>minimise</a:t>
            </a:r>
            <a:r>
              <a:rPr lang="en-US" sz="1900" dirty="0">
                <a:latin typeface="Calibri" panose="020F0502020204030204" pitchFamily="34" charset="0"/>
                <a:cs typeface="Calibri" panose="020F0502020204030204" pitchFamily="34" charset="0"/>
              </a:rPr>
              <a:t> the dependence of rural households on firewood and dung cakes, which in turn will contribute to environmental conservation and adequate supply of manure in agriculture</a:t>
            </a:r>
            <a:r>
              <a:rPr lang="en-US" sz="1900" dirty="0" smtClean="0">
                <a:latin typeface="Calibri" panose="020F0502020204030204" pitchFamily="34" charset="0"/>
                <a:cs typeface="Calibri" panose="020F0502020204030204" pitchFamily="34" charset="0"/>
              </a:rPr>
              <a:t>.</a:t>
            </a:r>
          </a:p>
          <a:p>
            <a:r>
              <a:rPr lang="en-US" sz="1900" dirty="0" smtClean="0">
                <a:latin typeface="Calibri" panose="020F0502020204030204" pitchFamily="34" charset="0"/>
                <a:cs typeface="Calibri" panose="020F0502020204030204" pitchFamily="34" charset="0"/>
              </a:rPr>
              <a:t>Gujarat and Rajasthan in India has great potential for solar energy development. </a:t>
            </a:r>
          </a:p>
          <a:p>
            <a:endParaRPr lang="en-US" b="1" dirty="0" smtClean="0"/>
          </a:p>
          <a:p>
            <a:endParaRPr lang="en-US" dirty="0"/>
          </a:p>
          <a:p>
            <a:endParaRPr lang="en-IN" dirty="0"/>
          </a:p>
        </p:txBody>
      </p:sp>
      <p:pic>
        <p:nvPicPr>
          <p:cNvPr id="4" name="Google Shape;70;p15"/>
          <p:cNvPicPr preferRelativeResize="0"/>
          <p:nvPr/>
        </p:nvPicPr>
        <p:blipFill rotWithShape="1">
          <a:blip r:embed="rId2">
            <a:alphaModFix/>
          </a:blip>
          <a:srcRect/>
          <a:stretch/>
        </p:blipFill>
        <p:spPr>
          <a:xfrm>
            <a:off x="7829616" y="0"/>
            <a:ext cx="1232526" cy="611875"/>
          </a:xfrm>
          <a:prstGeom prst="rect">
            <a:avLst/>
          </a:prstGeom>
          <a:noFill/>
          <a:ln>
            <a:noFill/>
          </a:ln>
        </p:spPr>
      </p:pic>
    </p:spTree>
    <p:extLst>
      <p:ext uri="{BB962C8B-B14F-4D97-AF65-F5344CB8AC3E}">
        <p14:creationId xmlns:p14="http://schemas.microsoft.com/office/powerpoint/2010/main" val="2651505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119" y="565589"/>
            <a:ext cx="7886700" cy="3470383"/>
          </a:xfrm>
        </p:spPr>
        <p:txBody>
          <a:bodyPr/>
          <a:lstStyle/>
          <a:p>
            <a:pPr marL="0" indent="0">
              <a:buNone/>
            </a:pPr>
            <a:r>
              <a:rPr lang="en-US" sz="2800" b="1" dirty="0">
                <a:solidFill>
                  <a:srgbClr val="FF0000"/>
                </a:solidFill>
                <a:latin typeface="Calibri" panose="020F0502020204030204" pitchFamily="34" charset="0"/>
                <a:cs typeface="Calibri" panose="020F0502020204030204" pitchFamily="34" charset="0"/>
              </a:rPr>
              <a:t>WIND ENERGY</a:t>
            </a:r>
          </a:p>
          <a:p>
            <a:r>
              <a:rPr lang="en-US" dirty="0">
                <a:latin typeface="Calibri" panose="020F0502020204030204" pitchFamily="34" charset="0"/>
                <a:cs typeface="Calibri" panose="020F0502020204030204" pitchFamily="34" charset="0"/>
              </a:rPr>
              <a:t>Inexhaustible source of energy- Windmills are used for grinding grain and lifting water-high speed winds rotate the windmill which is connected to a generator to produce electricity</a:t>
            </a:r>
            <a:r>
              <a:rPr lang="en-US" dirty="0" smtClean="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India now ranks as a “wind super power” in the world.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largest wind farm cluster is located in Tamil Nadu from </a:t>
            </a:r>
            <a:r>
              <a:rPr lang="en-US" dirty="0" err="1">
                <a:latin typeface="Calibri" panose="020F0502020204030204" pitchFamily="34" charset="0"/>
                <a:cs typeface="Calibri" panose="020F0502020204030204" pitchFamily="34" charset="0"/>
              </a:rPr>
              <a:t>Nagarcoil</a:t>
            </a:r>
            <a:r>
              <a:rPr lang="en-US" dirty="0">
                <a:latin typeface="Calibri" panose="020F0502020204030204" pitchFamily="34" charset="0"/>
                <a:cs typeface="Calibri" panose="020F0502020204030204" pitchFamily="34" charset="0"/>
              </a:rPr>
              <a:t> to Madurai. Apart from these, Andhra Pradesh, Karnataka, Gujarat, Kerala, Maharashtra and Lakshadweep have important wind farms. </a:t>
            </a:r>
            <a:r>
              <a:rPr lang="en-US" dirty="0" err="1">
                <a:latin typeface="Calibri" panose="020F0502020204030204" pitchFamily="34" charset="0"/>
                <a:cs typeface="Calibri" panose="020F0502020204030204" pitchFamily="34" charset="0"/>
              </a:rPr>
              <a:t>Nagarcoil</a:t>
            </a:r>
            <a:r>
              <a:rPr lang="en-US" dirty="0">
                <a:latin typeface="Calibri" panose="020F0502020204030204" pitchFamily="34" charset="0"/>
                <a:cs typeface="Calibri" panose="020F0502020204030204" pitchFamily="34" charset="0"/>
              </a:rPr>
              <a:t> and Jaisalmer are well known for effective use of wind energy in the </a:t>
            </a:r>
            <a:r>
              <a:rPr lang="en-US" dirty="0" smtClean="0">
                <a:latin typeface="Calibri" panose="020F0502020204030204" pitchFamily="34" charset="0"/>
                <a:cs typeface="Calibri" panose="020F0502020204030204" pitchFamily="34" charset="0"/>
              </a:rPr>
              <a:t>country</a:t>
            </a:r>
            <a:r>
              <a:rPr lang="en-IN"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pic>
        <p:nvPicPr>
          <p:cNvPr id="4" name="Google Shape;70;p15"/>
          <p:cNvPicPr preferRelativeResize="0"/>
          <p:nvPr/>
        </p:nvPicPr>
        <p:blipFill rotWithShape="1">
          <a:blip r:embed="rId2">
            <a:alphaModFix/>
          </a:blip>
          <a:srcRect/>
          <a:stretch/>
        </p:blipFill>
        <p:spPr>
          <a:xfrm>
            <a:off x="7787575" y="0"/>
            <a:ext cx="1232526" cy="611875"/>
          </a:xfrm>
          <a:prstGeom prst="rect">
            <a:avLst/>
          </a:prstGeom>
          <a:noFill/>
          <a:ln>
            <a:noFill/>
          </a:ln>
        </p:spPr>
      </p:pic>
    </p:spTree>
    <p:extLst>
      <p:ext uri="{BB962C8B-B14F-4D97-AF65-F5344CB8AC3E}">
        <p14:creationId xmlns:p14="http://schemas.microsoft.com/office/powerpoint/2010/main" val="398715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342900" algn="just">
              <a:buFont typeface="Wingdings" panose="05000000000000000000" pitchFamily="2" charset="2"/>
              <a:buChar char="Ø"/>
            </a:pPr>
            <a:r>
              <a:rPr lang="en-US" dirty="0">
                <a:latin typeface="Calibri" panose="020F0502020204030204" pitchFamily="34" charset="0"/>
                <a:cs typeface="Calibri" panose="020F0502020204030204" pitchFamily="34" charset="0"/>
              </a:rPr>
              <a:t>Geologists define mineral as a </a:t>
            </a:r>
            <a:r>
              <a:rPr lang="en-US" b="1" dirty="0">
                <a:latin typeface="Calibri" panose="020F0502020204030204" pitchFamily="34" charset="0"/>
                <a:cs typeface="Calibri" panose="020F0502020204030204" pitchFamily="34" charset="0"/>
              </a:rPr>
              <a:t>“homogenous, naturally occurring substance with a definable internal structure.”</a:t>
            </a:r>
            <a:r>
              <a:rPr lang="en-US" dirty="0">
                <a:latin typeface="Calibri" panose="020F0502020204030204" pitchFamily="34" charset="0"/>
                <a:cs typeface="Calibri" panose="020F0502020204030204" pitchFamily="34" charset="0"/>
              </a:rPr>
              <a:t> Minerals are found in varied forms in nature, ranging from the hardest diamond to the softest talc.</a:t>
            </a:r>
          </a:p>
          <a:p>
            <a:pPr marL="342900" algn="just">
              <a:buFont typeface="Wingdings" panose="05000000000000000000" pitchFamily="2" charset="2"/>
              <a:buChar char="Ø"/>
            </a:pPr>
            <a:r>
              <a:rPr lang="en-US" dirty="0">
                <a:latin typeface="Calibri" panose="020F0502020204030204" pitchFamily="34" charset="0"/>
                <a:cs typeface="Calibri" panose="020F0502020204030204" pitchFamily="34" charset="0"/>
              </a:rPr>
              <a:t>Rocks are combinations of homogenous substances called minerals.</a:t>
            </a:r>
          </a:p>
          <a:p>
            <a:pPr marL="342900" algn="just">
              <a:buFont typeface="Wingdings" panose="05000000000000000000" pitchFamily="2" charset="2"/>
              <a:buChar char="Ø"/>
            </a:pPr>
            <a:r>
              <a:rPr lang="en-US" dirty="0">
                <a:latin typeface="Calibri" panose="020F0502020204030204" pitchFamily="34" charset="0"/>
                <a:cs typeface="Calibri" panose="020F0502020204030204" pitchFamily="34" charset="0"/>
              </a:rPr>
              <a:t>A particular mineral that will be formed from a certain combination of elements depends upon the physical and chemical conditions under which the material forms.</a:t>
            </a:r>
          </a:p>
          <a:p>
            <a:endParaRPr lang="en-IN" dirty="0"/>
          </a:p>
        </p:txBody>
      </p:sp>
      <p:pic>
        <p:nvPicPr>
          <p:cNvPr id="4" name="Google Shape;70;p15"/>
          <p:cNvPicPr preferRelativeResize="0"/>
          <p:nvPr/>
        </p:nvPicPr>
        <p:blipFill rotWithShape="1">
          <a:blip r:embed="rId2">
            <a:alphaModFix/>
          </a:blip>
          <a:srcRect/>
          <a:stretch/>
        </p:blipFill>
        <p:spPr>
          <a:xfrm>
            <a:off x="7661451" y="193432"/>
            <a:ext cx="1232526" cy="611875"/>
          </a:xfrm>
          <a:prstGeom prst="rect">
            <a:avLst/>
          </a:prstGeom>
          <a:noFill/>
          <a:ln>
            <a:noFill/>
          </a:ln>
        </p:spPr>
      </p:pic>
    </p:spTree>
    <p:extLst>
      <p:ext uri="{BB962C8B-B14F-4D97-AF65-F5344CB8AC3E}">
        <p14:creationId xmlns:p14="http://schemas.microsoft.com/office/powerpoint/2010/main" val="1710642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95276"/>
            <a:ext cx="7886700" cy="4337447"/>
          </a:xfrm>
        </p:spPr>
        <p:txBody>
          <a:bodyPr/>
          <a:lstStyle/>
          <a:p>
            <a:pPr marL="0" indent="0">
              <a:buNone/>
            </a:pPr>
            <a:r>
              <a:rPr lang="en-US" sz="2800" b="1" dirty="0">
                <a:solidFill>
                  <a:srgbClr val="FF0000"/>
                </a:solidFill>
                <a:latin typeface="Calibri" panose="020F0502020204030204" pitchFamily="34" charset="0"/>
                <a:cs typeface="Calibri" panose="020F0502020204030204" pitchFamily="34" charset="0"/>
              </a:rPr>
              <a:t>BIOGAS </a:t>
            </a:r>
          </a:p>
          <a:p>
            <a:r>
              <a:rPr lang="en-US" dirty="0">
                <a:latin typeface="Calibri" panose="020F0502020204030204" pitchFamily="34" charset="0"/>
                <a:cs typeface="Calibri" panose="020F0502020204030204" pitchFamily="34" charset="0"/>
              </a:rPr>
              <a:t>Shrubs, farm waste, animal and human waste are used to produce biogas for domestic consumption in rural areas. Decomposition of organic matter yields gas, which has higher thermal efficiency in comparison to kerosene, dung cake and charcoal.</a:t>
            </a:r>
          </a:p>
          <a:p>
            <a:r>
              <a:rPr lang="en-US" dirty="0">
                <a:latin typeface="Calibri" panose="020F0502020204030204" pitchFamily="34" charset="0"/>
                <a:cs typeface="Calibri" panose="020F0502020204030204" pitchFamily="34" charset="0"/>
              </a:rPr>
              <a:t> Biogas plants are set up at municipal, cooperative and individual levels. The plants using cattle dung are know as ‘</a:t>
            </a:r>
            <a:r>
              <a:rPr lang="en-US" dirty="0" err="1">
                <a:latin typeface="Calibri" panose="020F0502020204030204" pitchFamily="34" charset="0"/>
                <a:cs typeface="Calibri" panose="020F0502020204030204" pitchFamily="34" charset="0"/>
              </a:rPr>
              <a:t>Gobar</a:t>
            </a:r>
            <a:r>
              <a:rPr lang="en-US" dirty="0">
                <a:latin typeface="Calibri" panose="020F0502020204030204" pitchFamily="34" charset="0"/>
                <a:cs typeface="Calibri" panose="020F0502020204030204" pitchFamily="34" charset="0"/>
              </a:rPr>
              <a:t> gas plants’ in rural India. These provide twin benefits to the farmer in the form of energy and improved quality of manure.</a:t>
            </a:r>
          </a:p>
          <a:p>
            <a:r>
              <a:rPr lang="en-US" dirty="0">
                <a:latin typeface="Calibri" panose="020F0502020204030204" pitchFamily="34" charset="0"/>
                <a:cs typeface="Calibri" panose="020F0502020204030204" pitchFamily="34" charset="0"/>
              </a:rPr>
              <a:t>Biogas is by far the most efficient use of cattle dung. It improves the quality of manure and also prevents the loss of trees and manure due to burning of fuel wood and cow dung cakes.</a:t>
            </a:r>
          </a:p>
        </p:txBody>
      </p:sp>
      <p:pic>
        <p:nvPicPr>
          <p:cNvPr id="4" name="Google Shape;70;p15"/>
          <p:cNvPicPr preferRelativeResize="0"/>
          <p:nvPr/>
        </p:nvPicPr>
        <p:blipFill rotWithShape="1">
          <a:blip r:embed="rId2">
            <a:alphaModFix/>
          </a:blip>
          <a:srcRect/>
          <a:stretch/>
        </p:blipFill>
        <p:spPr>
          <a:xfrm>
            <a:off x="7899087" y="8171"/>
            <a:ext cx="1232526" cy="611875"/>
          </a:xfrm>
          <a:prstGeom prst="rect">
            <a:avLst/>
          </a:prstGeom>
          <a:noFill/>
          <a:ln>
            <a:noFill/>
          </a:ln>
        </p:spPr>
      </p:pic>
    </p:spTree>
    <p:extLst>
      <p:ext uri="{BB962C8B-B14F-4D97-AF65-F5344CB8AC3E}">
        <p14:creationId xmlns:p14="http://schemas.microsoft.com/office/powerpoint/2010/main" val="430568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1" y="367486"/>
            <a:ext cx="8420757" cy="4373336"/>
          </a:xfrm>
        </p:spPr>
        <p:txBody>
          <a:bodyPr>
            <a:normAutofit lnSpcReduction="10000"/>
          </a:bodyPr>
          <a:lstStyle/>
          <a:p>
            <a:pPr marL="0" indent="0">
              <a:buNone/>
            </a:pPr>
            <a:r>
              <a:rPr lang="en-US" sz="2800" b="1" dirty="0">
                <a:solidFill>
                  <a:srgbClr val="FF0000"/>
                </a:solidFill>
                <a:latin typeface="Calibri" panose="020F0502020204030204" pitchFamily="34" charset="0"/>
                <a:cs typeface="Calibri" panose="020F0502020204030204" pitchFamily="34" charset="0"/>
              </a:rPr>
              <a:t>TIDAL ENERGY</a:t>
            </a:r>
          </a:p>
          <a:p>
            <a:r>
              <a:rPr lang="en-US" dirty="0" smtClean="0">
                <a:latin typeface="Calibri" panose="020F0502020204030204" pitchFamily="34" charset="0"/>
                <a:cs typeface="Calibri" panose="020F0502020204030204" pitchFamily="34" charset="0"/>
              </a:rPr>
              <a:t>Energy </a:t>
            </a:r>
            <a:r>
              <a:rPr lang="en-US" dirty="0">
                <a:latin typeface="Calibri" panose="020F0502020204030204" pitchFamily="34" charset="0"/>
                <a:cs typeface="Calibri" panose="020F0502020204030204" pitchFamily="34" charset="0"/>
              </a:rPr>
              <a:t>generated from tides – can be harnessed by building dams at narrow openings of the sea-During high tide, energy of the tides is used to turn the turbine installed in the dam to produce electricity.</a:t>
            </a:r>
          </a:p>
          <a:p>
            <a:r>
              <a:rPr lang="en-US" b="1" dirty="0">
                <a:latin typeface="Calibri" panose="020F0502020204030204" pitchFamily="34" charset="0"/>
                <a:cs typeface="Calibri" panose="020F0502020204030204" pitchFamily="34" charset="0"/>
              </a:rPr>
              <a:t>Huge tidal mill farms-</a:t>
            </a:r>
            <a:r>
              <a:rPr lang="en-US" dirty="0">
                <a:latin typeface="Calibri" panose="020F0502020204030204" pitchFamily="34" charset="0"/>
                <a:cs typeface="Calibri" panose="020F0502020204030204" pitchFamily="34" charset="0"/>
              </a:rPr>
              <a:t>Russia, France and the Gulf of </a:t>
            </a:r>
            <a:r>
              <a:rPr lang="en-US" dirty="0" err="1">
                <a:latin typeface="Calibri" panose="020F0502020204030204" pitchFamily="34" charset="0"/>
                <a:cs typeface="Calibri" panose="020F0502020204030204" pitchFamily="34" charset="0"/>
              </a:rPr>
              <a:t>Kachchh</a:t>
            </a:r>
            <a:r>
              <a:rPr lang="en-US" dirty="0">
                <a:latin typeface="Calibri" panose="020F0502020204030204" pitchFamily="34" charset="0"/>
                <a:cs typeface="Calibri" panose="020F0502020204030204" pitchFamily="34" charset="0"/>
              </a:rPr>
              <a:t> in </a:t>
            </a:r>
            <a:r>
              <a:rPr lang="en-US" dirty="0" smtClean="0">
                <a:latin typeface="Calibri" panose="020F0502020204030204" pitchFamily="34" charset="0"/>
                <a:cs typeface="Calibri" panose="020F0502020204030204" pitchFamily="34" charset="0"/>
              </a:rPr>
              <a:t>India</a:t>
            </a:r>
          </a:p>
          <a:p>
            <a:r>
              <a:rPr lang="en-US" dirty="0">
                <a:latin typeface="Calibri" panose="020F0502020204030204" pitchFamily="34" charset="0"/>
                <a:cs typeface="Calibri" panose="020F0502020204030204" pitchFamily="34" charset="0"/>
              </a:rPr>
              <a:t>Oceanic tides can be used to generate electricity. Floodgate dams are built across inlets. During high tide water flows into the inlet and gets trapped when the gate is closed. After the tide falls outside the flood gate, the water retained by the floodgate flows back to the sea via a pipe that carries it through a power-generating turbine</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 India, the Gulf of </a:t>
            </a:r>
            <a:r>
              <a:rPr lang="en-US" dirty="0" err="1">
                <a:latin typeface="Calibri" panose="020F0502020204030204" pitchFamily="34" charset="0"/>
                <a:cs typeface="Calibri" panose="020F0502020204030204" pitchFamily="34" charset="0"/>
              </a:rPr>
              <a:t>Kuchchh</a:t>
            </a:r>
            <a:r>
              <a:rPr lang="en-US" dirty="0">
                <a:latin typeface="Calibri" panose="020F0502020204030204" pitchFamily="34" charset="0"/>
                <a:cs typeface="Calibri" panose="020F0502020204030204" pitchFamily="34" charset="0"/>
              </a:rPr>
              <a:t>, provides ideal conditions for </a:t>
            </a:r>
            <a:r>
              <a:rPr lang="en-US" dirty="0" smtClean="0">
                <a:latin typeface="Calibri" panose="020F0502020204030204" pitchFamily="34" charset="0"/>
                <a:cs typeface="Calibri" panose="020F0502020204030204" pitchFamily="34" charset="0"/>
              </a:rPr>
              <a:t>utilizing </a:t>
            </a:r>
            <a:r>
              <a:rPr lang="en-US" dirty="0">
                <a:latin typeface="Calibri" panose="020F0502020204030204" pitchFamily="34" charset="0"/>
                <a:cs typeface="Calibri" panose="020F0502020204030204" pitchFamily="34" charset="0"/>
              </a:rPr>
              <a:t>tidal energy. A 900 mw tidal energy power plant is  set up here by the National Hydropower Corporation. </a:t>
            </a:r>
          </a:p>
          <a:p>
            <a:endParaRPr lang="en-IN" dirty="0"/>
          </a:p>
        </p:txBody>
      </p:sp>
      <p:pic>
        <p:nvPicPr>
          <p:cNvPr id="4" name="Google Shape;70;p15"/>
          <p:cNvPicPr preferRelativeResize="0"/>
          <p:nvPr/>
        </p:nvPicPr>
        <p:blipFill rotWithShape="1">
          <a:blip r:embed="rId2">
            <a:alphaModFix/>
          </a:blip>
          <a:srcRect/>
          <a:stretch/>
        </p:blipFill>
        <p:spPr>
          <a:xfrm>
            <a:off x="7766555" y="61548"/>
            <a:ext cx="1232526" cy="611875"/>
          </a:xfrm>
          <a:prstGeom prst="rect">
            <a:avLst/>
          </a:prstGeom>
          <a:noFill/>
          <a:ln>
            <a:noFill/>
          </a:ln>
        </p:spPr>
      </p:pic>
    </p:spTree>
    <p:extLst>
      <p:ext uri="{BB962C8B-B14F-4D97-AF65-F5344CB8AC3E}">
        <p14:creationId xmlns:p14="http://schemas.microsoft.com/office/powerpoint/2010/main" val="1772754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489" y="356075"/>
            <a:ext cx="8750856" cy="4183380"/>
          </a:xfrm>
        </p:spPr>
        <p:txBody>
          <a:bodyPr>
            <a:normAutofit fontScale="92500" lnSpcReduction="10000"/>
          </a:bodyPr>
          <a:lstStyle/>
          <a:p>
            <a:pPr marL="0" indent="0">
              <a:buNone/>
            </a:pPr>
            <a:r>
              <a:rPr lang="en-US" sz="2600" b="1" dirty="0">
                <a:solidFill>
                  <a:srgbClr val="FF0000"/>
                </a:solidFill>
                <a:latin typeface="Calibri" panose="020F0502020204030204" pitchFamily="34" charset="0"/>
                <a:cs typeface="Calibri" panose="020F0502020204030204" pitchFamily="34" charset="0"/>
              </a:rPr>
              <a:t>GEO-THERMAL ENERGY</a:t>
            </a:r>
          </a:p>
          <a:p>
            <a:r>
              <a:rPr lang="en-US" sz="1900" dirty="0" smtClean="0">
                <a:latin typeface="Calibri" panose="020F0502020204030204" pitchFamily="34" charset="0"/>
                <a:cs typeface="Calibri" panose="020F0502020204030204" pitchFamily="34" charset="0"/>
              </a:rPr>
              <a:t>Geothermal </a:t>
            </a:r>
            <a:r>
              <a:rPr lang="en-US" sz="1900" dirty="0">
                <a:latin typeface="Calibri" panose="020F0502020204030204" pitchFamily="34" charset="0"/>
                <a:cs typeface="Calibri" panose="020F0502020204030204" pitchFamily="34" charset="0"/>
              </a:rPr>
              <a:t>energy refers to the heat and electricity produced by using the heat from the interior of the Earth. Geothermal energy exists because, the Earth grows progressively hotter with increasing depth. Where the geothermal gradient is high, high temperatures are </a:t>
            </a:r>
            <a:r>
              <a:rPr lang="en-US" sz="1900" dirty="0" smtClean="0">
                <a:latin typeface="Calibri" panose="020F0502020204030204" pitchFamily="34" charset="0"/>
                <a:cs typeface="Calibri" panose="020F0502020204030204" pitchFamily="34" charset="0"/>
              </a:rPr>
              <a:t>found at </a:t>
            </a:r>
            <a:r>
              <a:rPr lang="en-US" sz="1900" dirty="0">
                <a:latin typeface="Calibri" panose="020F0502020204030204" pitchFamily="34" charset="0"/>
                <a:cs typeface="Calibri" panose="020F0502020204030204" pitchFamily="34" charset="0"/>
              </a:rPr>
              <a:t>shallow depths. Groundwater in such areas absorbs heat from the rocks and becomes hot. It is so hot that when it rises to the earth’s surface, it turns into steam. This steam is used to drive turbines and generate electricity</a:t>
            </a:r>
            <a:r>
              <a:rPr lang="en-US" sz="1900" dirty="0" smtClean="0">
                <a:latin typeface="Calibri" panose="020F0502020204030204" pitchFamily="34" charset="0"/>
                <a:cs typeface="Calibri" panose="020F0502020204030204" pitchFamily="34" charset="0"/>
              </a:rPr>
              <a:t>.</a:t>
            </a:r>
          </a:p>
          <a:p>
            <a:r>
              <a:rPr lang="en-US" sz="1900" dirty="0" smtClean="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There are several hundred hot springs in India, which could be used to generate electricity. </a:t>
            </a:r>
            <a:endParaRPr lang="en-US" sz="1900" dirty="0" smtClean="0">
              <a:latin typeface="Calibri" panose="020F0502020204030204" pitchFamily="34" charset="0"/>
              <a:cs typeface="Calibri" panose="020F0502020204030204" pitchFamily="34" charset="0"/>
            </a:endParaRPr>
          </a:p>
          <a:p>
            <a:r>
              <a:rPr lang="en-US" sz="1900" dirty="0" smtClean="0">
                <a:latin typeface="Calibri" panose="020F0502020204030204" pitchFamily="34" charset="0"/>
                <a:cs typeface="Calibri" panose="020F0502020204030204" pitchFamily="34" charset="0"/>
              </a:rPr>
              <a:t>Two </a:t>
            </a:r>
            <a:r>
              <a:rPr lang="en-US" sz="1900" dirty="0">
                <a:latin typeface="Calibri" panose="020F0502020204030204" pitchFamily="34" charset="0"/>
                <a:cs typeface="Calibri" panose="020F0502020204030204" pitchFamily="34" charset="0"/>
              </a:rPr>
              <a:t>experimental projects have been set up in India to harness geothermal energy. </a:t>
            </a:r>
            <a:r>
              <a:rPr lang="en-US" sz="1900" b="1" dirty="0" smtClean="0">
                <a:latin typeface="Calibri" panose="020F0502020204030204" pitchFamily="34" charset="0"/>
                <a:cs typeface="Calibri" panose="020F0502020204030204" pitchFamily="34" charset="0"/>
              </a:rPr>
              <a:t>Geothermal </a:t>
            </a:r>
            <a:r>
              <a:rPr lang="en-US" sz="1900" b="1" dirty="0">
                <a:latin typeface="Calibri" panose="020F0502020204030204" pitchFamily="34" charset="0"/>
                <a:cs typeface="Calibri" panose="020F0502020204030204" pitchFamily="34" charset="0"/>
              </a:rPr>
              <a:t>plants in India</a:t>
            </a:r>
            <a:r>
              <a:rPr lang="en-US" sz="1900" dirty="0">
                <a:latin typeface="Calibri" panose="020F0502020204030204" pitchFamily="34" charset="0"/>
                <a:cs typeface="Calibri" panose="020F0502020204030204" pitchFamily="34" charset="0"/>
              </a:rPr>
              <a:t>-located in the </a:t>
            </a:r>
            <a:r>
              <a:rPr lang="en-US" sz="1900" dirty="0" err="1">
                <a:latin typeface="Calibri" panose="020F0502020204030204" pitchFamily="34" charset="0"/>
                <a:cs typeface="Calibri" panose="020F0502020204030204" pitchFamily="34" charset="0"/>
              </a:rPr>
              <a:t>Parvati</a:t>
            </a:r>
            <a:r>
              <a:rPr lang="en-US" sz="1900" dirty="0">
                <a:latin typeface="Calibri" panose="020F0502020204030204" pitchFamily="34" charset="0"/>
                <a:cs typeface="Calibri" panose="020F0502020204030204" pitchFamily="34" charset="0"/>
              </a:rPr>
              <a:t> valley near </a:t>
            </a:r>
            <a:r>
              <a:rPr lang="en-US" sz="1900" dirty="0" err="1">
                <a:latin typeface="Calibri" panose="020F0502020204030204" pitchFamily="34" charset="0"/>
                <a:cs typeface="Calibri" panose="020F0502020204030204" pitchFamily="34" charset="0"/>
              </a:rPr>
              <a:t>Manikaran</a:t>
            </a:r>
            <a:r>
              <a:rPr lang="en-US" sz="1900" dirty="0">
                <a:latin typeface="Calibri" panose="020F0502020204030204" pitchFamily="34" charset="0"/>
                <a:cs typeface="Calibri" panose="020F0502020204030204" pitchFamily="34" charset="0"/>
              </a:rPr>
              <a:t> in Himachal Pradesh and </a:t>
            </a:r>
            <a:r>
              <a:rPr lang="en-US" sz="1900" dirty="0" err="1">
                <a:latin typeface="Calibri" panose="020F0502020204030204" pitchFamily="34" charset="0"/>
                <a:cs typeface="Calibri" panose="020F0502020204030204" pitchFamily="34" charset="0"/>
              </a:rPr>
              <a:t>Puga</a:t>
            </a:r>
            <a:r>
              <a:rPr lang="en-US" sz="1900" dirty="0">
                <a:latin typeface="Calibri" panose="020F0502020204030204" pitchFamily="34" charset="0"/>
                <a:cs typeface="Calibri" panose="020F0502020204030204" pitchFamily="34" charset="0"/>
              </a:rPr>
              <a:t> Valley in </a:t>
            </a:r>
            <a:r>
              <a:rPr lang="en-US" sz="1900" dirty="0" err="1">
                <a:latin typeface="Calibri" panose="020F0502020204030204" pitchFamily="34" charset="0"/>
                <a:cs typeface="Calibri" panose="020F0502020204030204" pitchFamily="34" charset="0"/>
              </a:rPr>
              <a:t>Ladakh</a:t>
            </a:r>
            <a:endParaRPr lang="en-US" sz="1900" dirty="0">
              <a:latin typeface="Calibri" panose="020F0502020204030204" pitchFamily="34" charset="0"/>
              <a:cs typeface="Calibri" panose="020F0502020204030204" pitchFamily="34" charset="0"/>
            </a:endParaRPr>
          </a:p>
          <a:p>
            <a:endParaRPr lang="en-IN" dirty="0"/>
          </a:p>
        </p:txBody>
      </p:sp>
      <p:pic>
        <p:nvPicPr>
          <p:cNvPr id="4" name="Google Shape;70;p15"/>
          <p:cNvPicPr preferRelativeResize="0"/>
          <p:nvPr/>
        </p:nvPicPr>
        <p:blipFill rotWithShape="1">
          <a:blip r:embed="rId2">
            <a:alphaModFix/>
          </a:blip>
          <a:srcRect/>
          <a:stretch/>
        </p:blipFill>
        <p:spPr>
          <a:xfrm>
            <a:off x="7911474" y="50137"/>
            <a:ext cx="1232526" cy="611875"/>
          </a:xfrm>
          <a:prstGeom prst="rect">
            <a:avLst/>
          </a:prstGeom>
          <a:noFill/>
          <a:ln>
            <a:noFill/>
          </a:ln>
        </p:spPr>
      </p:pic>
    </p:spTree>
    <p:extLst>
      <p:ext uri="{BB962C8B-B14F-4D97-AF65-F5344CB8AC3E}">
        <p14:creationId xmlns:p14="http://schemas.microsoft.com/office/powerpoint/2010/main" val="597994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29" y="166076"/>
            <a:ext cx="7886700" cy="994172"/>
          </a:xfrm>
        </p:spPr>
        <p:txBody>
          <a:bodyPr/>
          <a:lstStyle/>
          <a:p>
            <a:pPr algn="ctr"/>
            <a:r>
              <a:rPr lang="en-IN" b="1" u="sng" dirty="0">
                <a:solidFill>
                  <a:srgbClr val="FF0000"/>
                </a:solidFill>
                <a:latin typeface="Calibri" panose="020F0502020204030204" pitchFamily="34" charset="0"/>
                <a:cs typeface="Calibri" panose="020F0502020204030204" pitchFamily="34" charset="0"/>
              </a:rPr>
              <a:t>CONSERVATION OF ENERGY</a:t>
            </a:r>
            <a:r>
              <a:rPr lang="en-IN" dirty="0" smtClean="0">
                <a:latin typeface="Arial" panose="020B0604020202020204" pitchFamily="34" charset="0"/>
                <a:cs typeface="Arial" panose="020B0604020202020204" pitchFamily="34" charset="0"/>
              </a:rPr>
              <a:t/>
            </a:r>
            <a:br>
              <a:rPr lang="en-IN" dirty="0" smtClean="0">
                <a:latin typeface="Arial" panose="020B0604020202020204" pitchFamily="34" charset="0"/>
                <a:cs typeface="Arial" panose="020B0604020202020204" pitchFamily="34" charset="0"/>
              </a:rPr>
            </a:b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42554"/>
            <a:ext cx="9144000" cy="4300946"/>
          </a:xfrm>
        </p:spPr>
      </p:pic>
      <p:pic>
        <p:nvPicPr>
          <p:cNvPr id="5" name="Google Shape;70;p15"/>
          <p:cNvPicPr preferRelativeResize="0"/>
          <p:nvPr/>
        </p:nvPicPr>
        <p:blipFill rotWithShape="1">
          <a:blip r:embed="rId3">
            <a:alphaModFix/>
          </a:blip>
          <a:srcRect/>
          <a:stretch/>
        </p:blipFill>
        <p:spPr>
          <a:xfrm>
            <a:off x="7853366" y="51287"/>
            <a:ext cx="1232526" cy="611875"/>
          </a:xfrm>
          <a:prstGeom prst="rect">
            <a:avLst/>
          </a:prstGeom>
          <a:noFill/>
          <a:ln>
            <a:noFill/>
          </a:ln>
        </p:spPr>
      </p:pic>
    </p:spTree>
    <p:extLst>
      <p:ext uri="{BB962C8B-B14F-4D97-AF65-F5344CB8AC3E}">
        <p14:creationId xmlns:p14="http://schemas.microsoft.com/office/powerpoint/2010/main" val="3836955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230" y="215790"/>
            <a:ext cx="8543925" cy="4676775"/>
          </a:xfrm>
        </p:spPr>
        <p:txBody>
          <a:bodyPr>
            <a:normAutofit lnSpcReduction="10000"/>
          </a:bodyPr>
          <a:lstStyle/>
          <a:p>
            <a:r>
              <a:rPr lang="en-US" dirty="0">
                <a:latin typeface="Calibri" panose="020F0502020204030204" pitchFamily="34" charset="0"/>
                <a:cs typeface="Calibri" panose="020F0502020204030204" pitchFamily="34" charset="0"/>
              </a:rPr>
              <a:t>Energy is a basic requirement for economic development.  Every sector of the national economy – agriculture, industry, transport, commercial and domestic – needs inputs of energy. The economic development plans implemented since Independence necessarily required increasing amounts of energy to remain operational.  As a result, consumption of energy in all forms has been steadily rising all over the country. In this background, there is an urgent need to develop a sustainable path of energy development.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Promotion </a:t>
            </a:r>
            <a:r>
              <a:rPr lang="en-US" dirty="0">
                <a:latin typeface="Calibri" panose="020F0502020204030204" pitchFamily="34" charset="0"/>
                <a:cs typeface="Calibri" panose="020F0502020204030204" pitchFamily="34" charset="0"/>
              </a:rPr>
              <a:t>of energy conservation and increased use of renewable energy sources are the twin planks of sustainable energy</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India is presently one of the least energy efficient countries in the world. We have to adopt a cautious approach for the judicious use of our limited energy resources. For example, as concerned citizens we can do our bit by using public transport systems instead of individual vehicles; switching off electricity when not in use, using power-saving devices and using non-conventional sources of energy.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After </a:t>
            </a:r>
            <a:r>
              <a:rPr lang="en-US" dirty="0">
                <a:latin typeface="Calibri" panose="020F0502020204030204" pitchFamily="34" charset="0"/>
                <a:cs typeface="Calibri" panose="020F0502020204030204" pitchFamily="34" charset="0"/>
              </a:rPr>
              <a:t>all, </a:t>
            </a:r>
            <a:r>
              <a:rPr lang="en-US" b="1" u="sng" dirty="0">
                <a:latin typeface="Calibri" panose="020F0502020204030204" pitchFamily="34" charset="0"/>
                <a:cs typeface="Calibri" panose="020F0502020204030204" pitchFamily="34" charset="0"/>
              </a:rPr>
              <a:t>“energy saved is energy produced”.</a:t>
            </a:r>
          </a:p>
        </p:txBody>
      </p:sp>
      <p:pic>
        <p:nvPicPr>
          <p:cNvPr id="4" name="Google Shape;70;p15"/>
          <p:cNvPicPr preferRelativeResize="0"/>
          <p:nvPr/>
        </p:nvPicPr>
        <p:blipFill rotWithShape="1">
          <a:blip r:embed="rId2">
            <a:alphaModFix/>
          </a:blip>
          <a:srcRect/>
          <a:stretch/>
        </p:blipFill>
        <p:spPr>
          <a:xfrm>
            <a:off x="7911474" y="0"/>
            <a:ext cx="1232526" cy="611875"/>
          </a:xfrm>
          <a:prstGeom prst="rect">
            <a:avLst/>
          </a:prstGeom>
          <a:noFill/>
          <a:ln>
            <a:noFill/>
          </a:ln>
        </p:spPr>
      </p:pic>
    </p:spTree>
    <p:extLst>
      <p:ext uri="{BB962C8B-B14F-4D97-AF65-F5344CB8AC3E}">
        <p14:creationId xmlns:p14="http://schemas.microsoft.com/office/powerpoint/2010/main" val="1991085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911474" y="13162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697512" y="153717"/>
            <a:ext cx="1232526" cy="611875"/>
          </a:xfrm>
          <a:prstGeom prst="rect">
            <a:avLst/>
          </a:prstGeom>
          <a:noFill/>
          <a:ln>
            <a:noFill/>
          </a:ln>
        </p:spPr>
      </p:pic>
      <p:sp>
        <p:nvSpPr>
          <p:cNvPr id="71" name="Google Shape;71;p15"/>
          <p:cNvSpPr txBox="1"/>
          <p:nvPr/>
        </p:nvSpPr>
        <p:spPr>
          <a:xfrm>
            <a:off x="241738" y="153717"/>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800" b="1" dirty="0">
                <a:solidFill>
                  <a:srgbClr val="FF0000"/>
                </a:solidFill>
                <a:latin typeface="Calibri" panose="020F0502020204030204" pitchFamily="34" charset="0"/>
                <a:cs typeface="Calibri" panose="020F0502020204030204" pitchFamily="34" charset="0"/>
              </a:rPr>
              <a:t>MODE OF OCCURRENCE OF MINERALS</a:t>
            </a:r>
            <a:endParaRPr sz="2800" b="1" i="0" u="none" strike="noStrike" cap="none" dirty="0">
              <a:solidFill>
                <a:srgbClr val="FF0000"/>
              </a:solidFill>
              <a:latin typeface="Calibri" panose="020F0502020204030204" pitchFamily="34" charset="0"/>
              <a:cs typeface="Calibri" panose="020F0502020204030204" pitchFamily="34" charset="0"/>
              <a:sym typeface="Aria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785" r="4625"/>
          <a:stretch/>
        </p:blipFill>
        <p:spPr>
          <a:xfrm>
            <a:off x="1324304" y="865917"/>
            <a:ext cx="5969876" cy="3896108"/>
          </a:xfrm>
          <a:prstGeom prst="rect">
            <a:avLst/>
          </a:prstGeom>
        </p:spPr>
      </p:pic>
    </p:spTree>
    <p:extLst>
      <p:ext uri="{BB962C8B-B14F-4D97-AF65-F5344CB8AC3E}">
        <p14:creationId xmlns:p14="http://schemas.microsoft.com/office/powerpoint/2010/main" val="133229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28449" y="63625"/>
            <a:ext cx="1232526" cy="611875"/>
          </a:xfrm>
          <a:prstGeom prst="rect">
            <a:avLst/>
          </a:prstGeom>
          <a:noFill/>
          <a:ln>
            <a:noFill/>
          </a:ln>
        </p:spPr>
      </p:pic>
      <p:sp>
        <p:nvSpPr>
          <p:cNvPr id="64" name="Google Shape;64;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2800" b="1" dirty="0" smtClean="0">
                <a:solidFill>
                  <a:srgbClr val="FF0000"/>
                </a:solidFill>
                <a:latin typeface="Calibri" panose="020F0502020204030204" pitchFamily="34" charset="0"/>
                <a:cs typeface="Calibri" panose="020F0502020204030204" pitchFamily="34" charset="0"/>
              </a:rPr>
              <a:t>IGNEOUS </a:t>
            </a:r>
            <a:r>
              <a:rPr lang="en-US" sz="2800" b="1" dirty="0">
                <a:solidFill>
                  <a:srgbClr val="FF0000"/>
                </a:solidFill>
                <a:latin typeface="Calibri" panose="020F0502020204030204" pitchFamily="34" charset="0"/>
                <a:cs typeface="Calibri" panose="020F0502020204030204" pitchFamily="34" charset="0"/>
              </a:rPr>
              <a:t>AND METAMORPHIC ROCKS </a:t>
            </a:r>
            <a:endParaRPr sz="2800" b="1" i="0" u="none" strike="noStrike" cap="none" dirty="0" smtClean="0">
              <a:solidFill>
                <a:srgbClr val="FF0000"/>
              </a:solidFill>
              <a:latin typeface="Calibri" panose="020F0502020204030204" pitchFamily="34" charset="0"/>
              <a:cs typeface="Calibri" panose="020F0502020204030204" pitchFamily="34" charset="0"/>
              <a:sym typeface="Arial"/>
            </a:endParaRPr>
          </a:p>
        </p:txBody>
      </p:sp>
      <p:sp>
        <p:nvSpPr>
          <p:cNvPr id="65" name="Google Shape;65;p14"/>
          <p:cNvSpPr txBox="1"/>
          <p:nvPr/>
        </p:nvSpPr>
        <p:spPr>
          <a:xfrm>
            <a:off x="272675" y="819809"/>
            <a:ext cx="8688300" cy="2039006"/>
          </a:xfrm>
          <a:prstGeom prst="rect">
            <a:avLst/>
          </a:prstGeom>
          <a:noFill/>
          <a:ln>
            <a:noFill/>
          </a:ln>
        </p:spPr>
        <p:txBody>
          <a:bodyPr spcFirstLastPara="1" wrap="square" lIns="91425" tIns="91425" rIns="91425" bIns="91425" anchor="t" anchorCtr="0">
            <a:noAutofit/>
          </a:bodyPr>
          <a:lstStyle/>
          <a:p>
            <a:pPr marL="400050" indent="-400050" algn="just">
              <a:buAutoNum type="romanLcParenBoth"/>
            </a:pPr>
            <a:r>
              <a:rPr lang="en-US" sz="1800" dirty="0" smtClean="0">
                <a:latin typeface="Calibri" panose="020F0502020204030204" pitchFamily="34" charset="0"/>
                <a:cs typeface="Calibri" panose="020F0502020204030204" pitchFamily="34" charset="0"/>
              </a:rPr>
              <a:t>In </a:t>
            </a:r>
            <a:r>
              <a:rPr lang="en-US" sz="1800" b="1" dirty="0">
                <a:latin typeface="Calibri" panose="020F0502020204030204" pitchFamily="34" charset="0"/>
                <a:cs typeface="Calibri" panose="020F0502020204030204" pitchFamily="34" charset="0"/>
              </a:rPr>
              <a:t>IGNEOUS AND METAMORPHIC ROCKS </a:t>
            </a:r>
            <a:r>
              <a:rPr lang="en-US" sz="1800" dirty="0">
                <a:latin typeface="Calibri" panose="020F0502020204030204" pitchFamily="34" charset="0"/>
                <a:cs typeface="Calibri" panose="020F0502020204030204" pitchFamily="34" charset="0"/>
              </a:rPr>
              <a:t>minerals may occur in the cracks, crevices, faults or joints. </a:t>
            </a:r>
            <a:endParaRPr lang="en-US" sz="1800" dirty="0" smtClean="0">
              <a:latin typeface="Calibri" panose="020F0502020204030204" pitchFamily="34" charset="0"/>
              <a:cs typeface="Calibri" panose="020F0502020204030204" pitchFamily="34" charset="0"/>
            </a:endParaRPr>
          </a:p>
          <a:p>
            <a:pPr marL="400050" indent="-400050" algn="just">
              <a:buAutoNum type="romanLcParenBoth"/>
            </a:pPr>
            <a:r>
              <a:rPr lang="en-US" sz="1800" dirty="0" smtClean="0">
                <a:latin typeface="Calibri" panose="020F0502020204030204" pitchFamily="34" charset="0"/>
                <a:cs typeface="Calibri" panose="020F0502020204030204" pitchFamily="34" charset="0"/>
              </a:rPr>
              <a:t>The </a:t>
            </a:r>
            <a:r>
              <a:rPr lang="en-US" sz="1800" dirty="0">
                <a:latin typeface="Calibri" panose="020F0502020204030204" pitchFamily="34" charset="0"/>
                <a:cs typeface="Calibri" panose="020F0502020204030204" pitchFamily="34" charset="0"/>
              </a:rPr>
              <a:t>smaller occurrences are called </a:t>
            </a:r>
            <a:r>
              <a:rPr lang="en-US" sz="1800" b="1" dirty="0">
                <a:latin typeface="Calibri" panose="020F0502020204030204" pitchFamily="34" charset="0"/>
                <a:cs typeface="Calibri" panose="020F0502020204030204" pitchFamily="34" charset="0"/>
              </a:rPr>
              <a:t>veins</a:t>
            </a:r>
            <a:r>
              <a:rPr lang="en-US" sz="1800" dirty="0">
                <a:latin typeface="Calibri" panose="020F0502020204030204" pitchFamily="34" charset="0"/>
                <a:cs typeface="Calibri" panose="020F0502020204030204" pitchFamily="34" charset="0"/>
              </a:rPr>
              <a:t> and the larger are called </a:t>
            </a:r>
            <a:r>
              <a:rPr lang="en-US" sz="1800" b="1" dirty="0">
                <a:latin typeface="Calibri" panose="020F0502020204030204" pitchFamily="34" charset="0"/>
                <a:cs typeface="Calibri" panose="020F0502020204030204" pitchFamily="34" charset="0"/>
              </a:rPr>
              <a:t>lodes</a:t>
            </a:r>
            <a:r>
              <a:rPr lang="en-US" sz="1800" dirty="0">
                <a:latin typeface="Calibri" panose="020F0502020204030204" pitchFamily="34" charset="0"/>
                <a:cs typeface="Calibri" panose="020F0502020204030204" pitchFamily="34" charset="0"/>
              </a:rPr>
              <a:t>. </a:t>
            </a:r>
            <a:endParaRPr lang="en-US" sz="1800" dirty="0" smtClean="0">
              <a:latin typeface="Calibri" panose="020F0502020204030204" pitchFamily="34" charset="0"/>
              <a:cs typeface="Calibri" panose="020F0502020204030204" pitchFamily="34" charset="0"/>
            </a:endParaRPr>
          </a:p>
          <a:p>
            <a:pPr marL="400050" indent="-400050" algn="just">
              <a:buAutoNum type="romanLcParenBoth"/>
            </a:pPr>
            <a:r>
              <a:rPr lang="en-US" sz="1800" dirty="0" smtClean="0">
                <a:latin typeface="Calibri" panose="020F0502020204030204" pitchFamily="34" charset="0"/>
                <a:cs typeface="Calibri" panose="020F0502020204030204" pitchFamily="34" charset="0"/>
              </a:rPr>
              <a:t>In </a:t>
            </a:r>
            <a:r>
              <a:rPr lang="en-US" sz="1800" dirty="0">
                <a:latin typeface="Calibri" panose="020F0502020204030204" pitchFamily="34" charset="0"/>
                <a:cs typeface="Calibri" panose="020F0502020204030204" pitchFamily="34" charset="0"/>
              </a:rPr>
              <a:t>most cases, they are formed when minerals in liquid/ molten and gaseous forms are forced upward through cavities towards the earth’s surface. They cool and solidify as they rise. Major metallic minerals like tin, copper, zinc and lead etc. are obtained from veins and lodes.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664" y="2900695"/>
            <a:ext cx="2883804" cy="209005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665" y="2900695"/>
            <a:ext cx="2972845" cy="209005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3707" y="2586010"/>
            <a:ext cx="2796394" cy="1792865"/>
          </a:xfrm>
          <a:prstGeom prst="rect">
            <a:avLst/>
          </a:prstGeom>
        </p:spPr>
      </p:pic>
    </p:spTree>
    <p:extLst>
      <p:ext uri="{BB962C8B-B14F-4D97-AF65-F5344CB8AC3E}">
        <p14:creationId xmlns:p14="http://schemas.microsoft.com/office/powerpoint/2010/main" val="173634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50" y="210206"/>
            <a:ext cx="4281350" cy="378113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629" y="1093075"/>
            <a:ext cx="4389120" cy="3781135"/>
          </a:xfrm>
          <a:prstGeom prst="rect">
            <a:avLst/>
          </a:prstGeom>
        </p:spPr>
      </p:pic>
      <p:pic>
        <p:nvPicPr>
          <p:cNvPr id="6" name="Google Shape;70;p15"/>
          <p:cNvPicPr preferRelativeResize="0"/>
          <p:nvPr/>
        </p:nvPicPr>
        <p:blipFill rotWithShape="1">
          <a:blip r:embed="rId4">
            <a:alphaModFix/>
          </a:blip>
          <a:srcRect/>
          <a:stretch/>
        </p:blipFill>
        <p:spPr>
          <a:xfrm>
            <a:off x="7911474" y="135496"/>
            <a:ext cx="1232526" cy="611875"/>
          </a:xfrm>
          <a:prstGeom prst="rect">
            <a:avLst/>
          </a:prstGeom>
          <a:noFill/>
          <a:ln>
            <a:noFill/>
          </a:ln>
        </p:spPr>
      </p:pic>
    </p:spTree>
    <p:extLst>
      <p:ext uri="{BB962C8B-B14F-4D97-AF65-F5344CB8AC3E}">
        <p14:creationId xmlns:p14="http://schemas.microsoft.com/office/powerpoint/2010/main" val="152749688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3933</Words>
  <Application>Microsoft Office PowerPoint</Application>
  <PresentationFormat>On-screen Show (16:9)</PresentationFormat>
  <Paragraphs>198</Paragraphs>
  <Slides>65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EXTRACTION OF MINERALS </vt:lpstr>
      <vt:lpstr>PowerPoint Presentation</vt:lpstr>
      <vt:lpstr>PowerPoint Presentation</vt:lpstr>
      <vt:lpstr>RAT-HOLE MINING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NON-METALLIC MINERALS:-</vt:lpstr>
      <vt:lpstr>PowerPoint Presentation</vt:lpstr>
      <vt:lpstr>ROCK MINERALS</vt:lpstr>
      <vt:lpstr>HAZARDS OF MINING (KILLER INDUSTRY)</vt:lpstr>
      <vt:lpstr>PowerPoint Presentation</vt:lpstr>
      <vt:lpstr>CONSERVATION OF MINERALS</vt:lpstr>
      <vt:lpstr>PowerPoint Presentation</vt:lpstr>
      <vt:lpstr>RECAPITULATION:-</vt:lpstr>
      <vt:lpstr>CONTENT:-</vt:lpstr>
      <vt:lpstr>ENERGY RESOURCES </vt:lpstr>
      <vt:lpstr>CONVENTIONAL SOURCES OF ENERGY</vt:lpstr>
      <vt:lpstr>PowerPoint Presentation</vt:lpstr>
      <vt:lpstr>PowerPoint Presentation</vt:lpstr>
      <vt:lpstr>PowerPoint Presentation</vt:lpstr>
      <vt:lpstr>PowerPoint Presentation</vt:lpstr>
      <vt:lpstr>PowerPoint Presentation</vt:lpstr>
      <vt:lpstr>ELECTRICITY</vt:lpstr>
      <vt:lpstr>PowerPoint Presentation</vt:lpstr>
      <vt:lpstr>NON-CONVENTIONAL SOURCES OF ENERGY</vt:lpstr>
      <vt:lpstr>PowerPoint Presentation</vt:lpstr>
      <vt:lpstr>PowerPoint Presentation</vt:lpstr>
      <vt:lpstr>PowerPoint Presentation</vt:lpstr>
      <vt:lpstr>PowerPoint Presentation</vt:lpstr>
      <vt:lpstr>PowerPoint Presentation</vt:lpstr>
      <vt:lpstr>PowerPoint Presentation</vt:lpstr>
      <vt:lpstr>CONSERVATION OF ENERGY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Maoun</dc:creator>
  <cp:lastModifiedBy>Windows User</cp:lastModifiedBy>
  <cp:revision>13</cp:revision>
  <dcterms:modified xsi:type="dcterms:W3CDTF">2021-12-22T05:54:30Z</dcterms:modified>
</cp:coreProperties>
</file>