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326" r:id="rId3"/>
    <p:sldId id="327" r:id="rId4"/>
    <p:sldId id="328" r:id="rId5"/>
    <p:sldId id="329" r:id="rId6"/>
    <p:sldId id="330" r:id="rId7"/>
    <p:sldId id="31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475862" y="1522375"/>
            <a:ext cx="8257591" cy="1127520"/>
          </a:xfrm>
          <a:prstGeom prst="rect">
            <a:avLst/>
          </a:prstGeom>
          <a:noFill/>
          <a:ln>
            <a:noFill/>
          </a:ln>
        </p:spPr>
        <p:txBody>
          <a:bodyPr spcFirstLastPara="1" wrap="square" lIns="91425" tIns="91425" rIns="91425" bIns="91425" anchor="t" anchorCtr="0">
            <a:noAutofit/>
          </a:bodyPr>
          <a:lstStyle/>
          <a:p>
            <a:pPr lvl="0" algn="ctr">
              <a:buSzPts val="3100"/>
            </a:pPr>
            <a:r>
              <a:rPr lang="en-US" sz="3000" b="1" dirty="0" smtClean="0">
                <a:solidFill>
                  <a:srgbClr val="FF0000"/>
                </a:solidFill>
                <a:latin typeface="Calibri" pitchFamily="34" charset="0"/>
                <a:cs typeface="Calibri" pitchFamily="34" charset="0"/>
              </a:rPr>
              <a:t>HALLUCINOGENS,TOBACCO &amp; ALCOHOL ABUSE,</a:t>
            </a:r>
          </a:p>
          <a:p>
            <a:pPr lvl="0" algn="ctr">
              <a:buSzPts val="3100"/>
            </a:pPr>
            <a:r>
              <a:rPr lang="en-US" sz="3000" b="1" dirty="0" smtClean="0">
                <a:solidFill>
                  <a:srgbClr val="FF0000"/>
                </a:solidFill>
                <a:latin typeface="Calibri" pitchFamily="34" charset="0"/>
                <a:cs typeface="Calibri" pitchFamily="34" charset="0"/>
              </a:rPr>
              <a:t>ADICTION &amp; DEPENDENCE</a:t>
            </a:r>
            <a:r>
              <a:rPr lang="en-US" sz="2500" b="1" dirty="0" smtClean="0">
                <a:latin typeface="Calibri" pitchFamily="34" charset="0"/>
                <a:cs typeface="Calibri" pitchFamily="34" charset="0"/>
              </a:rPr>
              <a:t>	 </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735492" y="2814334"/>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08</a:t>
            </a:r>
          </a:p>
          <a:p>
            <a:pPr marL="0" lvl="0" indent="0" algn="l" rtl="0">
              <a:spcBef>
                <a:spcPts val="0"/>
              </a:spcBef>
              <a:spcAft>
                <a:spcPts val="0"/>
              </a:spcAft>
              <a:buNone/>
            </a:pPr>
            <a:r>
              <a:rPr lang="en" b="1" dirty="0" smtClean="0"/>
              <a:t>CHAPTER </a:t>
            </a:r>
            <a:r>
              <a:rPr lang="en" b="1" dirty="0"/>
              <a:t>NAME </a:t>
            </a:r>
            <a:r>
              <a:rPr lang="en" b="1" dirty="0" smtClean="0"/>
              <a:t>: HUMAN HEALTH AND DISEASES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37037" y="397015"/>
            <a:ext cx="7773901" cy="498724"/>
          </a:xfrm>
          <a:prstGeom prst="rect">
            <a:avLst/>
          </a:prstGeom>
          <a:noFill/>
          <a:ln>
            <a:noFill/>
          </a:ln>
        </p:spPr>
        <p:txBody>
          <a:bodyPr spcFirstLastPara="1" wrap="square" lIns="91425" tIns="91425" rIns="91425" bIns="91425" anchor="t" anchorCtr="0">
            <a:noAutofit/>
          </a:bodyPr>
          <a:lstStyle/>
          <a:p>
            <a:pPr>
              <a:buSzPts val="1800"/>
            </a:pPr>
            <a:r>
              <a:rPr lang="en" sz="2200" b="1" dirty="0" smtClean="0">
                <a:solidFill>
                  <a:srgbClr val="FF0000"/>
                </a:solidFill>
                <a:latin typeface="Calibri"/>
                <a:cs typeface="Calibri"/>
                <a:sym typeface="Calibri"/>
              </a:rPr>
              <a:t>HALLUCINOGENIC DRUGS USED AS MEDICINES</a:t>
            </a:r>
            <a:r>
              <a:rPr lang="en-GB" sz="2200" b="1" dirty="0" smtClean="0">
                <a:solidFill>
                  <a:srgbClr val="FF0000"/>
                </a:solidFill>
                <a:latin typeface="Calibri" pitchFamily="34" charset="0"/>
                <a:cs typeface="Calibri" pitchFamily="34" charset="0"/>
              </a:rPr>
              <a:t>:</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TextBox 5"/>
          <p:cNvSpPr txBox="1"/>
          <p:nvPr/>
        </p:nvSpPr>
        <p:spPr>
          <a:xfrm>
            <a:off x="494522" y="1315616"/>
            <a:ext cx="8098972" cy="738664"/>
          </a:xfrm>
          <a:prstGeom prst="rect">
            <a:avLst/>
          </a:prstGeom>
          <a:noFill/>
        </p:spPr>
        <p:txBody>
          <a:bodyPr wrap="square" rtlCol="0">
            <a:spAutoFit/>
          </a:bodyPr>
          <a:lstStyle/>
          <a:p>
            <a:pPr lvl="0" fontAlgn="base"/>
            <a:endParaRPr lang="en-US" dirty="0" smtClean="0"/>
          </a:p>
          <a:p>
            <a:endParaRPr lang="en-US" dirty="0" smtClean="0"/>
          </a:p>
          <a:p>
            <a:endParaRPr lang="en-US" dirty="0"/>
          </a:p>
        </p:txBody>
      </p:sp>
      <p:sp>
        <p:nvSpPr>
          <p:cNvPr id="7" name="TextBox 6"/>
          <p:cNvSpPr txBox="1"/>
          <p:nvPr/>
        </p:nvSpPr>
        <p:spPr>
          <a:xfrm>
            <a:off x="475861" y="839755"/>
            <a:ext cx="8238931" cy="3539430"/>
          </a:xfrm>
          <a:prstGeom prst="rect">
            <a:avLst/>
          </a:prstGeom>
          <a:noFill/>
        </p:spPr>
        <p:txBody>
          <a:bodyPr wrap="square" rtlCol="0">
            <a:spAutoFit/>
          </a:bodyPr>
          <a:lstStyle/>
          <a:p>
            <a:endParaRPr lang="en-US" dirty="0" smtClean="0"/>
          </a:p>
          <a:p>
            <a:pPr lvl="0" algn="just" fontAlgn="base"/>
            <a:r>
              <a:rPr lang="en-US" dirty="0" smtClean="0">
                <a:latin typeface="Calibri" pitchFamily="34" charset="0"/>
                <a:cs typeface="Calibri" pitchFamily="34" charset="0"/>
              </a:rPr>
              <a:t>Drugs like barbiturates, amphetamines, benzodiazepines, LSD (Lysergic acid diethyl amides) are used as medicines to help patients with mental illness and insomnia.</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Datura and Belladona : seeds and aerial parts are misused for their hallucinogenic properties.</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Morphine: It is a pain killer which is used for patients who have undergone surgery, but it is also abused.</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Amphetamines are known as anti-sleep pills which brings about sleeplessness and depression.</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Barbiturates are tranquillizer depresses brain activity and produce feelings of calmness , relaxation.</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Benzodiazepines taken as antianxiety drug which produces deep sleep and drowsiness.</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LSDs are hallucinogens which brings emotional outburst .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35901" y="877076"/>
            <a:ext cx="8285583" cy="3754874"/>
          </a:xfrm>
          <a:prstGeom prst="rect">
            <a:avLst/>
          </a:prstGeom>
          <a:noFill/>
        </p:spPr>
        <p:txBody>
          <a:bodyPr wrap="square" rtlCol="0">
            <a:spAutoFit/>
          </a:bodyPr>
          <a:lstStyle/>
          <a:p>
            <a:pPr algn="just"/>
            <a:r>
              <a:rPr lang="en-US" dirty="0" smtClean="0">
                <a:latin typeface="Calibri" pitchFamily="34" charset="0"/>
                <a:cs typeface="Calibri" pitchFamily="34" charset="0"/>
              </a:rPr>
              <a:t>Tobacco has been used by human beings for more than 400 years.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When one buys packets of cigarettes one cannot miss the statutory warning that is present on the packing which warns against smoking and says how it is injurious to health. Yet, smoking is very prevalent in society, both among young and old.</a:t>
            </a:r>
          </a:p>
          <a:p>
            <a:pPr algn="just"/>
            <a:r>
              <a:rPr lang="en-US" dirty="0" smtClean="0">
                <a:latin typeface="Calibri" pitchFamily="34" charset="0"/>
                <a:cs typeface="Calibri" pitchFamily="34" charset="0"/>
              </a:rPr>
              <a:t>Tobacco contains a Iarge number of chemical substances including nicotine, an alkaloid.</a:t>
            </a:r>
            <a:endParaRPr lang="en-US" b="1" dirty="0" smtClean="0">
              <a:latin typeface="Calibri" pitchFamily="34" charset="0"/>
              <a:cs typeface="Calibri" pitchFamily="34" charset="0"/>
            </a:endParaRPr>
          </a:p>
          <a:p>
            <a:pPr algn="just"/>
            <a:endParaRPr lang="en-US" b="1" dirty="0" smtClean="0">
              <a:latin typeface="Calibri" pitchFamily="34" charset="0"/>
              <a:cs typeface="Calibri" pitchFamily="34" charset="0"/>
            </a:endParaRPr>
          </a:p>
          <a:p>
            <a:pPr algn="just"/>
            <a:r>
              <a:rPr lang="en-US" dirty="0" smtClean="0">
                <a:latin typeface="Calibri" pitchFamily="34" charset="0"/>
                <a:cs typeface="Calibri" pitchFamily="34" charset="0"/>
              </a:rPr>
              <a:t>Nicotine :</a:t>
            </a:r>
          </a:p>
          <a:p>
            <a:pPr lvl="0" algn="just" fontAlgn="base"/>
            <a:r>
              <a:rPr lang="en-US" dirty="0" smtClean="0">
                <a:latin typeface="Calibri" pitchFamily="34" charset="0"/>
                <a:cs typeface="Calibri" pitchFamily="34" charset="0"/>
              </a:rPr>
              <a:t>Present in tobacco, which is smoked, chewed or snuffed</a:t>
            </a:r>
          </a:p>
          <a:p>
            <a:pPr lvl="0" algn="just" fontAlgn="base"/>
            <a:r>
              <a:rPr lang="en-US" dirty="0" smtClean="0">
                <a:latin typeface="Calibri" pitchFamily="34" charset="0"/>
                <a:cs typeface="Calibri" pitchFamily="34" charset="0"/>
              </a:rPr>
              <a:t>Mode of action: Stimulates the adrenal gland to release adrenaline and nor-adrenaline</a:t>
            </a:r>
          </a:p>
          <a:p>
            <a:pPr lvl="0" algn="just" fontAlgn="base"/>
            <a:r>
              <a:rPr lang="en-US" dirty="0" smtClean="0">
                <a:latin typeface="Calibri" pitchFamily="34" charset="0"/>
                <a:cs typeface="Calibri" pitchFamily="34" charset="0"/>
              </a:rPr>
              <a:t>Effect: Increases blood pressure and heart rate. </a:t>
            </a:r>
          </a:p>
          <a:p>
            <a:pPr lvl="0" algn="just" fontAlgn="base"/>
            <a:r>
              <a:rPr lang="en-US" dirty="0" smtClean="0">
                <a:latin typeface="Calibri" pitchFamily="34" charset="0"/>
                <a:cs typeface="Calibri" pitchFamily="34" charset="0"/>
              </a:rPr>
              <a:t>Tobacco chewing is associated with increased risk of cancer of the oral cavity. </a:t>
            </a:r>
          </a:p>
          <a:p>
            <a:pPr lvl="0" algn="just" fontAlgn="base"/>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Effects of Smoking :</a:t>
            </a:r>
          </a:p>
          <a:p>
            <a:pPr lvl="0" algn="just" fontAlgn="base"/>
            <a:r>
              <a:rPr lang="en-US" dirty="0" smtClean="0">
                <a:latin typeface="Calibri" pitchFamily="34" charset="0"/>
                <a:cs typeface="Calibri" pitchFamily="34" charset="0"/>
              </a:rPr>
              <a:t>Increased risk of diseases like bronchitis, emphysema, coronary heart disease, gastric ulcer and cancer (throat, lung and urinary bladder) .</a:t>
            </a:r>
          </a:p>
          <a:p>
            <a:pPr lvl="0" algn="just" fontAlgn="base"/>
            <a:r>
              <a:rPr lang="en-US" dirty="0" smtClean="0">
                <a:latin typeface="Calibri" pitchFamily="34" charset="0"/>
                <a:cs typeface="Calibri" pitchFamily="34" charset="0"/>
              </a:rPr>
              <a:t>Increased carbon monoxide levels in blood, leading to oxygen deficiency.</a:t>
            </a:r>
            <a:endParaRPr lang="en-US" dirty="0"/>
          </a:p>
        </p:txBody>
      </p:sp>
      <p:sp>
        <p:nvSpPr>
          <p:cNvPr id="4" name="TextBox 3"/>
          <p:cNvSpPr txBox="1"/>
          <p:nvPr/>
        </p:nvSpPr>
        <p:spPr>
          <a:xfrm>
            <a:off x="345233" y="382555"/>
            <a:ext cx="7203232" cy="430887"/>
          </a:xfrm>
          <a:prstGeom prst="rect">
            <a:avLst/>
          </a:prstGeom>
          <a:noFill/>
        </p:spPr>
        <p:txBody>
          <a:bodyPr wrap="square" rtlCol="0">
            <a:spAutoFit/>
          </a:bodyPr>
          <a:lstStyle/>
          <a:p>
            <a:r>
              <a:rPr lang="en-US" sz="2200" b="1" dirty="0" smtClean="0">
                <a:solidFill>
                  <a:srgbClr val="FF0000"/>
                </a:solidFill>
                <a:latin typeface="Calibri" pitchFamily="34" charset="0"/>
                <a:cs typeface="Calibri" pitchFamily="34" charset="0"/>
              </a:rPr>
              <a:t>TOBACCO</a:t>
            </a:r>
            <a:endParaRPr lang="en-US" sz="2200" b="1" dirty="0">
              <a:solidFill>
                <a:srgbClr val="FF0000"/>
              </a:solidFill>
              <a:latin typeface="Calibri" pitchFamily="34" charset="0"/>
              <a:cs typeface="Calibri" pitchFamily="34" charset="0"/>
            </a:endParaRPr>
          </a:p>
        </p:txBody>
      </p:sp>
      <p:pic>
        <p:nvPicPr>
          <p:cNvPr id="5" name="Google Shape;62;p14"/>
          <p:cNvPicPr preferRelativeResize="0"/>
          <p:nvPr/>
        </p:nvPicPr>
        <p:blipFill rotWithShape="1">
          <a:blip r:embed="rId2">
            <a:alphaModFix/>
          </a:blip>
          <a:srcRect/>
          <a:stretch/>
        </p:blipFill>
        <p:spPr>
          <a:xfrm>
            <a:off x="8238930" y="0"/>
            <a:ext cx="905069" cy="61582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35901" y="718456"/>
            <a:ext cx="8285583" cy="4185761"/>
          </a:xfrm>
          <a:prstGeom prst="rect">
            <a:avLst/>
          </a:prstGeom>
          <a:noFill/>
        </p:spPr>
        <p:txBody>
          <a:bodyPr wrap="square" rtlCol="0">
            <a:spAutoFit/>
          </a:bodyPr>
          <a:lstStyle/>
          <a:p>
            <a:pPr algn="just"/>
            <a:r>
              <a:rPr lang="en-US" dirty="0" smtClean="0">
                <a:latin typeface="Calibri" pitchFamily="34" charset="0"/>
                <a:cs typeface="Calibri" pitchFamily="34" charset="0"/>
              </a:rPr>
              <a:t>Causes of alcohol Abuse :</a:t>
            </a:r>
          </a:p>
          <a:p>
            <a:pPr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Alcohol / drug abuse normally starts in adolescence (period between 12-18 yrs − transition phase between childhood and adulthood).</a:t>
            </a:r>
          </a:p>
          <a:p>
            <a:pPr lvl="0" algn="just" fontAlgn="base"/>
            <a:r>
              <a:rPr lang="en-US" dirty="0" smtClean="0">
                <a:latin typeface="Calibri" pitchFamily="34" charset="0"/>
                <a:cs typeface="Calibri" pitchFamily="34" charset="0"/>
              </a:rPr>
              <a:t>Many adolescents are motivated towards drugs/ alcohol due to curiosity and experimentation.</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Peer pressure, academic stress, unstable family structure further incline youth towards alcohol/ drug abuse.</a:t>
            </a:r>
          </a:p>
          <a:p>
            <a:pPr lvl="0" algn="just" fontAlgn="base"/>
            <a:r>
              <a:rPr lang="en-US" dirty="0" smtClean="0">
                <a:latin typeface="Calibri" pitchFamily="34" charset="0"/>
                <a:cs typeface="Calibri" pitchFamily="34" charset="0"/>
              </a:rPr>
              <a:t>Perception of consuming alcohol / drug being cool and progressive and use of alcohol/drug in television, movies, etc. further promote this habit.</a:t>
            </a:r>
          </a:p>
          <a:p>
            <a:pPr lvl="0" algn="just" fontAlgn="base"/>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Alcohol Addiction :</a:t>
            </a:r>
          </a:p>
          <a:p>
            <a:pPr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When a person uses alcohol/ drug repeatedly, he becomes addicted.</a:t>
            </a:r>
          </a:p>
          <a:p>
            <a:pPr lvl="0" algn="just" fontAlgn="base"/>
            <a:r>
              <a:rPr lang="en-US" dirty="0" smtClean="0">
                <a:latin typeface="Calibri" pitchFamily="34" charset="0"/>
                <a:cs typeface="Calibri" pitchFamily="34" charset="0"/>
              </a:rPr>
              <a:t>Addiction refers to psychological attachment to certain effects such as euphoria and temporary feeling of well-being associated with use of alcohol or drugs.</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In addiction, tolerance level of receptors present in our body increases towards the drug.</a:t>
            </a:r>
          </a:p>
          <a:p>
            <a:pPr lvl="0" algn="just" fontAlgn="base"/>
            <a:r>
              <a:rPr lang="en-US" dirty="0" smtClean="0">
                <a:latin typeface="Calibri" pitchFamily="34" charset="0"/>
                <a:cs typeface="Calibri" pitchFamily="34" charset="0"/>
              </a:rPr>
              <a:t>This drives the person to use them even when they are not required or when they tend to harm his health / family life.</a:t>
            </a:r>
            <a:endParaRPr lang="en-US" dirty="0"/>
          </a:p>
        </p:txBody>
      </p:sp>
      <p:sp>
        <p:nvSpPr>
          <p:cNvPr id="4" name="TextBox 3"/>
          <p:cNvSpPr txBox="1"/>
          <p:nvPr/>
        </p:nvSpPr>
        <p:spPr>
          <a:xfrm>
            <a:off x="261258" y="298579"/>
            <a:ext cx="7203232" cy="430887"/>
          </a:xfrm>
          <a:prstGeom prst="rect">
            <a:avLst/>
          </a:prstGeom>
          <a:noFill/>
        </p:spPr>
        <p:txBody>
          <a:bodyPr wrap="square" rtlCol="0">
            <a:spAutoFit/>
          </a:bodyPr>
          <a:lstStyle/>
          <a:p>
            <a:r>
              <a:rPr lang="en-US" sz="2200" b="1" dirty="0" smtClean="0">
                <a:solidFill>
                  <a:srgbClr val="FF0000"/>
                </a:solidFill>
                <a:latin typeface="Calibri" pitchFamily="34" charset="0"/>
                <a:cs typeface="Calibri" pitchFamily="34" charset="0"/>
              </a:rPr>
              <a:t> </a:t>
            </a:r>
            <a:r>
              <a:rPr lang="en-US" sz="2200" b="1" dirty="0" smtClean="0">
                <a:solidFill>
                  <a:srgbClr val="FF0000"/>
                </a:solidFill>
              </a:rPr>
              <a:t>ALCOHOL  ABUSE :</a:t>
            </a:r>
            <a:endParaRPr lang="en-US" sz="2200" b="1" dirty="0">
              <a:solidFill>
                <a:srgbClr val="FF0000"/>
              </a:solidFill>
              <a:latin typeface="Calibri" pitchFamily="34" charset="0"/>
              <a:cs typeface="Calibri" pitchFamily="34" charset="0"/>
            </a:endParaRPr>
          </a:p>
        </p:txBody>
      </p:sp>
      <p:pic>
        <p:nvPicPr>
          <p:cNvPr id="5" name="Google Shape;62;p14"/>
          <p:cNvPicPr preferRelativeResize="0"/>
          <p:nvPr/>
        </p:nvPicPr>
        <p:blipFill rotWithShape="1">
          <a:blip r:embed="rId2">
            <a:alphaModFix/>
          </a:blip>
          <a:srcRect/>
          <a:stretch/>
        </p:blipFill>
        <p:spPr>
          <a:xfrm>
            <a:off x="8238930" y="0"/>
            <a:ext cx="905069" cy="61582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1216" y="1455574"/>
            <a:ext cx="8378891" cy="2677656"/>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Effects </a:t>
            </a:r>
            <a:r>
              <a:rPr lang="en-US" dirty="0" smtClean="0">
                <a:latin typeface="Calibri" pitchFamily="34" charset="0"/>
                <a:cs typeface="Calibri" pitchFamily="34" charset="0"/>
              </a:rPr>
              <a:t>of Alcohol/ Drug Abuse :</a:t>
            </a:r>
          </a:p>
          <a:p>
            <a:pPr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Drop </a:t>
            </a:r>
            <a:r>
              <a:rPr lang="en-US" dirty="0" smtClean="0">
                <a:latin typeface="Calibri" pitchFamily="34" charset="0"/>
                <a:cs typeface="Calibri" pitchFamily="34" charset="0"/>
              </a:rPr>
              <a:t>in academic performance, lack of interest in personal hygiene, rebellious behaviour, and change in eating and sleeping patterns, weight and appetite fluctuations</a:t>
            </a:r>
            <a:r>
              <a:rPr lang="en-US" dirty="0" smtClean="0">
                <a:latin typeface="Calibri" pitchFamily="34" charset="0"/>
                <a:cs typeface="Calibri" pitchFamily="34" charset="0"/>
              </a:rPr>
              <a:t>. </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The chronic use of drugs and </a:t>
            </a:r>
            <a:r>
              <a:rPr lang="en-US" dirty="0" smtClean="0">
                <a:latin typeface="Calibri" pitchFamily="34" charset="0"/>
                <a:cs typeface="Calibri" pitchFamily="34" charset="0"/>
              </a:rPr>
              <a:t>alcohol damages </a:t>
            </a:r>
            <a:r>
              <a:rPr lang="en-US" dirty="0" smtClean="0">
                <a:latin typeface="Calibri" pitchFamily="34" charset="0"/>
                <a:cs typeface="Calibri" pitchFamily="34" charset="0"/>
              </a:rPr>
              <a:t>nervous </a:t>
            </a:r>
            <a:r>
              <a:rPr lang="en-US" dirty="0" smtClean="0">
                <a:latin typeface="Calibri" pitchFamily="34" charset="0"/>
                <a:cs typeface="Calibri" pitchFamily="34" charset="0"/>
              </a:rPr>
              <a:t>system and </a:t>
            </a:r>
            <a:r>
              <a:rPr lang="en-US" dirty="0" smtClean="0">
                <a:latin typeface="Calibri" pitchFamily="34" charset="0"/>
                <a:cs typeface="Calibri" pitchFamily="34" charset="0"/>
              </a:rPr>
              <a:t>liver (cirrhosis). </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The </a:t>
            </a:r>
            <a:r>
              <a:rPr lang="en-US" dirty="0" smtClean="0">
                <a:latin typeface="Calibri" pitchFamily="34" charset="0"/>
                <a:cs typeface="Calibri" pitchFamily="34" charset="0"/>
              </a:rPr>
              <a:t>use of drugs </a:t>
            </a:r>
            <a:r>
              <a:rPr lang="en-US" dirty="0" smtClean="0">
                <a:latin typeface="Calibri" pitchFamily="34" charset="0"/>
                <a:cs typeface="Calibri" pitchFamily="34" charset="0"/>
              </a:rPr>
              <a:t>and alcohol during pregnancy also </a:t>
            </a:r>
            <a:r>
              <a:rPr lang="en-US" dirty="0" smtClean="0">
                <a:latin typeface="Calibri" pitchFamily="34" charset="0"/>
                <a:cs typeface="Calibri" pitchFamily="34" charset="0"/>
              </a:rPr>
              <a:t>known to </a:t>
            </a:r>
            <a:r>
              <a:rPr lang="en-US" dirty="0" smtClean="0">
                <a:latin typeface="Calibri" pitchFamily="34" charset="0"/>
                <a:cs typeface="Calibri" pitchFamily="34" charset="0"/>
              </a:rPr>
              <a:t>adversely affect </a:t>
            </a:r>
            <a:r>
              <a:rPr lang="en-US" dirty="0" smtClean="0">
                <a:latin typeface="Calibri" pitchFamily="34" charset="0"/>
                <a:cs typeface="Calibri" pitchFamily="34" charset="0"/>
              </a:rPr>
              <a:t>the </a:t>
            </a:r>
            <a:r>
              <a:rPr lang="en-US" dirty="0" smtClean="0">
                <a:latin typeface="Calibri" pitchFamily="34" charset="0"/>
                <a:cs typeface="Calibri" pitchFamily="34" charset="0"/>
              </a:rPr>
              <a:t>foetus</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Mental, psychological, and financial loss not only to the user, but also to </a:t>
            </a:r>
            <a:r>
              <a:rPr lang="en-US" smtClean="0">
                <a:latin typeface="Calibri" pitchFamily="34" charset="0"/>
                <a:cs typeface="Calibri" pitchFamily="34" charset="0"/>
              </a:rPr>
              <a:t>his </a:t>
            </a:r>
            <a:r>
              <a:rPr lang="en-US" smtClean="0">
                <a:latin typeface="Calibri" pitchFamily="34" charset="0"/>
                <a:cs typeface="Calibri" pitchFamily="34" charset="0"/>
              </a:rPr>
              <a:t>family.</a:t>
            </a:r>
            <a:endParaRPr lang="en-US" dirty="0" smtClean="0">
              <a:latin typeface="Calibri" pitchFamily="34" charset="0"/>
              <a:cs typeface="Calibri" pitchFamily="34" charset="0"/>
            </a:endParaRPr>
          </a:p>
          <a:p>
            <a:pPr algn="just"/>
            <a:endParaRPr lang="en-US" dirty="0"/>
          </a:p>
        </p:txBody>
      </p:sp>
      <p:sp>
        <p:nvSpPr>
          <p:cNvPr id="4" name="TextBox 3"/>
          <p:cNvSpPr txBox="1"/>
          <p:nvPr/>
        </p:nvSpPr>
        <p:spPr>
          <a:xfrm>
            <a:off x="429208" y="709127"/>
            <a:ext cx="7203232" cy="430887"/>
          </a:xfrm>
          <a:prstGeom prst="rect">
            <a:avLst/>
          </a:prstGeom>
          <a:noFill/>
        </p:spPr>
        <p:txBody>
          <a:bodyPr wrap="square" rtlCol="0">
            <a:spAutoFit/>
          </a:bodyPr>
          <a:lstStyle/>
          <a:p>
            <a:r>
              <a:rPr lang="en-US" sz="2200" b="1" dirty="0" smtClean="0">
                <a:solidFill>
                  <a:srgbClr val="FF0000"/>
                </a:solidFill>
              </a:rPr>
              <a:t>ALCOHOL  ABUSE :</a:t>
            </a:r>
            <a:endParaRPr lang="en-US" sz="2200" b="1" dirty="0">
              <a:solidFill>
                <a:srgbClr val="FF0000"/>
              </a:solidFill>
              <a:latin typeface="Calibri" pitchFamily="34" charset="0"/>
              <a:cs typeface="Calibri" pitchFamily="34" charset="0"/>
            </a:endParaRPr>
          </a:p>
        </p:txBody>
      </p:sp>
      <p:pic>
        <p:nvPicPr>
          <p:cNvPr id="5" name="Google Shape;62;p14"/>
          <p:cNvPicPr preferRelativeResize="0"/>
          <p:nvPr/>
        </p:nvPicPr>
        <p:blipFill rotWithShape="1">
          <a:blip r:embed="rId2">
            <a:alphaModFix/>
          </a:blip>
          <a:srcRect/>
          <a:stretch/>
        </p:blipFill>
        <p:spPr>
          <a:xfrm>
            <a:off x="8238930" y="0"/>
            <a:ext cx="905069" cy="61582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35901" y="877076"/>
            <a:ext cx="8285583" cy="375487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Addiction:</a:t>
            </a:r>
          </a:p>
          <a:p>
            <a:pPr algn="just"/>
            <a:r>
              <a:rPr lang="en-US" dirty="0" smtClean="0">
                <a:latin typeface="Calibri" pitchFamily="34" charset="0"/>
                <a:cs typeface="Calibri" pitchFamily="34" charset="0"/>
              </a:rPr>
              <a:t>Addiction is a psychological attachment to certain effects -such as euphoria and a temporary feeling of well-being -associated with drugs and alcohol.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These drive people to take them even when these are not needed or even when their use becomes self destruction.</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With repeated use of drugs, the tolerance level of the receptors present in our body increases. consequently the receptors respond only to higher doses of drugs or alcohol leading to greater intake and addiction.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Dependence:</a:t>
            </a:r>
          </a:p>
          <a:p>
            <a:pPr algn="just"/>
            <a:r>
              <a:rPr lang="en-US" dirty="0" smtClean="0">
                <a:latin typeface="Calibri" pitchFamily="34" charset="0"/>
                <a:cs typeface="Calibri" pitchFamily="34" charset="0"/>
              </a:rPr>
              <a:t>It  is the tendency of the body to manifest a characteristic and unpleasant withdrawal syndrome.</a:t>
            </a:r>
          </a:p>
          <a:p>
            <a:pPr algn="just"/>
            <a:r>
              <a:rPr lang="en-US" dirty="0" smtClean="0">
                <a:latin typeface="Calibri" pitchFamily="34" charset="0"/>
                <a:cs typeface="Calibri" pitchFamily="34" charset="0"/>
              </a:rPr>
              <a:t> if regular dose of drug/alcohol is abruptly discontinued that includes anxiety, shakiness, nausea and sweating.</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Withdrawal symptoms can be severe and even life threatening and the person may need medical supervision.</a:t>
            </a:r>
          </a:p>
          <a:p>
            <a:pPr algn="just"/>
            <a:endParaRPr lang="en-US" dirty="0"/>
          </a:p>
        </p:txBody>
      </p:sp>
      <p:sp>
        <p:nvSpPr>
          <p:cNvPr id="4" name="TextBox 3"/>
          <p:cNvSpPr txBox="1"/>
          <p:nvPr/>
        </p:nvSpPr>
        <p:spPr>
          <a:xfrm>
            <a:off x="326571" y="457200"/>
            <a:ext cx="7203232" cy="430887"/>
          </a:xfrm>
          <a:prstGeom prst="rect">
            <a:avLst/>
          </a:prstGeom>
          <a:noFill/>
        </p:spPr>
        <p:txBody>
          <a:bodyPr wrap="square" rtlCol="0">
            <a:spAutoFit/>
          </a:bodyPr>
          <a:lstStyle/>
          <a:p>
            <a:r>
              <a:rPr lang="en-US" sz="2200" b="1" dirty="0" smtClean="0">
                <a:solidFill>
                  <a:srgbClr val="FF0000"/>
                </a:solidFill>
                <a:latin typeface="Calibri" pitchFamily="34" charset="0"/>
                <a:cs typeface="Calibri" pitchFamily="34" charset="0"/>
              </a:rPr>
              <a:t>ADDICTION AND DEPENDENCE </a:t>
            </a:r>
            <a:r>
              <a:rPr lang="en-US" sz="2200" b="1" dirty="0" smtClean="0">
                <a:solidFill>
                  <a:srgbClr val="FF0000"/>
                </a:solidFill>
              </a:rPr>
              <a:t>:</a:t>
            </a:r>
            <a:endParaRPr lang="en-US" sz="2200" b="1" dirty="0">
              <a:solidFill>
                <a:srgbClr val="FF0000"/>
              </a:solidFill>
              <a:latin typeface="Calibri" pitchFamily="34" charset="0"/>
              <a:cs typeface="Calibri" pitchFamily="34" charset="0"/>
            </a:endParaRPr>
          </a:p>
        </p:txBody>
      </p:sp>
      <p:pic>
        <p:nvPicPr>
          <p:cNvPr id="5" name="Google Shape;62;p14"/>
          <p:cNvPicPr preferRelativeResize="0"/>
          <p:nvPr/>
        </p:nvPicPr>
        <p:blipFill rotWithShape="1">
          <a:blip r:embed="rId2">
            <a:alphaModFix/>
          </a:blip>
          <a:srcRect/>
          <a:stretch/>
        </p:blipFill>
        <p:spPr>
          <a:xfrm>
            <a:off x="8238930" y="0"/>
            <a:ext cx="905069" cy="61582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5192" y="858418"/>
            <a:ext cx="8061649" cy="3631763"/>
          </a:xfrm>
          <a:prstGeom prst="rect">
            <a:avLst/>
          </a:prstGeom>
          <a:noFill/>
        </p:spPr>
        <p:txBody>
          <a:bodyPr wrap="square" rtlCol="0">
            <a:spAutoFit/>
          </a:bodyPr>
          <a:lstStyle/>
          <a:p>
            <a:pPr marL="457200" lvl="0" algn="ctr">
              <a:lnSpc>
                <a:spcPct val="115000"/>
              </a:lnSpc>
              <a:buSzPts val="4000"/>
            </a:pPr>
            <a:endParaRPr lang="en-US" sz="4000" b="1" dirty="0" smtClean="0"/>
          </a:p>
          <a:p>
            <a:pPr marL="457200" lvl="0" algn="ctr">
              <a:lnSpc>
                <a:spcPct val="115000"/>
              </a:lnSpc>
              <a:buSzPts val="4000"/>
            </a:pPr>
            <a:r>
              <a:rPr lang="en-US" sz="4000" b="1" dirty="0" smtClean="0"/>
              <a:t>THANKING YOU</a:t>
            </a:r>
          </a:p>
          <a:p>
            <a:pPr marL="457200" lvl="0" algn="ctr">
              <a:lnSpc>
                <a:spcPct val="115000"/>
              </a:lnSpc>
              <a:buSzPts val="4000"/>
            </a:pPr>
            <a:r>
              <a:rPr lang="en-US" sz="4000" b="1" dirty="0" smtClean="0">
                <a:solidFill>
                  <a:srgbClr val="FF0000"/>
                </a:solidFill>
              </a:rPr>
              <a:t>ODM EDUCATIONAL GROUP</a:t>
            </a:r>
          </a:p>
          <a:p>
            <a:pPr marL="457200" lvl="0" algn="ctr">
              <a:lnSpc>
                <a:spcPct val="115000"/>
              </a:lnSpc>
              <a:buSzPts val="4000"/>
            </a:pPr>
            <a:endParaRPr lang="en-US" sz="4000" b="1" dirty="0" smtClean="0">
              <a:solidFill>
                <a:srgbClr val="FF0000"/>
              </a:solidFill>
            </a:endParaRPr>
          </a:p>
          <a:p>
            <a:pPr marL="457200" lvl="0" algn="ctr">
              <a:lnSpc>
                <a:spcPct val="115000"/>
              </a:lnSpc>
              <a:buSzPts val="4000"/>
            </a:pPr>
            <a:endParaRPr lang="en-US" sz="4000" dirty="0"/>
          </a:p>
        </p:txBody>
      </p:sp>
      <p:pic>
        <p:nvPicPr>
          <p:cNvPr id="6" name="Google Shape;62;p14"/>
          <p:cNvPicPr preferRelativeResize="0"/>
          <p:nvPr/>
        </p:nvPicPr>
        <p:blipFill rotWithShape="1">
          <a:blip r:embed="rId2">
            <a:alphaModFix/>
          </a:blip>
          <a:srcRect/>
          <a:stretch/>
        </p:blipFill>
        <p:spPr>
          <a:xfrm>
            <a:off x="8024325" y="177282"/>
            <a:ext cx="895739" cy="811763"/>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4084</TotalTime>
  <Words>713</Words>
  <Application>Microsoft Office PowerPoint</Application>
  <PresentationFormat>On-screen Show (16:9)</PresentationFormat>
  <Paragraphs>89</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441</cp:revision>
  <dcterms:modified xsi:type="dcterms:W3CDTF">2020-07-19T04:33:49Z</dcterms:modified>
</cp:coreProperties>
</file>