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314" r:id="rId3"/>
    <p:sldId id="320" r:id="rId4"/>
    <p:sldId id="327" r:id="rId5"/>
    <p:sldId id="325" r:id="rId6"/>
    <p:sldId id="328" r:id="rId7"/>
    <p:sldId id="324" r:id="rId8"/>
    <p:sldId id="329" r:id="rId9"/>
    <p:sldId id="326" r:id="rId10"/>
    <p:sldId id="319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606490" y="1559697"/>
            <a:ext cx="7697756" cy="1127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DRUGS : OPIOIDS, CANNABINOIDS &amp; COCAINE</a:t>
            </a:r>
          </a:p>
          <a:p>
            <a:pPr lvl="0" algn="ctr">
              <a:buSzPts val="3100"/>
            </a:pPr>
            <a:r>
              <a:rPr lang="en-US" sz="2500" b="1" dirty="0" smtClean="0">
                <a:latin typeface="Calibri" pitchFamily="34" charset="0"/>
                <a:cs typeface="Calibri" pitchFamily="34" charset="0"/>
              </a:rPr>
              <a:t>	 </a:t>
            </a:r>
            <a:r>
              <a:rPr lang="en-US" sz="2800" b="1" dirty="0" smtClean="0">
                <a:latin typeface="Arial Black" pitchFamily="34" charset="0"/>
              </a:rPr>
              <a:t>	</a:t>
            </a:r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735492" y="2814334"/>
            <a:ext cx="5999585" cy="118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08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CHAPTER </a:t>
            </a:r>
            <a:r>
              <a:rPr lang="en" b="1" dirty="0"/>
              <a:t>NAME </a:t>
            </a:r>
            <a:r>
              <a:rPr lang="en" b="1" dirty="0" smtClean="0"/>
              <a:t>: HUMAN HEALTH AND DISEASES </a:t>
            </a:r>
            <a:endParaRPr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85192" y="858418"/>
            <a:ext cx="8061649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algn="ctr">
              <a:lnSpc>
                <a:spcPct val="115000"/>
              </a:lnSpc>
              <a:buSzPts val="4000"/>
            </a:pPr>
            <a:endParaRPr lang="en-US" sz="4000" b="1" dirty="0" smtClean="0"/>
          </a:p>
          <a:p>
            <a:pPr marL="457200" lvl="0" algn="ctr">
              <a:lnSpc>
                <a:spcPct val="115000"/>
              </a:lnSpc>
              <a:buSzPts val="4000"/>
            </a:pPr>
            <a:r>
              <a:rPr lang="en-US" sz="4000" b="1" dirty="0" smtClean="0"/>
              <a:t>THANKING YOU</a:t>
            </a:r>
          </a:p>
          <a:p>
            <a:pPr marL="457200" lvl="0" algn="ctr">
              <a:lnSpc>
                <a:spcPct val="115000"/>
              </a:lnSpc>
              <a:buSzPts val="4000"/>
            </a:pPr>
            <a:r>
              <a:rPr lang="en-US" sz="4000" b="1" dirty="0" smtClean="0">
                <a:solidFill>
                  <a:srgbClr val="FF0000"/>
                </a:solidFill>
              </a:rPr>
              <a:t>ODM EDUCATIONAL GROUP</a:t>
            </a:r>
          </a:p>
          <a:p>
            <a:pPr marL="457200" lvl="0" algn="ctr">
              <a:lnSpc>
                <a:spcPct val="115000"/>
              </a:lnSpc>
              <a:buSzPts val="4000"/>
            </a:pPr>
            <a:endParaRPr lang="en-US" sz="4000" b="1" dirty="0" smtClean="0">
              <a:solidFill>
                <a:srgbClr val="FF0000"/>
              </a:solidFill>
            </a:endParaRPr>
          </a:p>
          <a:p>
            <a:pPr marL="457200" lvl="0" algn="ctr">
              <a:lnSpc>
                <a:spcPct val="115000"/>
              </a:lnSpc>
              <a:buSzPts val="4000"/>
            </a:pPr>
            <a:endParaRPr lang="en-US" sz="4000" dirty="0"/>
          </a:p>
        </p:txBody>
      </p:sp>
      <p:pic>
        <p:nvPicPr>
          <p:cNvPr id="6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024325" y="177282"/>
            <a:ext cx="895739" cy="8117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57592" y="0"/>
            <a:ext cx="886408" cy="76511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99715" y="499653"/>
            <a:ext cx="7661933" cy="50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" sz="2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DRUGS :</a:t>
            </a:r>
            <a:endParaRPr lang="en-US" sz="2200" dirty="0" smtClean="0">
              <a:solidFill>
                <a:srgbClr val="FF0000"/>
              </a:solidFill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0544" y="1073020"/>
            <a:ext cx="825759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Drugs are technically medicines or substances used internally or externally for the purpose of relief or cure the diseases.</a:t>
            </a:r>
          </a:p>
          <a:p>
            <a:pPr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Informally it is narcotics, stimulant, sedative or hallucinogenic substance that is commonly addictive and is taken as otherwise than medicine.</a:t>
            </a:r>
          </a:p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Surveys and statistics show that use of drugs and alcohol has been on the rise especially among the youth. </a:t>
            </a:r>
          </a:p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This is really a cause of concern as it could result in many harmful effects.</a:t>
            </a:r>
          </a:p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Proper education and guidance would enable youth to safeguard themselves against these dangerous behaviour patterns and follow healthy lifestyles. </a:t>
            </a:r>
          </a:p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drugs, which are commonly abused are opioids, cannabinoids and coca alkaloids. Majority of these are obtained from flowering plants. Some are obtained from fungi.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27707" y="686264"/>
            <a:ext cx="7773901" cy="4987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OPIOIDS :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3853" y="1212979"/>
            <a:ext cx="809897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Source: Acetylation of morphine extracted from the latex of poppy plants (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Papaver somniferum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Consumed by: Snorting or injection ,orally.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Properties: White, bitter and odourless.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Mode of action: Binds to opioid receptors present in the CNS and GI tract.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Effect: It is a depressant; slows down body functions.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Opioids has sedative and analgesic (pain killer) effect.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27707" y="686264"/>
            <a:ext cx="7773901" cy="4987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CHEMICAL STRUCTURE OF OPIOIDS AND PAPAVER PLANT: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3853" y="1212979"/>
            <a:ext cx="80989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  <p:pic>
        <p:nvPicPr>
          <p:cNvPr id="1026" name="Picture 2" descr="C:\Users\User\Pictures\biology images\opioids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55135" y="1660849"/>
            <a:ext cx="3747651" cy="2632204"/>
          </a:xfrm>
          <a:prstGeom prst="rect">
            <a:avLst/>
          </a:prstGeom>
          <a:noFill/>
        </p:spPr>
      </p:pic>
      <p:pic>
        <p:nvPicPr>
          <p:cNvPr id="1027" name="Picture 3" descr="C:\Users\User\Pictures\biology images\papaver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34474" y="1651227"/>
            <a:ext cx="3079102" cy="26151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55699" y="490321"/>
            <a:ext cx="7773901" cy="4987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" sz="2200" b="1" dirty="0" smtClean="0">
                <a:solidFill>
                  <a:srgbClr val="FF0000"/>
                </a:solidFill>
                <a:latin typeface="Calibri"/>
                <a:cs typeface="Calibri"/>
                <a:sym typeface="Calibri"/>
              </a:rPr>
              <a:t>CANNABINOIDS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1216" y="1129004"/>
            <a:ext cx="833223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endParaRPr lang="en-US" dirty="0" smtClean="0"/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Source: Inflorescences, leaves, resins of the plant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Cannabis sativa.</a:t>
            </a:r>
          </a:p>
          <a:p>
            <a:pPr lvl="0" algn="just" fontAlgn="base"/>
            <a:endParaRPr lang="en-US" i="1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Consumed by: Inhalation, smoking or oral ingestion.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Mode of action: Binds to cannabinoid receptors present in the brain.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Effect: Affects the cardiovascular system, quickly absorbed by lungs and then converted into sedative ones.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Cannabinoids have hallucinogenic effect.</a:t>
            </a:r>
            <a:r>
              <a:rPr lang="en-US" dirty="0" smtClean="0"/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These days cannabinoids are also being abused by some sportspersons.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66922" y="0"/>
            <a:ext cx="877078" cy="783771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139959" y="536973"/>
            <a:ext cx="8285583" cy="787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CHEMICALS STRUCTURES OF CANNABINOIDS AND CANNABIS PLANT :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3853" y="1212979"/>
            <a:ext cx="80989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  <p:pic>
        <p:nvPicPr>
          <p:cNvPr id="2050" name="Picture 2" descr="C:\Users\User\Pictures\biology images\cannabinoid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2690" y="1259634"/>
            <a:ext cx="3829050" cy="2967134"/>
          </a:xfrm>
          <a:prstGeom prst="rect">
            <a:avLst/>
          </a:prstGeom>
          <a:noFill/>
        </p:spPr>
      </p:pic>
      <p:pic>
        <p:nvPicPr>
          <p:cNvPr id="2051" name="Picture 3" descr="C:\Users\User\Pictures\biology images\Cannabis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49092" y="1234045"/>
            <a:ext cx="3180508" cy="31017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65029" y="536975"/>
            <a:ext cx="7773901" cy="4987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COCAINE :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4522" y="1054360"/>
            <a:ext cx="809897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Source: Coca plant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Erythroxylum coca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found in South America.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Consumed by: Snorting, leaves are chewed , sniffed in powder form and taken as drink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Commonly called as crack which is prepared by heating the baking powder into hard rods.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Mode of action: Interference with transfer of neurotransmitter, dopamine.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Effect: Stimulates the CNS, producing a sense of euphoria and increased energy; excessive dosages cause hallucination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03772" y="695595"/>
            <a:ext cx="8119134" cy="4987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CHEMICAL STRUCTURE OF COCAINE AND ERYTHROXYLUM PLANT :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3853" y="1212979"/>
            <a:ext cx="80989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  <p:pic>
        <p:nvPicPr>
          <p:cNvPr id="3074" name="Picture 2" descr="C:\Users\User\Pictures\biology images\chem.. cocaine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6489" y="1520891"/>
            <a:ext cx="3657600" cy="3004456"/>
          </a:xfrm>
          <a:prstGeom prst="rect">
            <a:avLst/>
          </a:prstGeom>
          <a:noFill/>
        </p:spPr>
      </p:pic>
      <p:pic>
        <p:nvPicPr>
          <p:cNvPr id="3075" name="Picture 3" descr="C:\Users\User\Pictures\biology images\Erythroxylum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52523" y="1548882"/>
            <a:ext cx="3624670" cy="267788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37037" y="397015"/>
            <a:ext cx="7773901" cy="4987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" sz="2200" b="1" dirty="0" smtClean="0">
                <a:solidFill>
                  <a:srgbClr val="FF0000"/>
                </a:solidFill>
                <a:latin typeface="Calibri"/>
                <a:cs typeface="Calibri"/>
                <a:sym typeface="Calibri"/>
              </a:rPr>
              <a:t>DRUGS USED AS MEDICINES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4522" y="1315616"/>
            <a:ext cx="80989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75861" y="839755"/>
            <a:ext cx="823893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Drugs like barbiturates, amphetamines, benzodiazepines, LSD (Lysergic acid diethyl amides) are used as medicines to help patients with mental illness and insomnia.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Datura and Belladona : seeds and aerial parts are misused for their hallucinogenic properties.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Morphine: It is a pain killer which is used for patients who have undergone surgery, but it is also abused.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Amphetamines are known as anti-sleep pills which brings about sleeplessness and depression.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Barbiturates are tranquillizer depresses brain activity and produce feelings of calmness , relaxation.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Benzodiazepines taken as antianxiety drug which produces deep sleep and drowsiness.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LSDs are hallucinogens which brings emotional outburst 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4050</TotalTime>
  <Words>533</Words>
  <Application>Microsoft Office PowerPoint</Application>
  <PresentationFormat>On-screen Show (16:9)</PresentationFormat>
  <Paragraphs>120</Paragraphs>
  <Slides>10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431</cp:revision>
  <dcterms:modified xsi:type="dcterms:W3CDTF">2020-07-19T03:50:12Z</dcterms:modified>
</cp:coreProperties>
</file>