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2"/>
  </p:notesMasterIdLst>
  <p:sldIdLst>
    <p:sldId id="256" r:id="rId2"/>
    <p:sldId id="314" r:id="rId3"/>
    <p:sldId id="328" r:id="rId4"/>
    <p:sldId id="325" r:id="rId5"/>
    <p:sldId id="324" r:id="rId6"/>
    <p:sldId id="329" r:id="rId7"/>
    <p:sldId id="330" r:id="rId8"/>
    <p:sldId id="326" r:id="rId9"/>
    <p:sldId id="327" r:id="rId10"/>
    <p:sldId id="319" r:id="rId11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456" y="25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4516157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373224" y="1559696"/>
            <a:ext cx="8528179" cy="13421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3100"/>
            </a:pPr>
            <a:r>
              <a:rPr lang="en" sz="30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AIDS</a:t>
            </a:r>
          </a:p>
          <a:p>
            <a:pPr lvl="0" algn="ctr">
              <a:buSzPts val="3100"/>
            </a:pPr>
            <a:r>
              <a:rPr lang="en" sz="2500" b="1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CAUSE, TRANSMISSION,STRUCTURE OF HIV,LIFE CYCLE OF HIV,</a:t>
            </a:r>
            <a:r>
              <a:rPr lang="en" sz="2500" b="1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DIAGNOSIS,TREATMENT &amp; PREVENTION</a:t>
            </a:r>
            <a:endParaRPr lang="en" sz="2500" b="1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0" algn="ctr">
              <a:buSzPts val="3100"/>
            </a:pPr>
            <a:endParaRPr lang="en" sz="2500" b="1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0" algn="ctr">
              <a:buSzPts val="3100"/>
            </a:pPr>
            <a:r>
              <a:rPr lang="en-US" sz="2500" b="1" dirty="0" smtClean="0">
                <a:latin typeface="Calibri" pitchFamily="34" charset="0"/>
                <a:cs typeface="Calibri" pitchFamily="34" charset="0"/>
              </a:rPr>
              <a:t>    	 </a:t>
            </a:r>
            <a:r>
              <a:rPr lang="en-US" sz="2800" b="1" dirty="0" smtClean="0">
                <a:latin typeface="Arial Black" pitchFamily="34" charset="0"/>
              </a:rPr>
              <a:t>	</a:t>
            </a:r>
            <a:endParaRPr lang="en-US" sz="2800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endParaRPr lang="en-US" sz="2800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pPr algn="ctr">
              <a:buSzPts val="3100"/>
            </a:pPr>
            <a:endParaRPr sz="2900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endParaRPr sz="25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1735492" y="2985796"/>
            <a:ext cx="5999585" cy="1017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" b="1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/>
              <a:t>SUBJECT </a:t>
            </a:r>
            <a:r>
              <a:rPr lang="en" b="1" dirty="0"/>
              <a:t>: </a:t>
            </a:r>
            <a:r>
              <a:rPr lang="en" b="1" dirty="0" smtClean="0"/>
              <a:t>BIOLOGY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NUMBER</a:t>
            </a:r>
            <a:r>
              <a:rPr lang="en" b="1" dirty="0" smtClean="0"/>
              <a:t>: 08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/>
              <a:t>CHAPTER </a:t>
            </a:r>
            <a:r>
              <a:rPr lang="en" b="1" dirty="0"/>
              <a:t>NAME </a:t>
            </a:r>
            <a:r>
              <a:rPr lang="en" b="1" dirty="0" smtClean="0"/>
              <a:t>: HUMAN HEALTH AND DISEASES </a:t>
            </a:r>
            <a:endParaRPr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85192" y="858418"/>
            <a:ext cx="8061649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algn="ctr">
              <a:lnSpc>
                <a:spcPct val="115000"/>
              </a:lnSpc>
              <a:buSzPts val="4000"/>
            </a:pPr>
            <a:endParaRPr lang="en-US" sz="4000" b="1" dirty="0" smtClean="0"/>
          </a:p>
          <a:p>
            <a:pPr marL="457200" lvl="0" algn="ctr">
              <a:lnSpc>
                <a:spcPct val="115000"/>
              </a:lnSpc>
              <a:buSzPts val="4000"/>
            </a:pPr>
            <a:r>
              <a:rPr lang="en-US" sz="4000" b="1" dirty="0" smtClean="0"/>
              <a:t>THANKING YOU</a:t>
            </a:r>
          </a:p>
          <a:p>
            <a:pPr marL="457200" lvl="0" algn="ctr">
              <a:lnSpc>
                <a:spcPct val="115000"/>
              </a:lnSpc>
              <a:buSzPts val="4000"/>
            </a:pPr>
            <a:r>
              <a:rPr lang="en-US" sz="4000" b="1" dirty="0" smtClean="0">
                <a:solidFill>
                  <a:srgbClr val="FF0000"/>
                </a:solidFill>
              </a:rPr>
              <a:t>ODM EDUCATIONAL GROUP</a:t>
            </a:r>
          </a:p>
          <a:p>
            <a:pPr marL="457200" lvl="0" algn="ctr">
              <a:lnSpc>
                <a:spcPct val="115000"/>
              </a:lnSpc>
              <a:buSzPts val="4000"/>
            </a:pPr>
            <a:endParaRPr lang="en-US" sz="4000" b="1" dirty="0" smtClean="0">
              <a:solidFill>
                <a:srgbClr val="FF0000"/>
              </a:solidFill>
            </a:endParaRPr>
          </a:p>
          <a:p>
            <a:pPr marL="457200" lvl="0" algn="ctr">
              <a:lnSpc>
                <a:spcPct val="115000"/>
              </a:lnSpc>
              <a:buSzPts val="4000"/>
            </a:pPr>
            <a:endParaRPr lang="en-US" sz="4000" dirty="0"/>
          </a:p>
        </p:txBody>
      </p:sp>
      <p:pic>
        <p:nvPicPr>
          <p:cNvPr id="6" name="Google Shape;62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024325" y="177282"/>
            <a:ext cx="895739" cy="81176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57592" y="0"/>
            <a:ext cx="886408" cy="76511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399716" y="620951"/>
            <a:ext cx="7661933" cy="508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" sz="2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AIDS :</a:t>
            </a: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3891" y="1026368"/>
            <a:ext cx="8257593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AIDS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(Acquired Immuno Deficiency Syndrome) was first reported in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1981 from USA.</a:t>
            </a:r>
          </a:p>
          <a:p>
            <a:pPr lvl="0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This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means deficiency of immune system, acquired during the lifetime of an individual indicating that it is not a congenital disease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'Syndrome' means a group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and in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the last twenty-five years or so, it has spread all over the world killing more than 25 million persons.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r>
              <a:rPr lang="en" b="1" dirty="0" smtClean="0">
                <a:solidFill>
                  <a:schemeClr val="tx1"/>
                </a:solidFill>
                <a:latin typeface="Calibri"/>
                <a:cs typeface="Calibri"/>
                <a:sym typeface="Calibri"/>
              </a:rPr>
              <a:t>CAUSE :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It is caused by HIV (human Immuno deficiency virus), a retrovirus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It was named as HIV in 1986 by international committee on taxonomy of viruses.</a:t>
            </a:r>
          </a:p>
          <a:p>
            <a:pPr lvl="0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In India AIDS was reported from Chennai in 1986.</a:t>
            </a:r>
          </a:p>
          <a:p>
            <a:pPr lvl="0" fontAlgn="base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57592" y="0"/>
            <a:ext cx="886408" cy="76511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8417" y="387687"/>
            <a:ext cx="7661933" cy="508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" sz="2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AIDS :</a:t>
            </a:r>
          </a:p>
          <a:p>
            <a:pPr>
              <a:buSzPts val="1800"/>
            </a:pPr>
            <a:r>
              <a:rPr lang="en" sz="1800" b="1" dirty="0" smtClean="0">
                <a:solidFill>
                  <a:schemeClr val="tx1"/>
                </a:solidFill>
                <a:latin typeface="Calibri"/>
                <a:cs typeface="Calibri"/>
                <a:sym typeface="Calibri"/>
              </a:rPr>
              <a:t>TRANSMISSION :</a:t>
            </a:r>
            <a:endParaRPr lang="en-US" sz="1800" dirty="0" smtClean="0">
              <a:solidFill>
                <a:schemeClr val="tx1"/>
              </a:solidFill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5230" y="1082351"/>
            <a:ext cx="8257593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fontAlgn="base"/>
            <a:r>
              <a:rPr lang="en-US" b="1" dirty="0" smtClean="0">
                <a:latin typeface="Calibri" pitchFamily="34" charset="0"/>
                <a:cs typeface="Calibri" pitchFamily="34" charset="0"/>
              </a:rPr>
              <a:t>Transmission of HIV occurs through</a:t>
            </a:r>
            <a:r>
              <a:rPr lang="en-US" b="1" dirty="0" smtClean="0">
                <a:latin typeface="Calibri" pitchFamily="34" charset="0"/>
                <a:cs typeface="Calibri" pitchFamily="34" charset="0"/>
              </a:rPr>
              <a:t>:</a:t>
            </a:r>
          </a:p>
          <a:p>
            <a:pPr lvl="0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1" fontAlgn="base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Sexual contact with infected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person.</a:t>
            </a:r>
          </a:p>
          <a:p>
            <a:pPr lvl="1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1" fontAlgn="base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Sharing infected needles (as in case of intravenous drug abusers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).</a:t>
            </a:r>
          </a:p>
          <a:p>
            <a:pPr lvl="1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1" fontAlgn="base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Transfusion of contaminated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blood.</a:t>
            </a:r>
          </a:p>
          <a:p>
            <a:pPr lvl="1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1" fontAlgn="base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Infected mother to child through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placenta.</a:t>
            </a:r>
          </a:p>
          <a:p>
            <a:pPr lvl="1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Time lag between infection and appearance of symptoms − Few months to many years (5-10 years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).</a:t>
            </a:r>
          </a:p>
          <a:p>
            <a:pPr lvl="0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Initial 2-6weeks are window period where infection cannot be detected. People can therefore transmit the virus to other during window period.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fontAlgn="base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371724" y="490321"/>
            <a:ext cx="7773901" cy="4987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" sz="2200" b="1" dirty="0" smtClean="0">
                <a:solidFill>
                  <a:srgbClr val="FF0000"/>
                </a:solidFill>
                <a:latin typeface="Calibri"/>
                <a:cs typeface="Calibri"/>
                <a:sym typeface="Calibri"/>
              </a:rPr>
              <a:t>STRUCTURE OF HIV</a:t>
            </a: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1216" y="905069"/>
            <a:ext cx="4161453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/>
            <a:endParaRPr lang="en-US" dirty="0" smtClean="0"/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HIV is a RNA virus which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composed of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two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copies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single-stranded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RNA enclosed by a conical capsid composed of the viral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protein.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Its innermost region consists of a cone-shaped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core.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that includes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of the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ssRNA genome, the enzymes reverse transcriptase, integrase and protease,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This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surrounded by an 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envelope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of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host-cell origin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envelope is formed when the capsid buds from the host cell, taking some of the host-cell membrane with it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The envelope includes the glycoproteins 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which are responsible for binding to and entering the host cell.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026" name="Picture 2" descr="C:\Users\User\Pictures\biology images\Structure-of-HIV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74609" y="905069"/>
            <a:ext cx="4096236" cy="377889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343731" y="425007"/>
            <a:ext cx="7773901" cy="4987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LIFE CYCLE OF HIV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: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4522" y="1054360"/>
            <a:ext cx="809897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63893" y="802433"/>
            <a:ext cx="8350897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After getting  into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he body after person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the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virus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enters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into macrophages where RNA genome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of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the virus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replicates to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form viral DNA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with the help of the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enzyme reverse transcriptase.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Reverse transcriptase enzyme synthesizes DNA from RNA of viruses.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This viral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DNA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gets incorporated into host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cell's DNA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with the help of integrase and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directs the infected cells to produce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virus particles 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The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macrophages continue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to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produce virus 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and in this way acts like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HIV factory as they do not kill macrophages but bud out of it in the process exocytosis.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As the envelope glycoprotein changes simultaneously HIV enters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into helper T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–lymphocytes ,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replicates and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produce progeny viruses.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The progeny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viruses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released in the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blood attack other helper T -lymphocytes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381054" y="480992"/>
            <a:ext cx="7773901" cy="4987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LIFE CYCLE OF HIV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: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4522" y="1054360"/>
            <a:ext cx="809897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63893" y="802433"/>
            <a:ext cx="8350897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In the same way like macrophages it multiples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in helper T-cells . 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But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the helper T-cells are killed as the virion ruptures the cell membrane and comes out.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This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is repeated leading to a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progressive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decrease in the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number of helper T-lymphocytes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in the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body of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the infected person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During this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period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the person suffers from bouts of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fever, diarrhea and weight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loss.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Due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to decrease in the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number of helper T lymphocytes the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person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starts suffering from infections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that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could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have been otherwise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overcome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such as those due to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bacteria specially 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Mycobacterium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,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viruses,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fungi and even parasites like 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Toxoplasma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 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patient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becomes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so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immune-deficient  that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he/she is unable to protect himself/herself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against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these infections.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315740" y="415677"/>
            <a:ext cx="7773901" cy="4987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SCHEME SHOWING LIFE CYCLE OF HIV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: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4522" y="1054360"/>
            <a:ext cx="809897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7" name="Picture 6" descr="https://lh4.googleusercontent.com/tHa4TdUghIM3Wg6dXKa53b_IEn4u-rfPSaYBdZ2hAhVeIneB6xXyitIhRpCvoePgW0XxdevfcnJxuYSbl8hJlUNvJNEKYStQTvnu8Di6Ya0nKLkEPw7GZZcWHR9kIx_7JIT50Uls3Ki8JqM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42391" y="858416"/>
            <a:ext cx="6969967" cy="4152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399714" y="415676"/>
            <a:ext cx="7773901" cy="4987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" sz="2200" b="1" dirty="0" smtClean="0">
                <a:solidFill>
                  <a:srgbClr val="FF0000"/>
                </a:solidFill>
                <a:latin typeface="Calibri"/>
                <a:cs typeface="Calibri"/>
                <a:sym typeface="Calibri"/>
              </a:rPr>
              <a:t>HIV : DIAGNOSIS AND TREATMENT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:</a:t>
            </a: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4522" y="1315616"/>
            <a:ext cx="809897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/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75862" y="839755"/>
            <a:ext cx="392818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pPr lvl="0" algn="just" fontAlgn="base"/>
            <a:r>
              <a:rPr lang="en-US" b="1" dirty="0" smtClean="0"/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Diagnosis of AIDS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: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By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ELISA (Enzyme Linked Immuno Sorbent Assay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).</a:t>
            </a: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Western blot is also a confirmatory test which detects antiviral antibodies.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Treatment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: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No permanent cure; antiretroviral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therapies (ART)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can prolong the life of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patient.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The treatment includes a reverse transcriptase inhibitor like AZT (azidothymidine) </a:t>
            </a: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vaccine for preventing HIV is also under preparation .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endParaRPr lang="en-US" dirty="0"/>
          </a:p>
        </p:txBody>
      </p:sp>
      <p:pic>
        <p:nvPicPr>
          <p:cNvPr id="2051" name="Picture 3" descr="C:\Users\User\Pictures\biology images\elisa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76265" y="979715"/>
            <a:ext cx="4358219" cy="334969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446369" y="499652"/>
            <a:ext cx="7773901" cy="4987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1800"/>
            </a:pPr>
            <a:r>
              <a:rPr lang="en-US" sz="2400" b="1" dirty="0" smtClean="0">
                <a:solidFill>
                  <a:srgbClr val="FF0000"/>
                </a:solidFill>
              </a:rPr>
              <a:t>PREVENTION OF AIDS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: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4522" y="914400"/>
            <a:ext cx="809897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 </a:t>
            </a:r>
          </a:p>
          <a:p>
            <a:pPr lvl="1" algn="just" fontAlgn="base">
              <a:buFont typeface="Arial" pitchFamily="34" charset="0"/>
              <a:buChar char="•"/>
            </a:pPr>
            <a:r>
              <a:rPr lang="en-US" dirty="0" smtClean="0"/>
              <a:t>Ensuring </a:t>
            </a:r>
            <a:r>
              <a:rPr lang="en-US" dirty="0" smtClean="0"/>
              <a:t>use of disposable </a:t>
            </a:r>
            <a:r>
              <a:rPr lang="en-US" dirty="0" smtClean="0"/>
              <a:t>syringes</a:t>
            </a:r>
          </a:p>
          <a:p>
            <a:pPr lvl="1" algn="just" fontAlgn="base"/>
            <a:endParaRPr lang="en-US" dirty="0" smtClean="0"/>
          </a:p>
          <a:p>
            <a:pPr lvl="1" algn="just" fontAlgn="base">
              <a:buFont typeface="Arial" pitchFamily="34" charset="0"/>
              <a:buChar char="•"/>
            </a:pPr>
            <a:r>
              <a:rPr lang="en-US" dirty="0" smtClean="0"/>
              <a:t>Screening blood </a:t>
            </a:r>
            <a:r>
              <a:rPr lang="en-US" dirty="0" smtClean="0"/>
              <a:t>from blood </a:t>
            </a:r>
            <a:r>
              <a:rPr lang="en-US" dirty="0" smtClean="0"/>
              <a:t>banks</a:t>
            </a:r>
          </a:p>
          <a:p>
            <a:pPr lvl="1" algn="just" fontAlgn="base"/>
            <a:endParaRPr lang="en-US" dirty="0" smtClean="0"/>
          </a:p>
          <a:p>
            <a:pPr lvl="1" algn="just" fontAlgn="base">
              <a:buFont typeface="Arial" pitchFamily="34" charset="0"/>
              <a:buChar char="•"/>
            </a:pPr>
            <a:r>
              <a:rPr lang="en-US" dirty="0" smtClean="0"/>
              <a:t>Advocating safe </a:t>
            </a:r>
            <a:r>
              <a:rPr lang="en-US" dirty="0" smtClean="0"/>
              <a:t>sex.</a:t>
            </a:r>
          </a:p>
          <a:p>
            <a:pPr lvl="1" algn="just" fontAlgn="base"/>
            <a:endParaRPr lang="en-US" dirty="0" smtClean="0"/>
          </a:p>
          <a:p>
            <a:pPr lvl="1" algn="just" fontAlgn="base">
              <a:buFont typeface="Arial" pitchFamily="34" charset="0"/>
              <a:buChar char="•"/>
            </a:pPr>
            <a:r>
              <a:rPr lang="en-US" dirty="0" smtClean="0"/>
              <a:t>Sex education ,awareness created by media and newspaper.</a:t>
            </a:r>
          </a:p>
          <a:p>
            <a:pPr lvl="1" algn="just" fontAlgn="base"/>
            <a:endParaRPr lang="en-US" dirty="0" smtClean="0"/>
          </a:p>
          <a:p>
            <a:pPr lvl="1" algn="just" fontAlgn="base">
              <a:buFont typeface="Arial" pitchFamily="34" charset="0"/>
              <a:buChar char="•"/>
            </a:pPr>
            <a:r>
              <a:rPr lang="en-US" dirty="0" smtClean="0"/>
              <a:t>NACO (National AIDS Control Organization) and many NGOs are doing a lot to create awareness among people</a:t>
            </a:r>
            <a:r>
              <a:rPr lang="en-US" dirty="0" smtClean="0"/>
              <a:t>.</a:t>
            </a:r>
          </a:p>
          <a:p>
            <a:pPr lvl="1" algn="just" fontAlgn="base"/>
            <a:endParaRPr lang="en-US" dirty="0" smtClean="0"/>
          </a:p>
          <a:p>
            <a:pPr lvl="1" algn="just" fontAlgn="base">
              <a:buFont typeface="Arial" pitchFamily="34" charset="0"/>
              <a:buChar char="•"/>
            </a:pPr>
            <a:r>
              <a:rPr lang="en-US" dirty="0" smtClean="0"/>
              <a:t> Free distribution </a:t>
            </a:r>
            <a:r>
              <a:rPr lang="en-US" dirty="0" smtClean="0"/>
              <a:t>of </a:t>
            </a:r>
            <a:r>
              <a:rPr lang="en-US" dirty="0" smtClean="0"/>
              <a:t>condoms</a:t>
            </a:r>
          </a:p>
          <a:p>
            <a:pPr lvl="1" algn="just" fontAlgn="base"/>
            <a:endParaRPr lang="en-US" dirty="0" smtClean="0"/>
          </a:p>
          <a:p>
            <a:pPr lvl="1" algn="just" fontAlgn="base">
              <a:buFont typeface="Arial" pitchFamily="34" charset="0"/>
              <a:buChar char="•"/>
            </a:pPr>
            <a:r>
              <a:rPr lang="en-US" dirty="0" smtClean="0"/>
              <a:t>C</a:t>
            </a:r>
            <a:r>
              <a:rPr lang="en-US" dirty="0" smtClean="0"/>
              <a:t>ontrolling </a:t>
            </a:r>
            <a:r>
              <a:rPr lang="en-US" dirty="0" smtClean="0"/>
              <a:t>drug abuse</a:t>
            </a:r>
            <a:r>
              <a:rPr lang="en-US" dirty="0" smtClean="0"/>
              <a:t>.</a:t>
            </a:r>
          </a:p>
          <a:p>
            <a:pPr lvl="1" algn="just" fontAlgn="base"/>
            <a:r>
              <a:rPr lang="en-US" dirty="0" smtClean="0"/>
              <a:t> </a:t>
            </a:r>
          </a:p>
          <a:p>
            <a:pPr lvl="1" algn="just" fontAlgn="base">
              <a:buFont typeface="Arial" pitchFamily="34" charset="0"/>
              <a:buChar char="•"/>
            </a:pPr>
            <a:r>
              <a:rPr lang="en-US" dirty="0" smtClean="0"/>
              <a:t> Promoting </a:t>
            </a:r>
            <a:r>
              <a:rPr lang="en-US" dirty="0" smtClean="0"/>
              <a:t>regular </a:t>
            </a:r>
            <a:r>
              <a:rPr lang="en-US" dirty="0" smtClean="0"/>
              <a:t>check-ups and no social boycott .</a:t>
            </a:r>
            <a:endParaRPr lang="en-US" dirty="0" smtClean="0"/>
          </a:p>
          <a:p>
            <a:pPr lvl="0" fontAlgn="base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4064</TotalTime>
  <Words>638</Words>
  <Application>Microsoft Office PowerPoint</Application>
  <PresentationFormat>On-screen Show (16:9)</PresentationFormat>
  <Paragraphs>156</Paragraphs>
  <Slides>10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Simple Light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436</cp:revision>
  <dcterms:modified xsi:type="dcterms:W3CDTF">2020-07-18T19:24:40Z</dcterms:modified>
</cp:coreProperties>
</file>