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0"/>
  </p:notesMasterIdLst>
  <p:sldIdLst>
    <p:sldId id="256" r:id="rId2"/>
    <p:sldId id="314" r:id="rId3"/>
    <p:sldId id="320" r:id="rId4"/>
    <p:sldId id="325" r:id="rId5"/>
    <p:sldId id="324" r:id="rId6"/>
    <p:sldId id="326" r:id="rId7"/>
    <p:sldId id="327" r:id="rId8"/>
    <p:sldId id="319"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606490" y="1559697"/>
            <a:ext cx="7697756" cy="1127520"/>
          </a:xfrm>
          <a:prstGeom prst="rect">
            <a:avLst/>
          </a:prstGeom>
          <a:noFill/>
          <a:ln>
            <a:noFill/>
          </a:ln>
        </p:spPr>
        <p:txBody>
          <a:bodyPr spcFirstLastPara="1" wrap="square" lIns="91425" tIns="91425" rIns="91425" bIns="91425" anchor="t" anchorCtr="0">
            <a:noAutofit/>
          </a:bodyPr>
          <a:lstStyle/>
          <a:p>
            <a:pPr lvl="0" algn="ctr">
              <a:buSzPts val="3100"/>
            </a:pPr>
            <a:r>
              <a:rPr lang="en" sz="3000" b="1" dirty="0" smtClean="0">
                <a:solidFill>
                  <a:srgbClr val="FF0000"/>
                </a:solidFill>
                <a:latin typeface="Calibri"/>
                <a:ea typeface="Calibri"/>
                <a:cs typeface="Calibri"/>
                <a:sym typeface="Calibri"/>
              </a:rPr>
              <a:t>VACCINATION &amp; IMMUNISATION, ALLERGIES,</a:t>
            </a:r>
          </a:p>
          <a:p>
            <a:pPr lvl="0" algn="ctr">
              <a:buSzPts val="3100"/>
            </a:pPr>
            <a:r>
              <a:rPr lang="en" sz="3000" b="1" dirty="0" smtClean="0">
                <a:solidFill>
                  <a:srgbClr val="FF0000"/>
                </a:solidFill>
                <a:latin typeface="Calibri"/>
                <a:ea typeface="Calibri"/>
                <a:cs typeface="Calibri"/>
                <a:sym typeface="Calibri"/>
              </a:rPr>
              <a:t>AUTOIMMUNITY AND LYMPHOID ORGANS</a:t>
            </a:r>
            <a:endParaRPr lang="en" sz="2500" b="1" dirty="0" smtClean="0">
              <a:solidFill>
                <a:schemeClr val="tx1"/>
              </a:solidFill>
              <a:latin typeface="Calibri"/>
              <a:ea typeface="Calibri"/>
              <a:cs typeface="Calibri"/>
              <a:sym typeface="Calibri"/>
            </a:endParaRPr>
          </a:p>
          <a:p>
            <a:pPr lvl="0" algn="ctr">
              <a:buSzPts val="3100"/>
            </a:pPr>
            <a:r>
              <a:rPr lang="en-US" sz="2500" b="1" dirty="0" smtClean="0">
                <a:latin typeface="Calibri" pitchFamily="34" charset="0"/>
                <a:cs typeface="Calibri" pitchFamily="34" charset="0"/>
              </a:rPr>
              <a:t>    	 </a:t>
            </a:r>
            <a:r>
              <a:rPr lang="en-US" sz="2800" b="1" dirty="0" smtClean="0">
                <a:latin typeface="Arial Black" pitchFamily="34" charset="0"/>
              </a:rPr>
              <a:t>	</a:t>
            </a:r>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1735492" y="2814334"/>
            <a:ext cx="5999585"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NUMBER</a:t>
            </a:r>
            <a:r>
              <a:rPr lang="en" b="1" dirty="0" smtClean="0"/>
              <a:t>: 08</a:t>
            </a:r>
          </a:p>
          <a:p>
            <a:pPr marL="0" lvl="0" indent="0" algn="l" rtl="0">
              <a:spcBef>
                <a:spcPts val="0"/>
              </a:spcBef>
              <a:spcAft>
                <a:spcPts val="0"/>
              </a:spcAft>
              <a:buNone/>
            </a:pPr>
            <a:r>
              <a:rPr lang="en" b="1" dirty="0" smtClean="0"/>
              <a:t>CHAPTER </a:t>
            </a:r>
            <a:r>
              <a:rPr lang="en" b="1" dirty="0"/>
              <a:t>NAME </a:t>
            </a:r>
            <a:r>
              <a:rPr lang="en" b="1" dirty="0" smtClean="0"/>
              <a:t>: HUMAN HEALTH AND DISEASES </a:t>
            </a:r>
            <a:endParaRPr b="1"/>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57592" y="0"/>
            <a:ext cx="886408" cy="765110"/>
          </a:xfrm>
          <a:prstGeom prst="rect">
            <a:avLst/>
          </a:prstGeom>
          <a:noFill/>
          <a:ln>
            <a:noFill/>
          </a:ln>
        </p:spPr>
      </p:pic>
      <p:sp>
        <p:nvSpPr>
          <p:cNvPr id="63" name="Google Shape;63;p14"/>
          <p:cNvSpPr txBox="1"/>
          <p:nvPr/>
        </p:nvSpPr>
        <p:spPr>
          <a:xfrm>
            <a:off x="343732" y="369025"/>
            <a:ext cx="7661933" cy="508054"/>
          </a:xfrm>
          <a:prstGeom prst="rect">
            <a:avLst/>
          </a:prstGeom>
          <a:noFill/>
          <a:ln>
            <a:noFill/>
          </a:ln>
        </p:spPr>
        <p:txBody>
          <a:bodyPr spcFirstLastPara="1" wrap="square" lIns="91425" tIns="91425" rIns="91425" bIns="91425" anchor="t" anchorCtr="0">
            <a:noAutofit/>
          </a:bodyPr>
          <a:lstStyle/>
          <a:p>
            <a:pPr>
              <a:buSzPts val="1800"/>
            </a:pPr>
            <a:r>
              <a:rPr lang="en" sz="2200" b="1" dirty="0" smtClean="0">
                <a:solidFill>
                  <a:srgbClr val="FF0000"/>
                </a:solidFill>
                <a:latin typeface="Calibri"/>
                <a:ea typeface="Calibri"/>
                <a:cs typeface="Calibri"/>
                <a:sym typeface="Calibri"/>
              </a:rPr>
              <a:t>VACCINATION &amp; IMMUNISATION :</a:t>
            </a:r>
            <a:endParaRPr lang="en-US" sz="2200" dirty="0" smtClean="0">
              <a:solidFill>
                <a:srgbClr val="FF0000"/>
              </a:solidFill>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19875" y="746449"/>
            <a:ext cx="8257593" cy="3970318"/>
          </a:xfrm>
          <a:prstGeom prst="rect">
            <a:avLst/>
          </a:prstGeom>
          <a:noFill/>
        </p:spPr>
        <p:txBody>
          <a:bodyPr wrap="square" rtlCol="0">
            <a:spAutoFit/>
          </a:bodyPr>
          <a:lstStyle/>
          <a:p>
            <a:pPr lvl="0" fontAlgn="base"/>
            <a:endParaRPr lang="en-US" dirty="0" smtClean="0">
              <a:latin typeface="Calibri" pitchFamily="34" charset="0"/>
              <a:cs typeface="Calibri" pitchFamily="34" charset="0"/>
            </a:endParaRPr>
          </a:p>
          <a:p>
            <a:pPr lvl="0" fontAlgn="base"/>
            <a:r>
              <a:rPr lang="en-US" dirty="0" smtClean="0">
                <a:latin typeface="Calibri" pitchFamily="34" charset="0"/>
                <a:cs typeface="Calibri" pitchFamily="34" charset="0"/>
              </a:rPr>
              <a:t>These </a:t>
            </a:r>
            <a:r>
              <a:rPr lang="en-US" dirty="0" smtClean="0">
                <a:latin typeface="Calibri" pitchFamily="34" charset="0"/>
                <a:cs typeface="Calibri" pitchFamily="34" charset="0"/>
              </a:rPr>
              <a:t>inactivated pathogens when introduced in the body produce a primary immune response and antibodies are produced against the </a:t>
            </a:r>
            <a:r>
              <a:rPr lang="en-US" dirty="0" smtClean="0">
                <a:latin typeface="Calibri" pitchFamily="34" charset="0"/>
                <a:cs typeface="Calibri" pitchFamily="34" charset="0"/>
              </a:rPr>
              <a:t>pathogen . </a:t>
            </a:r>
            <a:r>
              <a:rPr lang="en-US" dirty="0" smtClean="0">
                <a:latin typeface="Calibri" pitchFamily="34" charset="0"/>
                <a:cs typeface="Calibri" pitchFamily="34" charset="0"/>
              </a:rPr>
              <a:t>These are m</a:t>
            </a:r>
            <a:r>
              <a:rPr lang="en-US" dirty="0" smtClean="0">
                <a:latin typeface="Calibri" pitchFamily="34" charset="0"/>
                <a:cs typeface="Calibri" pitchFamily="34" charset="0"/>
              </a:rPr>
              <a:t>emory </a:t>
            </a:r>
            <a:r>
              <a:rPr lang="en-US" dirty="0" smtClean="0">
                <a:latin typeface="Calibri" pitchFamily="34" charset="0"/>
                <a:cs typeface="Calibri" pitchFamily="34" charset="0"/>
              </a:rPr>
              <a:t>B and T-cells are produced</a:t>
            </a:r>
            <a:r>
              <a:rPr lang="en-US" dirty="0" smtClean="0">
                <a:latin typeface="Calibri" pitchFamily="34" charset="0"/>
                <a:cs typeface="Calibri" pitchFamily="34" charset="0"/>
              </a:rPr>
              <a:t>.</a:t>
            </a:r>
          </a:p>
          <a:p>
            <a:pPr lvl="0" fontAlgn="base"/>
            <a:endParaRPr lang="en-US" dirty="0" smtClean="0">
              <a:latin typeface="Calibri" pitchFamily="34" charset="0"/>
              <a:cs typeface="Calibri" pitchFamily="34" charset="0"/>
            </a:endParaRPr>
          </a:p>
          <a:p>
            <a:pPr lvl="0" fontAlgn="base"/>
            <a:r>
              <a:rPr lang="en-US" dirty="0" smtClean="0">
                <a:latin typeface="Calibri" pitchFamily="34" charset="0"/>
                <a:cs typeface="Calibri" pitchFamily="34" charset="0"/>
              </a:rPr>
              <a:t>Now when the pathogen again attacks the person, memory B and T-cells generate a massive immune response and the pathogen is killed</a:t>
            </a:r>
            <a:r>
              <a:rPr lang="en-US" dirty="0" smtClean="0">
                <a:latin typeface="Calibri" pitchFamily="34" charset="0"/>
                <a:cs typeface="Calibri" pitchFamily="34" charset="0"/>
              </a:rPr>
              <a:t>.</a:t>
            </a:r>
          </a:p>
          <a:p>
            <a:pPr lvl="0" fontAlgn="base"/>
            <a:endParaRPr lang="en-US" dirty="0" smtClean="0">
              <a:latin typeface="Calibri" pitchFamily="34" charset="0"/>
              <a:cs typeface="Calibri" pitchFamily="34" charset="0"/>
            </a:endParaRPr>
          </a:p>
          <a:p>
            <a:pPr fontAlgn="base"/>
            <a:r>
              <a:rPr lang="en-US" dirty="0" smtClean="0">
                <a:latin typeface="Calibri" pitchFamily="34" charset="0"/>
                <a:cs typeface="Calibri" pitchFamily="34" charset="0"/>
              </a:rPr>
              <a:t>The principle of immunization or vaccination is based on the property of 'memory' of the immune system. Vaccines are nothing but inactivated pathogens</a:t>
            </a:r>
            <a:r>
              <a:rPr lang="en-US" dirty="0" smtClean="0">
                <a:latin typeface="Calibri" pitchFamily="34" charset="0"/>
                <a:cs typeface="Calibri" pitchFamily="34" charset="0"/>
              </a:rPr>
              <a:t>.</a:t>
            </a:r>
          </a:p>
          <a:p>
            <a:pPr fontAlgn="base"/>
            <a:endParaRPr lang="en-US" dirty="0" smtClean="0">
              <a:latin typeface="Calibri" pitchFamily="34" charset="0"/>
              <a:cs typeface="Calibri" pitchFamily="34" charset="0"/>
            </a:endParaRPr>
          </a:p>
          <a:p>
            <a:pPr lvl="0" fontAlgn="base"/>
            <a:r>
              <a:rPr lang="en-US" dirty="0" smtClean="0">
                <a:latin typeface="Calibri" pitchFamily="34" charset="0"/>
                <a:cs typeface="Calibri" pitchFamily="34" charset="0"/>
              </a:rPr>
              <a:t>In vaccination a preparation of antigenic proteins of pathogen or inactivated weakened pathogen (vaccine) are introduced into the body. </a:t>
            </a:r>
            <a:endParaRPr lang="en-US" dirty="0" smtClean="0">
              <a:latin typeface="Calibri" pitchFamily="34" charset="0"/>
              <a:cs typeface="Calibri" pitchFamily="34" charset="0"/>
            </a:endParaRPr>
          </a:p>
          <a:p>
            <a:pPr lvl="0" fontAlgn="base"/>
            <a:endParaRPr lang="en-US" dirty="0" smtClean="0">
              <a:latin typeface="Calibri" pitchFamily="34" charset="0"/>
              <a:cs typeface="Calibri" pitchFamily="34" charset="0"/>
            </a:endParaRPr>
          </a:p>
          <a:p>
            <a:pPr lvl="0" fontAlgn="base"/>
            <a:r>
              <a:rPr lang="en-US" dirty="0" smtClean="0">
                <a:latin typeface="Calibri" pitchFamily="34" charset="0"/>
                <a:cs typeface="Calibri" pitchFamily="34" charset="0"/>
              </a:rPr>
              <a:t>The </a:t>
            </a:r>
            <a:r>
              <a:rPr lang="en-US" dirty="0" smtClean="0">
                <a:latin typeface="Calibri" pitchFamily="34" charset="0"/>
                <a:cs typeface="Calibri" pitchFamily="34" charset="0"/>
              </a:rPr>
              <a:t>antibodies produced in the body against  these antigens would </a:t>
            </a:r>
            <a:r>
              <a:rPr lang="en-US" dirty="0" smtClean="0">
                <a:latin typeface="Calibri" pitchFamily="34" charset="0"/>
                <a:cs typeface="Calibri" pitchFamily="34" charset="0"/>
              </a:rPr>
              <a:t>neutralize </a:t>
            </a:r>
            <a:r>
              <a:rPr lang="en-US" dirty="0" smtClean="0">
                <a:latin typeface="Calibri" pitchFamily="34" charset="0"/>
                <a:cs typeface="Calibri" pitchFamily="34" charset="0"/>
              </a:rPr>
              <a:t>the pathogenic agents during actual infection. </a:t>
            </a:r>
            <a:endParaRPr lang="en-US" dirty="0" smtClean="0">
              <a:latin typeface="Calibri" pitchFamily="34" charset="0"/>
              <a:cs typeface="Calibri" pitchFamily="34" charset="0"/>
            </a:endParaRPr>
          </a:p>
          <a:p>
            <a:pPr lvl="0" fontAlgn="base"/>
            <a:endParaRPr lang="en-US" dirty="0" smtClean="0">
              <a:latin typeface="Calibri" pitchFamily="34" charset="0"/>
              <a:cs typeface="Calibri" pitchFamily="34" charset="0"/>
            </a:endParaRPr>
          </a:p>
          <a:p>
            <a:pPr lvl="0" fontAlgn="base"/>
            <a:r>
              <a:rPr lang="en-US" dirty="0" smtClean="0">
                <a:latin typeface="Calibri" pitchFamily="34" charset="0"/>
                <a:cs typeface="Calibri" pitchFamily="34" charset="0"/>
              </a:rPr>
              <a:t>The </a:t>
            </a:r>
            <a:r>
              <a:rPr lang="en-US" dirty="0" smtClean="0">
                <a:latin typeface="Calibri" pitchFamily="34" charset="0"/>
                <a:cs typeface="Calibri" pitchFamily="34" charset="0"/>
              </a:rPr>
              <a:t>vaccines also generate memory B-cells and T –cells that recognize the pathogen quickly on subsequent exposure  and overwhelm the invaders with a massive production of </a:t>
            </a:r>
            <a:r>
              <a:rPr lang="en-US" dirty="0" smtClean="0">
                <a:latin typeface="Calibri" pitchFamily="34" charset="0"/>
                <a:cs typeface="Calibri" pitchFamily="34" charset="0"/>
              </a:rPr>
              <a:t>antibodies .</a:t>
            </a:r>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27707" y="686264"/>
            <a:ext cx="7773901" cy="498724"/>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PASSIVE IMMUNIZATION :</a:t>
            </a: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6" name="TextBox 5"/>
          <p:cNvSpPr txBox="1"/>
          <p:nvPr/>
        </p:nvSpPr>
        <p:spPr>
          <a:xfrm>
            <a:off x="503853" y="1212979"/>
            <a:ext cx="8098972" cy="3323987"/>
          </a:xfrm>
          <a:prstGeom prst="rect">
            <a:avLst/>
          </a:prstGeom>
          <a:noFill/>
        </p:spPr>
        <p:txBody>
          <a:bodyPr wrap="square" rtlCol="0">
            <a:spAutoFit/>
          </a:bodyPr>
          <a:lstStyle/>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If </a:t>
            </a:r>
            <a:r>
              <a:rPr lang="en-US" dirty="0" smtClean="0">
                <a:latin typeface="Calibri" pitchFamily="34" charset="0"/>
                <a:cs typeface="Calibri" pitchFamily="34" charset="0"/>
              </a:rPr>
              <a:t>a person is infected with some deadly microbes to which quick immune response is required as in tetanus, we need to directly inject the preformed antibodies or antitoxin (a preparation containing antibodies to the toxin). </a:t>
            </a:r>
            <a:endParaRPr lang="en-US" dirty="0" smtClean="0">
              <a:latin typeface="Calibri" pitchFamily="34" charset="0"/>
              <a:cs typeface="Calibri" pitchFamily="34" charset="0"/>
            </a:endParaRP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Even in cases of snakebites, the injection which is given to the patients contain preformed antibodies against the snake venom.</a:t>
            </a:r>
          </a:p>
          <a:p>
            <a:pPr lvl="0" algn="just" fontAlgn="base"/>
            <a:r>
              <a:rPr lang="en-US" dirty="0" smtClean="0">
                <a:latin typeface="Calibri" pitchFamily="34" charset="0"/>
                <a:cs typeface="Calibri" pitchFamily="34" charset="0"/>
              </a:rPr>
              <a:t>This type of immunization is called. passive immunization.</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 Recombinant DNA technology has allowed the production of antigenic polypeptides of pathogen in bacteria or yeast. </a:t>
            </a:r>
          </a:p>
          <a:p>
            <a:pPr lvl="0" algn="just" fontAlgn="base"/>
            <a:r>
              <a:rPr lang="en-US" dirty="0" smtClean="0">
                <a:latin typeface="Calibri" pitchFamily="34" charset="0"/>
                <a:cs typeface="Calibri" pitchFamily="34" charset="0"/>
              </a:rPr>
              <a:t>Vaccines produced using this approach allow large scale production and hence greater availability for </a:t>
            </a:r>
            <a:r>
              <a:rPr lang="en-US" dirty="0" smtClean="0">
                <a:latin typeface="Calibri" pitchFamily="34" charset="0"/>
                <a:cs typeface="Calibri" pitchFamily="34" charset="0"/>
              </a:rPr>
              <a:t>immunization. </a:t>
            </a:r>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e.g. </a:t>
            </a:r>
            <a:r>
              <a:rPr lang="en-US" dirty="0" smtClean="0">
                <a:latin typeface="Calibri" pitchFamily="34" charset="0"/>
                <a:cs typeface="Calibri" pitchFamily="34" charset="0"/>
              </a:rPr>
              <a:t>hepatitis B vaccine produced from yeast .</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55699" y="490321"/>
            <a:ext cx="7773901" cy="498724"/>
          </a:xfrm>
          <a:prstGeom prst="rect">
            <a:avLst/>
          </a:prstGeom>
          <a:noFill/>
          <a:ln>
            <a:noFill/>
          </a:ln>
        </p:spPr>
        <p:txBody>
          <a:bodyPr spcFirstLastPara="1" wrap="square" lIns="91425" tIns="91425" rIns="91425" bIns="91425" anchor="t" anchorCtr="0">
            <a:noAutofit/>
          </a:bodyPr>
          <a:lstStyle/>
          <a:p>
            <a:pPr>
              <a:buSzPts val="1800"/>
            </a:pPr>
            <a:r>
              <a:rPr lang="en" sz="2200" b="1" dirty="0" smtClean="0">
                <a:solidFill>
                  <a:srgbClr val="FF0000"/>
                </a:solidFill>
                <a:latin typeface="Calibri"/>
                <a:ea typeface="Calibri"/>
                <a:cs typeface="Calibri"/>
                <a:sym typeface="Calibri"/>
              </a:rPr>
              <a:t>ALLERGIES</a:t>
            </a:r>
            <a:r>
              <a:rPr lang="en-GB" sz="2200" b="1" dirty="0" smtClean="0">
                <a:solidFill>
                  <a:srgbClr val="FF0000"/>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6" name="TextBox 5"/>
          <p:cNvSpPr txBox="1"/>
          <p:nvPr/>
        </p:nvSpPr>
        <p:spPr>
          <a:xfrm>
            <a:off x="401216" y="905069"/>
            <a:ext cx="8332236" cy="3970318"/>
          </a:xfrm>
          <a:prstGeom prst="rect">
            <a:avLst/>
          </a:prstGeom>
          <a:noFill/>
        </p:spPr>
        <p:txBody>
          <a:bodyPr wrap="square" rtlCol="0">
            <a:spAutoFit/>
          </a:bodyPr>
          <a:lstStyle/>
          <a:p>
            <a:pPr lvl="0" fontAlgn="base"/>
            <a:endParaRPr lang="en-US" dirty="0" smtClean="0"/>
          </a:p>
          <a:p>
            <a:pPr lvl="1" algn="just" fontAlgn="base"/>
            <a:r>
              <a:rPr lang="en-US" dirty="0" smtClean="0">
                <a:latin typeface="Calibri" pitchFamily="34" charset="0"/>
                <a:cs typeface="Calibri" pitchFamily="34" charset="0"/>
              </a:rPr>
              <a:t>Exaggerated immune response to certain antigens present in environment causes allergy . It is otherwise known as hypersensitivity which is a heightened immune response to antigens which is harmless to others.</a:t>
            </a:r>
          </a:p>
          <a:p>
            <a:pPr lvl="1"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Allergens − Substances in response to which allergy is produced.</a:t>
            </a:r>
          </a:p>
          <a:p>
            <a:pPr lvl="1" algn="just" fontAlgn="base"/>
            <a:r>
              <a:rPr lang="en-US" dirty="0" smtClean="0">
                <a:latin typeface="Calibri" pitchFamily="34" charset="0"/>
                <a:cs typeface="Calibri" pitchFamily="34" charset="0"/>
              </a:rPr>
              <a:t/>
            </a:r>
            <a:br>
              <a:rPr lang="en-US" dirty="0" smtClean="0">
                <a:latin typeface="Calibri" pitchFamily="34" charset="0"/>
                <a:cs typeface="Calibri" pitchFamily="34" charset="0"/>
              </a:rPr>
            </a:br>
            <a:r>
              <a:rPr lang="en-US" dirty="0" smtClean="0">
                <a:latin typeface="Calibri" pitchFamily="34" charset="0"/>
                <a:cs typeface="Calibri" pitchFamily="34" charset="0"/>
              </a:rPr>
              <a:t>E.g. dust, pollen, animal dander, fur, feather, certain foods, egg white , drugs etc.</a:t>
            </a:r>
          </a:p>
          <a:p>
            <a:pPr lvl="1"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The first contact with the allergen allows secretion of antibody- IgE type.</a:t>
            </a:r>
          </a:p>
          <a:p>
            <a:pPr lvl="1" algn="just" fontAlgn="base"/>
            <a:r>
              <a:rPr lang="en-US" dirty="0" smtClean="0">
                <a:latin typeface="Calibri" pitchFamily="34" charset="0"/>
                <a:cs typeface="Calibri" pitchFamily="34" charset="0"/>
              </a:rPr>
              <a:t> The second contact with the allergen causes hypersensitivity.</a:t>
            </a:r>
          </a:p>
          <a:p>
            <a:pPr lvl="1" algn="just" fontAlgn="base"/>
            <a:r>
              <a:rPr lang="en-US" dirty="0" smtClean="0">
                <a:latin typeface="Calibri" pitchFamily="34" charset="0"/>
                <a:cs typeface="Calibri" pitchFamily="34" charset="0"/>
              </a:rPr>
              <a:t>During allergic reactions, chemicals such as histamines and serotonins are released from mast cells.</a:t>
            </a:r>
          </a:p>
          <a:p>
            <a:pPr lvl="1"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Symptoms − Sneezing, watery eyes, difficulty in breathing, etc.</a:t>
            </a:r>
          </a:p>
          <a:p>
            <a:pPr lvl="1"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Allergy test − Patient is injected with small doses of allergens to monitor his response.</a:t>
            </a:r>
          </a:p>
          <a:p>
            <a:pPr lvl="1"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Antihistamines, adrenalins, and steroids may be given so that the symptoms of allergy subside.</a:t>
            </a:r>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65029" y="536975"/>
            <a:ext cx="7773901" cy="498724"/>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AUTO IMMUNITY :</a:t>
            </a: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6" name="TextBox 5"/>
          <p:cNvSpPr txBox="1"/>
          <p:nvPr/>
        </p:nvSpPr>
        <p:spPr>
          <a:xfrm>
            <a:off x="494522" y="1054360"/>
            <a:ext cx="8098972" cy="3108543"/>
          </a:xfrm>
          <a:prstGeom prst="rect">
            <a:avLst/>
          </a:prstGeom>
          <a:noFill/>
        </p:spPr>
        <p:txBody>
          <a:bodyPr wrap="square" rtlCol="0">
            <a:spAutoFit/>
          </a:bodyPr>
          <a:lstStyle/>
          <a:p>
            <a:pPr fontAlgn="base"/>
            <a:endParaRPr lang="en-US" dirty="0" smtClean="0">
              <a:latin typeface="Calibri" pitchFamily="34" charset="0"/>
              <a:cs typeface="Calibri" pitchFamily="34" charset="0"/>
            </a:endParaRPr>
          </a:p>
          <a:p>
            <a:pPr algn="just" fontAlgn="base"/>
            <a:r>
              <a:rPr lang="en-US" dirty="0" smtClean="0">
                <a:latin typeface="Calibri" pitchFamily="34" charset="0"/>
                <a:cs typeface="Calibri" pitchFamily="34" charset="0"/>
              </a:rPr>
              <a:t>Autoimmunity is an abnormal immune response in which human immune system cannot distinguish between self and foreign molecules or foreign bodies. </a:t>
            </a:r>
          </a:p>
          <a:p>
            <a:pPr algn="just" fontAlgn="base"/>
            <a:r>
              <a:rPr lang="en-US" dirty="0" smtClean="0">
                <a:latin typeface="Calibri" pitchFamily="34" charset="0"/>
                <a:cs typeface="Calibri" pitchFamily="34" charset="0"/>
              </a:rPr>
              <a:t>Due to genetic or unknown reasons, the body attack self-cells. </a:t>
            </a:r>
            <a:endParaRPr lang="en-US" dirty="0" smtClean="0">
              <a:latin typeface="Calibri" pitchFamily="34" charset="0"/>
              <a:cs typeface="Calibri" pitchFamily="34" charset="0"/>
            </a:endParaRPr>
          </a:p>
          <a:p>
            <a:pPr algn="just" fontAlgn="base"/>
            <a:endParaRPr lang="en-US" dirty="0" smtClean="0">
              <a:latin typeface="Calibri" pitchFamily="34" charset="0"/>
              <a:cs typeface="Calibri" pitchFamily="34" charset="0"/>
            </a:endParaRPr>
          </a:p>
          <a:p>
            <a:pPr algn="just" fontAlgn="base"/>
            <a:endParaRPr lang="en-US" dirty="0" smtClean="0">
              <a:latin typeface="Calibri" pitchFamily="34" charset="0"/>
              <a:cs typeface="Calibri" pitchFamily="34" charset="0"/>
            </a:endParaRPr>
          </a:p>
          <a:p>
            <a:pPr algn="just" fontAlgn="base"/>
            <a:r>
              <a:rPr lang="en-US" dirty="0" smtClean="0">
                <a:latin typeface="Calibri" pitchFamily="34" charset="0"/>
                <a:cs typeface="Calibri" pitchFamily="34" charset="0"/>
              </a:rPr>
              <a:t>This results in damage to the body and called auto-immune disease. </a:t>
            </a:r>
          </a:p>
          <a:p>
            <a:pPr lvl="1" algn="just" fontAlgn="base"/>
            <a:r>
              <a:rPr lang="en-US" dirty="0" smtClean="0">
                <a:latin typeface="Calibri" pitchFamily="34" charset="0"/>
                <a:cs typeface="Calibri" pitchFamily="34" charset="0"/>
              </a:rPr>
              <a:t>In autoimmunity, body generates immune response against its own cells</a:t>
            </a:r>
            <a:r>
              <a:rPr lang="en-US" dirty="0" smtClean="0">
                <a:latin typeface="Calibri" pitchFamily="34" charset="0"/>
                <a:cs typeface="Calibri" pitchFamily="34" charset="0"/>
              </a:rPr>
              <a:t>.</a:t>
            </a:r>
          </a:p>
          <a:p>
            <a:pPr lvl="1" algn="just" fontAlgn="base"/>
            <a:endParaRPr lang="en-US" dirty="0" smtClean="0">
              <a:latin typeface="Calibri" pitchFamily="34" charset="0"/>
              <a:cs typeface="Calibri" pitchFamily="34" charset="0"/>
            </a:endParaRPr>
          </a:p>
          <a:p>
            <a:pPr lvl="1"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Reasons − Genetic and other unknown reasons</a:t>
            </a:r>
          </a:p>
          <a:p>
            <a:pPr lvl="1" algn="just" fontAlgn="base"/>
            <a:r>
              <a:rPr lang="en-US" dirty="0" smtClean="0">
                <a:latin typeface="Calibri" pitchFamily="34" charset="0"/>
                <a:cs typeface="Calibri" pitchFamily="34" charset="0"/>
              </a:rPr>
              <a:t>Example − Rheumatoid arthritis , Multiple sclerosis  are examples of  autoimmune disease.</a:t>
            </a:r>
          </a:p>
          <a:p>
            <a:pPr lvl="0" algn="just" fontAlgn="base"/>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37037" y="397015"/>
            <a:ext cx="7773901" cy="498724"/>
          </a:xfrm>
          <a:prstGeom prst="rect">
            <a:avLst/>
          </a:prstGeom>
          <a:noFill/>
          <a:ln>
            <a:noFill/>
          </a:ln>
        </p:spPr>
        <p:txBody>
          <a:bodyPr spcFirstLastPara="1" wrap="square" lIns="91425" tIns="91425" rIns="91425" bIns="91425" anchor="t" anchorCtr="0">
            <a:noAutofit/>
          </a:bodyPr>
          <a:lstStyle/>
          <a:p>
            <a:pPr>
              <a:buSzPts val="1800"/>
            </a:pPr>
            <a:r>
              <a:rPr lang="en" sz="2200" b="1" dirty="0" smtClean="0">
                <a:solidFill>
                  <a:srgbClr val="FF0000"/>
                </a:solidFill>
                <a:latin typeface="Calibri"/>
                <a:cs typeface="Calibri"/>
                <a:sym typeface="Calibri"/>
              </a:rPr>
              <a:t>LYMPHOID ORGANS</a:t>
            </a:r>
            <a:r>
              <a:rPr lang="en-GB" sz="2200" b="1" dirty="0" smtClean="0">
                <a:solidFill>
                  <a:srgbClr val="FF0000"/>
                </a:solidFill>
                <a:latin typeface="Calibri" pitchFamily="34" charset="0"/>
                <a:cs typeface="Calibri" pitchFamily="34" charset="0"/>
              </a:rPr>
              <a:t>:</a:t>
            </a:r>
            <a:endParaRPr lang="en-GB" sz="2200" b="1" dirty="0" smtClean="0">
              <a:solidFill>
                <a:srgbClr val="FF0000"/>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6" name="TextBox 5"/>
          <p:cNvSpPr txBox="1"/>
          <p:nvPr/>
        </p:nvSpPr>
        <p:spPr>
          <a:xfrm>
            <a:off x="494522" y="1315616"/>
            <a:ext cx="8098972" cy="738664"/>
          </a:xfrm>
          <a:prstGeom prst="rect">
            <a:avLst/>
          </a:prstGeom>
          <a:noFill/>
        </p:spPr>
        <p:txBody>
          <a:bodyPr wrap="square" rtlCol="0">
            <a:spAutoFit/>
          </a:bodyPr>
          <a:lstStyle/>
          <a:p>
            <a:pPr lvl="0" fontAlgn="base"/>
            <a:endParaRPr lang="en-US" dirty="0" smtClean="0"/>
          </a:p>
          <a:p>
            <a:endParaRPr lang="en-US" dirty="0" smtClean="0"/>
          </a:p>
          <a:p>
            <a:endParaRPr lang="en-US" dirty="0"/>
          </a:p>
        </p:txBody>
      </p:sp>
      <p:sp>
        <p:nvSpPr>
          <p:cNvPr id="7" name="TextBox 6"/>
          <p:cNvSpPr txBox="1"/>
          <p:nvPr/>
        </p:nvSpPr>
        <p:spPr>
          <a:xfrm>
            <a:off x="475861" y="839755"/>
            <a:ext cx="8238931" cy="3970318"/>
          </a:xfrm>
          <a:prstGeom prst="rect">
            <a:avLst/>
          </a:prstGeom>
          <a:noFill/>
        </p:spPr>
        <p:txBody>
          <a:bodyPr wrap="square" rtlCol="0">
            <a:spAutoFit/>
          </a:bodyPr>
          <a:lstStyle/>
          <a:p>
            <a:endParaRPr lang="en-US" dirty="0" smtClean="0"/>
          </a:p>
          <a:p>
            <a:pPr algn="just"/>
            <a:r>
              <a:rPr lang="en-US" dirty="0" smtClean="0">
                <a:latin typeface="Calibri" pitchFamily="34" charset="0"/>
                <a:cs typeface="Calibri" pitchFamily="34" charset="0"/>
              </a:rPr>
              <a:t>Lymphoid </a:t>
            </a:r>
            <a:r>
              <a:rPr lang="en-US" dirty="0" smtClean="0">
                <a:latin typeface="Calibri" pitchFamily="34" charset="0"/>
                <a:cs typeface="Calibri" pitchFamily="34" charset="0"/>
              </a:rPr>
              <a:t>organs are the organs where origin and maturation and proliferation of lymphocytes occur. </a:t>
            </a:r>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Lymphoid organs are of two types − primary lymphoid organs and secondary lymphoid organs</a:t>
            </a:r>
            <a:r>
              <a:rPr lang="en-US" dirty="0" smtClean="0">
                <a:latin typeface="Calibri" pitchFamily="34" charset="0"/>
                <a:cs typeface="Calibri" pitchFamily="34" charset="0"/>
              </a:rPr>
              <a:t>.</a:t>
            </a:r>
          </a:p>
          <a:p>
            <a:pPr lvl="0"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Primary </a:t>
            </a:r>
            <a:r>
              <a:rPr lang="en-US" dirty="0" smtClean="0">
                <a:latin typeface="Calibri" pitchFamily="34" charset="0"/>
                <a:cs typeface="Calibri" pitchFamily="34" charset="0"/>
              </a:rPr>
              <a:t>lymphoid organs include bone marrow and </a:t>
            </a:r>
            <a:r>
              <a:rPr lang="en-US" dirty="0" smtClean="0">
                <a:latin typeface="Calibri" pitchFamily="34" charset="0"/>
                <a:cs typeface="Calibri" pitchFamily="34" charset="0"/>
              </a:rPr>
              <a:t>thymus.</a:t>
            </a:r>
          </a:p>
          <a:p>
            <a:pPr lvl="0" algn="just" fontAlgn="base"/>
            <a:r>
              <a:rPr lang="en-US" dirty="0" smtClean="0">
                <a:latin typeface="Calibri" pitchFamily="34" charset="0"/>
                <a:cs typeface="Calibri" pitchFamily="34" charset="0"/>
              </a:rPr>
              <a:t>Primary lymphoid organs consist of bone marrow and thymus. Here, immature lymphocytes are differentiated to form antigen-sensitive lymphocytes</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 Bone marrow − Here, all blood cells including lymphocytes are </a:t>
            </a:r>
            <a:r>
              <a:rPr lang="en-US" dirty="0" smtClean="0">
                <a:latin typeface="Calibri" pitchFamily="34" charset="0"/>
                <a:cs typeface="Calibri" pitchFamily="34" charset="0"/>
              </a:rPr>
              <a:t>produced.</a:t>
            </a:r>
          </a:p>
          <a:p>
            <a:pPr lvl="1"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Thymus − It is responsible for maturation of T-lymphocytes. This lobed organ is situated near the heart and keeps on reducing in size as the age increases</a:t>
            </a:r>
            <a:r>
              <a:rPr lang="en-US" dirty="0" smtClean="0">
                <a:latin typeface="Calibri" pitchFamily="34" charset="0"/>
                <a:cs typeface="Calibri" pitchFamily="34" charset="0"/>
              </a:rPr>
              <a:t>.</a:t>
            </a:r>
          </a:p>
          <a:p>
            <a:pPr lvl="1" algn="just" fontAlgn="base"/>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Secondary lymphoid organs − Lymphocytes migrate here after attaining maturity. It includes spleen, lymph nodes tonsils, Peyer’s patches, and appendix.</a:t>
            </a:r>
          </a:p>
          <a:p>
            <a:pPr algn="just"/>
            <a:r>
              <a:rPr lang="en-US" dirty="0" smtClean="0">
                <a:latin typeface="Calibri" pitchFamily="34" charset="0"/>
                <a:cs typeface="Calibri" pitchFamily="34" charset="0"/>
              </a:rPr>
              <a:t>After maturation lymphocytes migrate to secondary lymphoid </a:t>
            </a:r>
            <a:r>
              <a:rPr lang="en-US" dirty="0" smtClean="0">
                <a:latin typeface="Calibri" pitchFamily="34" charset="0"/>
                <a:cs typeface="Calibri" pitchFamily="34" charset="0"/>
              </a:rPr>
              <a:t>organ which </a:t>
            </a:r>
            <a:r>
              <a:rPr lang="en-US" dirty="0" smtClean="0">
                <a:latin typeface="Calibri" pitchFamily="34" charset="0"/>
                <a:cs typeface="Calibri" pitchFamily="34" charset="0"/>
              </a:rPr>
              <a:t>provide the sites for interaction lymphocyte with antigens.</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74360" y="695595"/>
            <a:ext cx="7773901" cy="498724"/>
          </a:xfrm>
          <a:prstGeom prst="rect">
            <a:avLst/>
          </a:prstGeom>
          <a:noFill/>
          <a:ln>
            <a:noFill/>
          </a:ln>
        </p:spPr>
        <p:txBody>
          <a:bodyPr spcFirstLastPara="1" wrap="square" lIns="91425" tIns="91425" rIns="91425" bIns="91425" anchor="t" anchorCtr="0">
            <a:noAutofit/>
          </a:bodyPr>
          <a:lstStyle/>
          <a:p>
            <a:pPr>
              <a:buSzPts val="1800"/>
            </a:pPr>
            <a:r>
              <a:rPr lang="en" sz="2200" b="1" dirty="0" smtClean="0">
                <a:solidFill>
                  <a:srgbClr val="FF0000"/>
                </a:solidFill>
                <a:latin typeface="Calibri"/>
                <a:cs typeface="Calibri"/>
                <a:sym typeface="Calibri"/>
              </a:rPr>
              <a:t>LYMPHOID ORGANS</a:t>
            </a:r>
            <a:r>
              <a:rPr lang="en-GB" sz="2200" b="1" dirty="0" smtClean="0">
                <a:solidFill>
                  <a:srgbClr val="FF0000"/>
                </a:solidFill>
                <a:latin typeface="Calibri" pitchFamily="34" charset="0"/>
                <a:cs typeface="Calibri" pitchFamily="34" charset="0"/>
              </a:rPr>
              <a:t> </a:t>
            </a:r>
            <a:r>
              <a:rPr lang="en-GB" sz="2200" b="1" dirty="0" smtClean="0">
                <a:solidFill>
                  <a:srgbClr val="FF0000"/>
                </a:solidFill>
                <a:latin typeface="Calibri" pitchFamily="34" charset="0"/>
                <a:cs typeface="Calibri" pitchFamily="34" charset="0"/>
              </a:rPr>
              <a:t>:</a:t>
            </a: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6" name="TextBox 5"/>
          <p:cNvSpPr txBox="1"/>
          <p:nvPr/>
        </p:nvSpPr>
        <p:spPr>
          <a:xfrm>
            <a:off x="494522" y="1315616"/>
            <a:ext cx="8098972" cy="3323987"/>
          </a:xfrm>
          <a:prstGeom prst="rect">
            <a:avLst/>
          </a:prstGeom>
          <a:noFill/>
        </p:spPr>
        <p:txBody>
          <a:bodyPr wrap="square" rtlCol="0">
            <a:spAutoFit/>
          </a:bodyPr>
          <a:lstStyle/>
          <a:p>
            <a:r>
              <a:rPr lang="en-US" dirty="0" smtClean="0"/>
              <a:t> </a:t>
            </a:r>
          </a:p>
          <a:p>
            <a:pPr lvl="1" algn="just" fontAlgn="base"/>
            <a:r>
              <a:rPr lang="en-US" dirty="0" smtClean="0">
                <a:latin typeface="Calibri" pitchFamily="34" charset="0"/>
                <a:cs typeface="Calibri" pitchFamily="34" charset="0"/>
              </a:rPr>
              <a:t>Spleen − Large bean-shaped organ containing lymphocytes and phagocytes, which acts as a filter for </a:t>
            </a:r>
            <a:r>
              <a:rPr lang="en-US" dirty="0" smtClean="0">
                <a:latin typeface="Calibri" pitchFamily="34" charset="0"/>
                <a:cs typeface="Calibri" pitchFamily="34" charset="0"/>
              </a:rPr>
              <a:t>blood.</a:t>
            </a:r>
            <a:r>
              <a:rPr lang="en-US" dirty="0" smtClean="0">
                <a:latin typeface="Calibri" pitchFamily="34" charset="0"/>
                <a:cs typeface="Calibri" pitchFamily="34" charset="0"/>
              </a:rPr>
              <a:t> It acts as a </a:t>
            </a:r>
            <a:r>
              <a:rPr lang="en-US" dirty="0" smtClean="0">
                <a:latin typeface="Calibri" pitchFamily="34" charset="0"/>
                <a:cs typeface="Calibri" pitchFamily="34" charset="0"/>
              </a:rPr>
              <a:t>filter </a:t>
            </a:r>
            <a:r>
              <a:rPr lang="en-US" dirty="0" smtClean="0">
                <a:latin typeface="Calibri" pitchFamily="34" charset="0"/>
                <a:cs typeface="Calibri" pitchFamily="34" charset="0"/>
              </a:rPr>
              <a:t>of the blood by trapping blood-borne micro-organisms</a:t>
            </a:r>
            <a:r>
              <a:rPr lang="en-US" dirty="0" smtClean="0">
                <a:latin typeface="Calibri" pitchFamily="34" charset="0"/>
                <a:cs typeface="Calibri" pitchFamily="34" charset="0"/>
              </a:rPr>
              <a:t>.</a:t>
            </a:r>
            <a:r>
              <a:rPr lang="en-US" dirty="0" smtClean="0">
                <a:latin typeface="Calibri" pitchFamily="34" charset="0"/>
                <a:cs typeface="Calibri" pitchFamily="34" charset="0"/>
              </a:rPr>
              <a:t> Spleen also has a large reservoir of erythrocytes. </a:t>
            </a:r>
            <a:endParaRPr lang="en-US" dirty="0" smtClean="0">
              <a:latin typeface="Calibri" pitchFamily="34" charset="0"/>
              <a:cs typeface="Calibri" pitchFamily="34" charset="0"/>
            </a:endParaRPr>
          </a:p>
          <a:p>
            <a:pPr lvl="1"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Lymph nodes − The lymph nodes are small solid structures l</a:t>
            </a:r>
            <a:r>
              <a:rPr lang="en-US" dirty="0" smtClean="0">
                <a:latin typeface="Calibri" pitchFamily="34" charset="0"/>
                <a:cs typeface="Calibri" pitchFamily="34" charset="0"/>
              </a:rPr>
              <a:t>ocated </a:t>
            </a:r>
            <a:r>
              <a:rPr lang="en-US" dirty="0" smtClean="0">
                <a:latin typeface="Calibri" pitchFamily="34" charset="0"/>
                <a:cs typeface="Calibri" pitchFamily="34" charset="0"/>
              </a:rPr>
              <a:t>at different points throughout the immune system, they trap the antigens present in lymph or tissue </a:t>
            </a:r>
            <a:r>
              <a:rPr lang="en-US" dirty="0" smtClean="0">
                <a:latin typeface="Calibri" pitchFamily="34" charset="0"/>
                <a:cs typeface="Calibri" pitchFamily="34" charset="0"/>
              </a:rPr>
              <a:t>fluid</a:t>
            </a:r>
            <a:r>
              <a:rPr lang="en-US" dirty="0" smtClean="0">
                <a:latin typeface="Calibri" pitchFamily="34" charset="0"/>
                <a:cs typeface="Calibri" pitchFamily="34" charset="0"/>
              </a:rPr>
              <a:t> </a:t>
            </a:r>
            <a:r>
              <a:rPr lang="en-US" dirty="0" smtClean="0">
                <a:latin typeface="Calibri" pitchFamily="34" charset="0"/>
                <a:cs typeface="Calibri" pitchFamily="34" charset="0"/>
              </a:rPr>
              <a:t>. </a:t>
            </a:r>
          </a:p>
          <a:p>
            <a:pPr lvl="1"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These </a:t>
            </a:r>
            <a:r>
              <a:rPr lang="en-US" dirty="0" smtClean="0">
                <a:latin typeface="Calibri" pitchFamily="34" charset="0"/>
                <a:cs typeface="Calibri" pitchFamily="34" charset="0"/>
              </a:rPr>
              <a:t>antigens cause activation of lymphocytes and generation of immune response</a:t>
            </a:r>
            <a:r>
              <a:rPr lang="en-US" dirty="0" smtClean="0">
                <a:latin typeface="Calibri" pitchFamily="34" charset="0"/>
                <a:cs typeface="Calibri" pitchFamily="34" charset="0"/>
              </a:rPr>
              <a:t>.</a:t>
            </a:r>
            <a:r>
              <a:rPr lang="en-US" dirty="0" smtClean="0">
                <a:latin typeface="Calibri" pitchFamily="34" charset="0"/>
                <a:cs typeface="Calibri" pitchFamily="34" charset="0"/>
              </a:rPr>
              <a:t> Antigens trapped in the lymph nodes are responsible for the activation of lymphocytes present there and cause the immune response. </a:t>
            </a:r>
          </a:p>
          <a:p>
            <a:pPr lvl="0" algn="just" fontAlgn="base"/>
            <a:endParaRPr lang="en-US" dirty="0" smtClean="0">
              <a:latin typeface="Calibri" pitchFamily="34" charset="0"/>
              <a:cs typeface="Calibri" pitchFamily="34" charset="0"/>
            </a:endParaRPr>
          </a:p>
          <a:p>
            <a:pPr algn="just" fontAlgn="base"/>
            <a:r>
              <a:rPr lang="en-US" dirty="0" smtClean="0">
                <a:latin typeface="Calibri" pitchFamily="34" charset="0"/>
                <a:cs typeface="Calibri" pitchFamily="34" charset="0"/>
              </a:rPr>
              <a:t>There is lymphoid tissue also located within the lining of respiratory, digestive and urogenital tract called mucosal associated lymphoid tissue ( MALT). It constitute 50% of lymphoid tissues in human body</a:t>
            </a:r>
            <a:r>
              <a:rPr lang="en-US" dirty="0" smtClean="0">
                <a:latin typeface="Calibri" pitchFamily="34" charset="0"/>
                <a:cs typeface="Calibri" pitchFamily="34" charset="0"/>
              </a:rPr>
              <a:t>.</a:t>
            </a:r>
          </a:p>
          <a:p>
            <a:pPr lvl="0" fontAlgn="base"/>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85192" y="858418"/>
            <a:ext cx="8061649" cy="3631763"/>
          </a:xfrm>
          <a:prstGeom prst="rect">
            <a:avLst/>
          </a:prstGeom>
          <a:noFill/>
        </p:spPr>
        <p:txBody>
          <a:bodyPr wrap="square" rtlCol="0">
            <a:spAutoFit/>
          </a:bodyPr>
          <a:lstStyle/>
          <a:p>
            <a:pPr marL="457200" lvl="0" algn="ctr">
              <a:lnSpc>
                <a:spcPct val="115000"/>
              </a:lnSpc>
              <a:buSzPts val="4000"/>
            </a:pPr>
            <a:endParaRPr lang="en-US" sz="4000" b="1" dirty="0" smtClean="0"/>
          </a:p>
          <a:p>
            <a:pPr marL="457200" lvl="0" algn="ctr">
              <a:lnSpc>
                <a:spcPct val="115000"/>
              </a:lnSpc>
              <a:buSzPts val="4000"/>
            </a:pPr>
            <a:r>
              <a:rPr lang="en-US" sz="4000" b="1" dirty="0" smtClean="0"/>
              <a:t>THANKING YOU</a:t>
            </a:r>
          </a:p>
          <a:p>
            <a:pPr marL="457200" lvl="0" algn="ctr">
              <a:lnSpc>
                <a:spcPct val="115000"/>
              </a:lnSpc>
              <a:buSzPts val="4000"/>
            </a:pPr>
            <a:r>
              <a:rPr lang="en-US" sz="4000" b="1" dirty="0" smtClean="0">
                <a:solidFill>
                  <a:srgbClr val="FF0000"/>
                </a:solidFill>
              </a:rPr>
              <a:t>ODM EDUCATIONAL GROUP</a:t>
            </a:r>
          </a:p>
          <a:p>
            <a:pPr marL="457200" lvl="0" algn="ctr">
              <a:lnSpc>
                <a:spcPct val="115000"/>
              </a:lnSpc>
              <a:buSzPts val="4000"/>
            </a:pPr>
            <a:endParaRPr lang="en-US" sz="4000" b="1" dirty="0" smtClean="0">
              <a:solidFill>
                <a:srgbClr val="FF0000"/>
              </a:solidFill>
            </a:endParaRPr>
          </a:p>
          <a:p>
            <a:pPr marL="457200" lvl="0" algn="ctr">
              <a:lnSpc>
                <a:spcPct val="115000"/>
              </a:lnSpc>
              <a:buSzPts val="4000"/>
            </a:pPr>
            <a:endParaRPr lang="en-US" sz="4000" dirty="0"/>
          </a:p>
        </p:txBody>
      </p:sp>
      <p:pic>
        <p:nvPicPr>
          <p:cNvPr id="6" name="Google Shape;62;p14"/>
          <p:cNvPicPr preferRelativeResize="0"/>
          <p:nvPr/>
        </p:nvPicPr>
        <p:blipFill rotWithShape="1">
          <a:blip r:embed="rId2">
            <a:alphaModFix/>
          </a:blip>
          <a:srcRect/>
          <a:stretch/>
        </p:blipFill>
        <p:spPr>
          <a:xfrm>
            <a:off x="8024325" y="177282"/>
            <a:ext cx="895739" cy="811763"/>
          </a:xfrm>
          <a:prstGeom prst="rect">
            <a:avLst/>
          </a:prstGeom>
          <a:noFill/>
          <a:ln>
            <a:noFill/>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3989</TotalTime>
  <Words>498</Words>
  <Application>Microsoft Office PowerPoint</Application>
  <PresentationFormat>On-screen Show (16:9)</PresentationFormat>
  <Paragraphs>114</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Simple Light</vt:lpstr>
      <vt:lpstr>Slide 1</vt:lpstr>
      <vt:lpstr>Slide 2</vt:lpstr>
      <vt:lpstr>Slide 3</vt:lpstr>
      <vt:lpstr>Slide 4</vt:lpstr>
      <vt:lpstr>Slide 5</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416</cp:revision>
  <dcterms:modified xsi:type="dcterms:W3CDTF">2020-07-18T18:03:29Z</dcterms:modified>
</cp:coreProperties>
</file>