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2"/>
  </p:notesMasterIdLst>
  <p:sldIdLst>
    <p:sldId id="256" r:id="rId2"/>
    <p:sldId id="314" r:id="rId3"/>
    <p:sldId id="320" r:id="rId4"/>
    <p:sldId id="323" r:id="rId5"/>
    <p:sldId id="325" r:id="rId6"/>
    <p:sldId id="315" r:id="rId7"/>
    <p:sldId id="326" r:id="rId8"/>
    <p:sldId id="324" r:id="rId9"/>
    <p:sldId id="313" r:id="rId10"/>
    <p:sldId id="319"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p:scale>
          <a:sx n="102" d="100"/>
          <a:sy n="102" d="100"/>
        </p:scale>
        <p:origin x="-456" y="90"/>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xmlns=""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559836" y="1354423"/>
            <a:ext cx="7912359" cy="1612711"/>
          </a:xfrm>
          <a:prstGeom prst="rect">
            <a:avLst/>
          </a:prstGeom>
          <a:noFill/>
          <a:ln>
            <a:noFill/>
          </a:ln>
        </p:spPr>
        <p:txBody>
          <a:bodyPr spcFirstLastPara="1" wrap="square" lIns="91425" tIns="91425" rIns="91425" bIns="91425" anchor="t" anchorCtr="0">
            <a:noAutofit/>
          </a:bodyPr>
          <a:lstStyle/>
          <a:p>
            <a:pPr lvl="0" algn="ctr">
              <a:buSzPts val="3100"/>
            </a:pPr>
            <a:r>
              <a:rPr lang="en" sz="3000" b="1" dirty="0" smtClean="0">
                <a:solidFill>
                  <a:srgbClr val="FF0000"/>
                </a:solidFill>
                <a:latin typeface="Calibri"/>
                <a:ea typeface="Calibri"/>
                <a:cs typeface="Calibri"/>
                <a:sym typeface="Calibri"/>
              </a:rPr>
              <a:t>IMMUNITY</a:t>
            </a:r>
          </a:p>
          <a:p>
            <a:pPr lvl="0" algn="ctr">
              <a:buSzPts val="3100"/>
            </a:pPr>
            <a:r>
              <a:rPr lang="en" sz="2500" b="1" dirty="0" smtClean="0">
                <a:solidFill>
                  <a:schemeClr val="tx1"/>
                </a:solidFill>
                <a:latin typeface="Calibri"/>
                <a:ea typeface="Calibri"/>
                <a:cs typeface="Calibri"/>
                <a:sym typeface="Calibri"/>
              </a:rPr>
              <a:t>INNATE AND ACQUIRED IMMUNITY</a:t>
            </a:r>
            <a:r>
              <a:rPr lang="en" sz="2500" b="1" dirty="0" smtClean="0">
                <a:solidFill>
                  <a:schemeClr val="tx1"/>
                </a:solidFill>
                <a:latin typeface="Calibri"/>
                <a:ea typeface="Calibri"/>
                <a:cs typeface="Calibri"/>
                <a:sym typeface="Calibri"/>
              </a:rPr>
              <a:t>, STRUCTURE OF ANTIBODY,ACTIVE </a:t>
            </a:r>
            <a:r>
              <a:rPr lang="en" sz="2500" b="1" dirty="0" smtClean="0">
                <a:solidFill>
                  <a:schemeClr val="tx1"/>
                </a:solidFill>
                <a:latin typeface="Calibri"/>
                <a:ea typeface="Calibri"/>
                <a:cs typeface="Calibri"/>
                <a:sym typeface="Calibri"/>
              </a:rPr>
              <a:t>AND PASSIVE IMMUNITY</a:t>
            </a:r>
          </a:p>
          <a:p>
            <a:pPr lvl="0" algn="ctr">
              <a:buSzPts val="3100"/>
            </a:pPr>
            <a:r>
              <a:rPr lang="en" sz="2500" b="1" dirty="0" smtClean="0">
                <a:solidFill>
                  <a:schemeClr val="tx1"/>
                </a:solidFill>
                <a:latin typeface="Calibri"/>
                <a:ea typeface="Calibri"/>
                <a:cs typeface="Calibri"/>
                <a:sym typeface="Calibri"/>
              </a:rPr>
              <a:t> </a:t>
            </a:r>
          </a:p>
          <a:p>
            <a:pPr lvl="0" algn="ctr">
              <a:buSzPts val="3100"/>
            </a:pPr>
            <a:r>
              <a:rPr lang="en-US" sz="2500" b="1" dirty="0" smtClean="0">
                <a:latin typeface="Calibri" pitchFamily="34" charset="0"/>
                <a:cs typeface="Calibri" pitchFamily="34" charset="0"/>
              </a:rPr>
              <a:t>    	 </a:t>
            </a:r>
            <a:r>
              <a:rPr lang="en-US" sz="2800" b="1" dirty="0" smtClean="0">
                <a:latin typeface="Arial Black" pitchFamily="34" charset="0"/>
              </a:rPr>
              <a:t>	</a:t>
            </a:r>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r>
              <a:rPr lang="en-US" sz="2800" b="1" dirty="0" smtClean="0">
                <a:latin typeface="Calibri" pitchFamily="34" charset="0"/>
                <a:cs typeface="Calibri" pitchFamily="34" charset="0"/>
              </a:rPr>
              <a:t>	</a:t>
            </a:r>
          </a:p>
          <a:p>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pPr algn="ctr">
              <a:buSzPts val="3100"/>
            </a:pPr>
            <a:endParaRPr sz="2900" b="1" i="0" u="none" strike="noStrike" cap="none">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endParaRPr sz="2500" b="0" i="0" u="none" strike="noStrike" cap="none">
              <a:solidFill>
                <a:srgbClr val="000000"/>
              </a:solidFill>
              <a:latin typeface="Calibri"/>
              <a:ea typeface="Calibri"/>
              <a:cs typeface="Calibri"/>
              <a:sym typeface="Calibri"/>
            </a:endParaRPr>
          </a:p>
        </p:txBody>
      </p:sp>
      <p:sp>
        <p:nvSpPr>
          <p:cNvPr id="57" name="Google Shape;57;p13"/>
          <p:cNvSpPr txBox="1"/>
          <p:nvPr/>
        </p:nvSpPr>
        <p:spPr>
          <a:xfrm>
            <a:off x="1735492" y="2814334"/>
            <a:ext cx="5999585" cy="1188499"/>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lang="en" b="1" dirty="0" smtClean="0"/>
          </a:p>
          <a:p>
            <a:pPr marL="0" lvl="0" indent="0" algn="l" rtl="0">
              <a:spcBef>
                <a:spcPts val="0"/>
              </a:spcBef>
              <a:spcAft>
                <a:spcPts val="0"/>
              </a:spcAft>
              <a:buNone/>
            </a:pPr>
            <a:r>
              <a:rPr lang="en" b="1" dirty="0" smtClean="0"/>
              <a:t>SUBJECT </a:t>
            </a:r>
            <a:r>
              <a:rPr lang="en" b="1" dirty="0"/>
              <a:t>: </a:t>
            </a:r>
            <a:r>
              <a:rPr lang="en" b="1" dirty="0" smtClean="0"/>
              <a:t>BIOLOGY</a:t>
            </a:r>
            <a:endParaRPr b="1"/>
          </a:p>
          <a:p>
            <a:pPr marL="0" lvl="0" indent="0" algn="l" rtl="0">
              <a:spcBef>
                <a:spcPts val="0"/>
              </a:spcBef>
              <a:spcAft>
                <a:spcPts val="0"/>
              </a:spcAft>
              <a:buNone/>
            </a:pPr>
            <a:r>
              <a:rPr lang="en" b="1" dirty="0"/>
              <a:t>CHAPTER NUMBER</a:t>
            </a:r>
            <a:r>
              <a:rPr lang="en" b="1" dirty="0" smtClean="0"/>
              <a:t>: 08</a:t>
            </a:r>
          </a:p>
          <a:p>
            <a:pPr marL="0" lvl="0" indent="0" algn="l" rtl="0">
              <a:spcBef>
                <a:spcPts val="0"/>
              </a:spcBef>
              <a:spcAft>
                <a:spcPts val="0"/>
              </a:spcAft>
              <a:buNone/>
            </a:pPr>
            <a:r>
              <a:rPr lang="en" b="1" dirty="0" smtClean="0"/>
              <a:t>CHAPTER </a:t>
            </a:r>
            <a:r>
              <a:rPr lang="en" b="1" dirty="0"/>
              <a:t>NAME </a:t>
            </a:r>
            <a:r>
              <a:rPr lang="en" b="1" dirty="0" smtClean="0"/>
              <a:t>: HUMAN HEALTH AND DISEASES </a:t>
            </a:r>
            <a:endParaRPr b="1"/>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85192" y="858418"/>
            <a:ext cx="8061649" cy="3631763"/>
          </a:xfrm>
          <a:prstGeom prst="rect">
            <a:avLst/>
          </a:prstGeom>
          <a:noFill/>
        </p:spPr>
        <p:txBody>
          <a:bodyPr wrap="square" rtlCol="0">
            <a:spAutoFit/>
          </a:bodyPr>
          <a:lstStyle/>
          <a:p>
            <a:pPr marL="457200" lvl="0" algn="ctr">
              <a:lnSpc>
                <a:spcPct val="115000"/>
              </a:lnSpc>
              <a:buSzPts val="4000"/>
            </a:pPr>
            <a:endParaRPr lang="en-US" sz="4000" b="1" dirty="0" smtClean="0"/>
          </a:p>
          <a:p>
            <a:pPr marL="457200" lvl="0" algn="ctr">
              <a:lnSpc>
                <a:spcPct val="115000"/>
              </a:lnSpc>
              <a:buSzPts val="4000"/>
            </a:pPr>
            <a:r>
              <a:rPr lang="en-US" sz="4000" b="1" dirty="0" smtClean="0"/>
              <a:t>THANKING YOU</a:t>
            </a:r>
          </a:p>
          <a:p>
            <a:pPr marL="457200" lvl="0" algn="ctr">
              <a:lnSpc>
                <a:spcPct val="115000"/>
              </a:lnSpc>
              <a:buSzPts val="4000"/>
            </a:pPr>
            <a:r>
              <a:rPr lang="en-US" sz="4000" b="1" dirty="0" smtClean="0">
                <a:solidFill>
                  <a:srgbClr val="FF0000"/>
                </a:solidFill>
              </a:rPr>
              <a:t>ODM EDUCATIONAL GROUP</a:t>
            </a:r>
          </a:p>
          <a:p>
            <a:pPr marL="457200" lvl="0" algn="ctr">
              <a:lnSpc>
                <a:spcPct val="115000"/>
              </a:lnSpc>
              <a:buSzPts val="4000"/>
            </a:pPr>
            <a:endParaRPr lang="en-US" sz="4000" b="1" dirty="0" smtClean="0">
              <a:solidFill>
                <a:srgbClr val="FF0000"/>
              </a:solidFill>
            </a:endParaRPr>
          </a:p>
          <a:p>
            <a:pPr marL="457200" lvl="0" algn="ctr">
              <a:lnSpc>
                <a:spcPct val="115000"/>
              </a:lnSpc>
              <a:buSzPts val="4000"/>
            </a:pPr>
            <a:endParaRPr lang="en-US" sz="4000" dirty="0"/>
          </a:p>
        </p:txBody>
      </p:sp>
      <p:pic>
        <p:nvPicPr>
          <p:cNvPr id="6" name="Google Shape;62;p14"/>
          <p:cNvPicPr preferRelativeResize="0"/>
          <p:nvPr/>
        </p:nvPicPr>
        <p:blipFill rotWithShape="1">
          <a:blip r:embed="rId2">
            <a:alphaModFix/>
          </a:blip>
          <a:srcRect/>
          <a:stretch/>
        </p:blipFill>
        <p:spPr>
          <a:xfrm>
            <a:off x="8024325" y="177282"/>
            <a:ext cx="895739" cy="811763"/>
          </a:xfrm>
          <a:prstGeom prst="rect">
            <a:avLst/>
          </a:prstGeom>
          <a:noFill/>
          <a:ln>
            <a:noFill/>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06408" y="443668"/>
            <a:ext cx="7661933" cy="508054"/>
          </a:xfrm>
          <a:prstGeom prst="rect">
            <a:avLst/>
          </a:prstGeom>
          <a:noFill/>
          <a:ln>
            <a:noFill/>
          </a:ln>
        </p:spPr>
        <p:txBody>
          <a:bodyPr spcFirstLastPara="1" wrap="square" lIns="91425" tIns="91425" rIns="91425" bIns="91425" anchor="t" anchorCtr="0">
            <a:noAutofit/>
          </a:bodyPr>
          <a:lstStyle/>
          <a:p>
            <a:pPr>
              <a:buSzPts val="1800"/>
            </a:pPr>
            <a:r>
              <a:rPr lang="en-US" sz="2400" b="1" dirty="0" smtClean="0">
                <a:solidFill>
                  <a:srgbClr val="FF0000"/>
                </a:solidFill>
              </a:rPr>
              <a:t>IMMUNITY </a:t>
            </a:r>
            <a:r>
              <a:rPr lang="en-US" sz="2200" b="1" dirty="0" smtClean="0">
                <a:solidFill>
                  <a:srgbClr val="FF0000"/>
                </a:solidFill>
              </a:rPr>
              <a:t>:</a:t>
            </a:r>
            <a:endParaRPr lang="en-US" sz="2200" dirty="0" smtClean="0">
              <a:solidFill>
                <a:srgbClr val="FF0000"/>
              </a:solidFill>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317241" y="914401"/>
            <a:ext cx="8472195" cy="3970318"/>
          </a:xfrm>
          <a:prstGeom prst="rect">
            <a:avLst/>
          </a:prstGeom>
          <a:noFill/>
        </p:spPr>
        <p:txBody>
          <a:bodyPr wrap="square" rtlCol="0">
            <a:spAutoFit/>
          </a:bodyPr>
          <a:lstStyle/>
          <a:p>
            <a:pPr algn="just"/>
            <a:r>
              <a:rPr lang="en-US" dirty="0" smtClean="0">
                <a:latin typeface="Calibri" pitchFamily="34" charset="0"/>
                <a:cs typeface="Calibri" pitchFamily="34" charset="0"/>
              </a:rPr>
              <a:t>Immunology, the study of the immune system, grew out of the common experience that people who recover from  certain infections become there-after “immune” to the disease again.</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Immunity is highly specific : an individual whore covers from measles is protected against the measles virus but not against other common viruses such as cold, chicken-pox or mumps.</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Normally, many of the responses of the immune-system initiate the destruction and elimination of invading organisms and any toxic molecules produced by them.</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ability of body to fight the disease-causing organisms is called immunity. Everyday we are exposed to large number of infectious agents. However only a few of these exposures result in disease. </a:t>
            </a:r>
          </a:p>
          <a:p>
            <a:pPr algn="just"/>
            <a:r>
              <a:rPr lang="en-US" dirty="0" smtClean="0">
                <a:latin typeface="Calibri" pitchFamily="34" charset="0"/>
                <a:cs typeface="Calibri" pitchFamily="34" charset="0"/>
              </a:rPr>
              <a:t>The body is able to defend itself from most of these foreign agents.</a:t>
            </a:r>
          </a:p>
          <a:p>
            <a:pPr algn="just"/>
            <a:r>
              <a:rPr lang="en-US" dirty="0" smtClean="0">
                <a:latin typeface="Calibri" pitchFamily="34" charset="0"/>
                <a:cs typeface="Calibri" pitchFamily="34" charset="0"/>
              </a:rPr>
              <a:t> </a:t>
            </a:r>
          </a:p>
          <a:p>
            <a:pPr algn="just"/>
            <a:r>
              <a:rPr lang="en-US" dirty="0" smtClean="0">
                <a:latin typeface="Calibri" pitchFamily="34" charset="0"/>
                <a:cs typeface="Calibri" pitchFamily="34" charset="0"/>
              </a:rPr>
              <a:t>This overall ability of the host to fight the disease-causing organisms, conferred by the immune system is called Immunity</a:t>
            </a:r>
          </a:p>
          <a:p>
            <a:pPr algn="just"/>
            <a:endParaRPr lang="en-US" dirty="0" smtClean="0">
              <a:latin typeface="Calibri" pitchFamily="34" charset="0"/>
              <a:cs typeface="Calibri" pitchFamily="34" charset="0"/>
            </a:endParaRPr>
          </a:p>
          <a:p>
            <a:pPr algn="just"/>
            <a:r>
              <a:rPr lang="en-US" b="1" dirty="0" smtClean="0">
                <a:latin typeface="Calibri" pitchFamily="34" charset="0"/>
                <a:cs typeface="Calibri" pitchFamily="34" charset="0"/>
              </a:rPr>
              <a:t>Types of immunity :</a:t>
            </a:r>
            <a:r>
              <a:rPr lang="en-US" dirty="0" smtClean="0">
                <a:latin typeface="Calibri" pitchFamily="34" charset="0"/>
                <a:cs typeface="Calibri" pitchFamily="34" charset="0"/>
              </a:rPr>
              <a:t>Immunity is of two types : (1) Innate immunity  &amp; (2)  Acquired immunity.</a:t>
            </a:r>
          </a:p>
          <a:p>
            <a:pPr algn="just"/>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27707" y="658272"/>
            <a:ext cx="7773901" cy="545377"/>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rPr>
              <a:t>INNATE IMMUNITY :</a:t>
            </a:r>
          </a:p>
          <a:p>
            <a:pPr>
              <a:buSzPts val="1800"/>
            </a:pPr>
            <a:endParaRPr lang="en-US" sz="1800"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10545" y="1352938"/>
            <a:ext cx="8304245" cy="3108543"/>
          </a:xfrm>
          <a:prstGeom prst="rect">
            <a:avLst/>
          </a:prstGeom>
          <a:noFill/>
        </p:spPr>
        <p:txBody>
          <a:bodyPr wrap="square" rtlCol="0">
            <a:spAutoFit/>
          </a:bodyPr>
          <a:lstStyle/>
          <a:p>
            <a:pPr lvl="0" algn="just" fontAlgn="base"/>
            <a:r>
              <a:rPr lang="en-US" dirty="0" smtClean="0">
                <a:latin typeface="Calibri" pitchFamily="34" charset="0"/>
                <a:cs typeface="Calibri" pitchFamily="34" charset="0"/>
              </a:rPr>
              <a:t> It is present from the time of birth. It is non-specific. It consists of 4 kinds of barriers.</a:t>
            </a:r>
          </a:p>
          <a:p>
            <a:pPr lvl="0" algn="just" fontAlgn="base"/>
            <a:endParaRPr lang="en-US"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Physical barriers − Skin and mucus coating of respiratory, gastrointestinal, and urogenital tract prevent entry of microbes into body.</a:t>
            </a:r>
          </a:p>
          <a:p>
            <a:pPr lvl="1" algn="just" fontAlgn="base"/>
            <a:endParaRPr lang="en-US"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Physiological barriers − Acid in stomach, saliva in mouth, tears from eyes</a:t>
            </a:r>
          </a:p>
          <a:p>
            <a:pPr lvl="1" algn="just" fontAlgn="base"/>
            <a:endParaRPr lang="en-US"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Cellular barriers − Blood has leukocytes such as polymorpho nuclear leukocytes, monocytes, etc. and tissue has macrophages which phagocytose the microbes.</a:t>
            </a:r>
          </a:p>
          <a:p>
            <a:pPr lvl="1" algn="just" fontAlgn="base"/>
            <a:endParaRPr lang="en-US"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Cytokine barriers − Special proteins called interferons are secreted by virus-infected cells that prevent the further spread of viral infection.</a:t>
            </a:r>
          </a:p>
          <a:p>
            <a:pPr lvl="0" algn="just" fontAlgn="base"/>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18376" y="369023"/>
            <a:ext cx="7773901" cy="545377"/>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rPr>
              <a:t>ACQUIRED IMMUNITY :</a:t>
            </a:r>
          </a:p>
          <a:p>
            <a:pPr>
              <a:buSzPts val="1800"/>
            </a:pPr>
            <a:endParaRPr lang="en-US" sz="1800"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10545" y="858416"/>
            <a:ext cx="8304245" cy="3970318"/>
          </a:xfrm>
          <a:prstGeom prst="rect">
            <a:avLst/>
          </a:prstGeom>
          <a:noFill/>
        </p:spPr>
        <p:txBody>
          <a:bodyPr wrap="square" rtlCol="0">
            <a:spAutoFit/>
          </a:bodyPr>
          <a:lstStyle/>
          <a:p>
            <a:pPr algn="just" fontAlgn="base"/>
            <a:endParaRPr lang="en-US" dirty="0" smtClean="0">
              <a:latin typeface="Calibri" pitchFamily="34" charset="0"/>
              <a:cs typeface="Calibri" pitchFamily="34" charset="0"/>
            </a:endParaRPr>
          </a:p>
          <a:p>
            <a:pPr algn="just" fontAlgn="base"/>
            <a:r>
              <a:rPr lang="en-US" dirty="0" smtClean="0">
                <a:latin typeface="Calibri" pitchFamily="34" charset="0"/>
                <a:cs typeface="Calibri" pitchFamily="34" charset="0"/>
              </a:rPr>
              <a:t>It </a:t>
            </a:r>
            <a:r>
              <a:rPr lang="en-US" dirty="0" smtClean="0">
                <a:latin typeface="Calibri" pitchFamily="34" charset="0"/>
                <a:cs typeface="Calibri" pitchFamily="34" charset="0"/>
              </a:rPr>
              <a:t>is acquired, which means that it is produced in response to an encounter with a pathogen based on memory. It is pathogen specific. </a:t>
            </a:r>
            <a:endParaRPr lang="en-US" dirty="0" smtClean="0">
              <a:latin typeface="Calibri" pitchFamily="34" charset="0"/>
              <a:cs typeface="Calibri" pitchFamily="34" charset="0"/>
            </a:endParaRPr>
          </a:p>
          <a:p>
            <a:pPr algn="just" fontAlgn="base"/>
            <a:endParaRPr lang="en-US" dirty="0" smtClean="0">
              <a:latin typeface="Calibri" pitchFamily="34" charset="0"/>
              <a:cs typeface="Calibri" pitchFamily="34" charset="0"/>
            </a:endParaRPr>
          </a:p>
          <a:p>
            <a:pPr algn="just" fontAlgn="base"/>
            <a:r>
              <a:rPr lang="en-US" dirty="0" smtClean="0">
                <a:latin typeface="Calibri" pitchFamily="34" charset="0"/>
                <a:cs typeface="Calibri" pitchFamily="34" charset="0"/>
              </a:rPr>
              <a:t>When </a:t>
            </a:r>
            <a:r>
              <a:rPr lang="en-US" dirty="0" smtClean="0">
                <a:latin typeface="Calibri" pitchFamily="34" charset="0"/>
                <a:cs typeface="Calibri" pitchFamily="34" charset="0"/>
              </a:rPr>
              <a:t>our body encounters a pathogen first time produces a response called primary response of low intensity. </a:t>
            </a:r>
          </a:p>
          <a:p>
            <a:pPr algn="just" fontAlgn="base"/>
            <a:endParaRPr lang="en-US" dirty="0" smtClean="0">
              <a:latin typeface="Calibri" pitchFamily="34" charset="0"/>
              <a:cs typeface="Calibri" pitchFamily="34" charset="0"/>
            </a:endParaRPr>
          </a:p>
          <a:p>
            <a:pPr algn="just" fontAlgn="base"/>
            <a:r>
              <a:rPr lang="en-US" dirty="0" smtClean="0">
                <a:latin typeface="Calibri" pitchFamily="34" charset="0"/>
                <a:cs typeface="Calibri" pitchFamily="34" charset="0"/>
              </a:rPr>
              <a:t>Subsequent </a:t>
            </a:r>
            <a:r>
              <a:rPr lang="en-US" dirty="0" smtClean="0">
                <a:latin typeface="Calibri" pitchFamily="34" charset="0"/>
                <a:cs typeface="Calibri" pitchFamily="34" charset="0"/>
              </a:rPr>
              <a:t>encounter by same pathogen produce highly intensified response called secondary response or anamnestic response due to memory of first encounter.</a:t>
            </a:r>
          </a:p>
          <a:p>
            <a:pPr lvl="0" algn="just" fontAlgn="base"/>
            <a:endParaRPr lang="en-US"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Acquired immunity involves two types of cells − B-lymphocytes and T- lymphocytes.</a:t>
            </a:r>
          </a:p>
          <a:p>
            <a:pPr lvl="1" algn="just" fontAlgn="base"/>
            <a:endParaRPr lang="en-US"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B-lymphocytes − Secrete proteins called antibodies in response to </a:t>
            </a:r>
            <a:r>
              <a:rPr lang="en-US" dirty="0" smtClean="0">
                <a:latin typeface="Calibri" pitchFamily="34" charset="0"/>
                <a:cs typeface="Calibri" pitchFamily="34" charset="0"/>
              </a:rPr>
              <a:t>pathogens . </a:t>
            </a:r>
            <a:r>
              <a:rPr lang="en-US" dirty="0" smtClean="0">
                <a:latin typeface="Calibri" pitchFamily="34" charset="0"/>
                <a:cs typeface="Calibri" pitchFamily="34" charset="0"/>
              </a:rPr>
              <a:t>Antibodies are specialized proteins with 4 peptide chains (2 light and 2 heavy), hence denoted as H</a:t>
            </a:r>
            <a:r>
              <a:rPr lang="en-US" baseline="-25000" dirty="0" smtClean="0">
                <a:latin typeface="Calibri" pitchFamily="34" charset="0"/>
                <a:cs typeface="Calibri" pitchFamily="34" charset="0"/>
              </a:rPr>
              <a:t>2</a:t>
            </a:r>
            <a:r>
              <a:rPr lang="en-US" dirty="0" smtClean="0">
                <a:latin typeface="Calibri" pitchFamily="34" charset="0"/>
                <a:cs typeface="Calibri" pitchFamily="34" charset="0"/>
              </a:rPr>
              <a:t>L</a:t>
            </a:r>
            <a:r>
              <a:rPr lang="en-US" baseline="-25000" dirty="0" smtClean="0">
                <a:latin typeface="Calibri" pitchFamily="34" charset="0"/>
                <a:cs typeface="Calibri" pitchFamily="34" charset="0"/>
              </a:rPr>
              <a:t>2</a:t>
            </a:r>
            <a:r>
              <a:rPr lang="en-US" dirty="0" smtClean="0">
                <a:latin typeface="Calibri" pitchFamily="34" charset="0"/>
                <a:cs typeface="Calibri" pitchFamily="34" charset="0"/>
              </a:rPr>
              <a:t>. IgA IgM, IgE, etc. are examples of some of the antibodies. They generate humoral immune response (found in blood).</a:t>
            </a:r>
          </a:p>
          <a:p>
            <a:pPr lvl="1" algn="just" fontAlgn="base"/>
            <a:endParaRPr lang="en-US"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T-lymphocytes − They help B-cells to produce antibodies. They generate cell -mediated immune response. This response helps the body to differentiate between ‘self’ and ‘non-self’ as occurs in case of graft rejection</a:t>
            </a:r>
            <a:r>
              <a:rPr lang="en-US" dirty="0" smtClean="0">
                <a:latin typeface="Calibri" pitchFamily="34" charset="0"/>
                <a:cs typeface="Calibri" pitchFamily="34" charset="0"/>
              </a:rPr>
              <a:t>.</a:t>
            </a:r>
          </a:p>
          <a:p>
            <a:pPr lvl="1" algn="just" fontAlgn="base"/>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15740" y="341032"/>
            <a:ext cx="7773901" cy="741319"/>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rPr>
              <a:t>ACQUIRED IMMUNITY </a:t>
            </a:r>
            <a:r>
              <a:rPr lang="en-US" sz="2200" b="1" dirty="0" smtClean="0">
                <a:solidFill>
                  <a:srgbClr val="FF0000"/>
                </a:solidFill>
              </a:rPr>
              <a:t>:</a:t>
            </a:r>
          </a:p>
          <a:p>
            <a:pPr>
              <a:buSzPts val="1800"/>
            </a:pPr>
            <a:r>
              <a:rPr lang="en-US" sz="1800" b="1" dirty="0" smtClean="0">
                <a:latin typeface="Calibri" pitchFamily="34" charset="0"/>
                <a:cs typeface="Calibri" pitchFamily="34" charset="0"/>
              </a:rPr>
              <a:t>STRUCTURE </a:t>
            </a:r>
            <a:r>
              <a:rPr lang="en-US" sz="1800" b="1" dirty="0" smtClean="0">
                <a:latin typeface="Calibri" pitchFamily="34" charset="0"/>
                <a:cs typeface="Calibri" pitchFamily="34" charset="0"/>
              </a:rPr>
              <a:t>OF AN ANTIBODY</a:t>
            </a:r>
            <a:r>
              <a:rPr lang="en-US" sz="2400" b="1" dirty="0" smtClean="0"/>
              <a:t>:</a:t>
            </a:r>
            <a:endParaRPr lang="en-US" sz="2200" b="1" dirty="0" smtClean="0">
              <a:solidFill>
                <a:srgbClr val="FF0000"/>
              </a:solidFill>
            </a:endParaRPr>
          </a:p>
          <a:p>
            <a:pPr>
              <a:buSzPts val="1800"/>
            </a:pPr>
            <a:endParaRPr lang="en-US" sz="2200" b="1" dirty="0" smtClean="0">
              <a:solidFill>
                <a:srgbClr val="FF0000"/>
              </a:solidFill>
            </a:endParaRPr>
          </a:p>
          <a:p>
            <a:pPr>
              <a:buSzPts val="1800"/>
            </a:pPr>
            <a:endParaRPr lang="en-US" sz="2200" b="1" dirty="0" smtClean="0">
              <a:solidFill>
                <a:srgbClr val="FF0000"/>
              </a:solidFill>
            </a:endParaRPr>
          </a:p>
          <a:p>
            <a:pPr>
              <a:buSzPts val="1800"/>
            </a:pPr>
            <a:endParaRPr lang="en-US" sz="2200" b="1" dirty="0" smtClean="0">
              <a:solidFill>
                <a:srgbClr val="FF0000"/>
              </a:solidFill>
            </a:endParaRPr>
          </a:p>
          <a:p>
            <a:pPr>
              <a:buSzPts val="1800"/>
            </a:pPr>
            <a:endParaRPr lang="en-US" sz="2200" b="1" dirty="0" smtClean="0">
              <a:solidFill>
                <a:srgbClr val="FF0000"/>
              </a:solidFill>
            </a:endParaRPr>
          </a:p>
          <a:p>
            <a:pPr>
              <a:buSzPts val="1800"/>
            </a:pPr>
            <a:endParaRPr lang="en-US" sz="1800"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345231" y="1045027"/>
            <a:ext cx="8462867" cy="3754874"/>
          </a:xfrm>
          <a:prstGeom prst="rect">
            <a:avLst/>
          </a:prstGeom>
          <a:noFill/>
        </p:spPr>
        <p:txBody>
          <a:bodyPr wrap="square" rtlCol="0">
            <a:spAutoFit/>
          </a:bodyPr>
          <a:lstStyle/>
          <a:p>
            <a:pPr algn="just"/>
            <a:r>
              <a:rPr lang="en-US" b="1" dirty="0" smtClean="0">
                <a:latin typeface="Calibri" pitchFamily="34" charset="0"/>
                <a:cs typeface="Calibri" pitchFamily="34" charset="0"/>
              </a:rPr>
              <a:t>Humoral immune response</a:t>
            </a:r>
            <a:r>
              <a:rPr lang="en-US" dirty="0" smtClean="0">
                <a:latin typeface="Calibri" pitchFamily="34" charset="0"/>
                <a:cs typeface="Calibri" pitchFamily="34" charset="0"/>
              </a:rPr>
              <a:t> :</a:t>
            </a:r>
          </a:p>
          <a:p>
            <a:pPr lvl="0" algn="just"/>
            <a:r>
              <a:rPr lang="en-US" dirty="0" smtClean="0">
                <a:latin typeface="Calibri" pitchFamily="34" charset="0"/>
                <a:cs typeface="Calibri" pitchFamily="34" charset="0"/>
              </a:rPr>
              <a:t>The antibodies are protein molecules called </a:t>
            </a:r>
            <a:r>
              <a:rPr lang="en-US" dirty="0" smtClean="0">
                <a:latin typeface="Calibri" pitchFamily="34" charset="0"/>
                <a:cs typeface="Calibri" pitchFamily="34" charset="0"/>
              </a:rPr>
              <a:t>immunoglobulin </a:t>
            </a:r>
            <a:r>
              <a:rPr lang="en-US" dirty="0" smtClean="0">
                <a:latin typeface="Calibri" pitchFamily="34" charset="0"/>
                <a:cs typeface="Calibri" pitchFamily="34" charset="0"/>
              </a:rPr>
              <a:t>and are of various types like IgA, IgM, IgE, </a:t>
            </a:r>
            <a:r>
              <a:rPr lang="en-US" dirty="0" smtClean="0">
                <a:latin typeface="Calibri" pitchFamily="34" charset="0"/>
                <a:cs typeface="Calibri" pitchFamily="34" charset="0"/>
              </a:rPr>
              <a:t>IgG .</a:t>
            </a:r>
            <a:endParaRPr lang="en-US" dirty="0" smtClean="0">
              <a:latin typeface="Calibri" pitchFamily="34" charset="0"/>
              <a:cs typeface="Calibri" pitchFamily="34" charset="0"/>
            </a:endParaRPr>
          </a:p>
          <a:p>
            <a:pPr lvl="0"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Each antibody molecule consists of four polypeptide chains, two are long called heavy chains and other two are short called light chains. Both are arranged in the shape of ‘Y’, hence an antibody is represented as H</a:t>
            </a:r>
            <a:r>
              <a:rPr lang="en-US" baseline="-25000" dirty="0" smtClean="0">
                <a:latin typeface="Calibri" pitchFamily="34" charset="0"/>
                <a:cs typeface="Calibri" pitchFamily="34" charset="0"/>
              </a:rPr>
              <a:t>2</a:t>
            </a:r>
            <a:r>
              <a:rPr lang="en-US" dirty="0" smtClean="0">
                <a:latin typeface="Calibri" pitchFamily="34" charset="0"/>
                <a:cs typeface="Calibri" pitchFamily="34" charset="0"/>
              </a:rPr>
              <a:t>L</a:t>
            </a:r>
            <a:r>
              <a:rPr lang="en-US" baseline="-25000" dirty="0" smtClean="0">
                <a:latin typeface="Calibri" pitchFamily="34" charset="0"/>
                <a:cs typeface="Calibri" pitchFamily="34" charset="0"/>
              </a:rPr>
              <a:t>2</a:t>
            </a:r>
            <a:r>
              <a:rPr lang="en-US" dirty="0" smtClean="0">
                <a:latin typeface="Calibri" pitchFamily="34" charset="0"/>
                <a:cs typeface="Calibri" pitchFamily="34" charset="0"/>
              </a:rPr>
              <a:t>.</a:t>
            </a:r>
          </a:p>
          <a:p>
            <a:pPr lvl="0"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Each arm of the Y contains a complete L chain and a part of an H chain and the leg of the Y contains the remaining parts of the H chains</a:t>
            </a:r>
            <a:r>
              <a:rPr lang="en-US" dirty="0" smtClean="0">
                <a:latin typeface="Calibri" pitchFamily="34" charset="0"/>
                <a:cs typeface="Calibri" pitchFamily="34" charset="0"/>
              </a:rPr>
              <a:t>.</a:t>
            </a:r>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One terminal is known as N end  as amino group (NH</a:t>
            </a:r>
            <a:r>
              <a:rPr lang="en-US" baseline="-25000" dirty="0" smtClean="0">
                <a:latin typeface="Calibri" pitchFamily="34" charset="0"/>
                <a:cs typeface="Calibri" pitchFamily="34" charset="0"/>
              </a:rPr>
              <a:t>3</a:t>
            </a:r>
            <a:r>
              <a:rPr lang="en-US" dirty="0" smtClean="0">
                <a:latin typeface="Calibri" pitchFamily="34" charset="0"/>
                <a:cs typeface="Calibri" pitchFamily="34" charset="0"/>
              </a:rPr>
              <a:t>) and other end is known as C end with carboxyl group (COOH).</a:t>
            </a:r>
          </a:p>
          <a:p>
            <a:pPr lvl="0" algn="just"/>
            <a:r>
              <a:rPr lang="en-US" dirty="0" smtClean="0">
                <a:latin typeface="Calibri" pitchFamily="34" charset="0"/>
                <a:cs typeface="Calibri" pitchFamily="34" charset="0"/>
              </a:rPr>
              <a:t> Near its C-terminus, each L-chain is linked to an H chain by disulphide-bridge, and two additional disulphide bridges link the H-chains together</a:t>
            </a:r>
            <a:r>
              <a:rPr lang="en-US" dirty="0" smtClean="0">
                <a:latin typeface="Calibri" pitchFamily="34" charset="0"/>
                <a:cs typeface="Calibri" pitchFamily="34" charset="0"/>
              </a:rPr>
              <a:t>.</a:t>
            </a:r>
          </a:p>
          <a:p>
            <a:pPr lvl="0"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 </a:t>
            </a:r>
            <a:r>
              <a:rPr lang="en-US" dirty="0" smtClean="0">
                <a:latin typeface="Calibri" pitchFamily="34" charset="0"/>
                <a:cs typeface="Calibri" pitchFamily="34" charset="0"/>
              </a:rPr>
              <a:t>The H chains possess antigenic determinants in the “tail” segments by </a:t>
            </a:r>
            <a:r>
              <a:rPr lang="en-US" dirty="0" smtClean="0"/>
              <a:t>which </a:t>
            </a:r>
            <a:r>
              <a:rPr lang="en-US" dirty="0" smtClean="0">
                <a:latin typeface="Calibri" pitchFamily="34" charset="0"/>
                <a:cs typeface="Calibri" pitchFamily="34" charset="0"/>
              </a:rPr>
              <a:t>they can be classified as Ig G, Ig M, Ig A, Ig D or IgE.</a:t>
            </a:r>
          </a:p>
          <a:p>
            <a:pPr lvl="0" algn="just"/>
            <a:r>
              <a:rPr lang="en-US" dirty="0" smtClean="0">
                <a:latin typeface="Calibri" pitchFamily="34" charset="0"/>
                <a:cs typeface="Calibri" pitchFamily="34" charset="0"/>
              </a:rPr>
              <a:t>Thus, each Y-shaped antibody has two identical antigen-binding sites or antigenic determinant site, one at the tip of each arm of the Y. </a:t>
            </a:r>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1026" name="Picture 2" descr="C:\Users\User\Pictures\biology images\AB STR.png"/>
          <p:cNvPicPr>
            <a:picLocks noChangeAspect="1" noChangeArrowheads="1"/>
          </p:cNvPicPr>
          <p:nvPr/>
        </p:nvPicPr>
        <p:blipFill>
          <a:blip r:embed="rId3"/>
          <a:srcRect/>
          <a:stretch>
            <a:fillRect/>
          </a:stretch>
        </p:blipFill>
        <p:spPr bwMode="auto">
          <a:xfrm>
            <a:off x="410547" y="681135"/>
            <a:ext cx="8126964" cy="4345266"/>
          </a:xfrm>
          <a:prstGeom prst="rect">
            <a:avLst/>
          </a:prstGeom>
          <a:noFill/>
        </p:spPr>
      </p:pic>
      <p:pic>
        <p:nvPicPr>
          <p:cNvPr id="62" name="Google Shape;62;p14"/>
          <p:cNvPicPr preferRelativeResize="0"/>
          <p:nvPr/>
        </p:nvPicPr>
        <p:blipFill rotWithShape="1">
          <a:blip r:embed="rId4">
            <a:alphaModFix/>
          </a:blip>
          <a:srcRect/>
          <a:stretch/>
        </p:blipFill>
        <p:spPr>
          <a:xfrm>
            <a:off x="8218350" y="0"/>
            <a:ext cx="925650" cy="925650"/>
          </a:xfrm>
          <a:prstGeom prst="rect">
            <a:avLst/>
          </a:prstGeom>
          <a:noFill/>
          <a:ln>
            <a:noFill/>
          </a:ln>
        </p:spPr>
      </p:pic>
      <p:sp>
        <p:nvSpPr>
          <p:cNvPr id="63" name="Google Shape;63;p14"/>
          <p:cNvSpPr txBox="1"/>
          <p:nvPr/>
        </p:nvSpPr>
        <p:spPr>
          <a:xfrm>
            <a:off x="371726" y="378356"/>
            <a:ext cx="7633940" cy="554706"/>
          </a:xfrm>
          <a:prstGeom prst="rect">
            <a:avLst/>
          </a:prstGeom>
          <a:noFill/>
          <a:ln>
            <a:noFill/>
          </a:ln>
        </p:spPr>
        <p:txBody>
          <a:bodyPr spcFirstLastPara="1" wrap="square" lIns="91425" tIns="91425" rIns="91425" bIns="91425" anchor="t" anchorCtr="0">
            <a:noAutofit/>
          </a:bodyPr>
          <a:lstStyle/>
          <a:p>
            <a:pPr lvl="0">
              <a:buSzPts val="1800"/>
            </a:pPr>
            <a:r>
              <a:rPr lang="en-US" sz="2400" b="1" dirty="0" smtClean="0">
                <a:solidFill>
                  <a:srgbClr val="FF0000"/>
                </a:solidFill>
                <a:latin typeface="Calibri" pitchFamily="34" charset="0"/>
                <a:cs typeface="Calibri" pitchFamily="34" charset="0"/>
              </a:rPr>
              <a:t>FIGURE SHOWING STRUCTURE OF ANTIBODY</a:t>
            </a:r>
            <a:r>
              <a:rPr lang="en-US" sz="2200" b="1" dirty="0" smtClean="0">
                <a:solidFill>
                  <a:srgbClr val="FF0000"/>
                </a:solidFill>
                <a:latin typeface="Calibri" pitchFamily="34" charset="0"/>
                <a:cs typeface="Calibri" pitchFamily="34" charset="0"/>
              </a:rPr>
              <a:t> </a:t>
            </a:r>
            <a:r>
              <a:rPr lang="en-US" sz="2200" b="1" dirty="0" smtClean="0">
                <a:solidFill>
                  <a:srgbClr val="FF0000"/>
                </a:solidFill>
                <a:latin typeface="Calibri" pitchFamily="34" charset="0"/>
                <a:cs typeface="Calibri" pitchFamily="34" charset="0"/>
              </a:rPr>
              <a:t>:</a:t>
            </a:r>
            <a:endParaRPr lang="en-US" sz="2000" b="1" dirty="0" smtClean="0">
              <a:solidFill>
                <a:srgbClr val="FF0000"/>
              </a:solidFill>
            </a:endParaRPr>
          </a:p>
          <a:p>
            <a:pPr>
              <a:buSzPts val="1800"/>
            </a:pPr>
            <a:r>
              <a:rPr lang="en-GB" sz="2200" b="1" dirty="0" smtClean="0">
                <a:solidFill>
                  <a:srgbClr val="FF0000"/>
                </a:solidFill>
                <a:latin typeface="Calibri" pitchFamily="34" charset="0"/>
                <a:cs typeface="Calibri" pitchFamily="34" charset="0"/>
              </a:rPr>
              <a:t> </a:t>
            </a: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19877" y="998375"/>
            <a:ext cx="8360229" cy="1169551"/>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lvl="1" algn="just" fontAlgn="base"/>
            <a:endParaRPr lang="en-US" dirty="0" smtClean="0">
              <a:latin typeface="Calibri" pitchFamily="34" charset="0"/>
              <a:cs typeface="Calibri" pitchFamily="34" charset="0"/>
            </a:endParaRPr>
          </a:p>
          <a:p>
            <a:pPr lvl="1" algn="just" fontAlgn="base"/>
            <a:endParaRPr lang="en-US" dirty="0" smtClean="0">
              <a:latin typeface="Calibri" pitchFamily="34" charset="0"/>
              <a:cs typeface="Calibri" pitchFamily="34" charset="0"/>
            </a:endParaRPr>
          </a:p>
          <a:p>
            <a:pPr lvl="0" fontAlgn="base"/>
            <a:endParaRPr lang="en-US" dirty="0" smtClean="0">
              <a:latin typeface="Calibri" pitchFamily="34" charset="0"/>
              <a:cs typeface="Calibri" pitchFamily="34" charset="0"/>
            </a:endParaRPr>
          </a:p>
          <a:p>
            <a:pPr algn="just"/>
            <a:r>
              <a:rPr lang="en-US" dirty="0" smtClean="0"/>
              <a:t> </a:t>
            </a:r>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87748" y="499652"/>
            <a:ext cx="7773901" cy="545377"/>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rPr>
              <a:t>ACQUIRED IMMUNITY :</a:t>
            </a:r>
          </a:p>
          <a:p>
            <a:pPr>
              <a:buSzPts val="1800"/>
            </a:pPr>
            <a:endParaRPr lang="en-US" sz="2200" b="1" dirty="0" smtClean="0">
              <a:solidFill>
                <a:srgbClr val="FF0000"/>
              </a:solidFill>
            </a:endParaRPr>
          </a:p>
          <a:p>
            <a:pPr>
              <a:buSzPts val="1800"/>
            </a:pPr>
            <a:endParaRPr lang="en-US" sz="2200" b="1" dirty="0" smtClean="0">
              <a:solidFill>
                <a:srgbClr val="FF0000"/>
              </a:solidFill>
            </a:endParaRPr>
          </a:p>
          <a:p>
            <a:pPr>
              <a:buSzPts val="1800"/>
            </a:pPr>
            <a:endParaRPr lang="en-US" sz="2200" b="1" dirty="0" smtClean="0">
              <a:solidFill>
                <a:srgbClr val="FF0000"/>
              </a:solidFill>
            </a:endParaRPr>
          </a:p>
          <a:p>
            <a:pPr>
              <a:buSzPts val="1800"/>
            </a:pPr>
            <a:endParaRPr lang="en-US" sz="2200" b="1" dirty="0" smtClean="0">
              <a:solidFill>
                <a:srgbClr val="FF0000"/>
              </a:solidFill>
            </a:endParaRPr>
          </a:p>
          <a:p>
            <a:pPr>
              <a:buSzPts val="1800"/>
            </a:pPr>
            <a:endParaRPr lang="en-US" sz="2200" b="1" dirty="0" smtClean="0">
              <a:solidFill>
                <a:srgbClr val="FF0000"/>
              </a:solidFill>
            </a:endParaRPr>
          </a:p>
          <a:p>
            <a:pPr>
              <a:buSzPts val="1800"/>
            </a:pPr>
            <a:endParaRPr lang="en-US" sz="1800"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307908" y="951724"/>
            <a:ext cx="8546843" cy="3970318"/>
          </a:xfrm>
          <a:prstGeom prst="rect">
            <a:avLst/>
          </a:prstGeom>
          <a:noFill/>
        </p:spPr>
        <p:txBody>
          <a:bodyPr wrap="square" rtlCol="0">
            <a:spAutoFit/>
          </a:bodyPr>
          <a:lstStyle/>
          <a:p>
            <a:pPr algn="just"/>
            <a:r>
              <a:rPr lang="en-US" b="1" dirty="0" smtClean="0">
                <a:latin typeface="Calibri" pitchFamily="34" charset="0"/>
                <a:cs typeface="Calibri" pitchFamily="34" charset="0"/>
              </a:rPr>
              <a:t>Cell mediated</a:t>
            </a:r>
            <a:r>
              <a:rPr lang="en-US" b="1" dirty="0" smtClean="0">
                <a:latin typeface="Calibri" pitchFamily="34" charset="0"/>
                <a:cs typeface="Calibri" pitchFamily="34" charset="0"/>
              </a:rPr>
              <a:t> </a:t>
            </a:r>
            <a:r>
              <a:rPr lang="en-US" b="1" dirty="0" smtClean="0">
                <a:latin typeface="Calibri" pitchFamily="34" charset="0"/>
                <a:cs typeface="Calibri" pitchFamily="34" charset="0"/>
              </a:rPr>
              <a:t>immune response</a:t>
            </a:r>
            <a:r>
              <a:rPr lang="en-US" dirty="0" smtClean="0">
                <a:latin typeface="Calibri" pitchFamily="34" charset="0"/>
                <a:cs typeface="Calibri" pitchFamily="34" charset="0"/>
              </a:rPr>
              <a:t> </a:t>
            </a:r>
            <a:r>
              <a:rPr lang="en-US" dirty="0" smtClean="0">
                <a:latin typeface="Calibri" pitchFamily="34" charset="0"/>
                <a:cs typeface="Calibri" pitchFamily="34" charset="0"/>
              </a:rPr>
              <a:t>:</a:t>
            </a:r>
          </a:p>
          <a:p>
            <a:pPr algn="just"/>
            <a:r>
              <a:rPr lang="en-US" dirty="0" smtClean="0">
                <a:latin typeface="Calibri" pitchFamily="34" charset="0"/>
                <a:cs typeface="Calibri" pitchFamily="34" charset="0"/>
              </a:rPr>
              <a:t>Cell </a:t>
            </a:r>
            <a:r>
              <a:rPr lang="en-US" dirty="0" smtClean="0">
                <a:latin typeface="Calibri" pitchFamily="34" charset="0"/>
                <a:cs typeface="Calibri" pitchFamily="34" charset="0"/>
              </a:rPr>
              <a:t>mediated immune responses involve the </a:t>
            </a:r>
            <a:r>
              <a:rPr lang="en-US" dirty="0" smtClean="0">
                <a:latin typeface="Calibri" pitchFamily="34" charset="0"/>
                <a:cs typeface="Calibri" pitchFamily="34" charset="0"/>
              </a:rPr>
              <a:t>production </a:t>
            </a:r>
            <a:r>
              <a:rPr lang="en-US" dirty="0" smtClean="0">
                <a:latin typeface="Calibri" pitchFamily="34" charset="0"/>
                <a:cs typeface="Calibri" pitchFamily="34" charset="0"/>
              </a:rPr>
              <a:t>of specialized cells that react with foreign </a:t>
            </a:r>
            <a:r>
              <a:rPr lang="en-US" dirty="0" smtClean="0">
                <a:latin typeface="Calibri" pitchFamily="34" charset="0"/>
                <a:cs typeface="Calibri" pitchFamily="34" charset="0"/>
              </a:rPr>
              <a:t>antigens on </a:t>
            </a:r>
            <a:r>
              <a:rPr lang="en-US" dirty="0" smtClean="0">
                <a:latin typeface="Calibri" pitchFamily="34" charset="0"/>
                <a:cs typeface="Calibri" pitchFamily="34" charset="0"/>
              </a:rPr>
              <a:t>the surface of other host cells</a:t>
            </a:r>
            <a:r>
              <a:rPr lang="en-US" dirty="0" smtClean="0">
                <a:latin typeface="Calibri" pitchFamily="34" charset="0"/>
                <a:cs typeface="Calibri" pitchFamily="34" charset="0"/>
              </a:rPr>
              <a:t>. </a:t>
            </a:r>
            <a:r>
              <a:rPr lang="en-US" dirty="0" smtClean="0">
                <a:latin typeface="Calibri" pitchFamily="34" charset="0"/>
                <a:cs typeface="Calibri" pitchFamily="34" charset="0"/>
              </a:rPr>
              <a:t>The T </a:t>
            </a:r>
            <a:r>
              <a:rPr lang="en-US" dirty="0" smtClean="0">
                <a:latin typeface="Calibri" pitchFamily="34" charset="0"/>
                <a:cs typeface="Calibri" pitchFamily="34" charset="0"/>
              </a:rPr>
              <a:t>-cells </a:t>
            </a:r>
            <a:r>
              <a:rPr lang="en-US" dirty="0" smtClean="0">
                <a:latin typeface="Calibri" pitchFamily="34" charset="0"/>
                <a:cs typeface="Calibri" pitchFamily="34" charset="0"/>
              </a:rPr>
              <a:t>mediate </a:t>
            </a:r>
            <a:r>
              <a:rPr lang="en-US" dirty="0" smtClean="0">
                <a:latin typeface="Calibri" pitchFamily="34" charset="0"/>
                <a:cs typeface="Calibri" pitchFamily="34" charset="0"/>
              </a:rPr>
              <a:t>CMI differentiate </a:t>
            </a:r>
            <a:r>
              <a:rPr lang="en-US" dirty="0" smtClean="0">
                <a:latin typeface="Calibri" pitchFamily="34" charset="0"/>
                <a:cs typeface="Calibri" pitchFamily="34" charset="0"/>
              </a:rPr>
              <a:t>into T </a:t>
            </a:r>
            <a:r>
              <a:rPr lang="en-US" dirty="0" smtClean="0">
                <a:latin typeface="Calibri" pitchFamily="34" charset="0"/>
                <a:cs typeface="Calibri" pitchFamily="34" charset="0"/>
              </a:rPr>
              <a:t>lymphocytes which possess many types.</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They are called cytotoxic T cells or killer T cells. Since these cells are involved </a:t>
            </a:r>
            <a:r>
              <a:rPr lang="en-US" dirty="0" smtClean="0">
                <a:latin typeface="Calibri" pitchFamily="34" charset="0"/>
                <a:cs typeface="Calibri" pitchFamily="34" charset="0"/>
              </a:rPr>
              <a:t>directly in </a:t>
            </a:r>
            <a:r>
              <a:rPr lang="en-US" dirty="0" smtClean="0">
                <a:latin typeface="Calibri" pitchFamily="34" charset="0"/>
                <a:cs typeface="Calibri" pitchFamily="34" charset="0"/>
              </a:rPr>
              <a:t>defense against infection, they are also called effector cells</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Other </a:t>
            </a:r>
            <a:r>
              <a:rPr lang="en-US" dirty="0" smtClean="0">
                <a:latin typeface="Calibri" pitchFamily="34" charset="0"/>
                <a:cs typeface="Calibri" pitchFamily="34" charset="0"/>
              </a:rPr>
              <a:t>T lymphocytes, </a:t>
            </a:r>
            <a:r>
              <a:rPr lang="en-US" dirty="0" smtClean="0">
                <a:latin typeface="Calibri" pitchFamily="34" charset="0"/>
                <a:cs typeface="Calibri" pitchFamily="34" charset="0"/>
              </a:rPr>
              <a:t>called regulatory </a:t>
            </a:r>
            <a:r>
              <a:rPr lang="en-US" dirty="0" smtClean="0">
                <a:latin typeface="Calibri" pitchFamily="34" charset="0"/>
                <a:cs typeface="Calibri" pitchFamily="34" charset="0"/>
              </a:rPr>
              <a:t>cells, regulate the body’s </a:t>
            </a:r>
            <a:r>
              <a:rPr lang="en-US" dirty="0" smtClean="0">
                <a:latin typeface="Calibri" pitchFamily="34" charset="0"/>
                <a:cs typeface="Calibri" pitchFamily="34" charset="0"/>
              </a:rPr>
              <a:t>defense </a:t>
            </a:r>
            <a:r>
              <a:rPr lang="en-US" dirty="0" smtClean="0">
                <a:latin typeface="Calibri" pitchFamily="34" charset="0"/>
                <a:cs typeface="Calibri" pitchFamily="34" charset="0"/>
              </a:rPr>
              <a:t>mechanism by controlling the phagocytes and </a:t>
            </a:r>
            <a:r>
              <a:rPr lang="en-US" dirty="0" smtClean="0">
                <a:latin typeface="Calibri" pitchFamily="34" charset="0"/>
                <a:cs typeface="Calibri" pitchFamily="34" charset="0"/>
              </a:rPr>
              <a:t>B-lymphocytes</a:t>
            </a:r>
            <a:r>
              <a:rPr lang="en-US" dirty="0" smtClean="0">
                <a:latin typeface="Calibri" pitchFamily="34" charset="0"/>
                <a:cs typeface="Calibri" pitchFamily="34" charset="0"/>
              </a:rPr>
              <a:t>. Some of these regulatory lymphocytes help the B lymphocytes in their action (i.e., </a:t>
            </a:r>
            <a:r>
              <a:rPr lang="en-US" dirty="0" smtClean="0">
                <a:latin typeface="Calibri" pitchFamily="34" charset="0"/>
                <a:cs typeface="Calibri" pitchFamily="34" charset="0"/>
              </a:rPr>
              <a:t>they enhance </a:t>
            </a:r>
            <a:r>
              <a:rPr lang="en-US" dirty="0" smtClean="0">
                <a:latin typeface="Calibri" pitchFamily="34" charset="0"/>
                <a:cs typeface="Calibri" pitchFamily="34" charset="0"/>
              </a:rPr>
              <a:t>B cell’s responses) and are called helper T </a:t>
            </a:r>
            <a:r>
              <a:rPr lang="en-US" dirty="0" smtClean="0">
                <a:latin typeface="Calibri" pitchFamily="34" charset="0"/>
                <a:cs typeface="Calibri" pitchFamily="34" charset="0"/>
              </a:rPr>
              <a:t>cells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O</a:t>
            </a:r>
            <a:r>
              <a:rPr lang="en-US" dirty="0" smtClean="0">
                <a:latin typeface="Calibri" pitchFamily="34" charset="0"/>
                <a:cs typeface="Calibri" pitchFamily="34" charset="0"/>
              </a:rPr>
              <a:t>thers suppress </a:t>
            </a:r>
            <a:r>
              <a:rPr lang="en-US" dirty="0" smtClean="0">
                <a:latin typeface="Calibri" pitchFamily="34" charset="0"/>
                <a:cs typeface="Calibri" pitchFamily="34" charset="0"/>
              </a:rPr>
              <a:t>and are </a:t>
            </a:r>
            <a:r>
              <a:rPr lang="en-US" dirty="0" smtClean="0">
                <a:latin typeface="Calibri" pitchFamily="34" charset="0"/>
                <a:cs typeface="Calibri" pitchFamily="34" charset="0"/>
              </a:rPr>
              <a:t>instrumental in </a:t>
            </a:r>
            <a:r>
              <a:rPr lang="en-US" dirty="0" smtClean="0">
                <a:latin typeface="Calibri" pitchFamily="34" charset="0"/>
                <a:cs typeface="Calibri" pitchFamily="34" charset="0"/>
              </a:rPr>
              <a:t>preventing antibodies being produced against the individuals own cells. They are called </a:t>
            </a:r>
            <a:r>
              <a:rPr lang="en-US" dirty="0" smtClean="0">
                <a:latin typeface="Calibri" pitchFamily="34" charset="0"/>
                <a:cs typeface="Calibri" pitchFamily="34" charset="0"/>
              </a:rPr>
              <a:t>suppressor-T </a:t>
            </a:r>
            <a:r>
              <a:rPr lang="en-US" dirty="0" smtClean="0">
                <a:latin typeface="Calibri" pitchFamily="34" charset="0"/>
                <a:cs typeface="Calibri" pitchFamily="34" charset="0"/>
              </a:rPr>
              <a:t>cells. </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a:t>
            </a:r>
            <a:r>
              <a:rPr lang="en-US" dirty="0" smtClean="0">
                <a:latin typeface="Calibri" pitchFamily="34" charset="0"/>
                <a:cs typeface="Calibri" pitchFamily="34" charset="0"/>
              </a:rPr>
              <a:t>helper T lymphocytes achieve their effects by producing hormone-like </a:t>
            </a:r>
            <a:r>
              <a:rPr lang="en-US" dirty="0" smtClean="0">
                <a:latin typeface="Calibri" pitchFamily="34" charset="0"/>
                <a:cs typeface="Calibri" pitchFamily="34" charset="0"/>
              </a:rPr>
              <a:t>chemical substances </a:t>
            </a:r>
            <a:r>
              <a:rPr lang="en-US" dirty="0" smtClean="0">
                <a:latin typeface="Calibri" pitchFamily="34" charset="0"/>
                <a:cs typeface="Calibri" pitchFamily="34" charset="0"/>
              </a:rPr>
              <a:t>(local chemical mediators), called lymphokines or interleukins, that help B cells to </a:t>
            </a:r>
            <a:r>
              <a:rPr lang="en-US" dirty="0" smtClean="0">
                <a:latin typeface="Calibri" pitchFamily="34" charset="0"/>
                <a:cs typeface="Calibri" pitchFamily="34" charset="0"/>
              </a:rPr>
              <a:t>make antibody </a:t>
            </a:r>
            <a:r>
              <a:rPr lang="en-US" dirty="0" smtClean="0">
                <a:latin typeface="Calibri" pitchFamily="34" charset="0"/>
                <a:cs typeface="Calibri" pitchFamily="34" charset="0"/>
              </a:rPr>
              <a:t>responses, stimulate activated T cells to proliferate and activate </a:t>
            </a:r>
            <a:r>
              <a:rPr lang="en-US" dirty="0" smtClean="0">
                <a:latin typeface="Calibri" pitchFamily="34" charset="0"/>
                <a:cs typeface="Calibri" pitchFamily="34" charset="0"/>
              </a:rPr>
              <a:t>macrophages.</a:t>
            </a:r>
          </a:p>
          <a:p>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94914" y="0"/>
            <a:ext cx="849086" cy="793102"/>
          </a:xfrm>
          <a:prstGeom prst="rect">
            <a:avLst/>
          </a:prstGeom>
          <a:noFill/>
          <a:ln>
            <a:noFill/>
          </a:ln>
        </p:spPr>
      </p:pic>
      <p:sp>
        <p:nvSpPr>
          <p:cNvPr id="63" name="Google Shape;63;p14"/>
          <p:cNvSpPr txBox="1"/>
          <p:nvPr/>
        </p:nvSpPr>
        <p:spPr>
          <a:xfrm>
            <a:off x="111967" y="359692"/>
            <a:ext cx="8350897" cy="545377"/>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rPr>
              <a:t>COMPARISION BETWEEN INNATE &amp; ACQUIRED IMMUNITY :</a:t>
            </a:r>
          </a:p>
          <a:p>
            <a:pPr>
              <a:buSzPts val="1800"/>
            </a:pPr>
            <a:endParaRPr lang="en-US" sz="1800"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6" name="TextBox 5"/>
          <p:cNvSpPr txBox="1"/>
          <p:nvPr/>
        </p:nvSpPr>
        <p:spPr>
          <a:xfrm>
            <a:off x="569167" y="1436914"/>
            <a:ext cx="7977674" cy="523220"/>
          </a:xfrm>
          <a:prstGeom prst="rect">
            <a:avLst/>
          </a:prstGeom>
          <a:noFill/>
        </p:spPr>
        <p:txBody>
          <a:bodyPr wrap="square" rtlCol="0">
            <a:spAutoFit/>
          </a:bodyPr>
          <a:lstStyle/>
          <a:p>
            <a:endParaRPr lang="en-US" dirty="0" smtClean="0"/>
          </a:p>
          <a:p>
            <a:endParaRPr lang="en-US" dirty="0"/>
          </a:p>
        </p:txBody>
      </p:sp>
      <p:graphicFrame>
        <p:nvGraphicFramePr>
          <p:cNvPr id="8" name="Table 7"/>
          <p:cNvGraphicFramePr>
            <a:graphicFrameLocks noGrp="1"/>
          </p:cNvGraphicFramePr>
          <p:nvPr/>
        </p:nvGraphicFramePr>
        <p:xfrm>
          <a:off x="195943" y="926113"/>
          <a:ext cx="8724122" cy="3879155"/>
        </p:xfrm>
        <a:graphic>
          <a:graphicData uri="http://schemas.openxmlformats.org/drawingml/2006/table">
            <a:tbl>
              <a:tblPr firstRow="1" bandRow="1">
                <a:tableStyleId>{7DF18680-E054-41AD-8BC1-D1AEF772440D}</a:tableStyleId>
              </a:tblPr>
              <a:tblGrid>
                <a:gridCol w="4362061"/>
                <a:gridCol w="4362061"/>
              </a:tblGrid>
              <a:tr h="548663">
                <a:tc>
                  <a:txBody>
                    <a:bodyPr/>
                    <a:lstStyle/>
                    <a:p>
                      <a:r>
                        <a:rPr lang="en-US" sz="1400" b="1" i="0" u="none" strike="noStrike" cap="none" dirty="0" smtClean="0">
                          <a:solidFill>
                            <a:schemeClr val="lt1"/>
                          </a:solidFill>
                          <a:latin typeface="Calibri" pitchFamily="34" charset="0"/>
                          <a:ea typeface="+mn-ea"/>
                          <a:cs typeface="Calibri" pitchFamily="34" charset="0"/>
                          <a:sym typeface="Arial"/>
                        </a:rPr>
                        <a:t>               Innate Immunity</a:t>
                      </a:r>
                      <a:endParaRPr lang="en-US" sz="1400" dirty="0">
                        <a:latin typeface="Calibri" pitchFamily="34" charset="0"/>
                        <a:cs typeface="Calibri" pitchFamily="34" charset="0"/>
                      </a:endParaRPr>
                    </a:p>
                  </a:txBody>
                  <a:tcPr/>
                </a:tc>
                <a:tc>
                  <a:txBody>
                    <a:bodyPr/>
                    <a:lstStyle/>
                    <a:p>
                      <a:r>
                        <a:rPr lang="en-US" sz="1400" b="1" i="0" u="none" strike="noStrike" cap="none" dirty="0" smtClean="0">
                          <a:solidFill>
                            <a:schemeClr val="lt1"/>
                          </a:solidFill>
                          <a:latin typeface="Calibri" pitchFamily="34" charset="0"/>
                          <a:ea typeface="+mn-ea"/>
                          <a:cs typeface="Calibri" pitchFamily="34" charset="0"/>
                          <a:sym typeface="Arial"/>
                        </a:rPr>
                        <a:t>         Acquired (Adaptive) Immunity</a:t>
                      </a:r>
                      <a:endParaRPr lang="en-US" sz="1400" dirty="0">
                        <a:latin typeface="Calibri" pitchFamily="34" charset="0"/>
                        <a:cs typeface="Calibri" pitchFamily="34" charset="0"/>
                      </a:endParaRPr>
                    </a:p>
                  </a:txBody>
                  <a:tcPr/>
                </a:tc>
              </a:tr>
              <a:tr h="548663">
                <a:tc>
                  <a:txBody>
                    <a:bodyPr/>
                    <a:lstStyle/>
                    <a:p>
                      <a:pPr algn="just"/>
                      <a:r>
                        <a:rPr lang="en-US" sz="1400" b="0" i="0" u="none" strike="noStrike" cap="none" dirty="0" smtClean="0">
                          <a:solidFill>
                            <a:schemeClr val="dk1"/>
                          </a:solidFill>
                          <a:latin typeface="Calibri" pitchFamily="34" charset="0"/>
                          <a:ea typeface="+mn-ea"/>
                          <a:cs typeface="Calibri" pitchFamily="34" charset="0"/>
                          <a:sym typeface="Arial"/>
                        </a:rPr>
                        <a:t>Present from birth itself</a:t>
                      </a:r>
                      <a:endParaRPr lang="en-US" sz="1400" dirty="0">
                        <a:latin typeface="Calibri" pitchFamily="34" charset="0"/>
                        <a:cs typeface="Calibri" pitchFamily="34" charset="0"/>
                      </a:endParaRPr>
                    </a:p>
                  </a:txBody>
                  <a:tcPr anchor="ctr"/>
                </a:tc>
                <a:tc>
                  <a:txBody>
                    <a:bodyPr/>
                    <a:lstStyle/>
                    <a:p>
                      <a:pPr marL="0" marR="0" algn="just">
                        <a:lnSpc>
                          <a:spcPct val="115000"/>
                        </a:lnSpc>
                        <a:spcBef>
                          <a:spcPts val="0"/>
                        </a:spcBef>
                        <a:spcAft>
                          <a:spcPts val="0"/>
                        </a:spcAft>
                      </a:pPr>
                      <a:r>
                        <a:rPr lang="en-US" sz="1400" dirty="0">
                          <a:solidFill>
                            <a:srgbClr val="222222"/>
                          </a:solidFill>
                          <a:latin typeface="Calibri" pitchFamily="34" charset="0"/>
                          <a:ea typeface="Times New Roman"/>
                          <a:cs typeface="Calibri" pitchFamily="34" charset="0"/>
                        </a:rPr>
                        <a:t>Develops during life time</a:t>
                      </a:r>
                      <a:endParaRPr lang="en-US" sz="1400" dirty="0">
                        <a:latin typeface="Calibri" pitchFamily="34" charset="0"/>
                        <a:ea typeface="Times New Roman"/>
                        <a:cs typeface="Calibri" pitchFamily="34" charset="0"/>
                      </a:endParaRPr>
                    </a:p>
                  </a:txBody>
                  <a:tcPr marL="0" marR="0" marT="0" marB="0" anchor="ctr"/>
                </a:tc>
              </a:tr>
              <a:tr h="548663">
                <a:tc>
                  <a:txBody>
                    <a:bodyPr/>
                    <a:lstStyle/>
                    <a:p>
                      <a:pPr algn="just"/>
                      <a:r>
                        <a:rPr lang="en-US" sz="1400" b="0" i="0" u="none" strike="noStrike" cap="none" dirty="0" smtClean="0">
                          <a:solidFill>
                            <a:schemeClr val="dk1"/>
                          </a:solidFill>
                          <a:latin typeface="Calibri" pitchFamily="34" charset="0"/>
                          <a:ea typeface="+mn-ea"/>
                          <a:cs typeface="Calibri" pitchFamily="34" charset="0"/>
                          <a:sym typeface="Arial"/>
                        </a:rPr>
                        <a:t>The immunity remains throughout life</a:t>
                      </a:r>
                      <a:endParaRPr lang="en-US" sz="1400" dirty="0">
                        <a:latin typeface="Calibri" pitchFamily="34" charset="0"/>
                        <a:cs typeface="Calibri" pitchFamily="34" charset="0"/>
                      </a:endParaRPr>
                    </a:p>
                  </a:txBody>
                  <a:tcPr anchor="ctr"/>
                </a:tc>
                <a:tc>
                  <a:txBody>
                    <a:bodyPr/>
                    <a:lstStyle/>
                    <a:p>
                      <a:pPr marL="0" marR="0" algn="just">
                        <a:lnSpc>
                          <a:spcPct val="115000"/>
                        </a:lnSpc>
                        <a:spcBef>
                          <a:spcPts val="0"/>
                        </a:spcBef>
                        <a:spcAft>
                          <a:spcPts val="0"/>
                        </a:spcAft>
                      </a:pPr>
                      <a:r>
                        <a:rPr lang="en-US" sz="1400" dirty="0">
                          <a:solidFill>
                            <a:srgbClr val="222222"/>
                          </a:solidFill>
                          <a:latin typeface="Calibri" pitchFamily="34" charset="0"/>
                          <a:ea typeface="Times New Roman"/>
                          <a:cs typeface="Calibri" pitchFamily="34" charset="0"/>
                        </a:rPr>
                        <a:t>Can be short lived or lifelong.</a:t>
                      </a:r>
                      <a:endParaRPr lang="en-US" sz="1400" dirty="0">
                        <a:latin typeface="Calibri" pitchFamily="34" charset="0"/>
                        <a:ea typeface="Times New Roman"/>
                        <a:cs typeface="Calibri" pitchFamily="34" charset="0"/>
                      </a:endParaRPr>
                    </a:p>
                  </a:txBody>
                  <a:tcPr marL="0" marR="0" marT="0" marB="0" anchor="ctr"/>
                </a:tc>
              </a:tr>
              <a:tr h="612184">
                <a:tc>
                  <a:txBody>
                    <a:bodyPr/>
                    <a:lstStyle/>
                    <a:p>
                      <a:pPr algn="just"/>
                      <a:r>
                        <a:rPr lang="en-US" sz="1400" b="0" i="0" u="none" strike="noStrike" cap="none" dirty="0" smtClean="0">
                          <a:solidFill>
                            <a:schemeClr val="dk1"/>
                          </a:solidFill>
                          <a:latin typeface="Calibri" pitchFamily="34" charset="0"/>
                          <a:ea typeface="+mn-ea"/>
                          <a:cs typeface="Calibri" pitchFamily="34" charset="0"/>
                          <a:sym typeface="Arial"/>
                        </a:rPr>
                        <a:t>Contact or exposure with pathogen or its antigen is not essential</a:t>
                      </a:r>
                      <a:endParaRPr lang="en-US" sz="1400" dirty="0">
                        <a:latin typeface="Calibri" pitchFamily="34" charset="0"/>
                        <a:cs typeface="Calibri" pitchFamily="34" charset="0"/>
                      </a:endParaRPr>
                    </a:p>
                  </a:txBody>
                  <a:tcPr anchor="ctr"/>
                </a:tc>
                <a:tc>
                  <a:txBody>
                    <a:bodyPr/>
                    <a:lstStyle/>
                    <a:p>
                      <a:pPr marL="0" marR="0" algn="just">
                        <a:lnSpc>
                          <a:spcPct val="115000"/>
                        </a:lnSpc>
                        <a:spcBef>
                          <a:spcPts val="0"/>
                        </a:spcBef>
                        <a:spcAft>
                          <a:spcPts val="0"/>
                        </a:spcAft>
                      </a:pPr>
                      <a:r>
                        <a:rPr lang="en-US" sz="1400" dirty="0">
                          <a:solidFill>
                            <a:srgbClr val="222222"/>
                          </a:solidFill>
                          <a:latin typeface="Calibri" pitchFamily="34" charset="0"/>
                          <a:ea typeface="Times New Roman"/>
                          <a:cs typeface="Calibri" pitchFamily="34" charset="0"/>
                        </a:rPr>
                        <a:t>Contact with pathogen or its antigen is essential.</a:t>
                      </a:r>
                      <a:endParaRPr lang="en-US" sz="1400" dirty="0">
                        <a:latin typeface="Calibri" pitchFamily="34" charset="0"/>
                        <a:ea typeface="Times New Roman"/>
                        <a:cs typeface="Calibri" pitchFamily="34" charset="0"/>
                      </a:endParaRPr>
                    </a:p>
                  </a:txBody>
                  <a:tcPr marL="0" marR="0" marT="0" marB="0" anchor="ctr"/>
                </a:tc>
              </a:tr>
              <a:tr h="810491">
                <a:tc>
                  <a:txBody>
                    <a:bodyPr/>
                    <a:lstStyle/>
                    <a:p>
                      <a:pPr algn="just"/>
                      <a:r>
                        <a:rPr lang="en-US" sz="1400" b="0" i="0" u="none" strike="noStrike" cap="none" dirty="0" smtClean="0">
                          <a:solidFill>
                            <a:schemeClr val="dk1"/>
                          </a:solidFill>
                          <a:latin typeface="Calibri" pitchFamily="34" charset="0"/>
                          <a:ea typeface="+mn-ea"/>
                          <a:cs typeface="Calibri" pitchFamily="34" charset="0"/>
                          <a:sym typeface="Arial"/>
                        </a:rPr>
                        <a:t>Innate immunity is inheritable</a:t>
                      </a:r>
                      <a:endParaRPr lang="en-US" sz="1400" dirty="0">
                        <a:latin typeface="Calibri" pitchFamily="34" charset="0"/>
                        <a:cs typeface="Calibri" pitchFamily="34" charset="0"/>
                      </a:endParaRPr>
                    </a:p>
                  </a:txBody>
                  <a:tcPr anchor="ctr"/>
                </a:tc>
                <a:tc>
                  <a:txBody>
                    <a:bodyPr/>
                    <a:lstStyle/>
                    <a:p>
                      <a:pPr marL="0" marR="0" algn="just">
                        <a:lnSpc>
                          <a:spcPct val="115000"/>
                        </a:lnSpc>
                        <a:spcBef>
                          <a:spcPts val="0"/>
                        </a:spcBef>
                        <a:spcAft>
                          <a:spcPts val="0"/>
                        </a:spcAft>
                      </a:pPr>
                      <a:r>
                        <a:rPr lang="en-US" sz="1400" dirty="0">
                          <a:solidFill>
                            <a:srgbClr val="222222"/>
                          </a:solidFill>
                          <a:latin typeface="Calibri" pitchFamily="34" charset="0"/>
                          <a:ea typeface="Times New Roman"/>
                          <a:cs typeface="Calibri" pitchFamily="34" charset="0"/>
                        </a:rPr>
                        <a:t>Acquired immunity cannot be passed to the next generation except for a brief period to neonates.</a:t>
                      </a:r>
                      <a:endParaRPr lang="en-US" sz="1400" dirty="0">
                        <a:latin typeface="Calibri" pitchFamily="34" charset="0"/>
                        <a:ea typeface="Times New Roman"/>
                        <a:cs typeface="Calibri" pitchFamily="34" charset="0"/>
                      </a:endParaRPr>
                    </a:p>
                  </a:txBody>
                  <a:tcPr marL="0" marR="0" marT="0" marB="0" anchor="ctr"/>
                </a:tc>
              </a:tr>
              <a:tr h="810491">
                <a:tc>
                  <a:txBody>
                    <a:bodyPr/>
                    <a:lstStyle/>
                    <a:p>
                      <a:pPr algn="just"/>
                      <a:r>
                        <a:rPr lang="en-US" sz="1400" b="0" i="0" u="none" strike="noStrike" cap="none" dirty="0" smtClean="0">
                          <a:solidFill>
                            <a:schemeClr val="dk1"/>
                          </a:solidFill>
                          <a:latin typeface="Calibri" pitchFamily="34" charset="0"/>
                          <a:ea typeface="+mn-ea"/>
                          <a:cs typeface="Calibri" pitchFamily="34" charset="0"/>
                          <a:sym typeface="Arial"/>
                        </a:rPr>
                        <a:t>It protects the individuals from contraction of diseases of other organisms.</a:t>
                      </a:r>
                      <a:endParaRPr lang="en-US" sz="1400" dirty="0">
                        <a:latin typeface="Calibri" pitchFamily="34" charset="0"/>
                        <a:cs typeface="Calibri" pitchFamily="34" charset="0"/>
                      </a:endParaRPr>
                    </a:p>
                  </a:txBody>
                  <a:tcPr anchor="ctr"/>
                </a:tc>
                <a:tc>
                  <a:txBody>
                    <a:bodyPr/>
                    <a:lstStyle/>
                    <a:p>
                      <a:pPr marL="0" marR="0" algn="just">
                        <a:lnSpc>
                          <a:spcPct val="115000"/>
                        </a:lnSpc>
                        <a:spcBef>
                          <a:spcPts val="0"/>
                        </a:spcBef>
                        <a:spcAft>
                          <a:spcPts val="0"/>
                        </a:spcAft>
                      </a:pPr>
                      <a:r>
                        <a:rPr lang="en-US" sz="1400" dirty="0">
                          <a:solidFill>
                            <a:srgbClr val="222222"/>
                          </a:solidFill>
                          <a:latin typeface="Calibri" pitchFamily="34" charset="0"/>
                          <a:ea typeface="Times New Roman"/>
                          <a:cs typeface="Calibri" pitchFamily="34" charset="0"/>
                        </a:rPr>
                        <a:t>It protects the individuals from pathogens present on other members of the same species.</a:t>
                      </a:r>
                      <a:endParaRPr lang="en-US" sz="1400" dirty="0">
                        <a:latin typeface="Calibri" pitchFamily="34" charset="0"/>
                        <a:ea typeface="Times New Roman"/>
                        <a:cs typeface="Calibri" pitchFamily="34" charset="0"/>
                      </a:endParaRPr>
                    </a:p>
                  </a:txBody>
                  <a:tcPr marL="0" marR="0" marT="0" marB="0" anchor="ct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99715" y="322372"/>
            <a:ext cx="7559297" cy="554707"/>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ACTIVE AND PASSIVE IMMUNITY</a:t>
            </a:r>
            <a:r>
              <a:rPr lang="en-GB" sz="2200" b="1" dirty="0" smtClean="0">
                <a:solidFill>
                  <a:srgbClr val="FF0000"/>
                </a:solidFill>
                <a:latin typeface="Calibri" pitchFamily="34" charset="0"/>
                <a:cs typeface="Calibri" pitchFamily="34" charset="0"/>
              </a:rPr>
              <a:t>:</a:t>
            </a: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8" name="TextBox 7"/>
          <p:cNvSpPr txBox="1"/>
          <p:nvPr/>
        </p:nvSpPr>
        <p:spPr>
          <a:xfrm>
            <a:off x="401216" y="830424"/>
            <a:ext cx="8210939" cy="3939540"/>
          </a:xfrm>
          <a:prstGeom prst="rect">
            <a:avLst/>
          </a:prstGeom>
          <a:noFill/>
        </p:spPr>
        <p:txBody>
          <a:bodyPr wrap="square" rtlCol="0">
            <a:spAutoFit/>
          </a:bodyPr>
          <a:lstStyle/>
          <a:p>
            <a:pPr algn="just"/>
            <a:r>
              <a:rPr lang="en-US" dirty="0" smtClean="0">
                <a:latin typeface="Calibri" pitchFamily="34" charset="0"/>
                <a:cs typeface="Calibri" pitchFamily="34" charset="0"/>
              </a:rPr>
              <a:t>On </a:t>
            </a:r>
            <a:r>
              <a:rPr lang="en-US" dirty="0" smtClean="0">
                <a:latin typeface="Calibri" pitchFamily="34" charset="0"/>
                <a:cs typeface="Calibri" pitchFamily="34" charset="0"/>
              </a:rPr>
              <a:t>the basis of production of antibodies, immunity can be further </a:t>
            </a:r>
            <a:r>
              <a:rPr lang="en-US" dirty="0" smtClean="0">
                <a:latin typeface="Calibri" pitchFamily="34" charset="0"/>
                <a:cs typeface="Calibri" pitchFamily="34" charset="0"/>
              </a:rPr>
              <a:t>categorized </a:t>
            </a:r>
            <a:r>
              <a:rPr lang="en-US" dirty="0" smtClean="0">
                <a:latin typeface="Calibri" pitchFamily="34" charset="0"/>
                <a:cs typeface="Calibri" pitchFamily="34" charset="0"/>
              </a:rPr>
              <a:t>as – </a:t>
            </a:r>
            <a:endParaRPr lang="en-US" dirty="0" smtClean="0">
              <a:latin typeface="Calibri" pitchFamily="34" charset="0"/>
              <a:cs typeface="Calibri" pitchFamily="34" charset="0"/>
            </a:endParaRPr>
          </a:p>
          <a:p>
            <a:pPr algn="just"/>
            <a:endParaRPr lang="en-US" sz="1200" dirty="0" smtClean="0">
              <a:latin typeface="Calibri" pitchFamily="34" charset="0"/>
              <a:cs typeface="Calibri" pitchFamily="34" charset="0"/>
            </a:endParaRPr>
          </a:p>
          <a:p>
            <a:pPr lvl="0" algn="just"/>
            <a:r>
              <a:rPr lang="en-US" dirty="0" smtClean="0">
                <a:latin typeface="Calibri" pitchFamily="34" charset="0"/>
                <a:cs typeface="Calibri" pitchFamily="34" charset="0"/>
              </a:rPr>
              <a:t>Active immunity: Body produces its own antibodies against </a:t>
            </a:r>
            <a:r>
              <a:rPr lang="en-US" dirty="0" smtClean="0">
                <a:latin typeface="Calibri" pitchFamily="34" charset="0"/>
                <a:cs typeface="Calibri" pitchFamily="34" charset="0"/>
              </a:rPr>
              <a:t>antigens.</a:t>
            </a:r>
            <a:endParaRPr lang="en-US" sz="1200" dirty="0" smtClean="0">
              <a:latin typeface="Calibri" pitchFamily="34" charset="0"/>
              <a:cs typeface="Calibri" pitchFamily="34" charset="0"/>
            </a:endParaRPr>
          </a:p>
          <a:p>
            <a:pPr lvl="0" algn="just"/>
            <a:r>
              <a:rPr lang="en-US" dirty="0" smtClean="0">
                <a:latin typeface="Calibri" pitchFamily="34" charset="0"/>
                <a:cs typeface="Calibri" pitchFamily="34" charset="0"/>
              </a:rPr>
              <a:t>Passive immunity: Readymade antibody is transferred from one individual to </a:t>
            </a:r>
            <a:r>
              <a:rPr lang="en-US" dirty="0" smtClean="0">
                <a:latin typeface="Calibri" pitchFamily="34" charset="0"/>
                <a:cs typeface="Calibri" pitchFamily="34" charset="0"/>
              </a:rPr>
              <a:t>another.</a:t>
            </a:r>
          </a:p>
          <a:p>
            <a:pPr lvl="0" algn="just"/>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Active </a:t>
            </a:r>
            <a:r>
              <a:rPr lang="en-US" dirty="0" smtClean="0">
                <a:latin typeface="Calibri" pitchFamily="34" charset="0"/>
                <a:cs typeface="Calibri" pitchFamily="34" charset="0"/>
              </a:rPr>
              <a:t>Immunity :</a:t>
            </a:r>
          </a:p>
          <a:p>
            <a:pPr lvl="0" algn="just" fontAlgn="base"/>
            <a:endParaRPr lang="en-US"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This is the naturally acquired immunity produced in the host body in response to an antigen</a:t>
            </a:r>
            <a:r>
              <a:rPr lang="en-US" dirty="0" smtClean="0">
                <a:latin typeface="Calibri" pitchFamily="34" charset="0"/>
                <a:cs typeface="Calibri" pitchFamily="34" charset="0"/>
              </a:rPr>
              <a:t>.</a:t>
            </a:r>
          </a:p>
          <a:p>
            <a:pPr lvl="1" algn="just" fontAlgn="base"/>
            <a:endParaRPr lang="en-US"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Immunization and body naturally getting immune to a microbe that had caused infection previously are examples of active immunity</a:t>
            </a:r>
            <a:r>
              <a:rPr lang="en-US" dirty="0" smtClean="0">
                <a:latin typeface="Calibri" pitchFamily="34" charset="0"/>
                <a:cs typeface="Calibri" pitchFamily="34" charset="0"/>
              </a:rPr>
              <a:t>.</a:t>
            </a:r>
          </a:p>
          <a:p>
            <a:pPr lvl="1"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Passive </a:t>
            </a:r>
            <a:r>
              <a:rPr lang="en-US" dirty="0" smtClean="0">
                <a:latin typeface="Calibri" pitchFamily="34" charset="0"/>
                <a:cs typeface="Calibri" pitchFamily="34" charset="0"/>
              </a:rPr>
              <a:t>immunity :</a:t>
            </a:r>
          </a:p>
          <a:p>
            <a:pPr lvl="0" algn="just" fontAlgn="base"/>
            <a:endParaRPr lang="en-US"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When ready-made antibodies are provided to an individual to protect against foreign </a:t>
            </a:r>
            <a:r>
              <a:rPr lang="en-US" dirty="0" smtClean="0">
                <a:latin typeface="Calibri" pitchFamily="34" charset="0"/>
                <a:cs typeface="Calibri" pitchFamily="34" charset="0"/>
              </a:rPr>
              <a:t>agents</a:t>
            </a:r>
          </a:p>
          <a:p>
            <a:pPr lvl="1" algn="just" fontAlgn="base"/>
            <a:endParaRPr lang="en-US"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Colostrums present in mother’s milk contain IgA. Also, the </a:t>
            </a:r>
            <a:r>
              <a:rPr lang="en-US" dirty="0" err="1" smtClean="0">
                <a:latin typeface="Calibri" pitchFamily="34" charset="0"/>
                <a:cs typeface="Calibri" pitchFamily="34" charset="0"/>
              </a:rPr>
              <a:t>foetus</a:t>
            </a:r>
            <a:r>
              <a:rPr lang="en-US" dirty="0" smtClean="0">
                <a:latin typeface="Calibri" pitchFamily="34" charset="0"/>
                <a:cs typeface="Calibri" pitchFamily="34" charset="0"/>
              </a:rPr>
              <a:t> gets antibodies from mother through placenta</a:t>
            </a:r>
            <a:r>
              <a:rPr lang="en-US" dirty="0" smtClean="0">
                <a:latin typeface="Calibri" pitchFamily="34" charset="0"/>
                <a:cs typeface="Calibri" pitchFamily="34" charset="0"/>
              </a:rPr>
              <a:t>.</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3966</TotalTime>
  <Words>1049</Words>
  <Application>Microsoft Office PowerPoint</Application>
  <PresentationFormat>On-screen Show (16:9)</PresentationFormat>
  <Paragraphs>163</Paragraphs>
  <Slides>10</Slides>
  <Notes>9</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Simple Light</vt:lpstr>
      <vt:lpstr>Slide 1</vt:lpstr>
      <vt:lpstr>Slide 2</vt:lpstr>
      <vt:lpstr>Slide 3</vt:lpstr>
      <vt:lpstr>Slide 4</vt:lpstr>
      <vt:lpstr>Slide 5</vt:lpstr>
      <vt:lpstr>Slide 6</vt:lpstr>
      <vt:lpstr>Slide 7</vt:lpstr>
      <vt:lpstr>Slide 8</vt:lpstr>
      <vt:lpstr>Slide 9</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417</cp:revision>
  <dcterms:modified xsi:type="dcterms:W3CDTF">2020-07-18T15:10:22Z</dcterms:modified>
</cp:coreProperties>
</file>