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56" r:id="rId2"/>
    <p:sldId id="309" r:id="rId3"/>
    <p:sldId id="312" r:id="rId4"/>
    <p:sldId id="314" r:id="rId5"/>
    <p:sldId id="315" r:id="rId6"/>
    <p:sldId id="311" r:id="rId7"/>
    <p:sldId id="316" r:id="rId8"/>
    <p:sldId id="313" r:id="rId9"/>
    <p:sldId id="304" r:id="rId10"/>
    <p:sldId id="259" r:id="rId1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643813" y="1177142"/>
            <a:ext cx="7697756" cy="1864638"/>
          </a:xfrm>
          <a:prstGeom prst="rect">
            <a:avLst/>
          </a:prstGeom>
          <a:noFill/>
          <a:ln>
            <a:noFill/>
          </a:ln>
        </p:spPr>
        <p:txBody>
          <a:bodyPr spcFirstLastPara="1" wrap="square" lIns="91425" tIns="91425" rIns="91425" bIns="91425" anchor="t" anchorCtr="0">
            <a:noAutofit/>
          </a:bodyPr>
          <a:lstStyle/>
          <a:p>
            <a:pPr lvl="0" algn="ctr">
              <a:buSzPts val="3100"/>
            </a:pPr>
            <a:r>
              <a:rPr lang="en" sz="3000" b="1" dirty="0" smtClean="0">
                <a:solidFill>
                  <a:srgbClr val="FF0000"/>
                </a:solidFill>
                <a:latin typeface="Calibri"/>
                <a:ea typeface="Calibri"/>
                <a:cs typeface="Calibri"/>
                <a:sym typeface="Calibri"/>
              </a:rPr>
              <a:t>HEALTH AND CATEGORIES OF COMMON DISEASE TO HUMAN </a:t>
            </a:r>
          </a:p>
          <a:p>
            <a:pPr lvl="0" algn="ctr">
              <a:buSzPts val="3100"/>
            </a:pPr>
            <a:r>
              <a:rPr lang="en-US" sz="2500" b="1" smtClean="0">
                <a:latin typeface="Calibri" pitchFamily="34" charset="0"/>
                <a:cs typeface="Calibri" pitchFamily="34" charset="0"/>
              </a:rPr>
              <a:t>   </a:t>
            </a:r>
            <a:r>
              <a:rPr lang="en-US" sz="2500" b="1" smtClean="0">
                <a:latin typeface="Calibri" pitchFamily="34" charset="0"/>
                <a:cs typeface="Calibri" pitchFamily="34" charset="0"/>
              </a:rPr>
              <a:t>PATHOGENS </a:t>
            </a:r>
            <a:r>
              <a:rPr lang="en-US" sz="2500" b="1" dirty="0" smtClean="0">
                <a:latin typeface="Calibri" pitchFamily="34" charset="0"/>
                <a:cs typeface="Calibri" pitchFamily="34" charset="0"/>
              </a:rPr>
              <a:t>AND THEIR </a:t>
            </a:r>
            <a:r>
              <a:rPr lang="en-US" sz="2500" b="1" smtClean="0">
                <a:latin typeface="Calibri" pitchFamily="34" charset="0"/>
                <a:cs typeface="Calibri" pitchFamily="34" charset="0"/>
              </a:rPr>
              <a:t>ADAPTATIONS,</a:t>
            </a:r>
          </a:p>
          <a:p>
            <a:pPr lvl="0" algn="ctr">
              <a:buSzPts val="3100"/>
            </a:pPr>
            <a:r>
              <a:rPr lang="en-US" sz="2500" b="1" smtClean="0">
                <a:latin typeface="Calibri" pitchFamily="34" charset="0"/>
                <a:cs typeface="Calibri" pitchFamily="34" charset="0"/>
              </a:rPr>
              <a:t>BACTERIAL </a:t>
            </a:r>
            <a:r>
              <a:rPr lang="en-US" sz="2500" b="1" dirty="0" smtClean="0">
                <a:latin typeface="Calibri" pitchFamily="34" charset="0"/>
                <a:cs typeface="Calibri" pitchFamily="34" charset="0"/>
              </a:rPr>
              <a:t>&amp; VIRAL DISEASES</a:t>
            </a:r>
            <a:endParaRPr lang="en-US" sz="25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1716832" y="2963623"/>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08</a:t>
            </a:r>
          </a:p>
          <a:p>
            <a:pPr marL="0" lvl="0" indent="0" algn="l" rtl="0">
              <a:spcBef>
                <a:spcPts val="0"/>
              </a:spcBef>
              <a:spcAft>
                <a:spcPts val="0"/>
              </a:spcAft>
              <a:buNone/>
            </a:pPr>
            <a:r>
              <a:rPr lang="en" b="1" dirty="0" smtClean="0"/>
              <a:t>CHAPTER </a:t>
            </a:r>
            <a:r>
              <a:rPr lang="en" b="1" dirty="0"/>
              <a:t>NAME </a:t>
            </a:r>
            <a:r>
              <a:rPr lang="en" b="1" dirty="0" smtClean="0"/>
              <a:t>: HUMAN HEALTH AND DISEASES  </a:t>
            </a:r>
            <a:endParaRPr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29600" y="0"/>
            <a:ext cx="914400" cy="755780"/>
          </a:xfrm>
          <a:prstGeom prst="rect">
            <a:avLst/>
          </a:prstGeom>
          <a:noFill/>
          <a:ln>
            <a:noFill/>
          </a:ln>
        </p:spPr>
      </p:pic>
      <p:sp>
        <p:nvSpPr>
          <p:cNvPr id="63" name="Google Shape;63;p14"/>
          <p:cNvSpPr txBox="1"/>
          <p:nvPr/>
        </p:nvSpPr>
        <p:spPr>
          <a:xfrm>
            <a:off x="362394" y="313041"/>
            <a:ext cx="7130087" cy="508053"/>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HEALTH:</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6" name="TextBox 5"/>
          <p:cNvSpPr txBox="1"/>
          <p:nvPr/>
        </p:nvSpPr>
        <p:spPr>
          <a:xfrm>
            <a:off x="335902" y="699796"/>
            <a:ext cx="8434874" cy="4185761"/>
          </a:xfrm>
          <a:prstGeom prst="rect">
            <a:avLst/>
          </a:prstGeom>
          <a:noFill/>
        </p:spPr>
        <p:txBody>
          <a:bodyPr wrap="square" rtlCol="0">
            <a:spAutoFit/>
          </a:bodyPr>
          <a:lstStyle/>
          <a:p>
            <a:pPr lvl="0" algn="just" fontAlgn="base"/>
            <a:r>
              <a:rPr lang="en-US" dirty="0" smtClean="0">
                <a:latin typeface="Calibri" pitchFamily="34" charset="0"/>
                <a:cs typeface="Calibri" pitchFamily="34" charset="0"/>
              </a:rPr>
              <a:t>Health does not simply  mean absence of disease or physical fitness. Health is the state of complete physical, mental, and social well being.</a:t>
            </a:r>
          </a:p>
          <a:p>
            <a:pPr lvl="0" algn="just" fontAlgn="base"/>
            <a:r>
              <a:rPr lang="en-US" dirty="0" smtClean="0">
                <a:latin typeface="Calibri" pitchFamily="34" charset="0"/>
                <a:cs typeface="Calibri" pitchFamily="34" charset="0"/>
              </a:rPr>
              <a:t>Health increases productivity and ensures longevity.</a:t>
            </a:r>
          </a:p>
          <a:p>
            <a:pPr lvl="0" algn="just" fontAlgn="base"/>
            <a:r>
              <a:rPr lang="en-US" dirty="0" smtClean="0">
                <a:latin typeface="Calibri" pitchFamily="34" charset="0"/>
                <a:cs typeface="Calibri" pitchFamily="34" charset="0"/>
              </a:rPr>
              <a:t>When people are healthy. they are more efficient at work. This increases productivity and brings economic prosperity. Health also increases longevity of people and reduces infant and maternal mortality. </a:t>
            </a:r>
          </a:p>
          <a:p>
            <a:pPr lvl="0" algn="just" fontAlgn="base"/>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Ways to Ensure Good Health </a:t>
            </a:r>
            <a:r>
              <a:rPr lang="en-US" b="1" dirty="0" smtClean="0">
                <a:latin typeface="Calibri" pitchFamily="34" charset="0"/>
                <a:cs typeface="Calibri" pitchFamily="34" charset="0"/>
              </a:rPr>
              <a:t>:</a:t>
            </a:r>
            <a:endParaRPr lang="en-US" dirty="0" smtClean="0">
              <a:latin typeface="Calibri" pitchFamily="34" charset="0"/>
              <a:cs typeface="Calibri" pitchFamily="34" charset="0"/>
            </a:endParaRPr>
          </a:p>
          <a:p>
            <a:pPr lvl="0" algn="just" fontAlgn="base">
              <a:buFont typeface="Arial" pitchFamily="34" charset="0"/>
              <a:buChar char="•"/>
            </a:pPr>
            <a:r>
              <a:rPr lang="en-US" dirty="0" smtClean="0">
                <a:latin typeface="Calibri" pitchFamily="34" charset="0"/>
                <a:cs typeface="Calibri" pitchFamily="34" charset="0"/>
              </a:rPr>
              <a:t>Balanced diet</a:t>
            </a:r>
          </a:p>
          <a:p>
            <a:pPr lvl="0" algn="just" fontAlgn="base">
              <a:buFont typeface="Arial" pitchFamily="34" charset="0"/>
              <a:buChar char="•"/>
            </a:pPr>
            <a:r>
              <a:rPr lang="en-US" dirty="0" smtClean="0">
                <a:latin typeface="Calibri" pitchFamily="34" charset="0"/>
                <a:cs typeface="Calibri" pitchFamily="34" charset="0"/>
              </a:rPr>
              <a:t>Personal hygiene</a:t>
            </a:r>
          </a:p>
          <a:p>
            <a:pPr lvl="0" algn="just" fontAlgn="base">
              <a:buFont typeface="Arial" pitchFamily="34" charset="0"/>
              <a:buChar char="•"/>
            </a:pPr>
            <a:r>
              <a:rPr lang="en-US" dirty="0" smtClean="0">
                <a:latin typeface="Calibri" pitchFamily="34" charset="0"/>
                <a:cs typeface="Calibri" pitchFamily="34" charset="0"/>
              </a:rPr>
              <a:t>Exercise</a:t>
            </a:r>
          </a:p>
          <a:p>
            <a:pPr lvl="0" algn="just" fontAlgn="base">
              <a:buFont typeface="Arial" pitchFamily="34" charset="0"/>
              <a:buChar char="•"/>
            </a:pPr>
            <a:r>
              <a:rPr lang="en-US" dirty="0" smtClean="0">
                <a:latin typeface="Calibri" pitchFamily="34" charset="0"/>
                <a:cs typeface="Calibri" pitchFamily="34" charset="0"/>
              </a:rPr>
              <a:t>Awareness about prevention and control of diseases</a:t>
            </a:r>
          </a:p>
          <a:p>
            <a:pPr lvl="0" algn="just" fontAlgn="base">
              <a:buFont typeface="Arial" pitchFamily="34" charset="0"/>
              <a:buChar char="•"/>
            </a:pPr>
            <a:r>
              <a:rPr lang="en-US" dirty="0" smtClean="0">
                <a:latin typeface="Calibri" pitchFamily="34" charset="0"/>
                <a:cs typeface="Calibri" pitchFamily="34" charset="0"/>
              </a:rPr>
              <a:t>Proper waste disposal and control of vectors</a:t>
            </a:r>
          </a:p>
          <a:p>
            <a:pPr lvl="0" algn="just" fontAlgn="base">
              <a:buFont typeface="Arial" pitchFamily="34" charset="0"/>
              <a:buChar char="•"/>
            </a:pPr>
            <a:r>
              <a:rPr lang="en-US" dirty="0" smtClean="0">
                <a:latin typeface="Calibri" pitchFamily="34" charset="0"/>
                <a:cs typeface="Calibri" pitchFamily="34" charset="0"/>
              </a:rPr>
              <a:t>Vaccination</a:t>
            </a:r>
          </a:p>
          <a:p>
            <a:pPr lvl="0" algn="just" fontAlgn="base"/>
            <a:endParaRPr lang="en-US"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Diseases occur due to the following reasons</a:t>
            </a:r>
          </a:p>
          <a:p>
            <a:pPr lvl="0" algn="just" fontAlgn="base"/>
            <a:r>
              <a:rPr lang="en-US" dirty="0" smtClean="0">
                <a:latin typeface="Calibri" pitchFamily="34" charset="0"/>
                <a:cs typeface="Calibri" pitchFamily="34" charset="0"/>
              </a:rPr>
              <a:t>Genetic reasons − Innate deficiencies and inheritable defects</a:t>
            </a:r>
          </a:p>
          <a:p>
            <a:pPr lvl="0" algn="just" fontAlgn="base"/>
            <a:r>
              <a:rPr lang="en-US" dirty="0" smtClean="0">
                <a:latin typeface="Calibri" pitchFamily="34" charset="0"/>
                <a:cs typeface="Calibri" pitchFamily="34" charset="0"/>
              </a:rPr>
              <a:t>Infections</a:t>
            </a:r>
          </a:p>
          <a:p>
            <a:pPr lvl="0" algn="just" fontAlgn="base"/>
            <a:r>
              <a:rPr lang="en-US" dirty="0" smtClean="0">
                <a:latin typeface="Calibri" pitchFamily="34" charset="0"/>
                <a:cs typeface="Calibri" pitchFamily="34" charset="0"/>
              </a:rPr>
              <a:t>Sedentary life style − Junk food, consumption of alcohols/drugs, lack of exercise</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93022" y="434338"/>
            <a:ext cx="7130087" cy="73198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  BROAD CATEGORY OF DISEASES :</a:t>
            </a:r>
          </a:p>
          <a:p>
            <a:pPr>
              <a:buSzPts val="1800"/>
            </a:pPr>
            <a:endParaRPr lang="en-GB" sz="2200" b="1" dirty="0" smtClean="0">
              <a:solidFill>
                <a:srgbClr val="FF0000"/>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47868" y="1119673"/>
            <a:ext cx="8276253"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pic>
        <p:nvPicPr>
          <p:cNvPr id="1026" name="Picture 2" descr="C:\Users\User\Pictures\biology images\DISEASE CHART.png"/>
          <p:cNvPicPr>
            <a:picLocks noChangeAspect="1" noChangeArrowheads="1"/>
          </p:cNvPicPr>
          <p:nvPr/>
        </p:nvPicPr>
        <p:blipFill>
          <a:blip r:embed="rId4"/>
          <a:srcRect/>
          <a:stretch>
            <a:fillRect/>
          </a:stretch>
        </p:blipFill>
        <p:spPr bwMode="auto">
          <a:xfrm>
            <a:off x="830423" y="1299883"/>
            <a:ext cx="7529805" cy="3290779"/>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93022" y="695595"/>
            <a:ext cx="7130087" cy="50805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CATEGORY OF DISEASES</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47869" y="1194318"/>
            <a:ext cx="8033658" cy="3108543"/>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 disease is an abnormal condition affecting a healthy living organism. It is broadly divided into infectious and non-infectious.</a:t>
            </a:r>
          </a:p>
          <a:p>
            <a:pPr algn="just"/>
            <a:endParaRPr lang="en-US" dirty="0" smtClean="0">
              <a:latin typeface="Calibri" pitchFamily="34" charset="0"/>
              <a:cs typeface="Calibri" pitchFamily="34" charset="0"/>
            </a:endParaRPr>
          </a:p>
          <a:p>
            <a:pPr algn="just"/>
            <a:r>
              <a:rPr lang="en-US" b="1" dirty="0" smtClean="0">
                <a:latin typeface="Calibri" pitchFamily="34" charset="0"/>
                <a:cs typeface="Calibri" pitchFamily="34" charset="0"/>
              </a:rPr>
              <a:t>Infectious diseases-</a:t>
            </a:r>
            <a:r>
              <a:rPr lang="en-US" dirty="0" smtClean="0">
                <a:latin typeface="Calibri" pitchFamily="34" charset="0"/>
                <a:cs typeface="Calibri" pitchFamily="34" charset="0"/>
              </a:rPr>
              <a:t> These diseases are caused by the pathogens, such as bacteria, virus, fungi, parasites and can be easily transmitted from one person to another, hence it is also known as a contagious or communicable disease. Common Cold, Tuberculosis, flu, ringworm, malaria are some examples of infectious diseases.</a:t>
            </a:r>
          </a:p>
          <a:p>
            <a:pPr algn="just"/>
            <a:endParaRPr lang="en-US" dirty="0" smtClean="0">
              <a:latin typeface="Calibri" pitchFamily="34" charset="0"/>
              <a:cs typeface="Calibri" pitchFamily="34" charset="0"/>
            </a:endParaRPr>
          </a:p>
          <a:p>
            <a:pPr algn="just"/>
            <a:r>
              <a:rPr lang="en-US" b="1" dirty="0" smtClean="0">
                <a:latin typeface="Calibri" pitchFamily="34" charset="0"/>
                <a:cs typeface="Calibri" pitchFamily="34" charset="0"/>
              </a:rPr>
              <a:t>Non-infectious diseases-</a:t>
            </a:r>
            <a:r>
              <a:rPr lang="en-US" dirty="0" smtClean="0">
                <a:latin typeface="Calibri" pitchFamily="34" charset="0"/>
                <a:cs typeface="Calibri" pitchFamily="34" charset="0"/>
              </a:rPr>
              <a:t> Diseases which cannot be transmitted from one person to another are called non-infectious disease, it is also known as a non-communicable disease. These diseases can be either caused by genetic disorders, unhealthy diets, lack of physical activity, excessive use of tobacco, drugs or alcohol and few environmental factors.</a:t>
            </a: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55701" y="499653"/>
            <a:ext cx="7130087" cy="470731"/>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PATHOGENS :</a:t>
            </a: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38538" y="1101012"/>
            <a:ext cx="8285583" cy="3323987"/>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biology, a pathogen in the oldest and broadest sense, is anything that can produce disease. A pathogen may also be referred to as an infectious agent, or simply a germ.</a:t>
            </a:r>
          </a:p>
          <a:p>
            <a:pPr algn="just"/>
            <a:r>
              <a:rPr lang="en-US" dirty="0" smtClean="0">
                <a:latin typeface="Calibri" pitchFamily="34" charset="0"/>
                <a:cs typeface="Calibri" pitchFamily="34" charset="0"/>
              </a:rPr>
              <a:t>The term pathogen came into use in the 1880s.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Typically, the term is used to describe an infectious microorganism or agent, such as a virus, bacterium, protozoan, prion, viroid or fungus.</a:t>
            </a:r>
            <a:endParaRPr lang="en-US" baseline="30000" dirty="0" smtClean="0">
              <a:latin typeface="Calibri" pitchFamily="34" charset="0"/>
              <a:cs typeface="Calibri" pitchFamily="34" charset="0"/>
            </a:endParaRPr>
          </a:p>
          <a:p>
            <a:pPr algn="just"/>
            <a:r>
              <a:rPr lang="en-US" dirty="0" smtClean="0">
                <a:latin typeface="Calibri" pitchFamily="34" charset="0"/>
                <a:cs typeface="Calibri" pitchFamily="34" charset="0"/>
              </a:rPr>
              <a:t>Small animals, such as certain kinds of worms and insect larvae, can also produce disease</a:t>
            </a:r>
          </a:p>
          <a:p>
            <a:pPr algn="just"/>
            <a:endParaRPr lang="en-US" dirty="0" smtClean="0">
              <a:latin typeface="Calibri" pitchFamily="34" charset="0"/>
              <a:cs typeface="Calibri" pitchFamily="34" charset="0"/>
            </a:endParaRPr>
          </a:p>
          <a:p>
            <a:pPr algn="just"/>
            <a:r>
              <a:rPr lang="en-US" b="1" dirty="0" smtClean="0">
                <a:latin typeface="Calibri" pitchFamily="34" charset="0"/>
                <a:cs typeface="Calibri" pitchFamily="34" charset="0"/>
              </a:rPr>
              <a:t>PATHOGENICITY</a:t>
            </a:r>
            <a:r>
              <a:rPr lang="en-US" dirty="0" smtClean="0">
                <a:latin typeface="Calibri" pitchFamily="34" charset="0"/>
                <a:cs typeface="Calibri" pitchFamily="34" charset="0"/>
              </a:rPr>
              <a: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Pathogenicity is the potential disease-causing capacity of pathogens.  It is also defined as degree of virulence</a:t>
            </a:r>
          </a:p>
          <a:p>
            <a:pPr algn="just"/>
            <a:r>
              <a:rPr lang="en-US" dirty="0" smtClean="0">
                <a:latin typeface="Calibri" pitchFamily="34" charset="0"/>
                <a:cs typeface="Calibri" pitchFamily="34" charset="0"/>
              </a:rPr>
              <a:t>Virulence (the tendency of a pathogen to reduce a host's fitness) evolves when a pathogen can spread from a diseased host, despite the host becoming debilitated.</a:t>
            </a:r>
          </a:p>
          <a:p>
            <a:pPr algn="just"/>
            <a:r>
              <a:rPr lang="en-US" dirty="0" smtClean="0"/>
              <a:t> </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632982" y="210403"/>
            <a:ext cx="7130087" cy="508054"/>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PATHOGENS:</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47869" y="119431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pic>
        <p:nvPicPr>
          <p:cNvPr id="2050" name="Picture 2" descr="C:\Users\User\Pictures\biology images\CATEGORY OF DISEASE.jpg"/>
          <p:cNvPicPr>
            <a:picLocks noChangeAspect="1" noChangeArrowheads="1"/>
          </p:cNvPicPr>
          <p:nvPr/>
        </p:nvPicPr>
        <p:blipFill>
          <a:blip r:embed="rId4"/>
          <a:srcRect/>
          <a:stretch>
            <a:fillRect/>
          </a:stretch>
        </p:blipFill>
        <p:spPr bwMode="auto">
          <a:xfrm>
            <a:off x="653144" y="634482"/>
            <a:ext cx="7623110" cy="421743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83693" y="620951"/>
            <a:ext cx="7130087" cy="461400"/>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PARASITIC ADAPTATION :</a:t>
            </a:r>
            <a:r>
              <a:rPr lang="en-GB" sz="1800" b="1" dirty="0" smtClean="0">
                <a:solidFill>
                  <a:schemeClr val="tx1"/>
                </a:solidFill>
                <a:latin typeface="Calibri" pitchFamily="34" charset="0"/>
                <a:cs typeface="Calibri" pitchFamily="34" charset="0"/>
              </a:rPr>
              <a:t> </a:t>
            </a: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8" y="1035698"/>
            <a:ext cx="8229600" cy="3323987"/>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All parasites are pathogens as they cause harm to the host by living in (or on) them. </a:t>
            </a:r>
          </a:p>
          <a:p>
            <a:pPr algn="just"/>
            <a:r>
              <a:rPr lang="en-US" dirty="0" smtClean="0">
                <a:latin typeface="Calibri" pitchFamily="34" charset="0"/>
                <a:cs typeface="Calibri" pitchFamily="34" charset="0"/>
              </a:rPr>
              <a:t>The pathogens cannot enter our body by various means multiply and interfere with normal vital activities resulting in morphological and functional damage.</a:t>
            </a:r>
          </a:p>
          <a:p>
            <a:pPr algn="just"/>
            <a:r>
              <a:rPr lang="en-US" dirty="0" smtClean="0">
                <a:latin typeface="Calibri" pitchFamily="34" charset="0"/>
                <a:cs typeface="Calibri" pitchFamily="34" charset="0"/>
              </a:rPr>
              <a:t> </a:t>
            </a:r>
          </a:p>
          <a:p>
            <a:pPr algn="just"/>
            <a:r>
              <a:rPr lang="en-US" dirty="0" smtClean="0">
                <a:latin typeface="Calibri" pitchFamily="34" charset="0"/>
                <a:cs typeface="Calibri" pitchFamily="34" charset="0"/>
              </a:rPr>
              <a:t>Pathogens have to adapt to life within the environment of the host.</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For example: </a:t>
            </a:r>
          </a:p>
          <a:p>
            <a:pPr algn="just">
              <a:buFont typeface="Arial" pitchFamily="34" charset="0"/>
              <a:buChar char="•"/>
            </a:pPr>
            <a:r>
              <a:rPr lang="en-US" dirty="0" smtClean="0">
                <a:latin typeface="Calibri" pitchFamily="34" charset="0"/>
                <a:cs typeface="Calibri" pitchFamily="34" charset="0"/>
              </a:rPr>
              <a:t>The pathogens that enter the gut must know  a way of surviving in the stomach at low pH and resisting the various digestive enzymes. </a:t>
            </a:r>
          </a:p>
          <a:p>
            <a:pPr algn="just">
              <a:buFont typeface="Arial" pitchFamily="34" charset="0"/>
              <a:buChar char="•"/>
            </a:pPr>
            <a:r>
              <a:rPr lang="en-US" dirty="0" smtClean="0">
                <a:latin typeface="Calibri" pitchFamily="34" charset="0"/>
                <a:cs typeface="Calibri" pitchFamily="34" charset="0"/>
              </a:rPr>
              <a:t>Loss of digestive organs .</a:t>
            </a:r>
          </a:p>
          <a:p>
            <a:pPr algn="just">
              <a:buFont typeface="Arial" pitchFamily="34" charset="0"/>
              <a:buChar char="•"/>
            </a:pPr>
            <a:r>
              <a:rPr lang="en-US" dirty="0" smtClean="0">
                <a:latin typeface="Calibri" pitchFamily="34" charset="0"/>
                <a:cs typeface="Calibri" pitchFamily="34" charset="0"/>
              </a:rPr>
              <a:t>Attachment of adhesive organs.</a:t>
            </a:r>
          </a:p>
          <a:p>
            <a:pPr algn="just">
              <a:buFont typeface="Arial" pitchFamily="34" charset="0"/>
              <a:buChar char="•"/>
            </a:pPr>
            <a:r>
              <a:rPr lang="en-US" dirty="0" smtClean="0">
                <a:latin typeface="Calibri" pitchFamily="34" charset="0"/>
                <a:cs typeface="Calibri" pitchFamily="34" charset="0"/>
              </a:rPr>
              <a:t>Excessive multiplication rate .</a:t>
            </a:r>
          </a:p>
          <a:p>
            <a:pPr algn="just">
              <a:buFont typeface="Arial" pitchFamily="34" charset="0"/>
              <a:buChar char="•"/>
            </a:pPr>
            <a:r>
              <a:rPr lang="en-US" dirty="0" smtClean="0">
                <a:latin typeface="Calibri" pitchFamily="34" charset="0"/>
                <a:cs typeface="Calibri" pitchFamily="34" charset="0"/>
              </a:rPr>
              <a:t>Well developed and complicated reproductive organs.</a:t>
            </a:r>
          </a:p>
          <a:p>
            <a:pPr algn="just"/>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09047" y="341032"/>
            <a:ext cx="7130087" cy="731988"/>
          </a:xfrm>
          <a:prstGeom prst="rect">
            <a:avLst/>
          </a:prstGeom>
          <a:noFill/>
          <a:ln>
            <a:noFill/>
          </a:ln>
        </p:spPr>
        <p:txBody>
          <a:bodyPr spcFirstLastPara="1" wrap="square" lIns="91425" tIns="91425" rIns="91425" bIns="91425" anchor="t" anchorCtr="0">
            <a:noAutofit/>
          </a:bodyPr>
          <a:lstStyle/>
          <a:p>
            <a:pPr>
              <a:buSzPts val="1800"/>
            </a:pPr>
            <a:r>
              <a:rPr lang="en-GB" sz="2200" b="1" dirty="0" smtClean="0">
                <a:solidFill>
                  <a:srgbClr val="FF0000"/>
                </a:solidFill>
                <a:latin typeface="Calibri" pitchFamily="34" charset="0"/>
                <a:cs typeface="Calibri" pitchFamily="34" charset="0"/>
              </a:rPr>
              <a:t>COMMUNICABLE (INFECTIOUS) DISEASES :</a:t>
            </a:r>
          </a:p>
          <a:p>
            <a:pPr>
              <a:buSzPts val="1800"/>
            </a:pPr>
            <a:r>
              <a:rPr lang="en-US" sz="1800" b="1" dirty="0" smtClean="0"/>
              <a:t>BACTERIAL DISEASES :</a:t>
            </a:r>
            <a:endParaRPr lang="en-US" sz="1800" dirty="0" smtClean="0"/>
          </a:p>
          <a:p>
            <a:pPr>
              <a:buSzPts val="1800"/>
            </a:pPr>
            <a:r>
              <a:rPr lang="en-GB" sz="1800" b="1" dirty="0" smtClean="0">
                <a:solidFill>
                  <a:schemeClr val="tx1"/>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57199" y="1026367"/>
            <a:ext cx="8276253" cy="3754874"/>
          </a:xfrm>
          <a:prstGeom prst="rect">
            <a:avLst/>
          </a:prstGeom>
          <a:noFill/>
        </p:spPr>
        <p:txBody>
          <a:bodyPr wrap="square" rtlCol="0">
            <a:spAutoFit/>
          </a:bodyPr>
          <a:lstStyle/>
          <a:p>
            <a:pPr lvl="0" algn="just" fontAlgn="base"/>
            <a:r>
              <a:rPr lang="en-US" b="1" dirty="0" smtClean="0">
                <a:latin typeface="Calibri" pitchFamily="34" charset="0"/>
                <a:cs typeface="Calibri" pitchFamily="34" charset="0"/>
              </a:rPr>
              <a:t>Typhoid</a:t>
            </a:r>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Pathogen − </a:t>
            </a:r>
            <a:r>
              <a:rPr lang="en-US" i="1" dirty="0" smtClean="0">
                <a:latin typeface="Calibri" pitchFamily="34" charset="0"/>
                <a:cs typeface="Calibri" pitchFamily="34" charset="0"/>
              </a:rPr>
              <a:t>Salmonella typhi .</a:t>
            </a:r>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Spreads through − Contaminated food and water .</a:t>
            </a:r>
          </a:p>
          <a:p>
            <a:pPr lvl="1" algn="just" fontAlgn="base"/>
            <a:r>
              <a:rPr lang="en-US" dirty="0" smtClean="0">
                <a:latin typeface="Calibri" pitchFamily="34" charset="0"/>
                <a:cs typeface="Calibri" pitchFamily="34" charset="0"/>
              </a:rPr>
              <a:t>Site of infection − Small intestine</a:t>
            </a:r>
          </a:p>
          <a:p>
            <a:pPr lvl="1" algn="just" fontAlgn="base"/>
            <a:r>
              <a:rPr lang="en-US" dirty="0" smtClean="0">
                <a:latin typeface="Calibri" pitchFamily="34" charset="0"/>
                <a:cs typeface="Calibri" pitchFamily="34" charset="0"/>
              </a:rPr>
              <a:t>Symptoms − High fever (39</a:t>
            </a:r>
            <a:r>
              <a:rPr lang="en-US" baseline="30000" dirty="0" smtClean="0">
                <a:latin typeface="Calibri" pitchFamily="34" charset="0"/>
                <a:cs typeface="Calibri" pitchFamily="34" charset="0"/>
              </a:rPr>
              <a:t>0</a:t>
            </a:r>
            <a:r>
              <a:rPr lang="en-US" dirty="0" smtClean="0">
                <a:latin typeface="Calibri" pitchFamily="34" charset="0"/>
                <a:cs typeface="Calibri" pitchFamily="34" charset="0"/>
              </a:rPr>
              <a:t> c to 40</a:t>
            </a:r>
            <a:r>
              <a:rPr lang="en-US" baseline="30000" dirty="0" smtClean="0">
                <a:latin typeface="Calibri" pitchFamily="34" charset="0"/>
                <a:cs typeface="Calibri" pitchFamily="34" charset="0"/>
              </a:rPr>
              <a:t>0 </a:t>
            </a:r>
            <a:r>
              <a:rPr lang="en-US" dirty="0" smtClean="0">
                <a:latin typeface="Calibri" pitchFamily="34" charset="0"/>
                <a:cs typeface="Calibri" pitchFamily="34" charset="0"/>
              </a:rPr>
              <a:t> c), stomach pain, headache, loss of appetite, constipation, and intestinal perforations in severe cases .</a:t>
            </a:r>
          </a:p>
          <a:p>
            <a:pPr lvl="1" algn="just" fontAlgn="base"/>
            <a:r>
              <a:rPr lang="en-US" dirty="0" smtClean="0">
                <a:latin typeface="Calibri" pitchFamily="34" charset="0"/>
                <a:cs typeface="Calibri" pitchFamily="34" charset="0"/>
              </a:rPr>
              <a:t>Confirmatory test − Widal test.</a:t>
            </a:r>
          </a:p>
          <a:p>
            <a:pPr lvl="1"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Mary Mallon nick named Typhoid Mary is worth mentioning here. She was a cook by profession was a typhoid carrier who continued to spread typhoid for several years through the food she prepared.</a:t>
            </a:r>
          </a:p>
          <a:p>
            <a:pPr lvl="1" algn="just" fontAlgn="base"/>
            <a:endParaRPr lang="en-US" dirty="0" smtClean="0">
              <a:latin typeface="Calibri" pitchFamily="34" charset="0"/>
              <a:cs typeface="Calibri" pitchFamily="34" charset="0"/>
            </a:endParaRPr>
          </a:p>
          <a:p>
            <a:pPr lvl="0" algn="just" fontAlgn="base"/>
            <a:r>
              <a:rPr lang="en-US" b="1" dirty="0" smtClean="0">
                <a:latin typeface="Calibri" pitchFamily="34" charset="0"/>
                <a:cs typeface="Calibri" pitchFamily="34" charset="0"/>
              </a:rPr>
              <a:t>Pneumonia</a:t>
            </a:r>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Pathogens − </a:t>
            </a:r>
            <a:r>
              <a:rPr lang="en-US" i="1" dirty="0" smtClean="0">
                <a:latin typeface="Calibri" pitchFamily="34" charset="0"/>
                <a:cs typeface="Calibri" pitchFamily="34" charset="0"/>
              </a:rPr>
              <a:t>Streptococcus pneumoniae</a:t>
            </a:r>
            <a:r>
              <a:rPr lang="en-US" dirty="0" smtClean="0">
                <a:latin typeface="Calibri" pitchFamily="34" charset="0"/>
                <a:cs typeface="Calibri" pitchFamily="34" charset="0"/>
              </a:rPr>
              <a:t> and </a:t>
            </a:r>
            <a:r>
              <a:rPr lang="en-US" i="1" dirty="0" smtClean="0">
                <a:latin typeface="Calibri" pitchFamily="34" charset="0"/>
                <a:cs typeface="Calibri" pitchFamily="34" charset="0"/>
              </a:rPr>
              <a:t>Haemophilus influenzae</a:t>
            </a:r>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Spreads through − Droplets/aerosols released from infected person, sharing of glasses or utensils</a:t>
            </a:r>
          </a:p>
          <a:p>
            <a:pPr lvl="1" algn="just" fontAlgn="base"/>
            <a:r>
              <a:rPr lang="en-US" dirty="0" smtClean="0">
                <a:latin typeface="Calibri" pitchFamily="34" charset="0"/>
                <a:cs typeface="Calibri" pitchFamily="34" charset="0"/>
              </a:rPr>
              <a:t>Site of infection − Alveoli (gets filled with fluid, difficulty in breathing)</a:t>
            </a:r>
          </a:p>
          <a:p>
            <a:pPr lvl="1" algn="just" fontAlgn="base"/>
            <a:r>
              <a:rPr lang="en-US" dirty="0" smtClean="0">
                <a:latin typeface="Calibri" pitchFamily="34" charset="0"/>
                <a:cs typeface="Calibri" pitchFamily="34" charset="0"/>
              </a:rPr>
              <a:t>Symptoms − Fever, chills, cough, headache, lips and nails become grey in severe cases.</a:t>
            </a:r>
          </a:p>
          <a:p>
            <a:pPr lvl="1" algn="just" fontAlgn="base"/>
            <a:r>
              <a:rPr lang="en-US" dirty="0" smtClean="0">
                <a:latin typeface="Calibri" pitchFamily="34" charset="0"/>
                <a:cs typeface="Calibri" pitchFamily="34" charset="0"/>
              </a:rPr>
              <a:t>Dysentery, plague, diphtheria, etc .. are some of the other bacterial diseases in man.</a:t>
            </a: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76252" y="0"/>
            <a:ext cx="867747" cy="755780"/>
          </a:xfrm>
          <a:prstGeom prst="rect">
            <a:avLst/>
          </a:prstGeom>
          <a:noFill/>
          <a:ln>
            <a:noFill/>
          </a:ln>
        </p:spPr>
      </p:pic>
      <p:sp>
        <p:nvSpPr>
          <p:cNvPr id="63" name="Google Shape;63;p14"/>
          <p:cNvSpPr txBox="1"/>
          <p:nvPr/>
        </p:nvSpPr>
        <p:spPr>
          <a:xfrm>
            <a:off x="325072" y="658274"/>
            <a:ext cx="7130087" cy="787971"/>
          </a:xfrm>
          <a:prstGeom prst="rect">
            <a:avLst/>
          </a:prstGeom>
          <a:noFill/>
          <a:ln>
            <a:noFill/>
          </a:ln>
        </p:spPr>
        <p:txBody>
          <a:bodyPr spcFirstLastPara="1" wrap="square" lIns="91425" tIns="91425" rIns="91425" bIns="91425" anchor="t" anchorCtr="0">
            <a:noAutofit/>
          </a:bodyPr>
          <a:lstStyle/>
          <a:p>
            <a:pPr>
              <a:buSzPts val="1800"/>
            </a:pPr>
            <a:r>
              <a:rPr lang="en-GB" sz="1800" b="1" dirty="0" smtClean="0">
                <a:solidFill>
                  <a:srgbClr val="FF0000"/>
                </a:solidFill>
                <a:latin typeface="Calibri" pitchFamily="34" charset="0"/>
                <a:cs typeface="Calibri" pitchFamily="34" charset="0"/>
              </a:rPr>
              <a:t>COMMUNICABLE (INFECTIOUS) DISEASES :</a:t>
            </a:r>
          </a:p>
          <a:p>
            <a:pPr>
              <a:buSzPts val="1800"/>
            </a:pPr>
            <a:r>
              <a:rPr lang="en-US" sz="1800" b="1" dirty="0" smtClean="0"/>
              <a:t>VIRAL DISEASES</a:t>
            </a: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07909" y="1511558"/>
            <a:ext cx="8378890" cy="3108543"/>
          </a:xfrm>
          <a:prstGeom prst="rect">
            <a:avLst/>
          </a:prstGeom>
          <a:noFill/>
        </p:spPr>
        <p:txBody>
          <a:bodyPr wrap="square" rtlCol="0">
            <a:spAutoFit/>
          </a:bodyPr>
          <a:lstStyle/>
          <a:p>
            <a:pPr lvl="0" algn="just" fontAlgn="base"/>
            <a:r>
              <a:rPr lang="en-US" b="1" dirty="0" smtClean="0">
                <a:latin typeface="Calibri" pitchFamily="34" charset="0"/>
                <a:cs typeface="Calibri" pitchFamily="34" charset="0"/>
              </a:rPr>
              <a:t>Common cold:</a:t>
            </a:r>
          </a:p>
          <a:p>
            <a:pPr lvl="0" algn="just" fontAlgn="base"/>
            <a:endParaRPr lang="en-US" b="1" dirty="0" smtClean="0">
              <a:latin typeface="Calibri" pitchFamily="34" charset="0"/>
              <a:cs typeface="Calibri" pitchFamily="34" charset="0"/>
            </a:endParaRPr>
          </a:p>
          <a:p>
            <a:pPr lvl="0" algn="just" fontAlgn="base"/>
            <a:r>
              <a:rPr lang="en-US" dirty="0" smtClean="0">
                <a:latin typeface="Calibri" pitchFamily="34" charset="0"/>
                <a:cs typeface="Calibri" pitchFamily="34" charset="0"/>
              </a:rPr>
              <a:t>Many viruses also cause diseases in human beings. They infect the nose and respiratory passage but not the lungs.. Droplets resulting from cough or sneezes of an infected person are either inhaled directly or transmitted through contaminated objects such as pens, books, cups, doorknobs. computer keyboard or mouse etc ….and cause infection in a healthy person.</a:t>
            </a:r>
            <a:endParaRPr lang="en-US" b="1" dirty="0" smtClean="0">
              <a:latin typeface="Calibri" pitchFamily="34" charset="0"/>
              <a:cs typeface="Calibri" pitchFamily="34" charset="0"/>
            </a:endParaRPr>
          </a:p>
          <a:p>
            <a:pPr lvl="0" algn="just" fontAlgn="base"/>
            <a:endParaRPr lang="en-US" b="1" dirty="0" smtClean="0">
              <a:latin typeface="Calibri" pitchFamily="34" charset="0"/>
              <a:cs typeface="Calibri" pitchFamily="34" charset="0"/>
            </a:endParaRPr>
          </a:p>
          <a:p>
            <a:pPr lvl="0" algn="just" fontAlgn="base"/>
            <a:endParaRPr lang="en-US" dirty="0" smtClean="0">
              <a:latin typeface="Calibri" pitchFamily="34" charset="0"/>
              <a:cs typeface="Calibri" pitchFamily="34" charset="0"/>
            </a:endParaRPr>
          </a:p>
          <a:p>
            <a:pPr lvl="1" algn="just" fontAlgn="base"/>
            <a:r>
              <a:rPr lang="en-US" dirty="0" smtClean="0">
                <a:latin typeface="Calibri" pitchFamily="34" charset="0"/>
                <a:cs typeface="Calibri" pitchFamily="34" charset="0"/>
              </a:rPr>
              <a:t>Pathogen − Rhino viruses</a:t>
            </a:r>
          </a:p>
          <a:p>
            <a:pPr lvl="1" algn="just" fontAlgn="base"/>
            <a:r>
              <a:rPr lang="en-US" dirty="0" smtClean="0">
                <a:latin typeface="Calibri" pitchFamily="34" charset="0"/>
                <a:cs typeface="Calibri" pitchFamily="34" charset="0"/>
              </a:rPr>
              <a:t>Site of infection − Nose and respiratory passage</a:t>
            </a:r>
          </a:p>
          <a:p>
            <a:pPr lvl="1" algn="just" fontAlgn="base"/>
            <a:r>
              <a:rPr lang="en-US" dirty="0" smtClean="0">
                <a:latin typeface="Calibri" pitchFamily="34" charset="0"/>
                <a:cs typeface="Calibri" pitchFamily="34" charset="0"/>
              </a:rPr>
              <a:t>Spreads through − Droplets released from coughing or sneezing, or contaminated objects</a:t>
            </a:r>
          </a:p>
          <a:p>
            <a:pPr lvl="1" algn="just" fontAlgn="base"/>
            <a:r>
              <a:rPr lang="en-US" dirty="0" smtClean="0">
                <a:latin typeface="Calibri" pitchFamily="34" charset="0"/>
                <a:cs typeface="Calibri" pitchFamily="34" charset="0"/>
              </a:rPr>
              <a:t>Symptoms − Nasal congestion and discharge, sore throat, cough, headache, tiredness , which usually last for 3-7 days</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3682</TotalTime>
  <Words>610</Words>
  <Application>Microsoft Office PowerPoint</Application>
  <PresentationFormat>On-screen Show (16:9)</PresentationFormat>
  <Paragraphs>112</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Simple Light</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365</cp:revision>
  <dcterms:modified xsi:type="dcterms:W3CDTF">2020-07-16T14:38:13Z</dcterms:modified>
</cp:coreProperties>
</file>