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9"/>
  </p:notesMasterIdLst>
  <p:sldIdLst>
    <p:sldId id="256" r:id="rId2"/>
    <p:sldId id="326" r:id="rId3"/>
    <p:sldId id="331" r:id="rId4"/>
    <p:sldId id="332" r:id="rId5"/>
    <p:sldId id="334" r:id="rId6"/>
    <p:sldId id="333" r:id="rId7"/>
    <p:sldId id="319" r:id="rId8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>
        <p:scale>
          <a:sx n="102" d="100"/>
          <a:sy n="102" d="100"/>
        </p:scale>
        <p:origin x="-456" y="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xmlns="" val="45161577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04900" y="105700"/>
            <a:ext cx="1170475" cy="11704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457201" y="1485052"/>
            <a:ext cx="8257591" cy="12021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SzPts val="3100"/>
            </a:pPr>
            <a:r>
              <a:rPr lang="en-IN" sz="30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MICROBES IN HOUSEHOLD PRODUCTS,MICROBES IN INDUSTRIAL PRODUCTS</a:t>
            </a:r>
            <a:r>
              <a:rPr lang="en-US" sz="2500" b="1" dirty="0" smtClean="0">
                <a:latin typeface="Calibri" pitchFamily="34" charset="0"/>
                <a:cs typeface="Calibri" pitchFamily="34" charset="0"/>
              </a:rPr>
              <a:t>	 </a:t>
            </a:r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endParaRPr lang="en-US" sz="2800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pPr algn="ctr">
              <a:buSzPts val="3100"/>
            </a:pPr>
            <a:endParaRPr sz="2900" b="1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endParaRPr sz="25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1735492" y="2814334"/>
            <a:ext cx="5999585" cy="11884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" b="1" dirty="0" smtClean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 smtClean="0"/>
              <a:t>SUBJECT </a:t>
            </a:r>
            <a:r>
              <a:rPr lang="en" b="1" dirty="0"/>
              <a:t>: </a:t>
            </a:r>
            <a:r>
              <a:rPr lang="en" b="1" dirty="0" smtClean="0"/>
              <a:t>BIOLOGY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NUMBER</a:t>
            </a:r>
            <a:r>
              <a:rPr lang="en" b="1" dirty="0" smtClean="0"/>
              <a:t>: 10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 smtClean="0"/>
              <a:t>CHAPTER </a:t>
            </a:r>
            <a:r>
              <a:rPr lang="en" b="1" dirty="0"/>
              <a:t>NAME </a:t>
            </a:r>
            <a:r>
              <a:rPr lang="en" b="1" dirty="0" smtClean="0"/>
              <a:t>: MICROBES IN HUMAN WELFARE </a:t>
            </a:r>
            <a:endParaRPr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474360" y="564966"/>
            <a:ext cx="7773901" cy="4987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IN" sz="24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MICROBES IN HOUSEHOLD PRODUCTS</a:t>
            </a:r>
            <a:r>
              <a:rPr lang="en" sz="2200" b="1" dirty="0" smtClean="0">
                <a:solidFill>
                  <a:srgbClr val="FF0000"/>
                </a:solidFill>
                <a:latin typeface="Calibri"/>
                <a:cs typeface="Calibri"/>
                <a:sym typeface="Calibri"/>
              </a:rPr>
              <a:t>:</a:t>
            </a:r>
            <a:endParaRPr lang="en" sz="2200" b="1" dirty="0" smtClean="0">
              <a:solidFill>
                <a:srgbClr val="FF0000"/>
              </a:solidFill>
              <a:latin typeface="Calibri"/>
              <a:cs typeface="Calibri"/>
              <a:sym typeface="Calibri"/>
            </a:endParaRPr>
          </a:p>
          <a:p>
            <a:pPr>
              <a:buSzPts val="1800"/>
            </a:pPr>
            <a:r>
              <a:rPr lang="en" sz="2200" b="1" dirty="0" smtClean="0">
                <a:solidFill>
                  <a:srgbClr val="FF0000"/>
                </a:solidFill>
                <a:latin typeface="Calibri"/>
                <a:cs typeface="Calibri"/>
                <a:sym typeface="Calibri"/>
              </a:rPr>
              <a:t> </a:t>
            </a: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1138335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4522" y="1315616"/>
            <a:ext cx="809897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/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75861" y="839755"/>
            <a:ext cx="8238931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Microorganisms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like Lactobacillus and other commonly called lactic acid bacteria (LAB) grow in milk and convert it to curd.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The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LAB produces acids that coagulate and partially digest the milk proteins. It also improves its nutritional quality by increasing vitamin B12. 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In our stomach too, the LAB play very beneficial role in checking disease causing microbes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The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dough is used for making foods such as dosa and idli is fermented by bacteria.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The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puffed-up appearance of dough is due to the production of CO</a:t>
            </a:r>
            <a:r>
              <a:rPr lang="en-US" baseline="-25000" dirty="0" smtClean="0">
                <a:latin typeface="Calibri" pitchFamily="34" charset="0"/>
                <a:cs typeface="Calibri" pitchFamily="34" charset="0"/>
              </a:rPr>
              <a:t>2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gas. The dough used for making bread is fermented using baker’s yeast (</a:t>
            </a:r>
            <a:r>
              <a:rPr lang="en-US" i="1" dirty="0" smtClean="0">
                <a:latin typeface="Calibri" pitchFamily="34" charset="0"/>
                <a:cs typeface="Calibri" pitchFamily="34" charset="0"/>
              </a:rPr>
              <a:t>Saccharomyces cervisiae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). 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511682" y="742248"/>
            <a:ext cx="7773901" cy="6386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IN" sz="24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MICROBES IN HOUSEHOLD PRODUCTS</a:t>
            </a:r>
            <a:r>
              <a:rPr lang="en" sz="2200" b="1" dirty="0" smtClean="0">
                <a:solidFill>
                  <a:srgbClr val="FF0000"/>
                </a:solidFill>
                <a:latin typeface="Calibri"/>
                <a:cs typeface="Calibri"/>
                <a:sym typeface="Calibri"/>
              </a:rPr>
              <a:t>:</a:t>
            </a:r>
            <a:endParaRPr lang="en" sz="2200" b="1" dirty="0" smtClean="0">
              <a:solidFill>
                <a:srgbClr val="FF0000"/>
              </a:solidFill>
              <a:latin typeface="Calibri"/>
              <a:cs typeface="Calibri"/>
              <a:sym typeface="Calibri"/>
            </a:endParaRPr>
          </a:p>
          <a:p>
            <a:pPr>
              <a:buSzPts val="1800"/>
            </a:pPr>
            <a:r>
              <a:rPr lang="en-US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en" sz="1800" b="1" dirty="0" smtClean="0">
              <a:solidFill>
                <a:schemeClr val="tx1"/>
              </a:solidFill>
              <a:latin typeface="Calibri"/>
              <a:cs typeface="Calibri"/>
              <a:sym typeface="Calibri"/>
            </a:endParaRPr>
          </a:p>
          <a:p>
            <a:pPr>
              <a:buSzPts val="1800"/>
            </a:pPr>
            <a:r>
              <a:rPr lang="en" sz="2200" b="1" dirty="0" smtClean="0">
                <a:solidFill>
                  <a:srgbClr val="FF0000"/>
                </a:solidFill>
                <a:latin typeface="Calibri"/>
                <a:cs typeface="Calibri"/>
                <a:sym typeface="Calibri"/>
              </a:rPr>
              <a:t> </a:t>
            </a: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1138335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4522" y="1315616"/>
            <a:ext cx="809897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/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66532" y="1278294"/>
            <a:ext cx="8192276" cy="32298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pPr algn="just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A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number of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traditional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drinks and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foods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are also made by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fermentation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by the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microbes that is natural   yeast.</a:t>
            </a:r>
          </a:p>
          <a:p>
            <a:pPr algn="just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Toddy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traditional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drink of some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parts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of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southern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India is made by fermenting sap from palms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Microbes are also used to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ferment fish, soyabean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and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bamboo-shoots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to make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foods by LAB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 Cheese, is one of the oldest food items in which microbes were used.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The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large holes in ‘Swiss cheese’ are due to production of a large amount of CO</a:t>
            </a:r>
            <a:r>
              <a:rPr lang="en-US" baseline="-25000" dirty="0" smtClean="0">
                <a:latin typeface="Calibri" pitchFamily="34" charset="0"/>
                <a:cs typeface="Calibri" pitchFamily="34" charset="0"/>
              </a:rPr>
              <a:t>2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by a bacterium named </a:t>
            </a:r>
            <a:r>
              <a:rPr lang="en-US" i="1" dirty="0" smtClean="0">
                <a:latin typeface="Calibri" pitchFamily="34" charset="0"/>
                <a:cs typeface="Calibri" pitchFamily="34" charset="0"/>
              </a:rPr>
              <a:t>Propionibacterium </a:t>
            </a:r>
            <a:r>
              <a:rPr lang="en-US" i="1" dirty="0" smtClean="0">
                <a:latin typeface="Calibri" pitchFamily="34" charset="0"/>
                <a:cs typeface="Calibri" pitchFamily="34" charset="0"/>
              </a:rPr>
              <a:t>sharmanii .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The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‘Roquefort cheese’ is ripened by growing a specific fungus on them for a particular flavour.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381054" y="303710"/>
            <a:ext cx="7773901" cy="5733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IN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MICROBES IN INDUSTRIAL </a:t>
            </a:r>
            <a:r>
              <a:rPr lang="en-IN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PRODUCTS</a:t>
            </a:r>
            <a:r>
              <a:rPr lang="en" sz="2200" b="1" dirty="0" smtClean="0">
                <a:solidFill>
                  <a:srgbClr val="FF0000"/>
                </a:solidFill>
                <a:latin typeface="Calibri"/>
                <a:cs typeface="Calibri"/>
                <a:sym typeface="Calibri"/>
              </a:rPr>
              <a:t>:</a:t>
            </a:r>
            <a:endParaRPr lang="en" sz="2200" b="1" dirty="0" smtClean="0">
              <a:solidFill>
                <a:srgbClr val="FF0000"/>
              </a:solidFill>
              <a:latin typeface="Calibri"/>
              <a:cs typeface="Calibri"/>
              <a:sym typeface="Calibri"/>
            </a:endParaRPr>
          </a:p>
          <a:p>
            <a:pPr>
              <a:buSzPts val="1800"/>
            </a:pPr>
            <a:r>
              <a:rPr lang="en-US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en" sz="1800" b="1" dirty="0" smtClean="0">
              <a:solidFill>
                <a:schemeClr val="tx1"/>
              </a:solidFill>
              <a:latin typeface="Calibri"/>
              <a:cs typeface="Calibri"/>
              <a:sym typeface="Calibri"/>
            </a:endParaRPr>
          </a:p>
          <a:p>
            <a:pPr>
              <a:buSzPts val="1800"/>
            </a:pPr>
            <a:r>
              <a:rPr lang="en" sz="2200" b="1" dirty="0" smtClean="0">
                <a:solidFill>
                  <a:srgbClr val="FF0000"/>
                </a:solidFill>
                <a:latin typeface="Calibri"/>
                <a:cs typeface="Calibri"/>
                <a:sym typeface="Calibri"/>
              </a:rPr>
              <a:t> </a:t>
            </a: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1138335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4522" y="1315616"/>
            <a:ext cx="809897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/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38538" y="979715"/>
            <a:ext cx="386287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A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number of products like beverages and antibiotics involve uses of microbes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Production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on large scale requires growing microbes in very large vessels called fermenters.</a:t>
            </a:r>
          </a:p>
          <a:p>
            <a:pPr algn="just"/>
            <a:endParaRPr lang="en-US" b="1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Fermented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Beverages-</a:t>
            </a:r>
            <a:r>
              <a:rPr lang="en-US" b="1" dirty="0" smtClean="0">
                <a:latin typeface="Calibri" pitchFamily="34" charset="0"/>
                <a:cs typeface="Calibri" pitchFamily="34" charset="0"/>
              </a:rPr>
              <a:t> </a:t>
            </a:r>
            <a:r>
              <a:rPr lang="en-US" i="1" dirty="0" smtClean="0">
                <a:latin typeface="Calibri" pitchFamily="34" charset="0"/>
                <a:cs typeface="Calibri" pitchFamily="34" charset="0"/>
              </a:rPr>
              <a:t>Saccharomyces cerevisiae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used for bread-making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baker’s yeast.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commonly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called brewer’s yeast, is used for fermenting malted cereals and fruit juices, to produce beverages like wine, bear, whisky and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rum.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Wine and bear are produced without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distillation.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 Whereas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whisky, brandy and rum are produced by distillation of the fermented broth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  <a:endParaRPr lang="en-US" dirty="0"/>
          </a:p>
        </p:txBody>
      </p:sp>
      <p:pic>
        <p:nvPicPr>
          <p:cNvPr id="9" name="Picture 8" descr="https://lh3.googleusercontent.com/wBSnKcNebY9AlHFh9VUhca5SXERs7VjEFbLBFTMzA_cLRv_iNx3542kE8S_65Iwrxi2phjNpWl8C-cG1Gm82seyN8v-yx9orw9yvUcTOl8wSk_618p7VSyRrnaf8xabYJ5piJp2RQlumiyE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16598" y="970384"/>
            <a:ext cx="4198193" cy="381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418376" y="555635"/>
            <a:ext cx="7773901" cy="5733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IN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MICROBES IN INDUSTRIAL </a:t>
            </a:r>
            <a:r>
              <a:rPr lang="en-IN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PRODUCTS</a:t>
            </a:r>
            <a:r>
              <a:rPr lang="en" sz="2200" b="1" dirty="0" smtClean="0">
                <a:solidFill>
                  <a:srgbClr val="FF0000"/>
                </a:solidFill>
                <a:latin typeface="Calibri"/>
                <a:cs typeface="Calibri"/>
                <a:sym typeface="Calibri"/>
              </a:rPr>
              <a:t>:</a:t>
            </a:r>
            <a:endParaRPr lang="en" sz="2200" b="1" dirty="0" smtClean="0">
              <a:solidFill>
                <a:srgbClr val="FF0000"/>
              </a:solidFill>
              <a:latin typeface="Calibri"/>
              <a:cs typeface="Calibri"/>
              <a:sym typeface="Calibri"/>
            </a:endParaRPr>
          </a:p>
          <a:p>
            <a:pPr>
              <a:buSzPts val="1800"/>
            </a:pPr>
            <a:r>
              <a:rPr lang="en-US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en" sz="1800" b="1" dirty="0" smtClean="0">
              <a:solidFill>
                <a:schemeClr val="tx1"/>
              </a:solidFill>
              <a:latin typeface="Calibri"/>
              <a:cs typeface="Calibri"/>
              <a:sym typeface="Calibri"/>
            </a:endParaRPr>
          </a:p>
          <a:p>
            <a:pPr>
              <a:buSzPts val="1800"/>
            </a:pPr>
            <a:r>
              <a:rPr lang="en" sz="2200" b="1" dirty="0" smtClean="0">
                <a:solidFill>
                  <a:srgbClr val="FF0000"/>
                </a:solidFill>
                <a:latin typeface="Calibri"/>
                <a:cs typeface="Calibri"/>
                <a:sym typeface="Calibri"/>
              </a:rPr>
              <a:t> </a:t>
            </a: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1138335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4522" y="1315616"/>
            <a:ext cx="809897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/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01214" y="989045"/>
            <a:ext cx="8238931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 fontAlgn="base"/>
            <a:endParaRPr lang="en-US" dirty="0" smtClean="0"/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Antibiotics-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they are chemical substances produced by some microbes and can kill or retard the growth of other microbes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  <a:r>
              <a:rPr lang="en-US" dirty="0" smtClean="0"/>
              <a:t> </a:t>
            </a:r>
            <a:endParaRPr lang="en-US" dirty="0" smtClean="0"/>
          </a:p>
          <a:p>
            <a:pPr algn="just"/>
            <a:endParaRPr lang="en-US" dirty="0" smtClean="0"/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Alexander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Fleming while working on </a:t>
            </a:r>
            <a:r>
              <a:rPr lang="en-US" i="1" dirty="0" smtClean="0">
                <a:latin typeface="Calibri" pitchFamily="34" charset="0"/>
                <a:cs typeface="Calibri" pitchFamily="34" charset="0"/>
              </a:rPr>
              <a:t>Staphylococci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bacteria, once observed a mould growing in one of his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unwashed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culture plates around which Staphylococci could not grow.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He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found out that it was due to a chemical produced by the mould and he named it Penicillin after the mould </a:t>
            </a:r>
            <a:r>
              <a:rPr lang="en-US" i="1" dirty="0" smtClean="0">
                <a:latin typeface="Calibri" pitchFamily="34" charset="0"/>
                <a:cs typeface="Calibri" pitchFamily="34" charset="0"/>
              </a:rPr>
              <a:t>Penicillium </a:t>
            </a:r>
            <a:r>
              <a:rPr lang="en-US" i="1" dirty="0" smtClean="0">
                <a:latin typeface="Calibri" pitchFamily="34" charset="0"/>
                <a:cs typeface="Calibri" pitchFamily="34" charset="0"/>
              </a:rPr>
              <a:t>notatum. </a:t>
            </a:r>
          </a:p>
          <a:p>
            <a:pPr algn="just"/>
            <a:endParaRPr lang="en-US" i="1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However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, its full potential as an effective antibiotic was established much later by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Ernest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Chain and Howard Florey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This antibiotic was extensively used to treat American soldiers wounded in World War II. Fleming. Chain and Florey were awarded the Nobel Prize in 1945, for this discovery</a:t>
            </a:r>
            <a:r>
              <a:rPr lang="en-US" dirty="0" smtClean="0"/>
              <a:t>. </a:t>
            </a:r>
            <a:endParaRPr lang="en-US" dirty="0" smtClean="0"/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Penicillin was first antibiotic to be discovered. Antibiotics have great improved our capacity to treat deadly diseases such as plague, whooping cough, diphtheria and leprosy.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427707" y="369022"/>
            <a:ext cx="7139420" cy="5733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IN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MICROBES IN INDUSTRIAL </a:t>
            </a:r>
            <a:r>
              <a:rPr lang="en-IN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PRODUCTS</a:t>
            </a:r>
            <a:r>
              <a:rPr lang="en" sz="2200" b="1" dirty="0" smtClean="0">
                <a:solidFill>
                  <a:srgbClr val="FF0000"/>
                </a:solidFill>
                <a:latin typeface="Calibri"/>
                <a:cs typeface="Calibri"/>
                <a:sym typeface="Calibri"/>
              </a:rPr>
              <a:t>:</a:t>
            </a:r>
            <a:endParaRPr lang="en" sz="2200" b="1" dirty="0" smtClean="0">
              <a:solidFill>
                <a:srgbClr val="FF0000"/>
              </a:solidFill>
              <a:latin typeface="Calibri"/>
              <a:cs typeface="Calibri"/>
              <a:sym typeface="Calibri"/>
            </a:endParaRPr>
          </a:p>
          <a:p>
            <a:pPr>
              <a:buSzPts val="1800"/>
            </a:pPr>
            <a:r>
              <a:rPr lang="en-US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en" sz="1800" b="1" dirty="0" smtClean="0">
              <a:solidFill>
                <a:schemeClr val="tx1"/>
              </a:solidFill>
              <a:latin typeface="Calibri"/>
              <a:cs typeface="Calibri"/>
              <a:sym typeface="Calibri"/>
            </a:endParaRPr>
          </a:p>
          <a:p>
            <a:pPr>
              <a:buSzPts val="1800"/>
            </a:pPr>
            <a:r>
              <a:rPr lang="en" sz="2200" b="1" dirty="0" smtClean="0">
                <a:solidFill>
                  <a:srgbClr val="FF0000"/>
                </a:solidFill>
                <a:latin typeface="Calibri"/>
                <a:cs typeface="Calibri"/>
                <a:sym typeface="Calibri"/>
              </a:rPr>
              <a:t> </a:t>
            </a: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1138335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4522" y="1315616"/>
            <a:ext cx="809897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/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198" y="1436914"/>
            <a:ext cx="82389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 fontAlgn="base"/>
            <a:endParaRPr lang="en-US" dirty="0" smtClean="0"/>
          </a:p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29210" y="811764"/>
            <a:ext cx="824826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Chemical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, Organic acids , Enzymes and other Bioactive Molecules are commercially produced by microbes.</a:t>
            </a:r>
          </a:p>
          <a:p>
            <a:pPr algn="just"/>
            <a:r>
              <a:rPr lang="en-US" b="1" dirty="0" smtClean="0">
                <a:latin typeface="Calibri" pitchFamily="34" charset="0"/>
                <a:cs typeface="Calibri" pitchFamily="34" charset="0"/>
              </a:rPr>
              <a:t>Chemicals </a:t>
            </a:r>
            <a:r>
              <a:rPr lang="en-US" b="1" dirty="0" smtClean="0">
                <a:latin typeface="Calibri" pitchFamily="34" charset="0"/>
                <a:cs typeface="Calibri" pitchFamily="34" charset="0"/>
              </a:rPr>
              <a:t>: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/>
            <a:r>
              <a:rPr lang="en-US" i="1" dirty="0" smtClean="0">
                <a:latin typeface="Calibri" pitchFamily="34" charset="0"/>
                <a:cs typeface="Calibri" pitchFamily="34" charset="0"/>
              </a:rPr>
              <a:t>Aspergillus niger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 (fungus) – Citric acid</a:t>
            </a:r>
          </a:p>
          <a:p>
            <a:pPr lvl="0" algn="just"/>
            <a:r>
              <a:rPr lang="en-US" i="1" dirty="0" smtClean="0">
                <a:latin typeface="Calibri" pitchFamily="34" charset="0"/>
                <a:cs typeface="Calibri" pitchFamily="34" charset="0"/>
              </a:rPr>
              <a:t>Acetobacter aceti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 (bacterium) – Acetic acid</a:t>
            </a:r>
          </a:p>
          <a:p>
            <a:pPr lvl="0" algn="just"/>
            <a:r>
              <a:rPr lang="en-US" i="1" dirty="0" smtClean="0">
                <a:latin typeface="Calibri" pitchFamily="34" charset="0"/>
                <a:cs typeface="Calibri" pitchFamily="34" charset="0"/>
              </a:rPr>
              <a:t>Clostridium butylicum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 (bacterium) – Butyric acid</a:t>
            </a:r>
          </a:p>
          <a:p>
            <a:pPr lvl="0" algn="just"/>
            <a:r>
              <a:rPr lang="en-US" i="1" dirty="0" smtClean="0">
                <a:latin typeface="Calibri" pitchFamily="34" charset="0"/>
                <a:cs typeface="Calibri" pitchFamily="34" charset="0"/>
              </a:rPr>
              <a:t>Lactobacillus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 (bacterium) – Lactic acid</a:t>
            </a:r>
          </a:p>
          <a:p>
            <a:pPr lvl="0" algn="just"/>
            <a:r>
              <a:rPr lang="en-US" i="1" dirty="0" smtClean="0">
                <a:latin typeface="Calibri" pitchFamily="34" charset="0"/>
                <a:cs typeface="Calibri" pitchFamily="34" charset="0"/>
              </a:rPr>
              <a:t>Saccharomyces cerevisiae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 – Ethanol</a:t>
            </a:r>
          </a:p>
          <a:p>
            <a:pPr algn="just"/>
            <a:r>
              <a:rPr lang="en-US" b="1" dirty="0" smtClean="0">
                <a:latin typeface="Calibri" pitchFamily="34" charset="0"/>
                <a:cs typeface="Calibri" pitchFamily="34" charset="0"/>
              </a:rPr>
              <a:t>Enzymes</a:t>
            </a:r>
            <a:r>
              <a:rPr lang="en-US" b="1" dirty="0" smtClean="0">
                <a:latin typeface="Calibri" pitchFamily="34" charset="0"/>
                <a:cs typeface="Calibri" pitchFamily="34" charset="0"/>
              </a:rPr>
              <a:t>: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Lipase – used in laundry detergents</a:t>
            </a:r>
          </a:p>
          <a:p>
            <a:pPr lvl="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Pectinase and protease – used in bottled juices</a:t>
            </a:r>
          </a:p>
          <a:p>
            <a:pPr algn="just"/>
            <a:r>
              <a:rPr lang="en-US" b="1" dirty="0" smtClean="0">
                <a:latin typeface="Calibri" pitchFamily="34" charset="0"/>
                <a:cs typeface="Calibri" pitchFamily="34" charset="0"/>
              </a:rPr>
              <a:t>Bioactive </a:t>
            </a:r>
            <a:r>
              <a:rPr lang="en-US" b="1" dirty="0" smtClean="0">
                <a:latin typeface="Calibri" pitchFamily="34" charset="0"/>
                <a:cs typeface="Calibri" pitchFamily="34" charset="0"/>
              </a:rPr>
              <a:t>molecules</a:t>
            </a:r>
            <a:r>
              <a:rPr lang="en-US" b="1" dirty="0" smtClean="0">
                <a:latin typeface="Calibri" pitchFamily="34" charset="0"/>
                <a:cs typeface="Calibri" pitchFamily="34" charset="0"/>
              </a:rPr>
              <a:t>:</a:t>
            </a:r>
          </a:p>
          <a:p>
            <a:pPr lvl="0" algn="just"/>
            <a:endParaRPr lang="en-US" b="1" dirty="0" smtClean="0">
              <a:latin typeface="Calibri" pitchFamily="34" charset="0"/>
              <a:cs typeface="Calibri" pitchFamily="34" charset="0"/>
            </a:endParaRPr>
          </a:p>
          <a:p>
            <a:pPr lvl="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Streptokinase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(</a:t>
            </a:r>
            <a:r>
              <a:rPr lang="en-US" i="1" dirty="0" smtClean="0">
                <a:latin typeface="Calibri" pitchFamily="34" charset="0"/>
                <a:cs typeface="Calibri" pitchFamily="34" charset="0"/>
              </a:rPr>
              <a:t>Streptococcus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, bacterium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) – used as clot buster (to remove clots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).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Cyclosporin A (</a:t>
            </a:r>
            <a:r>
              <a:rPr lang="en-US" i="1" dirty="0" smtClean="0">
                <a:latin typeface="Calibri" pitchFamily="34" charset="0"/>
                <a:cs typeface="Calibri" pitchFamily="34" charset="0"/>
              </a:rPr>
              <a:t>Trichoderma polysporum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 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, fungi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) – used as immunosuppressive agent (for organ transplant patients).</a:t>
            </a:r>
          </a:p>
          <a:p>
            <a:pPr lvl="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Statins (</a:t>
            </a:r>
            <a:r>
              <a:rPr lang="en-US" i="1" dirty="0" smtClean="0">
                <a:latin typeface="Calibri" pitchFamily="34" charset="0"/>
                <a:cs typeface="Calibri" pitchFamily="34" charset="0"/>
              </a:rPr>
              <a:t>Monascus </a:t>
            </a:r>
            <a:r>
              <a:rPr lang="en-US" i="1" dirty="0" smtClean="0">
                <a:latin typeface="Calibri" pitchFamily="34" charset="0"/>
                <a:cs typeface="Calibri" pitchFamily="34" charset="0"/>
              </a:rPr>
              <a:t>purpureus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,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 yeast) – used as blood cholesterol lowering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agents.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85192" y="858418"/>
            <a:ext cx="8061649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algn="ctr">
              <a:lnSpc>
                <a:spcPct val="115000"/>
              </a:lnSpc>
              <a:buSzPts val="4000"/>
            </a:pPr>
            <a:endParaRPr lang="en-US" sz="4000" b="1" dirty="0" smtClean="0"/>
          </a:p>
          <a:p>
            <a:pPr marL="457200" lvl="0" algn="ctr">
              <a:lnSpc>
                <a:spcPct val="115000"/>
              </a:lnSpc>
              <a:buSzPts val="4000"/>
            </a:pPr>
            <a:r>
              <a:rPr lang="en-US" sz="4000" b="1" dirty="0" smtClean="0"/>
              <a:t>THANKING YOU</a:t>
            </a:r>
          </a:p>
          <a:p>
            <a:pPr marL="457200" lvl="0" algn="ctr">
              <a:lnSpc>
                <a:spcPct val="115000"/>
              </a:lnSpc>
              <a:buSzPts val="4000"/>
            </a:pPr>
            <a:r>
              <a:rPr lang="en-US" sz="4000" b="1" dirty="0" smtClean="0">
                <a:solidFill>
                  <a:srgbClr val="FF0000"/>
                </a:solidFill>
              </a:rPr>
              <a:t>ODM EDUCATIONAL GROUP</a:t>
            </a:r>
          </a:p>
          <a:p>
            <a:pPr marL="457200" lvl="0" algn="ctr">
              <a:lnSpc>
                <a:spcPct val="115000"/>
              </a:lnSpc>
              <a:buSzPts val="4000"/>
            </a:pPr>
            <a:endParaRPr lang="en-US" sz="4000" b="1" dirty="0" smtClean="0">
              <a:solidFill>
                <a:srgbClr val="FF0000"/>
              </a:solidFill>
            </a:endParaRPr>
          </a:p>
          <a:p>
            <a:pPr marL="457200" lvl="0" algn="ctr">
              <a:lnSpc>
                <a:spcPct val="115000"/>
              </a:lnSpc>
              <a:buSzPts val="4000"/>
            </a:pPr>
            <a:endParaRPr lang="en-US" sz="4000" dirty="0"/>
          </a:p>
        </p:txBody>
      </p:sp>
      <p:pic>
        <p:nvPicPr>
          <p:cNvPr id="6" name="Google Shape;62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024325" y="177282"/>
            <a:ext cx="895739" cy="81176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4158</TotalTime>
  <Words>370</Words>
  <Application>Microsoft Office PowerPoint</Application>
  <PresentationFormat>On-screen Show (16:9)</PresentationFormat>
  <Paragraphs>112</Paragraphs>
  <Slides>7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Simple Light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460</cp:revision>
  <dcterms:modified xsi:type="dcterms:W3CDTF">2020-07-19T06:50:45Z</dcterms:modified>
</cp:coreProperties>
</file>