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comments/comment8.xml" ContentType="application/vnd.openxmlformats-officedocument.presentationml.comment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omments/comment6.xml" ContentType="application/vnd.openxmlformats-officedocument.presentationml.comments+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omments/comment7.xml" ContentType="application/vnd.openxmlformats-officedocument.presentationml.comments+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42"/>
  </p:notesMasterIdLst>
  <p:sldIdLst>
    <p:sldId id="256" r:id="rId2"/>
    <p:sldId id="271" r:id="rId3"/>
    <p:sldId id="263" r:id="rId4"/>
    <p:sldId id="370" r:id="rId5"/>
    <p:sldId id="420" r:id="rId6"/>
    <p:sldId id="300" r:id="rId7"/>
    <p:sldId id="264" r:id="rId8"/>
    <p:sldId id="389" r:id="rId9"/>
    <p:sldId id="272" r:id="rId10"/>
    <p:sldId id="405" r:id="rId11"/>
    <p:sldId id="421" r:id="rId12"/>
    <p:sldId id="422" r:id="rId13"/>
    <p:sldId id="273" r:id="rId14"/>
    <p:sldId id="270" r:id="rId15"/>
    <p:sldId id="257" r:id="rId16"/>
    <p:sldId id="339" r:id="rId17"/>
    <p:sldId id="423" r:id="rId18"/>
    <p:sldId id="424" r:id="rId19"/>
    <p:sldId id="407" r:id="rId20"/>
    <p:sldId id="269" r:id="rId21"/>
    <p:sldId id="391" r:id="rId22"/>
    <p:sldId id="425" r:id="rId23"/>
    <p:sldId id="426" r:id="rId24"/>
    <p:sldId id="415" r:id="rId25"/>
    <p:sldId id="375" r:id="rId26"/>
    <p:sldId id="409" r:id="rId27"/>
    <p:sldId id="302" r:id="rId28"/>
    <p:sldId id="427" r:id="rId29"/>
    <p:sldId id="428" r:id="rId30"/>
    <p:sldId id="373" r:id="rId31"/>
    <p:sldId id="304" r:id="rId32"/>
    <p:sldId id="429" r:id="rId33"/>
    <p:sldId id="430" r:id="rId34"/>
    <p:sldId id="377" r:id="rId35"/>
    <p:sldId id="417" r:id="rId36"/>
    <p:sldId id="411" r:id="rId37"/>
    <p:sldId id="305" r:id="rId38"/>
    <p:sldId id="266" r:id="rId39"/>
    <p:sldId id="419" r:id="rId40"/>
    <p:sldId id="431" r:id="rId4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2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87" autoAdjust="0"/>
  </p:normalViewPr>
  <p:slideViewPr>
    <p:cSldViewPr snapToGrid="0">
      <p:cViewPr>
        <p:scale>
          <a:sx n="102" d="100"/>
          <a:sy n="102" d="100"/>
        </p:scale>
        <p:origin x="-444" y="-1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1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18">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0">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2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2">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2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4">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2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6">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12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28">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10/23/2020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comments" Target="../comments/comment8.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CLASS-76</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8913" name="Rectangle 1"/>
          <p:cNvSpPr>
            <a:spLocks noChangeArrowheads="1"/>
          </p:cNvSpPr>
          <p:nvPr/>
        </p:nvSpPr>
        <p:spPr bwMode="auto">
          <a:xfrm>
            <a:off x="1222310" y="550506"/>
            <a:ext cx="792169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Types of Expenses</a:t>
            </a:r>
            <a:endParaRPr kumimoji="0" lang="en-US"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Direct Expenses:</a:t>
            </a:r>
            <a:r>
              <a:rPr kumimoji="0" lang="en-US" sz="1200" b="0" i="0" u="none" strike="noStrike" cap="none" normalizeH="0" baseline="0" dirty="0" smtClean="0">
                <a:ln>
                  <a:noFill/>
                </a:ln>
                <a:solidFill>
                  <a:srgbClr val="FF0000"/>
                </a:solidFill>
                <a:effectLst/>
                <a:latin typeface="Calibri"/>
                <a:ea typeface="Times New Roman" pitchFamily="18" charset="0"/>
                <a:cs typeface="Segoe UI" pitchFamily="34" charset="0"/>
              </a:rPr>
              <a:t> </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Those expenses which are incurred on purchasing of goods and for converting raw material into the finished goods e.g.</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Manufacturing wages, Expenses on purchases (including all duty and tax paid on purchases), Carriage/Freight/Cartage inwards, Production expenses (such as power and fuel, water etc.), factory expenses (e.g. lighting, rent and rates), Royalty based on Production etc.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Note: All direct expenses are debited to Trading account.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Indirect Expenses:</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Those expenses which are not directly related to production or purchase of the goods are called indirect expenses. It includes those expenses which are related to office and administration, selling and distribution of goods and financial expenses etc.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These expenses are shown in the debit side of the Profit and Loss A/c.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Calculation of Gross Profit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Gross Profit = Net Sales </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Cost of Goods Sold</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Cost of goods sold = Opening Stock + Net Purchases + Direct Expenses </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Closing Stock.</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Calculation of Operating Profit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Operating profit = Net sales </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Operating cost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OR</a:t>
            </a:r>
            <a:endParaRPr kumimoji="0" lang="en-US"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Gross Profit </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(Office and Administrative Expenses + selling and distribution exp.)</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Operating Cost = Cost of Goods Sold + Office and Administrative Expenses + Selling and distribution exp.</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Net Profit = Operating Profit + Non-operating Income </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Non-operating expenses.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CLASS-78</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3">
            <a:alphaModFix/>
          </a:blip>
          <a:srcRect/>
          <a:stretch/>
        </p:blipFill>
        <p:spPr>
          <a:xfrm>
            <a:off x="7279751" y="3576689"/>
            <a:ext cx="1170475" cy="1170475"/>
          </a:xfrm>
          <a:prstGeom prst="rect">
            <a:avLst/>
          </a:prstGeom>
          <a:noFill/>
          <a:ln>
            <a:noFill/>
          </a:ln>
        </p:spPr>
      </p:pic>
      <p:sp>
        <p:nvSpPr>
          <p:cNvPr id="36865" name="Rectangle 1"/>
          <p:cNvSpPr>
            <a:spLocks noChangeArrowheads="1"/>
          </p:cNvSpPr>
          <p:nvPr/>
        </p:nvSpPr>
        <p:spPr bwMode="auto">
          <a:xfrm>
            <a:off x="1315616" y="0"/>
            <a:ext cx="7828384"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FORM OF TRADING ACCOUNT TRADING ACCOUNT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For the year ended</a:t>
            </a:r>
            <a:r>
              <a:rPr kumimoji="0" lang="en-US" sz="1200" b="1" i="0" u="none" strike="noStrike" cap="none" normalizeH="0" baseline="0" dirty="0" smtClean="0">
                <a:ln>
                  <a:noFill/>
                </a:ln>
                <a:solidFill>
                  <a:srgbClr val="545454"/>
                </a:solidFill>
                <a:effectLst/>
                <a:latin typeface="Calibri"/>
                <a:ea typeface="Times New Roman" pitchFamily="18" charset="0"/>
                <a:cs typeface="Segoe U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nvGraphicFramePr>
        <p:xfrm>
          <a:off x="1539612" y="494652"/>
          <a:ext cx="7380452" cy="4752244"/>
        </p:xfrm>
        <a:graphic>
          <a:graphicData uri="http://schemas.openxmlformats.org/drawingml/2006/table">
            <a:tbl>
              <a:tblPr/>
              <a:tblGrid>
                <a:gridCol w="1845113"/>
                <a:gridCol w="1845113"/>
                <a:gridCol w="1845113"/>
                <a:gridCol w="1845113"/>
              </a:tblGrid>
              <a:tr h="289658">
                <a:tc>
                  <a:txBody>
                    <a:bodyPr/>
                    <a:lstStyle/>
                    <a:p>
                      <a:pPr>
                        <a:lnSpc>
                          <a:spcPct val="115000"/>
                        </a:lnSpc>
                        <a:spcAft>
                          <a:spcPts val="0"/>
                        </a:spcAft>
                      </a:pPr>
                      <a:r>
                        <a:rPr lang="en-IN" sz="1100" i="1">
                          <a:solidFill>
                            <a:srgbClr val="545454"/>
                          </a:solidFill>
                          <a:latin typeface="Segoe UI"/>
                          <a:ea typeface="Times New Roman"/>
                          <a:cs typeface="Mangal"/>
                        </a:rPr>
                        <a:t>Particulars</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100" i="1">
                          <a:solidFill>
                            <a:srgbClr val="545454"/>
                          </a:solidFill>
                          <a:latin typeface="Segoe UI"/>
                          <a:ea typeface="Times New Roman"/>
                          <a:cs typeface="Mangal"/>
                        </a:rPr>
                        <a:t>Rs.</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100" i="1">
                          <a:solidFill>
                            <a:srgbClr val="545454"/>
                          </a:solidFill>
                          <a:latin typeface="Segoe UI"/>
                          <a:ea typeface="Times New Roman"/>
                          <a:cs typeface="Mangal"/>
                        </a:rPr>
                        <a:t>Particulars</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100" i="1">
                          <a:solidFill>
                            <a:srgbClr val="545454"/>
                          </a:solidFill>
                          <a:latin typeface="Segoe UI"/>
                          <a:ea typeface="Times New Roman"/>
                          <a:cs typeface="Mangal"/>
                        </a:rPr>
                        <a:t>Rs.</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4132923">
                <a:tc>
                  <a:txBody>
                    <a:bodyPr/>
                    <a:lstStyle/>
                    <a:p>
                      <a:pPr>
                        <a:lnSpc>
                          <a:spcPct val="115000"/>
                        </a:lnSpc>
                        <a:spcAft>
                          <a:spcPts val="0"/>
                        </a:spcAft>
                      </a:pPr>
                      <a:r>
                        <a:rPr lang="en-IN" sz="1100">
                          <a:solidFill>
                            <a:srgbClr val="545454"/>
                          </a:solidFill>
                          <a:latin typeface="Segoe UI"/>
                          <a:ea typeface="Times New Roman"/>
                          <a:cs typeface="Mangal"/>
                        </a:rPr>
                        <a:t>To Opening Stock</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Purchases</a:t>
                      </a:r>
                      <a:endParaRPr lang="en-US" sz="1100">
                        <a:latin typeface="Calibri"/>
                        <a:ea typeface="Times New Roman"/>
                        <a:cs typeface="Mangal"/>
                      </a:endParaRPr>
                    </a:p>
                    <a:p>
                      <a:pPr>
                        <a:lnSpc>
                          <a:spcPct val="115000"/>
                        </a:lnSpc>
                        <a:spcAft>
                          <a:spcPts val="0"/>
                        </a:spcAft>
                      </a:pPr>
                      <a:r>
                        <a:rPr lang="en-IN" sz="1100" b="1">
                          <a:solidFill>
                            <a:srgbClr val="545454"/>
                          </a:solidFill>
                          <a:latin typeface="Segoe UI"/>
                          <a:ea typeface="Times New Roman"/>
                          <a:cs typeface="Mangal"/>
                        </a:rPr>
                        <a:t>Less:</a:t>
                      </a:r>
                      <a:r>
                        <a:rPr lang="en-IN" sz="1100">
                          <a:solidFill>
                            <a:srgbClr val="545454"/>
                          </a:solidFill>
                          <a:latin typeface="Segoe UI"/>
                          <a:ea typeface="Times New Roman"/>
                          <a:cs typeface="Mangal"/>
                        </a:rPr>
                        <a:t> Purchases Returns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Wages/Wages and Salaries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Carriage Inwards To Freight Inwards To Gas &amp; Fuel</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Power &amp; Water</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Factory Rent &amp; Rates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manufacturing Expenses To Import and Customs Duty To Royalties on Production</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Gross Profit (Transferred to</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Profit &amp; Loss Account)</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100">
                        <a:latin typeface="Calibri"/>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100">
                          <a:solidFill>
                            <a:srgbClr val="545454"/>
                          </a:solidFill>
                          <a:latin typeface="Segoe UI"/>
                          <a:ea typeface="Times New Roman"/>
                          <a:cs typeface="Mangal"/>
                        </a:rPr>
                        <a:t>By Sales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Less: Return Inwards/Sales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Returns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By Closing Stock</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By Gross Loss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(Transferred to Profit &amp; Loss</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Account)</a:t>
                      </a:r>
                      <a:endParaRPr lang="en-US" sz="1100">
                        <a:latin typeface="Calibri"/>
                        <a:ea typeface="Times New Roman"/>
                        <a:cs typeface="Mangal"/>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100" dirty="0">
                        <a:latin typeface="Calibri"/>
                      </a:endParaRPr>
                    </a:p>
                  </a:txBody>
                  <a:tcPr marL="60047" marR="60047" marT="60047" marB="600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34817" name="Rectangle 1"/>
          <p:cNvSpPr>
            <a:spLocks noChangeArrowheads="1"/>
          </p:cNvSpPr>
          <p:nvPr/>
        </p:nvSpPr>
        <p:spPr bwMode="auto">
          <a:xfrm>
            <a:off x="1390260" y="0"/>
            <a:ext cx="7753739"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Format of Profit &amp; Loss Account Profit &amp;</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Loss Account for the Year Ended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nvGraphicFramePr>
        <p:xfrm>
          <a:off x="1306284" y="408527"/>
          <a:ext cx="7837716" cy="5852518"/>
        </p:xfrm>
        <a:graphic>
          <a:graphicData uri="http://schemas.openxmlformats.org/drawingml/2006/table">
            <a:tbl>
              <a:tblPr/>
              <a:tblGrid>
                <a:gridCol w="1959429"/>
                <a:gridCol w="1959429"/>
                <a:gridCol w="1959429"/>
                <a:gridCol w="1959429"/>
              </a:tblGrid>
              <a:tr h="277314">
                <a:tc>
                  <a:txBody>
                    <a:bodyPr/>
                    <a:lstStyle/>
                    <a:p>
                      <a:pPr>
                        <a:lnSpc>
                          <a:spcPct val="115000"/>
                        </a:lnSpc>
                        <a:spcAft>
                          <a:spcPts val="0"/>
                        </a:spcAft>
                      </a:pPr>
                      <a:r>
                        <a:rPr lang="en-IN" sz="1200" b="1" dirty="0">
                          <a:solidFill>
                            <a:srgbClr val="545454"/>
                          </a:solidFill>
                          <a:latin typeface="Segoe UI"/>
                          <a:ea typeface="Times New Roman"/>
                          <a:cs typeface="Mangal"/>
                        </a:rPr>
                        <a:t>Particulars</a:t>
                      </a:r>
                      <a:endParaRPr lang="en-US" sz="1200" dirty="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Rs.</a:t>
                      </a:r>
                      <a:endParaRPr lang="en-US" sz="120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Particulars</a:t>
                      </a:r>
                      <a:endParaRPr lang="en-US" sz="120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Rs.</a:t>
                      </a:r>
                      <a:endParaRPr lang="en-US" sz="120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5125315">
                <a:tc>
                  <a:txBody>
                    <a:bodyPr/>
                    <a:lstStyle/>
                    <a:p>
                      <a:pPr>
                        <a:lnSpc>
                          <a:spcPct val="115000"/>
                        </a:lnSpc>
                        <a:spcAft>
                          <a:spcPts val="0"/>
                        </a:spcAft>
                      </a:pPr>
                      <a:r>
                        <a:rPr lang="en-IN" sz="1200" b="1">
                          <a:solidFill>
                            <a:srgbClr val="545454"/>
                          </a:solidFill>
                          <a:latin typeface="Segoe UI"/>
                          <a:ea typeface="Times New Roman"/>
                          <a:cs typeface="Mangal"/>
                        </a:rPr>
                        <a:t>To Gross Loss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(Transferred from Trading A/c)</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Office &amp; Admin. Expenses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Salaries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Rent Rates Taxes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Printing and Stationery</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Salaries &amp; Wages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Postages and Telephones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Office Lighting</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Insurance Premium</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Legal Expenses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Audit Fees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Travelling Expenses</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Selling &amp; Distribution Exp.</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Carriage and Freight Outwards</a:t>
                      </a:r>
                      <a:endParaRPr lang="en-US" sz="120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By Gross Profit</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(Transferred from Trading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Rent Received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Discount Received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Rebates</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Commission Received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Interest Received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Dividend Received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Bad Debts Recovered</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Apprentice fees or premium</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Gain on Sale of Fixed Asset</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Miscellaneous Receipts</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By Net Loss (If Dr. side&gt; Cr. side) (Transferred to capital Account)</a:t>
                      </a:r>
                      <a:endParaRPr lang="en-US" sz="1200">
                        <a:latin typeface="Calibri"/>
                        <a:ea typeface="Times New Roman"/>
                        <a:cs typeface="Mangal"/>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dirty="0">
                        <a:latin typeface="Calibri"/>
                      </a:endParaRPr>
                    </a:p>
                  </a:txBody>
                  <a:tcPr marL="51810" marR="51810" marT="51810" marB="5181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334276" y="709130"/>
          <a:ext cx="7501816" cy="3312164"/>
        </p:xfrm>
        <a:graphic>
          <a:graphicData uri="http://schemas.openxmlformats.org/drawingml/2006/table">
            <a:tbl>
              <a:tblPr/>
              <a:tblGrid>
                <a:gridCol w="1875454"/>
                <a:gridCol w="1875454"/>
                <a:gridCol w="1875454"/>
                <a:gridCol w="1875454"/>
              </a:tblGrid>
              <a:tr h="382571">
                <a:tc>
                  <a:txBody>
                    <a:bodyPr/>
                    <a:lstStyle/>
                    <a:p>
                      <a:pPr>
                        <a:lnSpc>
                          <a:spcPct val="115000"/>
                        </a:lnSpc>
                        <a:spcAft>
                          <a:spcPts val="0"/>
                        </a:spcAft>
                      </a:pPr>
                      <a:r>
                        <a:rPr lang="en-US" sz="1400" b="1" dirty="0">
                          <a:latin typeface="Calibri"/>
                          <a:ea typeface="Times New Roman"/>
                        </a:rPr>
                        <a:t>Particulars</a:t>
                      </a:r>
                      <a:endParaRPr lang="en-US" sz="1400" dirty="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Particulars</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a:latin typeface="Calibri"/>
                          <a:ea typeface="Times New Roman"/>
                        </a:rPr>
                        <a:t>Opening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2,50,000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Purchases Returns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22,000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a:latin typeface="Calibri"/>
                          <a:ea typeface="Times New Roman"/>
                        </a:rPr>
                        <a:t>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7,00,000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Sales Return</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36,000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dirty="0">
                          <a:latin typeface="Calibri"/>
                          <a:ea typeface="Times New Roman"/>
                        </a:rPr>
                        <a:t>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18,00,000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Gas, Fuel and Power</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75,000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a:latin typeface="Calibri"/>
                          <a:ea typeface="Times New Roman"/>
                        </a:rPr>
                        <a:t>Wages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2,06,000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Dock Charges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a:latin typeface="Calibri"/>
                          <a:ea typeface="Times New Roman"/>
                        </a:rPr>
                        <a:t>Carriage Inward</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34,000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Factory Lighting</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96,000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82571">
                <a:tc>
                  <a:txBody>
                    <a:bodyPr/>
                    <a:lstStyle/>
                    <a:p>
                      <a:pPr>
                        <a:lnSpc>
                          <a:spcPct val="115000"/>
                        </a:lnSpc>
                        <a:spcAft>
                          <a:spcPts val="0"/>
                        </a:spcAft>
                      </a:pPr>
                      <a:r>
                        <a:rPr lang="en-US" sz="1400">
                          <a:latin typeface="Calibri"/>
                          <a:ea typeface="Times New Roman"/>
                        </a:rPr>
                        <a:t>Carriage Outward</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Office Lighting</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600419">
                <a:tc>
                  <a:txBody>
                    <a:bodyPr/>
                    <a:lstStyle/>
                    <a:p>
                      <a:pPr>
                        <a:lnSpc>
                          <a:spcPct val="115000"/>
                        </a:lnSpc>
                        <a:spcAft>
                          <a:spcPts val="0"/>
                        </a:spcAft>
                      </a:pPr>
                      <a:r>
                        <a:rPr lang="en-US" sz="1400">
                          <a:latin typeface="Calibri"/>
                          <a:ea typeface="Times New Roman"/>
                        </a:rPr>
                        <a:t>Manufacturing Expenses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2,48,000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33793" name="Rectangle 1"/>
          <p:cNvSpPr>
            <a:spLocks noChangeArrowheads="1"/>
          </p:cNvSpPr>
          <p:nvPr/>
        </p:nvSpPr>
        <p:spPr bwMode="auto">
          <a:xfrm>
            <a:off x="1380930" y="0"/>
            <a:ext cx="7763069"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Prepare a Trading Account from the following particulars for the year ended 31st March 2017:-</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Closing Stock is valued at </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6,00,000.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418254" y="500066"/>
          <a:ext cx="7417836" cy="4632261"/>
        </p:xfrm>
        <a:graphic>
          <a:graphicData uri="http://schemas.openxmlformats.org/drawingml/2006/table">
            <a:tbl>
              <a:tblPr/>
              <a:tblGrid>
                <a:gridCol w="1854459"/>
                <a:gridCol w="1854459"/>
                <a:gridCol w="1854459"/>
                <a:gridCol w="1854459"/>
              </a:tblGrid>
              <a:tr h="239256">
                <a:tc>
                  <a:txBody>
                    <a:bodyPr/>
                    <a:lstStyle/>
                    <a:p>
                      <a:pPr>
                        <a:lnSpc>
                          <a:spcPct val="115000"/>
                        </a:lnSpc>
                        <a:spcAft>
                          <a:spcPts val="0"/>
                        </a:spcAft>
                      </a:pPr>
                      <a:r>
                        <a:rPr lang="en-US" sz="1400" b="1" dirty="0">
                          <a:latin typeface="Calibri"/>
                          <a:ea typeface="Times New Roman"/>
                        </a:rPr>
                        <a:t>Particulars</a:t>
                      </a:r>
                      <a:endParaRPr lang="en-US" sz="1400" dirty="0">
                        <a:latin typeface="Calibri"/>
                        <a:ea typeface="Times New Roman"/>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Particulars</a:t>
                      </a:r>
                      <a:endParaRPr lang="en-US" sz="1400">
                        <a:latin typeface="Calibri"/>
                        <a:ea typeface="Times New Roman"/>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256">
                <a:tc>
                  <a:txBody>
                    <a:bodyPr/>
                    <a:lstStyle/>
                    <a:p>
                      <a:pPr>
                        <a:lnSpc>
                          <a:spcPct val="115000"/>
                        </a:lnSpc>
                        <a:spcAft>
                          <a:spcPts val="0"/>
                        </a:spcAft>
                      </a:pPr>
                      <a:r>
                        <a:rPr lang="en-US" sz="1400">
                          <a:latin typeface="Calibri"/>
                          <a:ea typeface="Times New Roman"/>
                        </a:rPr>
                        <a:t>General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Gross profit</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7,69,000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256">
                <a:tc>
                  <a:txBody>
                    <a:bodyPr/>
                    <a:lstStyle/>
                    <a:p>
                      <a:pPr>
                        <a:lnSpc>
                          <a:spcPct val="115000"/>
                        </a:lnSpc>
                        <a:spcAft>
                          <a:spcPts val="0"/>
                        </a:spcAft>
                      </a:pPr>
                      <a:r>
                        <a:rPr lang="en-US" sz="1400">
                          <a:latin typeface="Calibri"/>
                          <a:ea typeface="Times New Roman"/>
                        </a:rPr>
                        <a:t>Charity</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Carriage Outwards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256">
                <a:tc>
                  <a:txBody>
                    <a:bodyPr/>
                    <a:lstStyle/>
                    <a:p>
                      <a:pPr>
                        <a:lnSpc>
                          <a:spcPct val="115000"/>
                        </a:lnSpc>
                        <a:spcAft>
                          <a:spcPts val="0"/>
                        </a:spcAft>
                      </a:pPr>
                      <a:r>
                        <a:rPr lang="en-US" sz="1400">
                          <a:latin typeface="Calibri"/>
                          <a:ea typeface="Times New Roman"/>
                        </a:rPr>
                        <a:t>Office Lighting</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Office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16,000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Law Charges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5,800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Fire Insurance Premium</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Advertisement</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14,200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Telephone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13,500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dirty="0">
                          <a:latin typeface="Calibri"/>
                          <a:ea typeface="Times New Roman"/>
                        </a:rPr>
                        <a:t>Bank charges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Establishment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2,500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Commission</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Miscellaneous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7,100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Rent, Rates and Taxes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30,000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Discount Received</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6,200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Interest on investments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Traveller’s salary</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60,000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256">
                <a:tc>
                  <a:txBody>
                    <a:bodyPr/>
                    <a:lstStyle/>
                    <a:p>
                      <a:pPr>
                        <a:lnSpc>
                          <a:spcPct val="115000"/>
                        </a:lnSpc>
                        <a:spcAft>
                          <a:spcPts val="0"/>
                        </a:spcAft>
                      </a:pPr>
                      <a:r>
                        <a:rPr lang="en-US" sz="1400">
                          <a:latin typeface="Calibri"/>
                          <a:ea typeface="Times New Roman"/>
                        </a:rPr>
                        <a:t>Sundry Receipts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Repair</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4,300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256">
                <a:tc>
                  <a:txBody>
                    <a:bodyPr/>
                    <a:lstStyle/>
                    <a:p>
                      <a:pPr>
                        <a:lnSpc>
                          <a:spcPct val="115000"/>
                        </a:lnSpc>
                        <a:spcAft>
                          <a:spcPts val="0"/>
                        </a:spcAft>
                      </a:pPr>
                      <a:r>
                        <a:rPr lang="en-US" sz="1400">
                          <a:latin typeface="Calibri"/>
                          <a:ea typeface="Times New Roman"/>
                        </a:rPr>
                        <a:t>Indirect expenses</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2,100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Commission Cr.</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5495">
                <a:tc>
                  <a:txBody>
                    <a:bodyPr/>
                    <a:lstStyle/>
                    <a:p>
                      <a:pPr>
                        <a:lnSpc>
                          <a:spcPct val="115000"/>
                        </a:lnSpc>
                        <a:spcAft>
                          <a:spcPts val="0"/>
                        </a:spcAft>
                      </a:pPr>
                      <a:r>
                        <a:rPr lang="en-US" sz="1400">
                          <a:latin typeface="Calibri"/>
                          <a:ea typeface="Times New Roman"/>
                        </a:rPr>
                        <a:t>Printing and Stationery</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1,500</a:t>
                      </a: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1508" marR="51508" marT="51508" marB="5150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31745" name="Rectangle 1"/>
          <p:cNvSpPr>
            <a:spLocks noChangeArrowheads="1"/>
          </p:cNvSpPr>
          <p:nvPr/>
        </p:nvSpPr>
        <p:spPr bwMode="auto">
          <a:xfrm>
            <a:off x="1101012" y="149290"/>
            <a:ext cx="8042988"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Prepare Profit and Loss Account for the year ended 31st March, 2017 from the following particulars:-</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CLASS-79</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Rectangle 4"/>
          <p:cNvSpPr/>
          <p:nvPr/>
        </p:nvSpPr>
        <p:spPr>
          <a:xfrm>
            <a:off x="1268963" y="429208"/>
            <a:ext cx="7455159" cy="1384995"/>
          </a:xfrm>
          <a:prstGeom prst="rect">
            <a:avLst/>
          </a:prstGeom>
        </p:spPr>
        <p:txBody>
          <a:bodyPr wrap="square">
            <a:spAutoFit/>
          </a:bodyPr>
          <a:lstStyle/>
          <a:p>
            <a:r>
              <a:rPr lang="en-US" dirty="0" smtClean="0"/>
              <a:t>From the following information, prepare the Trading Account for the year ended 31st March, 2017</a:t>
            </a:r>
            <a:r>
              <a:rPr lang="en-US" dirty="0" smtClean="0"/>
              <a:t>:</a:t>
            </a:r>
          </a:p>
          <a:p>
            <a:endParaRPr lang="en-US" dirty="0" smtClean="0"/>
          </a:p>
          <a:p>
            <a:r>
              <a:rPr lang="en-US" dirty="0" smtClean="0"/>
              <a:t>Adjusted Purchases ₹ 15,00,000; Sales ₹ 21,40,000; Returns Inwards ₹ 40,000; Freight and Packing ₹ 15,000; Packing Expenses on Sales ₹ 20,000; Depreciation ₹ 36,000; Factory Expenses ₹ 60,000; Closing Stock ₹ 1,20,000.</a:t>
            </a:r>
            <a:endParaRPr lang="en-US" dirty="0"/>
          </a:p>
        </p:txBody>
      </p:sp>
      <p:graphicFrame>
        <p:nvGraphicFramePr>
          <p:cNvPr id="6" name="Table 5"/>
          <p:cNvGraphicFramePr>
            <a:graphicFrameLocks noGrp="1"/>
          </p:cNvGraphicFramePr>
          <p:nvPr/>
        </p:nvGraphicFramePr>
        <p:xfrm>
          <a:off x="1399592" y="2181211"/>
          <a:ext cx="7455158" cy="2497836"/>
        </p:xfrm>
        <a:graphic>
          <a:graphicData uri="http://schemas.openxmlformats.org/drawingml/2006/table">
            <a:tbl>
              <a:tblPr/>
              <a:tblGrid>
                <a:gridCol w="3741575"/>
                <a:gridCol w="3713583"/>
              </a:tblGrid>
              <a:tr h="310200">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Tahoma"/>
                          <a:ea typeface="Times New Roman"/>
                        </a:rPr>
                        <a:t>₹</a:t>
                      </a:r>
                      <a:endParaRPr lang="en-US" sz="1600" dirty="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0200">
                <a:tc>
                  <a:txBody>
                    <a:bodyPr/>
                    <a:lstStyle/>
                    <a:p>
                      <a:pPr>
                        <a:lnSpc>
                          <a:spcPct val="115000"/>
                        </a:lnSpc>
                        <a:spcAft>
                          <a:spcPts val="0"/>
                        </a:spcAft>
                      </a:pPr>
                      <a:r>
                        <a:rPr lang="en-US" sz="1600">
                          <a:latin typeface="Calibri"/>
                          <a:ea typeface="Times New Roman"/>
                        </a:rPr>
                        <a:t>Closing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0200">
                <a:tc>
                  <a:txBody>
                    <a:bodyPr/>
                    <a:lstStyle/>
                    <a:p>
                      <a:pPr>
                        <a:lnSpc>
                          <a:spcPct val="115000"/>
                        </a:lnSpc>
                        <a:spcAft>
                          <a:spcPts val="0"/>
                        </a:spcAft>
                      </a:pPr>
                      <a:r>
                        <a:rPr lang="en-US" sz="1600">
                          <a:latin typeface="Calibri"/>
                          <a:ea typeface="Times New Roman"/>
                        </a:rPr>
                        <a:t>Wages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0200">
                <a:tc>
                  <a:txBody>
                    <a:bodyPr/>
                    <a:lstStyle/>
                    <a:p>
                      <a:pPr>
                        <a:lnSpc>
                          <a:spcPct val="115000"/>
                        </a:lnSpc>
                        <a:spcAft>
                          <a:spcPts val="0"/>
                        </a:spcAft>
                      </a:pPr>
                      <a:r>
                        <a:rPr lang="en-US" sz="1600">
                          <a:latin typeface="Calibri"/>
                          <a:ea typeface="Times New Roman"/>
                        </a:rPr>
                        <a:t>Salary</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0200">
                <a:tc>
                  <a:txBody>
                    <a:bodyPr/>
                    <a:lstStyle/>
                    <a:p>
                      <a:pPr>
                        <a:lnSpc>
                          <a:spcPct val="115000"/>
                        </a:lnSpc>
                        <a:spcAft>
                          <a:spcPts val="0"/>
                        </a:spcAft>
                      </a:pPr>
                      <a:r>
                        <a:rPr lang="en-US" sz="1600">
                          <a:latin typeface="Calibri"/>
                          <a:ea typeface="Times New Roman"/>
                        </a:rPr>
                        <a:t>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6,88,000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0200">
                <a:tc>
                  <a:txBody>
                    <a:bodyPr/>
                    <a:lstStyle/>
                    <a:p>
                      <a:pPr>
                        <a:lnSpc>
                          <a:spcPct val="115000"/>
                        </a:lnSpc>
                        <a:spcAft>
                          <a:spcPts val="0"/>
                        </a:spcAft>
                      </a:pPr>
                      <a:r>
                        <a:rPr lang="en-US" sz="1600">
                          <a:latin typeface="Calibri"/>
                          <a:ea typeface="Times New Roman"/>
                        </a:rPr>
                        <a:t>Adjusted Purchase</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5,50,000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29697" name="Rectangle 1"/>
          <p:cNvSpPr>
            <a:spLocks noChangeArrowheads="1"/>
          </p:cNvSpPr>
          <p:nvPr/>
        </p:nvSpPr>
        <p:spPr bwMode="auto">
          <a:xfrm>
            <a:off x="1408922" y="1842191"/>
            <a:ext cx="7735078"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Calculate Gross Profit from the following information: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683966"/>
            <a:ext cx="1170475" cy="459533"/>
          </a:xfrm>
          <a:prstGeom prst="rect">
            <a:avLst/>
          </a:prstGeom>
          <a:noFill/>
          <a:ln>
            <a:noFill/>
          </a:ln>
        </p:spPr>
      </p:pic>
      <p:sp>
        <p:nvSpPr>
          <p:cNvPr id="49153" name="Rectangle 1"/>
          <p:cNvSpPr>
            <a:spLocks noChangeArrowheads="1"/>
          </p:cNvSpPr>
          <p:nvPr/>
        </p:nvSpPr>
        <p:spPr bwMode="auto">
          <a:xfrm>
            <a:off x="1250302" y="755780"/>
            <a:ext cx="789369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Financial Statements</a:t>
            </a: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Financial statements serves as a means of communicating information about the profitability (income statement) and the financial position (Balance Sheet) of the business in a concise and understandable manner at the end of accounting period.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Financial statements include these statements: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a:r>
            <a:r>
              <a:rPr kumimoji="0" lang="en-US" sz="1600" b="1" i="0" u="none" strike="noStrike" cap="none" normalizeH="0" baseline="0" dirty="0" err="1" smtClean="0">
                <a:ln>
                  <a:noFill/>
                </a:ln>
                <a:solidFill>
                  <a:srgbClr val="545454"/>
                </a:solidFill>
                <a:effectLst/>
                <a:latin typeface="Segoe UI" pitchFamily="34" charset="0"/>
                <a:ea typeface="Times New Roman" pitchFamily="18" charset="0"/>
                <a:cs typeface="Segoe UI" pitchFamily="34" charset="0"/>
              </a:rPr>
              <a:t>i</a:t>
            </a: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Income statement (Trading and Profit and Loss Account)</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prepared to ascertain gross profit and net profit/loss during an accounting period.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(ii)</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Statement of Financial Position (Balance Sheet)</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prepared to ascertain position (assets, liabilities and capital) of an enterprise at a particular point of time.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(iii)</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Schedules and notes forming part of Balance sheet and Income statement </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to give detail of various items shown in both the statements.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418252" y="1101012"/>
          <a:ext cx="7081936" cy="2178636"/>
        </p:xfrm>
        <a:graphic>
          <a:graphicData uri="http://schemas.openxmlformats.org/drawingml/2006/table">
            <a:tbl>
              <a:tblPr/>
              <a:tblGrid>
                <a:gridCol w="1770484"/>
                <a:gridCol w="1770484"/>
                <a:gridCol w="1770484"/>
                <a:gridCol w="1770484"/>
              </a:tblGrid>
              <a:tr h="544659">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Tahoma"/>
                          <a:ea typeface="Times New Roman"/>
                        </a:rPr>
                        <a:t>₹</a:t>
                      </a:r>
                      <a:endParaRPr lang="en-US" sz="16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Tahoma"/>
                          <a:ea typeface="Times New Roman"/>
                        </a:rPr>
                        <a:t>₹</a:t>
                      </a:r>
                      <a:endParaRPr lang="en-US" sz="16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44659">
                <a:tc>
                  <a:txBody>
                    <a:bodyPr/>
                    <a:lstStyle/>
                    <a:p>
                      <a:pPr>
                        <a:lnSpc>
                          <a:spcPct val="115000"/>
                        </a:lnSpc>
                        <a:spcAft>
                          <a:spcPts val="0"/>
                        </a:spcAft>
                      </a:pPr>
                      <a:r>
                        <a:rPr lang="en-US" sz="1600">
                          <a:latin typeface="Calibri"/>
                          <a:ea typeface="Times New Roman"/>
                        </a:rPr>
                        <a:t>Opening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Wages &amp; Salaries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44659">
                <a:tc>
                  <a:txBody>
                    <a:bodyPr/>
                    <a:lstStyle/>
                    <a:p>
                      <a:pPr>
                        <a:lnSpc>
                          <a:spcPct val="115000"/>
                        </a:lnSpc>
                        <a:spcAft>
                          <a:spcPts val="0"/>
                        </a:spcAft>
                      </a:pPr>
                      <a:r>
                        <a:rPr lang="en-US" sz="1600" dirty="0">
                          <a:latin typeface="Calibri"/>
                          <a:ea typeface="Times New Roman"/>
                        </a:rPr>
                        <a:t>Net 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50,000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Rent Paid</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15,000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44659">
                <a:tc>
                  <a:txBody>
                    <a:bodyPr/>
                    <a:lstStyle/>
                    <a:p>
                      <a:pPr>
                        <a:lnSpc>
                          <a:spcPct val="115000"/>
                        </a:lnSpc>
                        <a:spcAft>
                          <a:spcPts val="0"/>
                        </a:spcAft>
                      </a:pPr>
                      <a:r>
                        <a:rPr lang="en-US" sz="1600">
                          <a:latin typeface="Calibri"/>
                          <a:ea typeface="Times New Roman"/>
                        </a:rPr>
                        <a:t>Net 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1,90,000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Closing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15,000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27649" name="Rectangle 1"/>
          <p:cNvSpPr>
            <a:spLocks noChangeArrowheads="1"/>
          </p:cNvSpPr>
          <p:nvPr/>
        </p:nvSpPr>
        <p:spPr bwMode="auto">
          <a:xfrm>
            <a:off x="1474236" y="410547"/>
            <a:ext cx="7669763"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Calculate cost of goods sold from the following: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pSp>
        <p:nvGrpSpPr>
          <p:cNvPr id="24580" name="Group 4"/>
          <p:cNvGrpSpPr>
            <a:grpSpLocks/>
          </p:cNvGrpSpPr>
          <p:nvPr/>
        </p:nvGrpSpPr>
        <p:grpSpPr bwMode="auto">
          <a:xfrm>
            <a:off x="704850" y="579438"/>
            <a:ext cx="63500" cy="63500"/>
            <a:chOff x="1110" y="193"/>
            <a:chExt cx="100" cy="100"/>
          </a:xfrm>
        </p:grpSpPr>
        <p:sp>
          <p:nvSpPr>
            <p:cNvPr id="24582" name="Freeform 6"/>
            <p:cNvSpPr>
              <a:spLocks/>
            </p:cNvSpPr>
            <p:nvPr/>
          </p:nvSpPr>
          <p:spPr bwMode="auto">
            <a:xfrm>
              <a:off x="1120" y="203"/>
              <a:ext cx="80" cy="80"/>
            </a:xfrm>
            <a:custGeom>
              <a:avLst/>
              <a:gdLst/>
              <a:ahLst/>
              <a:cxnLst>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9"/>
                </a:cxn>
                <a:cxn ang="0">
                  <a:pos x="56" y="77"/>
                </a:cxn>
                <a:cxn ang="0">
                  <a:pos x="40" y="80"/>
                </a:cxn>
              </a:cxnLst>
              <a:rect l="0" t="0" r="r" b="b"/>
              <a:pathLst>
                <a:path w="80" h="80">
                  <a:moveTo>
                    <a:pt x="40" y="80"/>
                  </a:move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9"/>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81" name="Freeform 5"/>
            <p:cNvSpPr>
              <a:spLocks/>
            </p:cNvSpPr>
            <p:nvPr/>
          </p:nvSpPr>
          <p:spPr bwMode="auto">
            <a:xfrm>
              <a:off x="1120" y="203"/>
              <a:ext cx="80" cy="80"/>
            </a:xfrm>
            <a:custGeom>
              <a:avLst/>
              <a:gdLst/>
              <a:ahLst/>
              <a:cxnLst>
                <a:cxn ang="0">
                  <a:pos x="80" y="40"/>
                </a:cxn>
                <a:cxn ang="0">
                  <a:pos x="77" y="56"/>
                </a:cxn>
                <a:cxn ang="0">
                  <a:pos x="68" y="69"/>
                </a:cxn>
                <a:cxn ang="0">
                  <a:pos x="56" y="77"/>
                </a:cxn>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9"/>
                  </a:lnTo>
                  <a:lnTo>
                    <a:pt x="56" y="77"/>
                  </a:lnTo>
                  <a:lnTo>
                    <a:pt x="40" y="80"/>
                  </a:ln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577" name="Group 1"/>
          <p:cNvGrpSpPr>
            <a:grpSpLocks/>
          </p:cNvGrpSpPr>
          <p:nvPr/>
        </p:nvGrpSpPr>
        <p:grpSpPr bwMode="auto">
          <a:xfrm>
            <a:off x="704850" y="520700"/>
            <a:ext cx="63500" cy="63500"/>
            <a:chOff x="1110" y="101"/>
            <a:chExt cx="100" cy="100"/>
          </a:xfrm>
        </p:grpSpPr>
        <p:sp>
          <p:nvSpPr>
            <p:cNvPr id="24579" name="Freeform 3"/>
            <p:cNvSpPr>
              <a:spLocks/>
            </p:cNvSpPr>
            <p:nvPr/>
          </p:nvSpPr>
          <p:spPr bwMode="auto">
            <a:xfrm>
              <a:off x="1120" y="111"/>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78" name="Freeform 2"/>
            <p:cNvSpPr>
              <a:spLocks/>
            </p:cNvSpPr>
            <p:nvPr/>
          </p:nvSpPr>
          <p:spPr bwMode="auto">
            <a:xfrm>
              <a:off x="1120" y="111"/>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aphicFrame>
        <p:nvGraphicFramePr>
          <p:cNvPr id="12" name="Table 11"/>
          <p:cNvGraphicFramePr>
            <a:graphicFrameLocks noGrp="1"/>
          </p:cNvGraphicFramePr>
          <p:nvPr/>
        </p:nvGraphicFramePr>
        <p:xfrm>
          <a:off x="1446244" y="690466"/>
          <a:ext cx="6550090" cy="3346958"/>
        </p:xfrm>
        <a:graphic>
          <a:graphicData uri="http://schemas.openxmlformats.org/drawingml/2006/table">
            <a:tbl>
              <a:tblPr/>
              <a:tblGrid>
                <a:gridCol w="3275045"/>
                <a:gridCol w="3275045"/>
              </a:tblGrid>
              <a:tr h="412135">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Tahoma"/>
                          <a:ea typeface="Times New Roman"/>
                        </a:rPr>
                        <a:t>₹</a:t>
                      </a:r>
                      <a:endParaRPr lang="en-US" sz="16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Opening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32,000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2,80,000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dirty="0">
                          <a:latin typeface="Calibri"/>
                          <a:ea typeface="Times New Roman"/>
                        </a:rPr>
                        <a:t>Direct Expenses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Indirect Expenses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45,000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Closing Stock</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50,000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4,00,000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2135">
                <a:tc>
                  <a:txBody>
                    <a:bodyPr/>
                    <a:lstStyle/>
                    <a:p>
                      <a:pPr>
                        <a:lnSpc>
                          <a:spcPct val="115000"/>
                        </a:lnSpc>
                        <a:spcAft>
                          <a:spcPts val="0"/>
                        </a:spcAft>
                      </a:pPr>
                      <a:r>
                        <a:rPr lang="en-US" sz="1600">
                          <a:latin typeface="Calibri"/>
                          <a:ea typeface="Times New Roman"/>
                        </a:rPr>
                        <a:t>Sales Returns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8,000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25601" name="Rectangle 1"/>
          <p:cNvSpPr>
            <a:spLocks noChangeArrowheads="1"/>
          </p:cNvSpPr>
          <p:nvPr/>
        </p:nvSpPr>
        <p:spPr bwMode="auto">
          <a:xfrm>
            <a:off x="1567542" y="149291"/>
            <a:ext cx="7576457"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Ascertain cost of Goods Sold and Gross Profit from the following:</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CLASS-80</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3553" name="Rectangle 1"/>
          <p:cNvSpPr>
            <a:spLocks noChangeArrowheads="1"/>
          </p:cNvSpPr>
          <p:nvPr/>
        </p:nvSpPr>
        <p:spPr bwMode="auto">
          <a:xfrm>
            <a:off x="1436914" y="690464"/>
            <a:ext cx="7707086"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GROUPING AND MARSHALLING OF ASSETS AND LIABILITIES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Grouping:</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term </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Grouping</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means putting together items of a similar nature under a common heading. For example, under the heading </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trade Creditors</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the balances of the ledger accounts of all the suppliers from whom goods have been purchased on credit, will be shown.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Marshalling:</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It refers to the order in which the various assets and liabilities are shown in the Balance Sheet. The assets and liabilities can be shown either in the order of liquidity or in the order of permanence.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Order of Liquidity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1.</a:t>
            </a:r>
            <a:r>
              <a:rPr kumimoji="0" lang="en-US"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assets are arranged in the order of their liquidity i.e., the most liquid asset (e.g., cash-in-hand), is shown first. The least liquid asset (e.g., goodwill) is shown last.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2.</a:t>
            </a:r>
            <a:r>
              <a:rPr kumimoji="0" lang="en-US"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liabilities are arranged in the order of timing i.e., the liabilities which are to be paid immediately {e.g., Creditors) are shown first and which are to be paid later are shown at last (long-term loans).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 general format of a Balance Sheet in order of liquidity is shown below:</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231642" y="653143"/>
          <a:ext cx="7707084" cy="5363615"/>
        </p:xfrm>
        <a:graphic>
          <a:graphicData uri="http://schemas.openxmlformats.org/drawingml/2006/table">
            <a:tbl>
              <a:tblPr/>
              <a:tblGrid>
                <a:gridCol w="1926771"/>
                <a:gridCol w="1926771"/>
                <a:gridCol w="1926771"/>
                <a:gridCol w="1926771"/>
              </a:tblGrid>
              <a:tr h="295096">
                <a:tc>
                  <a:txBody>
                    <a:bodyPr/>
                    <a:lstStyle/>
                    <a:p>
                      <a:pPr>
                        <a:lnSpc>
                          <a:spcPct val="115000"/>
                        </a:lnSpc>
                        <a:spcAft>
                          <a:spcPts val="0"/>
                        </a:spcAft>
                      </a:pPr>
                      <a:r>
                        <a:rPr lang="en-IN" sz="1050" b="1" dirty="0">
                          <a:solidFill>
                            <a:srgbClr val="545454"/>
                          </a:solidFill>
                          <a:latin typeface="Segoe UI"/>
                          <a:ea typeface="Times New Roman"/>
                          <a:cs typeface="Mangal"/>
                        </a:rPr>
                        <a:t>Liabilities</a:t>
                      </a:r>
                      <a:endParaRPr lang="en-US" sz="1050" dirty="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Rs.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Assets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Rs.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5068519">
                <a:tc>
                  <a:txBody>
                    <a:bodyPr/>
                    <a:lstStyle/>
                    <a:p>
                      <a:pPr>
                        <a:lnSpc>
                          <a:spcPct val="115000"/>
                        </a:lnSpc>
                        <a:spcAft>
                          <a:spcPts val="0"/>
                        </a:spcAft>
                      </a:pPr>
                      <a:r>
                        <a:rPr lang="en-IN" sz="1050" b="1" dirty="0">
                          <a:solidFill>
                            <a:srgbClr val="545454"/>
                          </a:solidFill>
                          <a:latin typeface="Segoe UI"/>
                          <a:ea typeface="Times New Roman"/>
                          <a:cs typeface="Mangal"/>
                        </a:rPr>
                        <a:t>Current Liabilities:</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Bank Overdraft</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Bills Payable</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Outstanding</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Expenses</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Sundry Creditors</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Income received-in-advance</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Long-term Liabilities:</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Loan Capital:</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Opening balance </a:t>
                      </a:r>
                      <a:r>
                        <a:rPr lang="en-IN" sz="1050" b="1" dirty="0" err="1">
                          <a:solidFill>
                            <a:srgbClr val="545454"/>
                          </a:solidFill>
                          <a:latin typeface="Segoe UI"/>
                          <a:ea typeface="Times New Roman"/>
                          <a:cs typeface="Mangal"/>
                        </a:rPr>
                        <a:t>xxxx</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Add: Net Profit </a:t>
                      </a:r>
                      <a:r>
                        <a:rPr lang="en-IN" sz="1050" b="1" dirty="0" err="1">
                          <a:solidFill>
                            <a:srgbClr val="545454"/>
                          </a:solidFill>
                          <a:latin typeface="Segoe UI"/>
                          <a:ea typeface="Times New Roman"/>
                          <a:cs typeface="Mangal"/>
                        </a:rPr>
                        <a:t>xxxx</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(Less: Net Loss)</a:t>
                      </a:r>
                      <a:endParaRPr lang="en-US" sz="1050" dirty="0">
                        <a:latin typeface="Calibri"/>
                        <a:ea typeface="Times New Roman"/>
                        <a:cs typeface="Mangal"/>
                      </a:endParaRPr>
                    </a:p>
                    <a:p>
                      <a:pPr>
                        <a:lnSpc>
                          <a:spcPct val="115000"/>
                        </a:lnSpc>
                        <a:spcAft>
                          <a:spcPts val="0"/>
                        </a:spcAft>
                      </a:pPr>
                      <a:r>
                        <a:rPr lang="en-IN" sz="1050" b="1" dirty="0">
                          <a:solidFill>
                            <a:srgbClr val="545454"/>
                          </a:solidFill>
                          <a:latin typeface="Segoe UI"/>
                          <a:ea typeface="Times New Roman"/>
                          <a:cs typeface="Mangal"/>
                        </a:rPr>
                        <a:t>Less: Drawing (</a:t>
                      </a:r>
                      <a:r>
                        <a:rPr lang="en-IN" sz="1050" b="1" dirty="0" err="1">
                          <a:solidFill>
                            <a:srgbClr val="545454"/>
                          </a:solidFill>
                          <a:latin typeface="Segoe UI"/>
                          <a:ea typeface="Times New Roman"/>
                          <a:cs typeface="Mangal"/>
                        </a:rPr>
                        <a:t>xxxx</a:t>
                      </a:r>
                      <a:r>
                        <a:rPr lang="en-IN" sz="1050" b="1" dirty="0">
                          <a:solidFill>
                            <a:srgbClr val="545454"/>
                          </a:solidFill>
                          <a:latin typeface="Segoe UI"/>
                          <a:ea typeface="Times New Roman"/>
                          <a:cs typeface="Mangal"/>
                        </a:rPr>
                        <a:t>)</a:t>
                      </a:r>
                      <a:endParaRPr lang="en-US" sz="1050" dirty="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050">
                        <a:latin typeface="Calibri"/>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a:solidFill>
                            <a:srgbClr val="545454"/>
                          </a:solidFill>
                          <a:latin typeface="Segoe UI"/>
                          <a:ea typeface="Times New Roman"/>
                          <a:cs typeface="Mangal"/>
                        </a:rPr>
                        <a:t>Current Assets: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Cash-in hand</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Cash at Bank</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Bills Receivable</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Sundry Debtors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Prepaid Expenses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Accrued Income</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Closing Stock</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Investment:</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Fixed Assets: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Furniture an Fixture</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Plant &amp; Machinery</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Building</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Land</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Goodwill</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050" dirty="0">
                        <a:latin typeface="Calibri"/>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
        <p:nvSpPr>
          <p:cNvPr id="21505" name="Rectangle 1"/>
          <p:cNvSpPr>
            <a:spLocks noChangeArrowheads="1"/>
          </p:cNvSpPr>
          <p:nvPr/>
        </p:nvSpPr>
        <p:spPr bwMode="auto">
          <a:xfrm>
            <a:off x="1296954" y="186612"/>
            <a:ext cx="7847045"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Balance Sheet of </a:t>
            </a:r>
            <a:r>
              <a:rPr kumimoji="0" lang="en-US" sz="1200" b="1"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As at</a:t>
            </a:r>
            <a:r>
              <a:rPr kumimoji="0" lang="en-US" sz="12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19457" name="Rectangle 1"/>
          <p:cNvSpPr>
            <a:spLocks noChangeArrowheads="1"/>
          </p:cNvSpPr>
          <p:nvPr/>
        </p:nvSpPr>
        <p:spPr bwMode="auto">
          <a:xfrm>
            <a:off x="1446244" y="391886"/>
            <a:ext cx="7697755"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Order of Permanence:</a:t>
            </a:r>
            <a:r>
              <a:rPr kumimoji="0" lang="en-US" sz="18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This order is exactly reverse of the liquidity order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1.</a:t>
            </a:r>
            <a:r>
              <a:rPr kumimoji="0" lang="en-US" sz="1800"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assets are arranged in the order of their permanence i.e., the least liquid asset (e.g., goodwill) is shown first and the most liquid asset (e.g., Cash-in-hand) is shown last.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2.</a:t>
            </a:r>
            <a:r>
              <a:rPr kumimoji="0" lang="en-US" sz="1800"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least urgent payment to be made (e.g., short-term creditors) is shown last.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3.</a:t>
            </a:r>
            <a:r>
              <a:rPr kumimoji="0" lang="en-US" sz="1800"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 company is required to prepare the balance sheet in order of permanence.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 general format of a Balance Sheet in the order of performance is shown below:</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828384" y="4646645"/>
            <a:ext cx="1315616" cy="496855"/>
          </a:xfrm>
          <a:prstGeom prst="rect">
            <a:avLst/>
          </a:prstGeom>
          <a:noFill/>
          <a:ln>
            <a:noFill/>
          </a:ln>
        </p:spPr>
      </p:pic>
      <p:graphicFrame>
        <p:nvGraphicFramePr>
          <p:cNvPr id="5" name="Table 4"/>
          <p:cNvGraphicFramePr>
            <a:graphicFrameLocks noGrp="1"/>
          </p:cNvGraphicFramePr>
          <p:nvPr/>
        </p:nvGraphicFramePr>
        <p:xfrm>
          <a:off x="1250302" y="541176"/>
          <a:ext cx="7707088" cy="5125956"/>
        </p:xfrm>
        <a:graphic>
          <a:graphicData uri="http://schemas.openxmlformats.org/drawingml/2006/table">
            <a:tbl>
              <a:tblPr/>
              <a:tblGrid>
                <a:gridCol w="1926772"/>
                <a:gridCol w="1926772"/>
                <a:gridCol w="1926772"/>
                <a:gridCol w="1926772"/>
              </a:tblGrid>
              <a:tr h="286685">
                <a:tc>
                  <a:txBody>
                    <a:bodyPr/>
                    <a:lstStyle/>
                    <a:p>
                      <a:pPr>
                        <a:lnSpc>
                          <a:spcPct val="115000"/>
                        </a:lnSpc>
                        <a:spcAft>
                          <a:spcPts val="0"/>
                        </a:spcAft>
                      </a:pPr>
                      <a:r>
                        <a:rPr lang="en-IN" sz="1050" b="1" dirty="0">
                          <a:solidFill>
                            <a:srgbClr val="545454"/>
                          </a:solidFill>
                          <a:latin typeface="Segoe UI"/>
                          <a:ea typeface="Times New Roman"/>
                          <a:cs typeface="Mangal"/>
                        </a:rPr>
                        <a:t>Liabilities</a:t>
                      </a:r>
                      <a:endParaRPr lang="en-US" sz="1050" dirty="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Rs.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Assets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b="1">
                          <a:solidFill>
                            <a:srgbClr val="545454"/>
                          </a:solidFill>
                          <a:latin typeface="Segoe UI"/>
                          <a:ea typeface="Times New Roman"/>
                          <a:cs typeface="Mangal"/>
                        </a:rPr>
                        <a:t>Rs.</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4779424">
                <a:tc>
                  <a:txBody>
                    <a:bodyPr/>
                    <a:lstStyle/>
                    <a:p>
                      <a:pPr>
                        <a:lnSpc>
                          <a:spcPct val="115000"/>
                        </a:lnSpc>
                        <a:spcAft>
                          <a:spcPts val="0"/>
                        </a:spcAft>
                      </a:pPr>
                      <a:r>
                        <a:rPr lang="en-IN" sz="1050" b="1">
                          <a:solidFill>
                            <a:srgbClr val="545454"/>
                          </a:solidFill>
                          <a:latin typeface="Segoe UI"/>
                          <a:ea typeface="Times New Roman"/>
                          <a:cs typeface="Mangal"/>
                        </a:rPr>
                        <a:t>Capital:</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Opening Balance xxxx</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Add: Net Profit xxxx</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(Less: Net Loss)</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Less: Drawings xxxx</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Long-term Liabilities:</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Loan</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Current liabilities:</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Income received-in-advance</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Sundry Creditors</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Outstanding Expenses</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Bills Payable</a:t>
                      </a:r>
                      <a:endParaRPr lang="en-US" sz="1050">
                        <a:latin typeface="Calibri"/>
                        <a:ea typeface="Times New Roman"/>
                        <a:cs typeface="Mangal"/>
                      </a:endParaRPr>
                    </a:p>
                    <a:p>
                      <a:pPr>
                        <a:lnSpc>
                          <a:spcPct val="115000"/>
                        </a:lnSpc>
                        <a:spcAft>
                          <a:spcPts val="0"/>
                        </a:spcAft>
                      </a:pPr>
                      <a:r>
                        <a:rPr lang="en-IN" sz="1050" b="1">
                          <a:solidFill>
                            <a:srgbClr val="545454"/>
                          </a:solidFill>
                          <a:latin typeface="Segoe UI"/>
                          <a:ea typeface="Times New Roman"/>
                          <a:cs typeface="Mangal"/>
                        </a:rPr>
                        <a:t>Bank Overdraft</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050" dirty="0">
                        <a:latin typeface="Calibri"/>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50">
                          <a:solidFill>
                            <a:srgbClr val="545454"/>
                          </a:solidFill>
                          <a:latin typeface="Segoe UI"/>
                          <a:ea typeface="Times New Roman"/>
                          <a:cs typeface="Mangal"/>
                        </a:rPr>
                        <a:t>Fixed Assets: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Good will</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Land</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Building</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Plant &amp; Machinery</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Furniture &amp; Fixtures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Investment:</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Current Assets: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Closing stock</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Accrued income</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Prepaid expenses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Sundry Debtors</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Bills Receivable</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Cash at Bank</a:t>
                      </a:r>
                      <a:endParaRPr lang="en-US" sz="1050">
                        <a:latin typeface="Calibri"/>
                        <a:ea typeface="Times New Roman"/>
                        <a:cs typeface="Mangal"/>
                      </a:endParaRPr>
                    </a:p>
                    <a:p>
                      <a:pPr>
                        <a:lnSpc>
                          <a:spcPct val="115000"/>
                        </a:lnSpc>
                        <a:spcAft>
                          <a:spcPts val="1200"/>
                        </a:spcAft>
                      </a:pPr>
                      <a:r>
                        <a:rPr lang="en-IN" sz="1050">
                          <a:solidFill>
                            <a:srgbClr val="545454"/>
                          </a:solidFill>
                          <a:latin typeface="Segoe UI"/>
                          <a:ea typeface="Times New Roman"/>
                          <a:cs typeface="Mangal"/>
                        </a:rPr>
                        <a:t>Cash in Hand</a:t>
                      </a:r>
                      <a:endParaRPr lang="en-US" sz="1050">
                        <a:latin typeface="Calibri"/>
                        <a:ea typeface="Times New Roman"/>
                        <a:cs typeface="Mangal"/>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050" dirty="0">
                        <a:latin typeface="Calibri"/>
                      </a:endParaRPr>
                    </a:p>
                  </a:txBody>
                  <a:tcPr marL="54800" marR="54800" marT="54800" marB="548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
        <p:nvSpPr>
          <p:cNvPr id="17409" name="Rectangle 1"/>
          <p:cNvSpPr>
            <a:spLocks noChangeArrowheads="1"/>
          </p:cNvSpPr>
          <p:nvPr/>
        </p:nvSpPr>
        <p:spPr bwMode="auto">
          <a:xfrm>
            <a:off x="1931436" y="0"/>
            <a:ext cx="7212563"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Balance Sheet of </a:t>
            </a:r>
            <a:r>
              <a:rPr kumimoji="0" lang="en-US" sz="1200" b="1"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As at</a:t>
            </a:r>
            <a:r>
              <a:rPr kumimoji="0" lang="en-US" sz="1200" b="1"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CLASS-81</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4" name="Rectangle 3"/>
          <p:cNvSpPr/>
          <p:nvPr/>
        </p:nvSpPr>
        <p:spPr>
          <a:xfrm>
            <a:off x="1306287" y="354563"/>
            <a:ext cx="7492480" cy="1600438"/>
          </a:xfrm>
          <a:prstGeom prst="rect">
            <a:avLst/>
          </a:prstGeom>
        </p:spPr>
        <p:txBody>
          <a:bodyPr wrap="square">
            <a:spAutoFit/>
          </a:bodyPr>
          <a:lstStyle/>
          <a:p>
            <a:pPr lvl="0" eaLnBrk="0" fontAlgn="base" hangingPunct="0">
              <a:spcBef>
                <a:spcPct val="0"/>
              </a:spcBef>
              <a:spcAft>
                <a:spcPct val="0"/>
              </a:spcAft>
              <a:buClrTx/>
            </a:pPr>
            <a:r>
              <a:rPr lang="en-IN" dirty="0" smtClean="0">
                <a:solidFill>
                  <a:srgbClr val="FF0000"/>
                </a:solidFill>
                <a:latin typeface="Segoe UI" pitchFamily="34" charset="0"/>
                <a:cs typeface="Segoe UI" pitchFamily="34" charset="0"/>
              </a:rPr>
              <a:t>0BJECTIVES OF FINANCIAL </a:t>
            </a:r>
            <a:r>
              <a:rPr lang="en-IN" dirty="0" smtClean="0">
                <a:solidFill>
                  <a:srgbClr val="FF0000"/>
                </a:solidFill>
                <a:latin typeface="Segoe UI" pitchFamily="34" charset="0"/>
                <a:cs typeface="Segoe UI" pitchFamily="34" charset="0"/>
              </a:rPr>
              <a:t>STATEMENT</a:t>
            </a:r>
          </a:p>
          <a:p>
            <a:pPr lvl="0" eaLnBrk="0" fontAlgn="base" hangingPunct="0">
              <a:spcBef>
                <a:spcPct val="0"/>
              </a:spcBef>
              <a:spcAft>
                <a:spcPct val="0"/>
              </a:spcAft>
              <a:buClrTx/>
            </a:pPr>
            <a:endParaRPr lang="en-IN" dirty="0" smtClean="0">
              <a:solidFill>
                <a:srgbClr val="FF0000"/>
              </a:solidFill>
              <a:latin typeface="Segoe UI" pitchFamily="34" charset="0"/>
              <a:cs typeface="Segoe UI" pitchFamily="34" charset="0"/>
            </a:endParaRP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1-Determine gross profit or gross loss</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2-Determine Net profit or Net loss</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3-Comparision with previous year profit.</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4-Details of expenses and Income</a:t>
            </a:r>
            <a:r>
              <a:rPr lang="en-IN" dirty="0" smtClean="0">
                <a:solidFill>
                  <a:schemeClr val="tx1"/>
                </a:solidFill>
                <a:latin typeface="Segoe UI" pitchFamily="34" charset="0"/>
                <a:cs typeface="Segoe UI" pitchFamily="34" charset="0"/>
              </a:rPr>
              <a:t>.</a:t>
            </a:r>
          </a:p>
          <a:p>
            <a:pPr lvl="0" eaLnBrk="0" fontAlgn="base" hangingPunct="0">
              <a:spcBef>
                <a:spcPct val="0"/>
              </a:spcBef>
              <a:spcAft>
                <a:spcPct val="0"/>
              </a:spcAft>
              <a:buClrTx/>
            </a:pPr>
            <a:endParaRPr lang="en-US" dirty="0" smtClean="0">
              <a:solidFill>
                <a:schemeClr val="tx1"/>
              </a:solidFill>
              <a:latin typeface="Arial" pitchFamily="34" charset="0"/>
              <a:cs typeface="Arial" pitchFamily="34" charset="0"/>
            </a:endParaRPr>
          </a:p>
        </p:txBody>
      </p:sp>
      <p:sp>
        <p:nvSpPr>
          <p:cNvPr id="5" name="Rectangle 4"/>
          <p:cNvSpPr/>
          <p:nvPr/>
        </p:nvSpPr>
        <p:spPr>
          <a:xfrm>
            <a:off x="1138335" y="1688842"/>
            <a:ext cx="5092933" cy="2893100"/>
          </a:xfrm>
          <a:prstGeom prst="rect">
            <a:avLst/>
          </a:prstGeom>
        </p:spPr>
        <p:txBody>
          <a:bodyPr wrap="square">
            <a:spAutoFit/>
          </a:bodyPr>
          <a:lstStyle/>
          <a:p>
            <a:pPr lvl="0" eaLnBrk="0" fontAlgn="base" hangingPunct="0">
              <a:spcBef>
                <a:spcPct val="0"/>
              </a:spcBef>
              <a:spcAft>
                <a:spcPct val="0"/>
              </a:spcAft>
              <a:buClrTx/>
            </a:pPr>
            <a:r>
              <a:rPr lang="en-IN" dirty="0" smtClean="0">
                <a:solidFill>
                  <a:srgbClr val="FF0000"/>
                </a:solidFill>
                <a:latin typeface="Segoe UI" pitchFamily="34" charset="0"/>
                <a:cs typeface="Segoe UI" pitchFamily="34" charset="0"/>
              </a:rPr>
              <a:t>USERS </a:t>
            </a:r>
            <a:r>
              <a:rPr lang="en-IN" dirty="0" smtClean="0">
                <a:solidFill>
                  <a:srgbClr val="FF0000"/>
                </a:solidFill>
                <a:latin typeface="Segoe UI" pitchFamily="34" charset="0"/>
                <a:cs typeface="Segoe UI" pitchFamily="34" charset="0"/>
              </a:rPr>
              <a:t>OF FINANCIAL </a:t>
            </a:r>
            <a:r>
              <a:rPr lang="en-IN" dirty="0" smtClean="0">
                <a:solidFill>
                  <a:srgbClr val="FF0000"/>
                </a:solidFill>
                <a:latin typeface="Segoe UI" pitchFamily="34" charset="0"/>
                <a:cs typeface="Segoe UI" pitchFamily="34" charset="0"/>
              </a:rPr>
              <a:t>STATEMENT</a:t>
            </a:r>
          </a:p>
          <a:p>
            <a:pPr lvl="0" eaLnBrk="0" fontAlgn="base" hangingPunct="0">
              <a:spcBef>
                <a:spcPct val="0"/>
              </a:spcBef>
              <a:spcAft>
                <a:spcPct val="0"/>
              </a:spcAft>
              <a:buClrTx/>
            </a:pPr>
            <a:endParaRPr lang="en-IN" dirty="0" smtClean="0">
              <a:solidFill>
                <a:srgbClr val="FF0000"/>
              </a:solidFill>
              <a:latin typeface="Segoe UI" pitchFamily="34" charset="0"/>
              <a:cs typeface="Segoe UI" pitchFamily="34" charset="0"/>
            </a:endParaRPr>
          </a:p>
          <a:p>
            <a:pPr lvl="0" eaLnBrk="0" fontAlgn="base" hangingPunct="0">
              <a:spcBef>
                <a:spcPct val="0"/>
              </a:spcBef>
              <a:spcAft>
                <a:spcPct val="0"/>
              </a:spcAft>
              <a:buClrTx/>
            </a:pPr>
            <a:r>
              <a:rPr lang="en-IN" dirty="0" smtClean="0">
                <a:solidFill>
                  <a:srgbClr val="FF0000"/>
                </a:solidFill>
                <a:latin typeface="Segoe UI" pitchFamily="34" charset="0"/>
                <a:cs typeface="Segoe UI" pitchFamily="34" charset="0"/>
              </a:rPr>
              <a:t>INTERNAL USERS</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1-Owner</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2-Management</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3-Employees and Trade Union</a:t>
            </a:r>
          </a:p>
          <a:p>
            <a:pPr lvl="0" eaLnBrk="0" fontAlgn="base" hangingPunct="0">
              <a:spcBef>
                <a:spcPct val="0"/>
              </a:spcBef>
              <a:spcAft>
                <a:spcPct val="0"/>
              </a:spcAft>
              <a:buClrTx/>
            </a:pPr>
            <a:endParaRPr lang="en-IN" dirty="0" smtClean="0">
              <a:solidFill>
                <a:srgbClr val="FF0000"/>
              </a:solidFill>
              <a:latin typeface="Segoe UI" pitchFamily="34" charset="0"/>
              <a:cs typeface="Segoe UI" pitchFamily="34" charset="0"/>
            </a:endParaRPr>
          </a:p>
          <a:p>
            <a:pPr lvl="0" eaLnBrk="0" fontAlgn="base" hangingPunct="0">
              <a:spcBef>
                <a:spcPct val="0"/>
              </a:spcBef>
              <a:spcAft>
                <a:spcPct val="0"/>
              </a:spcAft>
              <a:buClrTx/>
            </a:pPr>
            <a:r>
              <a:rPr lang="en-IN" dirty="0" smtClean="0">
                <a:solidFill>
                  <a:srgbClr val="FF0000"/>
                </a:solidFill>
                <a:latin typeface="Segoe UI" pitchFamily="34" charset="0"/>
                <a:cs typeface="Segoe UI" pitchFamily="34" charset="0"/>
              </a:rPr>
              <a:t>EXTERNAL USER</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1-Banks and Financial  Institution</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2-Creditors</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3-Government</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4-Researcher</a:t>
            </a:r>
          </a:p>
          <a:p>
            <a:pPr lvl="0" eaLnBrk="0" fontAlgn="base" hangingPunct="0">
              <a:spcBef>
                <a:spcPct val="0"/>
              </a:spcBef>
              <a:spcAft>
                <a:spcPct val="0"/>
              </a:spcAft>
              <a:buClrTx/>
            </a:pPr>
            <a:r>
              <a:rPr lang="en-IN" dirty="0" smtClean="0">
                <a:solidFill>
                  <a:schemeClr val="tx1"/>
                </a:solidFill>
                <a:latin typeface="Segoe UI" pitchFamily="34" charset="0"/>
                <a:cs typeface="Segoe UI" pitchFamily="34" charset="0"/>
              </a:rPr>
              <a:t>5-Public</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20888" y="1409128"/>
          <a:ext cx="7128592" cy="2778252"/>
        </p:xfrm>
        <a:graphic>
          <a:graphicData uri="http://schemas.openxmlformats.org/drawingml/2006/table">
            <a:tbl>
              <a:tblPr/>
              <a:tblGrid>
                <a:gridCol w="1782148"/>
                <a:gridCol w="1782148"/>
                <a:gridCol w="1782148"/>
                <a:gridCol w="1782148"/>
              </a:tblGrid>
              <a:tr h="0">
                <a:tc>
                  <a:txBody>
                    <a:bodyPr/>
                    <a:lstStyle/>
                    <a:p>
                      <a:pPr>
                        <a:lnSpc>
                          <a:spcPct val="115000"/>
                        </a:lnSpc>
                        <a:spcAft>
                          <a:spcPts val="0"/>
                        </a:spcAft>
                      </a:pPr>
                      <a:r>
                        <a:rPr lang="en-US" sz="1600" dirty="0">
                          <a:latin typeface="Calibri"/>
                          <a:ea typeface="Times New Roman"/>
                        </a:rPr>
                        <a:t>Dr. Balances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a:t>
                      </a:r>
                      <a:r>
                        <a:rPr lang="en-US" sz="1600">
                          <a:latin typeface="Tahoma"/>
                          <a:ea typeface="Times New Roman"/>
                        </a:rPr>
                        <a:t>₹</a:t>
                      </a:r>
                      <a:r>
                        <a:rPr lang="en-US" sz="1600">
                          <a:latin typeface="Calibri"/>
                          <a:ea typeface="Times New Roman"/>
                        </a:rPr>
                        <a:t>)</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Cr. Balances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a:t>
                      </a:r>
                      <a:r>
                        <a:rPr lang="en-US" sz="1600">
                          <a:latin typeface="Tahoma"/>
                          <a:ea typeface="Times New Roman"/>
                        </a:rPr>
                        <a:t>₹</a:t>
                      </a:r>
                      <a:r>
                        <a:rPr lang="en-US" sz="1600">
                          <a:latin typeface="Calibri"/>
                          <a:ea typeface="Times New Roman"/>
                        </a:rPr>
                        <a:t>)</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600" dirty="0">
                          <a:latin typeface="Calibri"/>
                          <a:ea typeface="Times New Roman"/>
                        </a:rPr>
                        <a:t>Stock 1-4-2015</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Discount Received</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750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600">
                          <a:latin typeface="Calibri"/>
                          <a:ea typeface="Times New Roman"/>
                        </a:rPr>
                        <a:t>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58,000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Return Outwards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2,600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600">
                          <a:latin typeface="Calibri"/>
                          <a:ea typeface="Times New Roman"/>
                        </a:rPr>
                        <a:t>Wages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4,700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98,650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600">
                          <a:latin typeface="Calibri"/>
                          <a:ea typeface="Times New Roman"/>
                        </a:rPr>
                        <a:t>Returns Inwards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3,520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B/P</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600">
                          <a:latin typeface="Calibri"/>
                          <a:ea typeface="Times New Roman"/>
                        </a:rPr>
                        <a:t>Carriage on 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2,360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Sundry Creditors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5,600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6385" name="Rectangle 1"/>
          <p:cNvSpPr>
            <a:spLocks noChangeArrowheads="1"/>
          </p:cNvSpPr>
          <p:nvPr/>
        </p:nvSpPr>
        <p:spPr bwMode="auto">
          <a:xfrm>
            <a:off x="1390260" y="553997"/>
            <a:ext cx="7753739"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Following is the Trial Balance of Sh.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Damodar</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Parshad</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as at 31st March, 2016:-</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nvGraphicFramePr>
        <p:xfrm>
          <a:off x="1278292" y="438586"/>
          <a:ext cx="6951308" cy="6436916"/>
        </p:xfrm>
        <a:graphic>
          <a:graphicData uri="http://schemas.openxmlformats.org/drawingml/2006/table">
            <a:tbl>
              <a:tblPr/>
              <a:tblGrid>
                <a:gridCol w="1737827"/>
                <a:gridCol w="1737827"/>
                <a:gridCol w="1737827"/>
                <a:gridCol w="1737827"/>
              </a:tblGrid>
              <a:tr h="239407">
                <a:tc>
                  <a:txBody>
                    <a:bodyPr/>
                    <a:lstStyle/>
                    <a:p>
                      <a:pPr>
                        <a:lnSpc>
                          <a:spcPct val="115000"/>
                        </a:lnSpc>
                        <a:spcAft>
                          <a:spcPts val="0"/>
                        </a:spcAft>
                      </a:pPr>
                      <a:r>
                        <a:rPr lang="en-US" sz="1600">
                          <a:latin typeface="Calibri"/>
                          <a:ea typeface="Times New Roman"/>
                        </a:rPr>
                        <a:t>Carriage on Sales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710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Creditors for Rent</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500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Office Salaries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4,800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Capital</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40,000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Rent and Taxes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2,400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Loan from </a:t>
                      </a:r>
                      <a:r>
                        <a:rPr lang="en-US" sz="1600" i="1">
                          <a:latin typeface="Calibri"/>
                          <a:ea typeface="Times New Roman"/>
                        </a:rPr>
                        <a:t>X</a:t>
                      </a:r>
                      <a:endParaRPr lang="en-US" sz="1600">
                        <a:latin typeface="Calibri"/>
                        <a:ea typeface="Times New Roman"/>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10,000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Cash</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1,100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Commission</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1,200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Bank Balance</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7,820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Bad-debts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600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Discount allowed</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640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Land and Building</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20,000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Scooter</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6,600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Scooter Repairs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850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B/R</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3,500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Commission</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1,800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Sundry Debtors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25,400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Interest on </a:t>
                      </a:r>
                      <a:r>
                        <a:rPr lang="en-US" sz="1600" i="1">
                          <a:latin typeface="Calibri"/>
                          <a:ea typeface="Times New Roman"/>
                        </a:rPr>
                        <a:t>X</a:t>
                      </a:r>
                      <a:r>
                        <a:rPr lang="en-US" sz="1600">
                          <a:latin typeface="Calibri"/>
                          <a:ea typeface="Times New Roman"/>
                        </a:rPr>
                        <a:t>‘s Loan</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1,500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a:txBody>
                    <a:bodyPr/>
                    <a:lstStyle/>
                    <a:p>
                      <a:pPr>
                        <a:lnSpc>
                          <a:spcPct val="115000"/>
                        </a:lnSpc>
                        <a:spcAft>
                          <a:spcPts val="0"/>
                        </a:spcAft>
                      </a:pPr>
                      <a:r>
                        <a:rPr lang="en-US" sz="1600">
                          <a:latin typeface="Calibri"/>
                          <a:ea typeface="Times New Roman"/>
                        </a:rPr>
                        <a:t>Drawings</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6,000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rowSpan="3">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9407">
                <a:tc rowSpan="2">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1,62,300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vMerge="1">
                  <a:txBody>
                    <a:bodyPr/>
                    <a:lstStyle/>
                    <a:p>
                      <a:endParaRPr lang="en-US"/>
                    </a:p>
                  </a:txBody>
                  <a:tcPr/>
                </a:tc>
                <a:tc>
                  <a:txBody>
                    <a:bodyPr/>
                    <a:lstStyle/>
                    <a:p>
                      <a:pPr>
                        <a:lnSpc>
                          <a:spcPct val="115000"/>
                        </a:lnSpc>
                        <a:spcAft>
                          <a:spcPts val="0"/>
                        </a:spcAft>
                      </a:pPr>
                      <a:r>
                        <a:rPr lang="en-US" sz="1600">
                          <a:latin typeface="Calibri"/>
                          <a:ea typeface="Times New Roman"/>
                        </a:rPr>
                        <a:t>1,62,300</a:t>
                      </a: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33480">
                <a:tc vMerge="1">
                  <a:txBody>
                    <a:bodyPr/>
                    <a:lstStyle/>
                    <a:p>
                      <a:endParaRPr lang="en-US"/>
                    </a:p>
                  </a:txBody>
                  <a:tcPr/>
                </a:tc>
                <a:tc>
                  <a:txBody>
                    <a:bodyPr/>
                    <a:lstStyle/>
                    <a:p>
                      <a:pPr>
                        <a:lnSpc>
                          <a:spcPct val="115000"/>
                        </a:lnSpc>
                      </a:pPr>
                      <a:endParaRPr lang="en-US" sz="160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vMerge="1">
                  <a:txBody>
                    <a:bodyPr/>
                    <a:lstStyle/>
                    <a:p>
                      <a:endParaRPr lang="en-US"/>
                    </a:p>
                  </a:txBody>
                  <a:tcPr/>
                </a:tc>
                <a:tc>
                  <a:txBody>
                    <a:bodyPr/>
                    <a:lstStyle/>
                    <a:p>
                      <a:pPr>
                        <a:lnSpc>
                          <a:spcPct val="115000"/>
                        </a:lnSpc>
                      </a:pPr>
                      <a:endParaRPr lang="en-US" sz="1600" dirty="0">
                        <a:latin typeface="Calibri"/>
                      </a:endParaRPr>
                    </a:p>
                  </a:txBody>
                  <a:tcPr marL="51541" marR="51541" marT="51541" marB="5154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4337" name="Rectangle 1"/>
          <p:cNvSpPr>
            <a:spLocks noChangeArrowheads="1"/>
          </p:cNvSpPr>
          <p:nvPr/>
        </p:nvSpPr>
        <p:spPr bwMode="auto">
          <a:xfrm>
            <a:off x="1446244" y="0"/>
            <a:ext cx="7697755"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Prepare a Trading and Profit and Loss Account for the year ended on 31-3-2016 and the Balance Sheet as at that date. The Stock on 31st March, 2016 was </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22,000.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CLASS-82</a:t>
            </a:r>
            <a:endParaRPr b="1"/>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791479" y="649816"/>
          <a:ext cx="6796086" cy="3134741"/>
        </p:xfrm>
        <a:graphic>
          <a:graphicData uri="http://schemas.openxmlformats.org/drawingml/2006/table">
            <a:tbl>
              <a:tblPr/>
              <a:tblGrid>
                <a:gridCol w="2265362"/>
                <a:gridCol w="2265362"/>
                <a:gridCol w="2265362"/>
              </a:tblGrid>
              <a:tr h="0">
                <a:tc>
                  <a:txBody>
                    <a:bodyPr/>
                    <a:lstStyle/>
                    <a:p>
                      <a:pPr>
                        <a:lnSpc>
                          <a:spcPct val="115000"/>
                        </a:lnSpc>
                      </a:pPr>
                      <a:endParaRPr lang="en-US" sz="11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750"/>
                        </a:spcAft>
                      </a:pPr>
                      <a:r>
                        <a:rPr lang="en-US" sz="1150" dirty="0">
                          <a:latin typeface="Calibri"/>
                          <a:ea typeface="Times New Roman"/>
                        </a:rPr>
                        <a:t>Dr.</a:t>
                      </a:r>
                      <a:endParaRPr lang="en-US" sz="1100" dirty="0">
                        <a:latin typeface="Calibri"/>
                        <a:ea typeface="Times New Roman"/>
                      </a:endParaRPr>
                    </a:p>
                    <a:p>
                      <a:pPr>
                        <a:lnSpc>
                          <a:spcPct val="115000"/>
                        </a:lnSpc>
                        <a:spcAft>
                          <a:spcPts val="0"/>
                        </a:spcAft>
                      </a:pPr>
                      <a:r>
                        <a:rPr lang="en-US" sz="1150" dirty="0">
                          <a:latin typeface="Calibri"/>
                          <a:ea typeface="Times New Roman"/>
                        </a:rPr>
                        <a:t>(</a:t>
                      </a:r>
                      <a:r>
                        <a:rPr lang="en-US" sz="1150" dirty="0">
                          <a:latin typeface="Tahoma"/>
                          <a:ea typeface="Times New Roman"/>
                        </a:rPr>
                        <a:t>₹</a:t>
                      </a:r>
                      <a:r>
                        <a:rPr lang="en-US" sz="1150" dirty="0">
                          <a:latin typeface="Calibri"/>
                          <a:ea typeface="Times New Roman"/>
                        </a:rPr>
                        <a:t>)</a:t>
                      </a:r>
                      <a:endParaRPr lang="en-US" sz="1100" dirty="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750"/>
                        </a:spcAft>
                      </a:pPr>
                      <a:r>
                        <a:rPr lang="en-US" sz="1150">
                          <a:latin typeface="Calibri"/>
                          <a:ea typeface="Times New Roman"/>
                        </a:rPr>
                        <a:t>Cr.</a:t>
                      </a:r>
                      <a:endParaRPr lang="en-US" sz="1100">
                        <a:latin typeface="Calibri"/>
                        <a:ea typeface="Times New Roman"/>
                      </a:endParaRPr>
                    </a:p>
                    <a:p>
                      <a:pPr>
                        <a:lnSpc>
                          <a:spcPct val="115000"/>
                        </a:lnSpc>
                        <a:spcAft>
                          <a:spcPts val="0"/>
                        </a:spcAft>
                      </a:pPr>
                      <a:r>
                        <a:rPr lang="en-US" sz="1150">
                          <a:latin typeface="Calibri"/>
                          <a:ea typeface="Times New Roman"/>
                        </a:rPr>
                        <a:t>(</a:t>
                      </a:r>
                      <a:r>
                        <a:rPr lang="en-US" sz="1150">
                          <a:latin typeface="Tahoma"/>
                          <a:ea typeface="Times New Roman"/>
                        </a:rPr>
                        <a:t>₹</a:t>
                      </a:r>
                      <a:r>
                        <a:rPr lang="en-US" sz="1150">
                          <a:latin typeface="Calibri"/>
                          <a:ea typeface="Times New Roman"/>
                        </a:rPr>
                        <a:t>)</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Capital</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1,28,200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Household Expenses</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10,000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Sales</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1,80,000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Return inwards</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4,000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Return outwards</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6,000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Purchases</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1,50,000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r>
                        <a:rPr lang="en-US" sz="1150">
                          <a:latin typeface="Calibri"/>
                          <a:ea typeface="Times New Roman"/>
                        </a:rPr>
                        <a:t>Cash at Shop</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150">
                          <a:latin typeface="Calibri"/>
                          <a:ea typeface="Times New Roman"/>
                        </a:rPr>
                        <a:t>1,600</a:t>
                      </a:r>
                      <a:endParaRPr lang="en-US" sz="11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1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3313" name="Rectangle 1"/>
          <p:cNvSpPr>
            <a:spLocks noChangeArrowheads="1"/>
          </p:cNvSpPr>
          <p:nvPr/>
        </p:nvSpPr>
        <p:spPr bwMode="auto">
          <a:xfrm>
            <a:off x="1408922" y="0"/>
            <a:ext cx="7735078"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From the following balances extracted from the books of Sh.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Badri</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Vishal</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on 31st March, 2017, prepare a Trading Account, P &amp; L A/c and a Balance Sheet. Closing Stock valued on that date was </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15,000.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92899" y="250066"/>
          <a:ext cx="6820677" cy="4893434"/>
        </p:xfrm>
        <a:graphic>
          <a:graphicData uri="http://schemas.openxmlformats.org/drawingml/2006/table">
            <a:tbl>
              <a:tblPr/>
              <a:tblGrid>
                <a:gridCol w="2273559"/>
                <a:gridCol w="2273559"/>
                <a:gridCol w="2273559"/>
              </a:tblGrid>
              <a:tr h="431000">
                <a:tc>
                  <a:txBody>
                    <a:bodyPr/>
                    <a:lstStyle/>
                    <a:p>
                      <a:pPr>
                        <a:lnSpc>
                          <a:spcPct val="115000"/>
                        </a:lnSpc>
                        <a:spcAft>
                          <a:spcPts val="0"/>
                        </a:spcAft>
                      </a:pPr>
                      <a:r>
                        <a:rPr lang="en-US" sz="1400">
                          <a:latin typeface="Calibri"/>
                          <a:ea typeface="Times New Roman"/>
                        </a:rPr>
                        <a:t>Bank Overdraft</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15,000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Interest on Overdraft</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1,500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Creditors</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17,800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99097">
                <a:tc>
                  <a:txBody>
                    <a:bodyPr/>
                    <a:lstStyle/>
                    <a:p>
                      <a:pPr>
                        <a:lnSpc>
                          <a:spcPct val="115000"/>
                        </a:lnSpc>
                        <a:spcAft>
                          <a:spcPts val="0"/>
                        </a:spcAft>
                      </a:pPr>
                      <a:r>
                        <a:rPr lang="en-US" sz="1400">
                          <a:latin typeface="Calibri"/>
                          <a:ea typeface="Times New Roman"/>
                        </a:rPr>
                        <a:t>Stock at the Commencement</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Freight</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8,500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Rent and Taxes</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Debtors</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32,600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15337">
                <a:tc>
                  <a:txBody>
                    <a:bodyPr/>
                    <a:lstStyle/>
                    <a:p>
                      <a:pPr>
                        <a:lnSpc>
                          <a:spcPct val="115000"/>
                        </a:lnSpc>
                        <a:spcAft>
                          <a:spcPts val="0"/>
                        </a:spcAft>
                      </a:pPr>
                      <a:r>
                        <a:rPr lang="en-US" sz="1400">
                          <a:latin typeface="Calibri"/>
                          <a:ea typeface="Times New Roman"/>
                        </a:rPr>
                        <a:t>Commission</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2,200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Freehold property</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30,000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Sundry expenses</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3,900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31000">
                <a:tc>
                  <a:txBody>
                    <a:bodyPr/>
                    <a:lstStyle/>
                    <a:p>
                      <a:pPr>
                        <a:lnSpc>
                          <a:spcPct val="115000"/>
                        </a:lnSpc>
                        <a:spcAft>
                          <a:spcPts val="0"/>
                        </a:spcAft>
                      </a:pPr>
                      <a:r>
                        <a:rPr lang="en-US" sz="1400">
                          <a:latin typeface="Calibri"/>
                          <a:ea typeface="Times New Roman"/>
                        </a:rPr>
                        <a:t>Salaries and wages</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20,000</a:t>
                      </a: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184988" y="-4"/>
          <a:ext cx="7287207" cy="5637728"/>
        </p:xfrm>
        <a:graphic>
          <a:graphicData uri="http://schemas.openxmlformats.org/drawingml/2006/table">
            <a:tbl>
              <a:tblPr/>
              <a:tblGrid>
                <a:gridCol w="2429069"/>
                <a:gridCol w="2429069"/>
                <a:gridCol w="2429069"/>
              </a:tblGrid>
              <a:tr h="471331">
                <a:tc>
                  <a:txBody>
                    <a:bodyPr/>
                    <a:lstStyle/>
                    <a:p>
                      <a:pPr>
                        <a:lnSpc>
                          <a:spcPct val="115000"/>
                        </a:lnSpc>
                        <a:spcAft>
                          <a:spcPts val="0"/>
                        </a:spcAft>
                      </a:pPr>
                      <a:r>
                        <a:rPr lang="en-US" sz="1400">
                          <a:latin typeface="Calibri"/>
                          <a:ea typeface="Times New Roman"/>
                        </a:rPr>
                        <a:t>Life Insurance Premium</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Insurance Premium</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1,600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Motor Vehicle</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39,800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Typewriter</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Interest</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Carriage inwards</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Carriage outwards</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Power</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2,200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Audit Fee</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1,700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a:txBody>
                    <a:bodyPr/>
                    <a:lstStyle/>
                    <a:p>
                      <a:pPr>
                        <a:lnSpc>
                          <a:spcPct val="115000"/>
                        </a:lnSpc>
                        <a:spcAft>
                          <a:spcPts val="0"/>
                        </a:spcAft>
                      </a:pPr>
                      <a:r>
                        <a:rPr lang="en-US" sz="1400">
                          <a:latin typeface="Calibri"/>
                          <a:ea typeface="Times New Roman"/>
                        </a:rPr>
                        <a:t>Lighting</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53087">
                <a:tc rowSpan="2">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3,50,000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3,50,000</a:t>
                      </a: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71331">
                <a:tc vMerge="1">
                  <a:txBody>
                    <a:bodyPr/>
                    <a:lstStyle/>
                    <a:p>
                      <a:endParaRPr lang="en-US"/>
                    </a:p>
                  </a:txBody>
                  <a:tcPr/>
                </a:tc>
                <a:tc>
                  <a:txBody>
                    <a:bodyPr/>
                    <a:lstStyle/>
                    <a:p>
                      <a:pPr>
                        <a:lnSpc>
                          <a:spcPct val="115000"/>
                        </a:lnSpc>
                      </a:pPr>
                      <a:endParaRPr lang="en-US" sz="140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3061" marR="73061" marT="73061" marB="7306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6145" name="Group 1"/>
          <p:cNvGrpSpPr>
            <a:grpSpLocks/>
          </p:cNvGrpSpPr>
          <p:nvPr/>
        </p:nvGrpSpPr>
        <p:grpSpPr bwMode="auto">
          <a:xfrm>
            <a:off x="958850" y="876300"/>
            <a:ext cx="63500" cy="63500"/>
            <a:chOff x="1510" y="659"/>
            <a:chExt cx="100" cy="100"/>
          </a:xfrm>
        </p:grpSpPr>
        <p:sp>
          <p:nvSpPr>
            <p:cNvPr id="6147" name="Freeform 3"/>
            <p:cNvSpPr>
              <a:spLocks/>
            </p:cNvSpPr>
            <p:nvPr/>
          </p:nvSpPr>
          <p:spPr bwMode="auto">
            <a:xfrm>
              <a:off x="1520" y="669"/>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46" name="Freeform 2"/>
            <p:cNvSpPr>
              <a:spLocks/>
            </p:cNvSpPr>
            <p:nvPr/>
          </p:nvSpPr>
          <p:spPr bwMode="auto">
            <a:xfrm>
              <a:off x="1520" y="669"/>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aphicFrame>
        <p:nvGraphicFramePr>
          <p:cNvPr id="10" name="Table 9"/>
          <p:cNvGraphicFramePr>
            <a:graphicFrameLocks noGrp="1"/>
          </p:cNvGraphicFramePr>
          <p:nvPr/>
        </p:nvGraphicFramePr>
        <p:xfrm>
          <a:off x="1890712" y="447865"/>
          <a:ext cx="5974995" cy="4577526"/>
        </p:xfrm>
        <a:graphic>
          <a:graphicData uri="http://schemas.openxmlformats.org/drawingml/2006/table">
            <a:tbl>
              <a:tblPr/>
              <a:tblGrid>
                <a:gridCol w="1991665"/>
                <a:gridCol w="1991665"/>
                <a:gridCol w="1991665"/>
              </a:tblGrid>
              <a:tr h="370055">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Dr. </a:t>
                      </a:r>
                      <a:r>
                        <a:rPr lang="en-US" sz="1400">
                          <a:latin typeface="Tahoma"/>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Cr. </a:t>
                      </a:r>
                      <a:r>
                        <a:rPr lang="en-US" sz="1400">
                          <a:latin typeface="Tahoma"/>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Stock on 1-4-2016</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Stock on 31-3-2017</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46,200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Purchases and Sales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2,30,000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3,45,800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dirty="0">
                          <a:latin typeface="Calibri"/>
                          <a:ea typeface="Times New Roman"/>
                        </a:rPr>
                        <a:t>Returns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12,500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15,200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Commission on Purchases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Freight and Carriage</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26,000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Wages and Salary</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10,800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Fire Insurance Premium</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820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Business Premises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40,000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0055">
                <a:tc>
                  <a:txBody>
                    <a:bodyPr/>
                    <a:lstStyle/>
                    <a:p>
                      <a:pPr>
                        <a:lnSpc>
                          <a:spcPct val="115000"/>
                        </a:lnSpc>
                        <a:spcAft>
                          <a:spcPts val="0"/>
                        </a:spcAft>
                      </a:pPr>
                      <a:r>
                        <a:rPr lang="en-US" sz="1400">
                          <a:latin typeface="Calibri"/>
                          <a:ea typeface="Times New Roman"/>
                        </a:rPr>
                        <a:t>Sundry Debtors</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26,100</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5121" name="Rectangle 1"/>
          <p:cNvSpPr>
            <a:spLocks noChangeArrowheads="1"/>
          </p:cNvSpPr>
          <p:nvPr/>
        </p:nvSpPr>
        <p:spPr bwMode="auto">
          <a:xfrm>
            <a:off x="1231640" y="0"/>
            <a:ext cx="7912359"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From the following balances of the Ledger of Sh.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Akhileshwar</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Singh, prepare Trading and Profit &amp; Loss Account and Balance Sheet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4106"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Table 6"/>
          <p:cNvGraphicFramePr>
            <a:graphicFrameLocks noGrp="1"/>
          </p:cNvGraphicFramePr>
          <p:nvPr/>
        </p:nvGraphicFramePr>
        <p:xfrm>
          <a:off x="1250303" y="434958"/>
          <a:ext cx="6111550" cy="3886586"/>
        </p:xfrm>
        <a:graphic>
          <a:graphicData uri="http://schemas.openxmlformats.org/drawingml/2006/table">
            <a:tbl>
              <a:tblPr/>
              <a:tblGrid>
                <a:gridCol w="2043404"/>
                <a:gridCol w="2034073"/>
                <a:gridCol w="2034073"/>
              </a:tblGrid>
              <a:tr h="169333">
                <a:tc>
                  <a:txBody>
                    <a:bodyPr/>
                    <a:lstStyle/>
                    <a:p>
                      <a:pPr>
                        <a:lnSpc>
                          <a:spcPct val="115000"/>
                        </a:lnSpc>
                        <a:spcAft>
                          <a:spcPts val="0"/>
                        </a:spcAft>
                      </a:pPr>
                      <a:r>
                        <a:rPr lang="en-US" sz="1600">
                          <a:latin typeface="Calibri"/>
                          <a:ea typeface="Times New Roman"/>
                        </a:rPr>
                        <a:t>Sundry Creditors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26,700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Goodwill</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Patents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8,400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Coal, Gas and Power</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12,100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Printing and Stationery</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2,100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Postage</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710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Travelling Expenses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4,250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Drawings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7,200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Depreciation</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1,000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General Expenses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8,350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169333">
                <a:tc>
                  <a:txBody>
                    <a:bodyPr/>
                    <a:lstStyle/>
                    <a:p>
                      <a:pPr>
                        <a:lnSpc>
                          <a:spcPct val="115000"/>
                        </a:lnSpc>
                        <a:spcAft>
                          <a:spcPts val="0"/>
                        </a:spcAft>
                      </a:pPr>
                      <a:r>
                        <a:rPr lang="en-US" sz="1600">
                          <a:latin typeface="Calibri"/>
                          <a:ea typeface="Times New Roman"/>
                        </a:rPr>
                        <a:t>Capital</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89,760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4000" y="335897"/>
          <a:ext cx="6111550" cy="4797091"/>
        </p:xfrm>
        <a:graphic>
          <a:graphicData uri="http://schemas.openxmlformats.org/drawingml/2006/table">
            <a:tbl>
              <a:tblPr/>
              <a:tblGrid>
                <a:gridCol w="2043404"/>
                <a:gridCol w="2034073"/>
                <a:gridCol w="2034073"/>
              </a:tblGrid>
              <a:tr h="369007">
                <a:tc>
                  <a:txBody>
                    <a:bodyPr/>
                    <a:lstStyle/>
                    <a:p>
                      <a:pPr>
                        <a:lnSpc>
                          <a:spcPct val="115000"/>
                        </a:lnSpc>
                        <a:spcAft>
                          <a:spcPts val="0"/>
                        </a:spcAft>
                      </a:pPr>
                      <a:r>
                        <a:rPr lang="en-US" sz="1600" dirty="0">
                          <a:latin typeface="Calibri"/>
                          <a:ea typeface="Times New Roman"/>
                        </a:rPr>
                        <a:t>Investments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dirty="0">
                          <a:latin typeface="Calibri"/>
                          <a:ea typeface="Times New Roman"/>
                        </a:rPr>
                        <a:t>Interest on Investments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800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Cash in Hand</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2,570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Banker’s Account</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5,200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Commission</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4,600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4,400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Loan on Mortgage</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30,000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Interest on Loan</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3,000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B/P</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a:latin typeface="Calibri"/>
                          <a:ea typeface="Times New Roman"/>
                        </a:rPr>
                        <a:t>2,280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B/R</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4,540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Income Tax</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3,000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Horses and Carts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20,300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spcAft>
                          <a:spcPts val="0"/>
                        </a:spcAft>
                      </a:pPr>
                      <a:r>
                        <a:rPr lang="en-US" sz="1600">
                          <a:latin typeface="Calibri"/>
                          <a:ea typeface="Times New Roman"/>
                        </a:rPr>
                        <a:t>Discount on Purchases</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1,600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9007">
                <a:tc>
                  <a:txBody>
                    <a:bodyPr/>
                    <a:lstStyle/>
                    <a:p>
                      <a:pPr>
                        <a:lnSpc>
                          <a:spcPct val="115000"/>
                        </a:lnSpc>
                      </a:pPr>
                      <a:endParaRPr lang="en-US" sz="1600">
                        <a:latin typeface="Calibri"/>
                      </a:endParaRP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5,21,740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600" dirty="0">
                          <a:latin typeface="Calibri"/>
                          <a:ea typeface="Times New Roman"/>
                        </a:rPr>
                        <a:t>5,21,740</a:t>
                      </a:r>
                    </a:p>
                  </a:txBody>
                  <a:tcPr marL="36455" marR="36455" marT="36455" marB="36455">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STATEMENT-1</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NUMBER:9</a:t>
            </a:r>
            <a:endParaRPr b="1"/>
          </a:p>
          <a:p>
            <a:pPr marL="0" lvl="0" indent="0" algn="l" rtl="0">
              <a:spcBef>
                <a:spcPts val="0"/>
              </a:spcBef>
              <a:spcAft>
                <a:spcPts val="0"/>
              </a:spcAft>
              <a:buNone/>
            </a:pPr>
            <a:r>
              <a:rPr lang="en" b="1" dirty="0"/>
              <a:t>CHAPTER NAME </a:t>
            </a:r>
            <a:r>
              <a:rPr lang="en" b="1" dirty="0" smtClean="0"/>
              <a:t>: </a:t>
            </a:r>
            <a:r>
              <a:rPr lang="en" b="1" dirty="0" smtClean="0"/>
              <a:t>FINANCIAL STATEMENT</a:t>
            </a:r>
            <a:endParaRPr lang="en" b="1" dirty="0" smtClean="0"/>
          </a:p>
          <a:p>
            <a:pPr marL="0" lvl="0" indent="0" algn="l" rtl="0">
              <a:spcBef>
                <a:spcPts val="0"/>
              </a:spcBef>
              <a:spcAft>
                <a:spcPts val="0"/>
              </a:spcAft>
              <a:buNone/>
            </a:pPr>
            <a:r>
              <a:rPr lang="en" b="1" dirty="0" smtClean="0"/>
              <a:t>CLASS-77</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7105" name="Rectangle 1"/>
          <p:cNvSpPr>
            <a:spLocks noChangeArrowheads="1"/>
          </p:cNvSpPr>
          <p:nvPr/>
        </p:nvSpPr>
        <p:spPr bwMode="auto">
          <a:xfrm>
            <a:off x="1156996" y="382554"/>
            <a:ext cx="7987004"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Capital Expenditure</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non-recurring expenditure whose benefit is derived by the business for more than a year is called Capital Expenditure.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It includes amount spent or liabilities incurred to acquire or improve any fixed assets or acquiring any legal rights or first-time expenses incurred to make fixed assets workable e.g. purchase of machinery/building/furniture etc., expenses incurred to acquired Patents, Trade-mark etc. and expenditure incurred for getting an asset ready to use (like installation exp., carriage, first time expenses incurred on second hand fixed asset for making it ready to use).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Capital expenditures are recorded on the assets side of the Balance sheet.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43009" name="Rectangle 1"/>
          <p:cNvSpPr>
            <a:spLocks noChangeArrowheads="1"/>
          </p:cNvSpPr>
          <p:nvPr/>
        </p:nvSpPr>
        <p:spPr bwMode="auto">
          <a:xfrm>
            <a:off x="1315616" y="438539"/>
            <a:ext cx="782838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Revenue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recurring and routine nature expenditures which are incurred for operating the business smoothly and which help to maintain business</a:t>
            </a:r>
            <a:r>
              <a:rPr kumimoji="0" lang="en-US" sz="18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 earning capacity, are called Revenue expenditure e.g. expenses incurred for producing finished goods such as direct expenses, purchase of raw material and other expenses as rent, salary, repairs etc.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benefit of these expenses last in one year (give benefit up to one year). These expenses are shown in Debit side of income statement (trading and profit and loss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1985" name="Rectangle 1"/>
          <p:cNvSpPr>
            <a:spLocks noChangeArrowheads="1"/>
          </p:cNvSpPr>
          <p:nvPr/>
        </p:nvSpPr>
        <p:spPr bwMode="auto">
          <a:xfrm>
            <a:off x="1166326" y="401216"/>
            <a:ext cx="7977673"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Deferred Revenue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expenditure which is revenue in nature, but the heavy amount spent and benefits likely to be derived over a number of years called deferred revenue expenditure e.g. heavy expenses on advertising on launching of a new product and hence it is capitalized like any fixed asset.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Accounting treatment of Deferred Revenue Expenditure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As per matching principle, expenses incurred in an accounting period are matched with the revenue recognized in that accounting period. So the whole deferred revenue expenditure should be spread over the number of years over which benefit is likely to be derived.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During the current accounting year (a) Only that portion of the expenditure should be charged to the profit and loss account which has facilitate the enterprise to earn revenue during current year (b) Remaining amount of expenditure be carried forward to the next year and shown in the assets side of balance sheet (It is also called a fictitious asset).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39937" name="Rectangle 1"/>
          <p:cNvSpPr>
            <a:spLocks noChangeArrowheads="1"/>
          </p:cNvSpPr>
          <p:nvPr/>
        </p:nvSpPr>
        <p:spPr bwMode="auto">
          <a:xfrm>
            <a:off x="1502228" y="634482"/>
            <a:ext cx="7641771"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Capital Receipt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Capital receipts are those irregular receipts that don</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 affect profit or loss of business; it either increases the liabilities (raising of loan) or reduces the fixed assets (by sale of fixed assets), so it will be shown in balance sheet.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Capital receipts are not made available for distribution of profit to the owner.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Revenue Receipt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Revenue receipts are received in the normal and regular course of business like Receipts from sale of goods and rendering services to customers. Income from non-operating business activities (like income from investment i.e. interest and dividend received and rent received, Commission and other fees received for non-operating business etc. These receipts increases profit and shown in the credit side of the Trading and Profit and Loss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784</TotalTime>
  <Words>1843</Words>
  <Application>Microsoft Office PowerPoint</Application>
  <PresentationFormat>On-screen Show (16:9)</PresentationFormat>
  <Paragraphs>593</Paragraphs>
  <Slides>40</Slides>
  <Notes>32</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32</cp:revision>
  <dcterms:modified xsi:type="dcterms:W3CDTF">2020-10-23T03:48:44Z</dcterms:modified>
</cp:coreProperties>
</file>