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comments/comment6.xml" ContentType="application/vnd.openxmlformats-officedocument.presentationml.comments+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s/comment4.xml" ContentType="application/vnd.openxmlformats-officedocument.presentationml.comments+xml"/>
  <Override PartName="/ppt/notesSlides/notesSlide23.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omments/comment5.xml" ContentType="application/vnd.openxmlformats-officedocument.presentationml.comments+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omments/comment3.xml" ContentType="application/vnd.openxmlformats-officedocument.presentationml.comments+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35"/>
  </p:notesMasterIdLst>
  <p:sldIdLst>
    <p:sldId id="256" r:id="rId2"/>
    <p:sldId id="271" r:id="rId3"/>
    <p:sldId id="263" r:id="rId4"/>
    <p:sldId id="300" r:id="rId5"/>
    <p:sldId id="370" r:id="rId6"/>
    <p:sldId id="412" r:id="rId7"/>
    <p:sldId id="264" r:id="rId8"/>
    <p:sldId id="389" r:id="rId9"/>
    <p:sldId id="272" r:id="rId10"/>
    <p:sldId id="405" r:id="rId11"/>
    <p:sldId id="413" r:id="rId12"/>
    <p:sldId id="414" r:id="rId13"/>
    <p:sldId id="273" r:id="rId14"/>
    <p:sldId id="270" r:id="rId15"/>
    <p:sldId id="257" r:id="rId16"/>
    <p:sldId id="339" r:id="rId17"/>
    <p:sldId id="407" r:id="rId18"/>
    <p:sldId id="269" r:id="rId19"/>
    <p:sldId id="391" r:id="rId20"/>
    <p:sldId id="415" r:id="rId21"/>
    <p:sldId id="416" r:id="rId22"/>
    <p:sldId id="375" r:id="rId23"/>
    <p:sldId id="409" r:id="rId24"/>
    <p:sldId id="302" r:id="rId25"/>
    <p:sldId id="373" r:id="rId26"/>
    <p:sldId id="304" r:id="rId27"/>
    <p:sldId id="377" r:id="rId28"/>
    <p:sldId id="417" r:id="rId29"/>
    <p:sldId id="418" r:id="rId30"/>
    <p:sldId id="411" r:id="rId31"/>
    <p:sldId id="305" r:id="rId32"/>
    <p:sldId id="266" r:id="rId33"/>
    <p:sldId id="419" r:id="rId3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1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8387" autoAdjust="0"/>
  </p:normalViewPr>
  <p:slideViewPr>
    <p:cSldViewPr snapToGrid="0">
      <p:cViewPr>
        <p:scale>
          <a:sx n="102" d="100"/>
          <a:sy n="102" d="100"/>
        </p:scale>
        <p:origin x="-450" y="-10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10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10">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11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12">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6:04.724" idx="11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14">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6:04.724" idx="11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16">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6:04.724" idx="1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0">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12/14/2021</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12/14/2021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12/14/2021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12/14/2021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12/14/2021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12/14/2021</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12/14/2021</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12/14/2021</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12/14/2021</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12/14/2021</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12/14/2021</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12/14/2021</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comments" Target="../comments/comment6.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BILL OF EXCHANGE</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NUMBER:8</a:t>
            </a:r>
            <a:endParaRPr b="1"/>
          </a:p>
          <a:p>
            <a:pPr marL="0" lvl="0" indent="0" algn="l" rtl="0">
              <a:spcBef>
                <a:spcPts val="0"/>
              </a:spcBef>
              <a:spcAft>
                <a:spcPts val="0"/>
              </a:spcAft>
              <a:buNone/>
            </a:pPr>
            <a:r>
              <a:rPr lang="en" b="1" dirty="0"/>
              <a:t>CHAPTER NAME </a:t>
            </a:r>
            <a:r>
              <a:rPr lang="en" b="1" dirty="0" smtClean="0"/>
              <a:t>: BILL OF EXCHANGE</a:t>
            </a:r>
          </a:p>
          <a:p>
            <a:pPr marL="0" lvl="0" indent="0" algn="l" rtl="0">
              <a:spcBef>
                <a:spcPts val="0"/>
              </a:spcBef>
              <a:spcAft>
                <a:spcPts val="0"/>
              </a:spcAft>
              <a:buNone/>
            </a:pPr>
            <a:r>
              <a:rPr lang="en" b="1" dirty="0" smtClean="0"/>
              <a:t>CLASS-71</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39937" name="Rectangle 1"/>
          <p:cNvSpPr>
            <a:spLocks noChangeArrowheads="1"/>
          </p:cNvSpPr>
          <p:nvPr/>
        </p:nvSpPr>
        <p:spPr bwMode="auto">
          <a:xfrm>
            <a:off x="1324946" y="485192"/>
            <a:ext cx="7819053"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368300" algn="l"/>
              </a:tabLst>
            </a:pPr>
            <a:r>
              <a:rPr kumimoji="0" lang="en-US"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Endorsement of Bill</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Endorsement of bill means the process by which drawer or holder of bill transfer the title of bill in </a:t>
            </a:r>
            <a:r>
              <a:rPr kumimoji="0" lang="en-US"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favour</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of his/her creditors. The person transferring the title is called “Endorser” and the person to whom the bill is transferred called “Endorsee’. Endorsement is executed by putting the signature at the back of the bill.</a:t>
            </a:r>
          </a:p>
          <a:p>
            <a:pPr marL="0" marR="0" lvl="0" indent="0" algn="l" defTabSz="914400" rtl="0" eaLnBrk="1" fontAlgn="base" latinLnBrk="0" hangingPunct="1">
              <a:lnSpc>
                <a:spcPct val="100000"/>
              </a:lnSpc>
              <a:spcBef>
                <a:spcPct val="0"/>
              </a:spcBef>
              <a:spcAft>
                <a:spcPct val="0"/>
              </a:spcAft>
              <a:buClrTx/>
              <a:buSzTx/>
              <a:buFontTx/>
              <a:buChar char="•"/>
              <a:tabLst>
                <a:tab pos="368300" algn="l"/>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Bill sent for Collection: </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It is a process when the bill is sent to bank with instruction to keep the bill till maturity and collect its amount from the acceptor on the date of maturity.</a:t>
            </a: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1" i="0" u="none" strike="noStrike" cap="none" normalizeH="0" baseline="0" dirty="0" err="1" smtClean="0">
                <a:ln>
                  <a:noFill/>
                </a:ln>
                <a:solidFill>
                  <a:schemeClr val="tx1"/>
                </a:solidFill>
                <a:effectLst/>
                <a:latin typeface="Gill Sans MT" pitchFamily="34" charset="0"/>
                <a:ea typeface="Calibri" pitchFamily="34" charset="0"/>
                <a:cs typeface="Calibri" pitchFamily="34" charset="0"/>
              </a:rPr>
              <a:t>Dishonour</a:t>
            </a:r>
            <a:r>
              <a:rPr kumimoji="0" lang="en-US"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 of Bill</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When the </a:t>
            </a:r>
            <a:r>
              <a:rPr kumimoji="0" lang="en-US"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(or acceptor) of the bill fails to make payment of the bill on the date of maturity, it is called </a:t>
            </a:r>
            <a:r>
              <a:rPr kumimoji="0" lang="en-US"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Dishonour</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of Bill.</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b="1" i="0" u="none" strike="noStrike" cap="none" normalizeH="0" baseline="0" dirty="0" smtClean="0">
                <a:ln>
                  <a:noFill/>
                </a:ln>
                <a:solidFill>
                  <a:schemeClr val="tx1"/>
                </a:solidFill>
                <a:effectLst/>
                <a:latin typeface="Gill Sans MT" pitchFamily="34" charset="0"/>
                <a:ea typeface="Times New Roman" pitchFamily="18" charset="0"/>
                <a:cs typeface="Mangal" pitchFamily="18" charset="0"/>
              </a:rPr>
              <a:t>Noting of Bill</a:t>
            </a:r>
            <a:r>
              <a:rPr kumimoji="0" lang="en-US"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To obtain the proof of </a:t>
            </a:r>
            <a:r>
              <a:rPr kumimoji="0" lang="en-US" b="0" i="0" u="none" strike="noStrike" cap="none" normalizeH="0" baseline="0" dirty="0" err="1" smtClean="0">
                <a:ln>
                  <a:noFill/>
                </a:ln>
                <a:solidFill>
                  <a:schemeClr val="tx1"/>
                </a:solidFill>
                <a:effectLst/>
                <a:latin typeface="Calibri" pitchFamily="34" charset="0"/>
                <a:ea typeface="Times New Roman" pitchFamily="18" charset="0"/>
                <a:cs typeface="Mangal" pitchFamily="18" charset="0"/>
              </a:rPr>
              <a:t>dishonour</a:t>
            </a:r>
            <a:r>
              <a:rPr kumimoji="0" lang="en-US"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of a bill, it is re-sent to the </a:t>
            </a:r>
            <a:r>
              <a:rPr kumimoji="0" lang="en-US" b="0" i="0" u="none" strike="noStrike" cap="none" normalizeH="0" baseline="0" dirty="0" err="1" smtClean="0">
                <a:ln>
                  <a:noFill/>
                </a:ln>
                <a:solidFill>
                  <a:schemeClr val="tx1"/>
                </a:solidFill>
                <a:effectLst/>
                <a:latin typeface="Calibri" pitchFamily="34" charset="0"/>
                <a:ea typeface="Times New Roman" pitchFamily="18" charset="0"/>
                <a:cs typeface="Mangal" pitchFamily="18" charset="0"/>
              </a:rPr>
              <a:t>drawee</a:t>
            </a:r>
            <a:r>
              <a:rPr kumimoji="0" lang="en-US"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through a legally authorized persons called Notary Public charges a small fee for</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Providing this service known as Noting charges.</a:t>
            </a: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Retirement of a Bill: </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When the </a:t>
            </a:r>
            <a:r>
              <a:rPr kumimoji="0" lang="en-US"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makes the payment of the bill before its due date it is called ‘Retirement of a bill’.</a:t>
            </a: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Renewal of a Bill: </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Sometimes </a:t>
            </a:r>
            <a:r>
              <a:rPr kumimoji="0" lang="en-US"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is not in the position to pay the amount of the bill on maturity. Thus </a:t>
            </a:r>
            <a:r>
              <a:rPr kumimoji="0" lang="en-US"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request to the drawer to cancel the old bill &amp; write a new bill with interest and if drawer agree, new bill is drawn with new maturity date. This process is called the ‘Renewal of Bill’. The interest may be paid in cash or may be added in the amount of new bill.</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BILL OF EXCHANGE</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NUMBER:8</a:t>
            </a:r>
            <a:endParaRPr b="1"/>
          </a:p>
          <a:p>
            <a:pPr marL="0" lvl="0" indent="0" algn="l" rtl="0">
              <a:spcBef>
                <a:spcPts val="0"/>
              </a:spcBef>
              <a:spcAft>
                <a:spcPts val="0"/>
              </a:spcAft>
              <a:buNone/>
            </a:pPr>
            <a:r>
              <a:rPr lang="en" b="1" dirty="0"/>
              <a:t>CHAPTER NAME </a:t>
            </a:r>
            <a:r>
              <a:rPr lang="en" b="1" dirty="0" smtClean="0"/>
              <a:t>: BILL OF EXCHANGE</a:t>
            </a:r>
          </a:p>
          <a:p>
            <a:pPr marL="0" lvl="0" indent="0" algn="l" rtl="0">
              <a:spcBef>
                <a:spcPts val="0"/>
              </a:spcBef>
              <a:spcAft>
                <a:spcPts val="0"/>
              </a:spcAft>
              <a:buNone/>
            </a:pPr>
            <a:r>
              <a:rPr lang="en" b="1" dirty="0" smtClean="0"/>
              <a:t>CLASS-73</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3">
            <a:alphaModFix/>
          </a:blip>
          <a:srcRect/>
          <a:stretch/>
        </p:blipFill>
        <p:spPr>
          <a:xfrm>
            <a:off x="7279751" y="3576689"/>
            <a:ext cx="1170475" cy="1170475"/>
          </a:xfrm>
          <a:prstGeom prst="rect">
            <a:avLst/>
          </a:prstGeom>
          <a:noFill/>
          <a:ln>
            <a:noFill/>
          </a:ln>
        </p:spPr>
      </p:pic>
      <p:graphicFrame>
        <p:nvGraphicFramePr>
          <p:cNvPr id="15" name="Table 14"/>
          <p:cNvGraphicFramePr>
            <a:graphicFrameLocks noGrp="1"/>
          </p:cNvGraphicFramePr>
          <p:nvPr/>
        </p:nvGraphicFramePr>
        <p:xfrm>
          <a:off x="1399592" y="793103"/>
          <a:ext cx="7305869" cy="3506439"/>
        </p:xfrm>
        <a:graphic>
          <a:graphicData uri="http://schemas.openxmlformats.org/drawingml/2006/table">
            <a:tbl>
              <a:tblPr/>
              <a:tblGrid>
                <a:gridCol w="3419551"/>
                <a:gridCol w="2087270"/>
                <a:gridCol w="1799048"/>
              </a:tblGrid>
              <a:tr h="860953">
                <a:tc>
                  <a:txBody>
                    <a:bodyPr/>
                    <a:lstStyle/>
                    <a:p>
                      <a:pPr>
                        <a:lnSpc>
                          <a:spcPct val="115000"/>
                        </a:lnSpc>
                        <a:spcBef>
                          <a:spcPts val="50"/>
                        </a:spcBef>
                        <a:spcAft>
                          <a:spcPts val="0"/>
                        </a:spcAft>
                      </a:pPr>
                      <a:endParaRPr lang="en-US" sz="1600" dirty="0">
                        <a:latin typeface="Calibri"/>
                        <a:ea typeface="Calibri"/>
                        <a:cs typeface="Calibri"/>
                      </a:endParaRPr>
                    </a:p>
                    <a:p>
                      <a:pPr marL="78740" marR="41275" algn="ctr">
                        <a:lnSpc>
                          <a:spcPct val="115000"/>
                        </a:lnSpc>
                        <a:spcAft>
                          <a:spcPts val="0"/>
                        </a:spcAft>
                      </a:pPr>
                      <a:r>
                        <a:rPr lang="en-US" sz="1600" dirty="0">
                          <a:latin typeface="Calibri"/>
                          <a:ea typeface="Calibri"/>
                          <a:cs typeface="Calibri"/>
                        </a:rPr>
                        <a:t>Transactions</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50"/>
                        </a:spcBef>
                        <a:spcAft>
                          <a:spcPts val="0"/>
                        </a:spcAft>
                      </a:pPr>
                      <a:endParaRPr lang="en-US" sz="1600">
                        <a:latin typeface="Calibri"/>
                        <a:ea typeface="Calibri"/>
                        <a:cs typeface="Calibri"/>
                      </a:endParaRPr>
                    </a:p>
                    <a:p>
                      <a:pPr marL="140970">
                        <a:lnSpc>
                          <a:spcPct val="115000"/>
                        </a:lnSpc>
                        <a:spcAft>
                          <a:spcPts val="0"/>
                        </a:spcAft>
                      </a:pPr>
                      <a:r>
                        <a:rPr lang="en-US" sz="1600">
                          <a:latin typeface="Calibri"/>
                          <a:ea typeface="Calibri"/>
                          <a:cs typeface="Calibri"/>
                        </a:rPr>
                        <a:t>In</a:t>
                      </a:r>
                      <a:r>
                        <a:rPr lang="en-US" sz="1600" spc="-165">
                          <a:latin typeface="Calibri"/>
                          <a:ea typeface="Calibri"/>
                          <a:cs typeface="Calibri"/>
                        </a:rPr>
                        <a:t> </a:t>
                      </a:r>
                      <a:r>
                        <a:rPr lang="en-US" sz="1600">
                          <a:latin typeface="Calibri"/>
                          <a:ea typeface="Calibri"/>
                          <a:cs typeface="Calibri"/>
                        </a:rPr>
                        <a:t>the</a:t>
                      </a:r>
                      <a:r>
                        <a:rPr lang="en-US" sz="1600" spc="-165">
                          <a:latin typeface="Calibri"/>
                          <a:ea typeface="Calibri"/>
                          <a:cs typeface="Calibri"/>
                        </a:rPr>
                        <a:t> </a:t>
                      </a:r>
                      <a:r>
                        <a:rPr lang="en-US" sz="1600">
                          <a:latin typeface="Calibri"/>
                          <a:ea typeface="Calibri"/>
                          <a:cs typeface="Calibri"/>
                        </a:rPr>
                        <a:t>Books</a:t>
                      </a:r>
                      <a:r>
                        <a:rPr lang="en-US" sz="1600" spc="-170">
                          <a:latin typeface="Calibri"/>
                          <a:ea typeface="Calibri"/>
                          <a:cs typeface="Calibri"/>
                        </a:rPr>
                        <a:t> </a:t>
                      </a:r>
                      <a:r>
                        <a:rPr lang="en-US" sz="1600">
                          <a:latin typeface="Calibri"/>
                          <a:ea typeface="Calibri"/>
                          <a:cs typeface="Calibri"/>
                        </a:rPr>
                        <a:t>of</a:t>
                      </a:r>
                      <a:r>
                        <a:rPr lang="en-US" sz="1600" spc="-165">
                          <a:latin typeface="Calibri"/>
                          <a:ea typeface="Calibri"/>
                          <a:cs typeface="Calibri"/>
                        </a:rPr>
                        <a:t> </a:t>
                      </a:r>
                      <a:r>
                        <a:rPr lang="en-US" sz="1600">
                          <a:latin typeface="Calibri"/>
                          <a:ea typeface="Calibri"/>
                          <a:cs typeface="Calibri"/>
                        </a:rPr>
                        <a:t>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563245" marR="216535" indent="-260350">
                        <a:lnSpc>
                          <a:spcPts val="2100"/>
                        </a:lnSpc>
                        <a:spcBef>
                          <a:spcPts val="120"/>
                        </a:spcBef>
                        <a:spcAft>
                          <a:spcPts val="0"/>
                        </a:spcAft>
                      </a:pPr>
                      <a:r>
                        <a:rPr lang="en-US" sz="1600">
                          <a:latin typeface="Calibri"/>
                          <a:ea typeface="Calibri"/>
                          <a:cs typeface="Calibri"/>
                        </a:rPr>
                        <a:t>In the Books of Drawee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52615">
                <a:tc>
                  <a:txBody>
                    <a:bodyPr/>
                    <a:lstStyle/>
                    <a:p>
                      <a:pPr marL="26035" marR="41275" algn="ctr">
                        <a:lnSpc>
                          <a:spcPct val="115000"/>
                        </a:lnSpc>
                        <a:spcBef>
                          <a:spcPts val="675"/>
                        </a:spcBef>
                        <a:spcAft>
                          <a:spcPts val="0"/>
                        </a:spcAft>
                      </a:pPr>
                      <a:r>
                        <a:rPr lang="en-US" sz="1600">
                          <a:latin typeface="Calibri"/>
                          <a:ea typeface="Calibri"/>
                          <a:cs typeface="Calibri"/>
                        </a:rPr>
                        <a:t>When goods are sold on credit by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Drawee's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Purchase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73969">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a:latin typeface="Calibri"/>
                          <a:ea typeface="Calibri"/>
                          <a:cs typeface="Calibri"/>
                        </a:rPr>
                        <a:t>To sales A/c</a:t>
                      </a:r>
                    </a:p>
                    <a:p>
                      <a:pPr>
                        <a:lnSpc>
                          <a:spcPct val="115000"/>
                        </a:lnSpc>
                        <a:spcBef>
                          <a:spcPts val="720"/>
                        </a:spcBef>
                        <a:spcAft>
                          <a:spcPts val="0"/>
                        </a:spcAft>
                      </a:pPr>
                      <a:r>
                        <a:rPr lang="en-US" sz="1600">
                          <a:latin typeface="Calibri"/>
                          <a:ea typeface="Calibri"/>
                          <a:cs typeface="Calibri"/>
                        </a:rPr>
                        <a:t>(good sold on credit)</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ts val="2100"/>
                        </a:lnSpc>
                        <a:spcBef>
                          <a:spcPts val="120"/>
                        </a:spcBef>
                        <a:spcAft>
                          <a:spcPts val="0"/>
                        </a:spcAft>
                      </a:pPr>
                      <a:r>
                        <a:rPr lang="en-US" sz="1600">
                          <a:latin typeface="Calibri"/>
                          <a:ea typeface="Calibri"/>
                          <a:cs typeface="Calibri"/>
                        </a:rPr>
                        <a:t>To Drawer's A/c (goods Purchased)</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73969">
                <a:tc>
                  <a:txBody>
                    <a:bodyPr/>
                    <a:lstStyle/>
                    <a:p>
                      <a:pPr marR="280670">
                        <a:lnSpc>
                          <a:spcPts val="2100"/>
                        </a:lnSpc>
                        <a:spcBef>
                          <a:spcPts val="120"/>
                        </a:spcBef>
                        <a:spcAft>
                          <a:spcPts val="0"/>
                        </a:spcAft>
                      </a:pPr>
                      <a:r>
                        <a:rPr lang="en-US" sz="1600" dirty="0">
                          <a:latin typeface="Calibri"/>
                          <a:ea typeface="Calibri"/>
                          <a:cs typeface="Calibri"/>
                        </a:rPr>
                        <a:t>When Bill is drawn &amp; Accepted by the </a:t>
                      </a:r>
                      <a:r>
                        <a:rPr lang="en-US" sz="1600" dirty="0" err="1">
                          <a:latin typeface="Calibri"/>
                          <a:ea typeface="Calibri"/>
                          <a:cs typeface="Calibri"/>
                        </a:rPr>
                        <a:t>Drawee</a:t>
                      </a:r>
                      <a:endParaRPr lang="en-US" sz="16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600">
                        <a:latin typeface="Calibri"/>
                        <a:ea typeface="Calibri"/>
                        <a:cs typeface="Calibri"/>
                      </a:endParaRPr>
                    </a:p>
                    <a:p>
                      <a:pPr>
                        <a:lnSpc>
                          <a:spcPct val="115000"/>
                        </a:lnSpc>
                        <a:spcAft>
                          <a:spcPts val="0"/>
                        </a:spcAft>
                      </a:pPr>
                      <a:r>
                        <a:rPr lang="en-US" sz="1600">
                          <a:latin typeface="Calibri"/>
                          <a:ea typeface="Calibri"/>
                          <a:cs typeface="Calibri"/>
                        </a:rPr>
                        <a:t>Bill Receivable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600">
                        <a:latin typeface="Calibri"/>
                        <a:ea typeface="Calibri"/>
                        <a:cs typeface="Calibri"/>
                      </a:endParaRPr>
                    </a:p>
                    <a:p>
                      <a:pPr>
                        <a:lnSpc>
                          <a:spcPct val="115000"/>
                        </a:lnSpc>
                        <a:spcAft>
                          <a:spcPts val="0"/>
                        </a:spcAft>
                      </a:pPr>
                      <a:r>
                        <a:rPr lang="en-US" sz="1600">
                          <a:latin typeface="Calibri"/>
                          <a:ea typeface="Calibri"/>
                          <a:cs typeface="Calibri"/>
                        </a:rPr>
                        <a:t>Drawee's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860953">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R="483235">
                        <a:lnSpc>
                          <a:spcPts val="2100"/>
                        </a:lnSpc>
                        <a:spcBef>
                          <a:spcPts val="120"/>
                        </a:spcBef>
                        <a:spcAft>
                          <a:spcPts val="0"/>
                        </a:spcAft>
                      </a:pPr>
                      <a:r>
                        <a:rPr lang="en-US" sz="1600">
                          <a:latin typeface="Calibri"/>
                          <a:ea typeface="Calibri"/>
                          <a:cs typeface="Calibri"/>
                        </a:rPr>
                        <a:t>To Drawee's A/c </a:t>
                      </a:r>
                      <a:r>
                        <a:rPr lang="en-US" sz="1600" spc="-5">
                          <a:latin typeface="Calibri"/>
                          <a:ea typeface="Calibri"/>
                          <a:cs typeface="Calibri"/>
                        </a:rPr>
                        <a:t>(Bill received</a:t>
                      </a:r>
                      <a:r>
                        <a:rPr lang="en-US" sz="1600" spc="-310">
                          <a:latin typeface="Calibri"/>
                          <a:ea typeface="Calibri"/>
                          <a:cs typeface="Calibri"/>
                        </a:rPr>
                        <a:t> </a:t>
                      </a:r>
                      <a:r>
                        <a:rPr lang="en-US" sz="1600" spc="-5">
                          <a:latin typeface="Calibri"/>
                          <a:ea typeface="Calibri"/>
                          <a:cs typeface="Calibri"/>
                        </a:rPr>
                        <a:t>from </a:t>
                      </a:r>
                      <a:r>
                        <a:rPr lang="en-US" sz="1600">
                          <a:latin typeface="Calibri"/>
                          <a:ea typeface="Calibri"/>
                          <a:cs typeface="Calibri"/>
                        </a:rPr>
                        <a:t>drawee)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dirty="0">
                        <a:latin typeface="Calibri"/>
                        <a:ea typeface="Calibri"/>
                        <a:cs typeface="Calibri"/>
                      </a:endParaRPr>
                    </a:p>
                    <a:p>
                      <a:pPr>
                        <a:lnSpc>
                          <a:spcPct val="115000"/>
                        </a:lnSpc>
                        <a:spcBef>
                          <a:spcPts val="1150"/>
                        </a:spcBef>
                        <a:spcAft>
                          <a:spcPts val="0"/>
                        </a:spcAft>
                      </a:pPr>
                      <a:r>
                        <a:rPr lang="en-US" sz="1600" dirty="0">
                          <a:latin typeface="Calibri"/>
                          <a:ea typeface="Calibri"/>
                          <a:cs typeface="Calibri"/>
                        </a:rPr>
                        <a:t>To Bill Payable 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37889" name="Rectangle 1"/>
          <p:cNvSpPr>
            <a:spLocks noChangeArrowheads="1"/>
          </p:cNvSpPr>
          <p:nvPr/>
        </p:nvSpPr>
        <p:spPr bwMode="auto">
          <a:xfrm>
            <a:off x="1045028" y="0"/>
            <a:ext cx="8098971" cy="646282"/>
          </a:xfrm>
          <a:prstGeom prst="rect">
            <a:avLst/>
          </a:prstGeom>
          <a:noFill/>
          <a:ln w="9525">
            <a:noFill/>
            <a:miter lim="800000"/>
            <a:headEnd/>
            <a:tailEnd/>
          </a:ln>
          <a:effectLst/>
        </p:spPr>
        <p:txBody>
          <a:bodyPr vert="horz" wrap="square" lIns="330096" tIns="15235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4325" algn="l"/>
              </a:tabLst>
            </a:pPr>
            <a:r>
              <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Accounting Treatment of Bill </a:t>
            </a:r>
            <a:r>
              <a:rPr kumimoji="0" lang="en-US" sz="1600" b="1"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Transations</a:t>
            </a:r>
            <a:endPar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4325" algn="l"/>
              </a:tabLst>
            </a:pPr>
            <a:r>
              <a:rPr kumimoji="0" lang="en-US" sz="16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On the Due Date bill is </a:t>
            </a:r>
            <a:r>
              <a:rPr kumimoji="0" lang="en-US" sz="1600" b="1" i="0" u="none" strike="noStrike" cap="none" normalizeH="0" baseline="0" dirty="0" err="1" smtClean="0">
                <a:ln>
                  <a:noFill/>
                </a:ln>
                <a:solidFill>
                  <a:schemeClr val="tx1"/>
                </a:solidFill>
                <a:effectLst/>
                <a:latin typeface="Gill Sans MT" pitchFamily="34" charset="0"/>
                <a:ea typeface="Calibri" pitchFamily="34" charset="0"/>
                <a:cs typeface="Calibri" pitchFamily="34" charset="0"/>
              </a:rPr>
              <a:t>Honoured</a:t>
            </a:r>
            <a:r>
              <a:rPr kumimoji="0" lang="en-US" sz="16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graphicFrame>
        <p:nvGraphicFramePr>
          <p:cNvPr id="10" name="Table 9"/>
          <p:cNvGraphicFramePr>
            <a:graphicFrameLocks noGrp="1"/>
          </p:cNvGraphicFramePr>
          <p:nvPr/>
        </p:nvGraphicFramePr>
        <p:xfrm>
          <a:off x="1287623" y="1240971"/>
          <a:ext cx="7361854" cy="2612644"/>
        </p:xfrm>
        <a:graphic>
          <a:graphicData uri="http://schemas.openxmlformats.org/drawingml/2006/table">
            <a:tbl>
              <a:tblPr/>
              <a:tblGrid>
                <a:gridCol w="3116310"/>
                <a:gridCol w="2996452"/>
                <a:gridCol w="1249092"/>
              </a:tblGrid>
              <a:tr h="739161">
                <a:tc>
                  <a:txBody>
                    <a:bodyPr/>
                    <a:lstStyle/>
                    <a:p>
                      <a:pPr marL="74295" marR="36830" algn="ctr">
                        <a:lnSpc>
                          <a:spcPct val="115000"/>
                        </a:lnSpc>
                        <a:spcBef>
                          <a:spcPts val="675"/>
                        </a:spcBef>
                        <a:spcAft>
                          <a:spcPts val="0"/>
                        </a:spcAft>
                      </a:pPr>
                      <a:r>
                        <a:rPr lang="en-US" sz="1600" dirty="0">
                          <a:latin typeface="Calibri"/>
                          <a:ea typeface="Calibri"/>
                          <a:cs typeface="Calibri"/>
                        </a:rPr>
                        <a:t>Transactions</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287020">
                        <a:lnSpc>
                          <a:spcPct val="115000"/>
                        </a:lnSpc>
                        <a:spcBef>
                          <a:spcPts val="675"/>
                        </a:spcBef>
                        <a:spcAft>
                          <a:spcPts val="0"/>
                        </a:spcAft>
                      </a:pPr>
                      <a:r>
                        <a:rPr lang="en-US" sz="1600">
                          <a:latin typeface="Calibri"/>
                          <a:ea typeface="Calibri"/>
                          <a:cs typeface="Calibri"/>
                        </a:rPr>
                        <a:t>In the Books of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281940">
                        <a:lnSpc>
                          <a:spcPct val="115000"/>
                        </a:lnSpc>
                        <a:spcBef>
                          <a:spcPts val="675"/>
                        </a:spcBef>
                        <a:spcAft>
                          <a:spcPts val="0"/>
                        </a:spcAft>
                      </a:pPr>
                      <a:r>
                        <a:rPr lang="en-US" sz="1600">
                          <a:latin typeface="Calibri"/>
                          <a:ea typeface="Calibri"/>
                          <a:cs typeface="Calibri"/>
                        </a:rPr>
                        <a:t>In the Books of Drawee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92774">
                <a:tc>
                  <a:txBody>
                    <a:bodyPr/>
                    <a:lstStyle/>
                    <a:p>
                      <a:pPr marR="36830" algn="ctr">
                        <a:lnSpc>
                          <a:spcPct val="115000"/>
                        </a:lnSpc>
                        <a:spcBef>
                          <a:spcPts val="675"/>
                        </a:spcBef>
                        <a:spcAft>
                          <a:spcPts val="0"/>
                        </a:spcAft>
                      </a:pPr>
                      <a:r>
                        <a:rPr lang="en-US" sz="1600" dirty="0">
                          <a:latin typeface="Calibri"/>
                          <a:ea typeface="Calibri"/>
                          <a:cs typeface="Calibri"/>
                        </a:rPr>
                        <a:t>At the time of Maturity of bill</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Cash/Bank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Bill Payable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1089698">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R="120015">
                        <a:lnSpc>
                          <a:spcPts val="2100"/>
                        </a:lnSpc>
                        <a:spcBef>
                          <a:spcPts val="120"/>
                        </a:spcBef>
                        <a:spcAft>
                          <a:spcPts val="0"/>
                        </a:spcAft>
                      </a:pPr>
                      <a:r>
                        <a:rPr lang="en-US" sz="1600">
                          <a:latin typeface="Calibri"/>
                          <a:ea typeface="Calibri"/>
                          <a:cs typeface="Calibri"/>
                        </a:rPr>
                        <a:t>To Bill Receivable A/c (Being</a:t>
                      </a:r>
                      <a:r>
                        <a:rPr lang="en-US" sz="1600" spc="-155">
                          <a:latin typeface="Calibri"/>
                          <a:ea typeface="Calibri"/>
                          <a:cs typeface="Calibri"/>
                        </a:rPr>
                        <a:t> </a:t>
                      </a:r>
                      <a:r>
                        <a:rPr lang="en-US" sz="1600">
                          <a:latin typeface="Calibri"/>
                          <a:ea typeface="Calibri"/>
                          <a:cs typeface="Calibri"/>
                        </a:rPr>
                        <a:t>bill</a:t>
                      </a:r>
                      <a:r>
                        <a:rPr lang="en-US" sz="1600" spc="-150">
                          <a:latin typeface="Calibri"/>
                          <a:ea typeface="Calibri"/>
                          <a:cs typeface="Calibri"/>
                        </a:rPr>
                        <a:t> </a:t>
                      </a:r>
                      <a:r>
                        <a:rPr lang="en-US" sz="1600">
                          <a:latin typeface="Calibri"/>
                          <a:ea typeface="Calibri"/>
                          <a:cs typeface="Calibri"/>
                        </a:rPr>
                        <a:t>met</a:t>
                      </a:r>
                      <a:r>
                        <a:rPr lang="en-US" sz="1600" spc="-155">
                          <a:latin typeface="Calibri"/>
                          <a:ea typeface="Calibri"/>
                          <a:cs typeface="Calibri"/>
                        </a:rPr>
                        <a:t> </a:t>
                      </a:r>
                      <a:r>
                        <a:rPr lang="en-US" sz="1600">
                          <a:latin typeface="Calibri"/>
                          <a:ea typeface="Calibri"/>
                          <a:cs typeface="Calibri"/>
                        </a:rPr>
                        <a:t>on</a:t>
                      </a:r>
                      <a:r>
                        <a:rPr lang="en-US" sz="1600" spc="-150">
                          <a:latin typeface="Calibri"/>
                          <a:ea typeface="Calibri"/>
                          <a:cs typeface="Calibri"/>
                        </a:rPr>
                        <a:t> </a:t>
                      </a:r>
                      <a:r>
                        <a:rPr lang="en-US" sz="1600">
                          <a:latin typeface="Calibri"/>
                          <a:ea typeface="Calibri"/>
                          <a:cs typeface="Calibri"/>
                        </a:rPr>
                        <a:t>maturity)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dirty="0">
                          <a:latin typeface="Calibri"/>
                          <a:ea typeface="Calibri"/>
                          <a:cs typeface="Calibri"/>
                        </a:rPr>
                        <a:t>To Cash/Bank A/c</a:t>
                      </a:r>
                    </a:p>
                    <a:p>
                      <a:pPr>
                        <a:lnSpc>
                          <a:spcPct val="115000"/>
                        </a:lnSpc>
                        <a:spcBef>
                          <a:spcPts val="720"/>
                        </a:spcBef>
                        <a:spcAft>
                          <a:spcPts val="0"/>
                        </a:spcAft>
                      </a:pPr>
                      <a:r>
                        <a:rPr lang="en-US" sz="1600" dirty="0">
                          <a:latin typeface="Calibri"/>
                          <a:ea typeface="Calibri"/>
                          <a:cs typeface="Calibri"/>
                        </a:rPr>
                        <a:t>(Being</a:t>
                      </a:r>
                      <a:r>
                        <a:rPr lang="en-US" sz="1600" spc="-225" dirty="0">
                          <a:latin typeface="Calibri"/>
                          <a:ea typeface="Calibri"/>
                          <a:cs typeface="Calibri"/>
                        </a:rPr>
                        <a:t> </a:t>
                      </a:r>
                      <a:r>
                        <a:rPr lang="en-US" sz="1600" dirty="0">
                          <a:latin typeface="Calibri"/>
                          <a:ea typeface="Calibri"/>
                          <a:cs typeface="Calibri"/>
                        </a:rPr>
                        <a:t>bill</a:t>
                      </a:r>
                      <a:r>
                        <a:rPr lang="en-US" sz="1600" spc="-225" dirty="0">
                          <a:latin typeface="Calibri"/>
                          <a:ea typeface="Calibri"/>
                          <a:cs typeface="Calibri"/>
                        </a:rPr>
                        <a:t> </a:t>
                      </a:r>
                      <a:r>
                        <a:rPr lang="en-US" sz="1600" dirty="0">
                          <a:latin typeface="Calibri"/>
                          <a:ea typeface="Calibri"/>
                          <a:cs typeface="Calibri"/>
                        </a:rPr>
                        <a:t>met</a:t>
                      </a:r>
                      <a:r>
                        <a:rPr lang="en-US" sz="1600" spc="-220" dirty="0">
                          <a:latin typeface="Calibri"/>
                          <a:ea typeface="Calibri"/>
                          <a:cs typeface="Calibri"/>
                        </a:rPr>
                        <a:t> </a:t>
                      </a:r>
                      <a:r>
                        <a:rPr lang="en-US" sz="1600" dirty="0">
                          <a:latin typeface="Calibri"/>
                          <a:ea typeface="Calibri"/>
                          <a:cs typeface="Calibri"/>
                        </a:rPr>
                        <a:t>on</a:t>
                      </a:r>
                      <a:r>
                        <a:rPr lang="en-US" sz="1600" spc="-225" dirty="0">
                          <a:latin typeface="Calibri"/>
                          <a:ea typeface="Calibri"/>
                          <a:cs typeface="Calibri"/>
                        </a:rPr>
                        <a:t> </a:t>
                      </a:r>
                      <a:r>
                        <a:rPr lang="en-US" sz="1600" dirty="0">
                          <a:latin typeface="Calibri"/>
                          <a:ea typeface="Calibri"/>
                          <a:cs typeface="Calibri"/>
                        </a:rPr>
                        <a:t>maturity)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35841" name="Rectangle 1"/>
          <p:cNvSpPr>
            <a:spLocks noChangeArrowheads="1"/>
          </p:cNvSpPr>
          <p:nvPr/>
        </p:nvSpPr>
        <p:spPr bwMode="auto">
          <a:xfrm>
            <a:off x="1240970" y="373224"/>
            <a:ext cx="7903029" cy="492443"/>
          </a:xfrm>
          <a:prstGeom prst="rect">
            <a:avLst/>
          </a:prstGeom>
          <a:noFill/>
          <a:ln w="9525">
            <a:noFill/>
            <a:miter lim="800000"/>
            <a:headEnd/>
            <a:tailEnd/>
          </a:ln>
          <a:effectLst/>
        </p:spPr>
        <p:txBody>
          <a:bodyPr vert="horz" wrap="square" lIns="330096"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Case-I When the bill was retained by drawer till maturity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408922" y="690464"/>
          <a:ext cx="7044613" cy="3903253"/>
        </p:xfrm>
        <a:graphic>
          <a:graphicData uri="http://schemas.openxmlformats.org/drawingml/2006/table">
            <a:tbl>
              <a:tblPr/>
              <a:tblGrid>
                <a:gridCol w="3209731"/>
                <a:gridCol w="1755779"/>
                <a:gridCol w="2079103"/>
              </a:tblGrid>
              <a:tr h="850115">
                <a:tc>
                  <a:txBody>
                    <a:bodyPr/>
                    <a:lstStyle/>
                    <a:p>
                      <a:pPr marL="1075055" marR="1037590" algn="ctr">
                        <a:lnSpc>
                          <a:spcPct val="115000"/>
                        </a:lnSpc>
                        <a:spcBef>
                          <a:spcPts val="375"/>
                        </a:spcBef>
                        <a:spcAft>
                          <a:spcPts val="0"/>
                        </a:spcAft>
                      </a:pPr>
                      <a:r>
                        <a:rPr lang="en-US" sz="1400" dirty="0" smtClean="0">
                          <a:latin typeface="Calibri"/>
                          <a:ea typeface="Calibri"/>
                          <a:cs typeface="Calibri"/>
                        </a:rPr>
                        <a:t>Transactions</a:t>
                      </a:r>
                      <a:endParaRPr lang="en-US" sz="14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240030" marR="202565" algn="ctr">
                        <a:lnSpc>
                          <a:spcPct val="115000"/>
                        </a:lnSpc>
                        <a:spcBef>
                          <a:spcPts val="375"/>
                        </a:spcBef>
                        <a:spcAft>
                          <a:spcPts val="0"/>
                        </a:spcAft>
                      </a:pPr>
                      <a:r>
                        <a:rPr lang="en-US" sz="1400">
                          <a:latin typeface="Calibri"/>
                          <a:ea typeface="Calibri"/>
                          <a:cs typeface="Calibri"/>
                        </a:rPr>
                        <a:t>In the Books of</a:t>
                      </a:r>
                    </a:p>
                    <a:p>
                      <a:pPr marL="240030" marR="201930" algn="ctr">
                        <a:lnSpc>
                          <a:spcPct val="115000"/>
                        </a:lnSpc>
                        <a:spcBef>
                          <a:spcPts val="720"/>
                        </a:spcBef>
                        <a:spcAft>
                          <a:spcPts val="0"/>
                        </a:spcAft>
                      </a:pPr>
                      <a:r>
                        <a:rPr lang="en-US" sz="1400">
                          <a:latin typeface="Calibri"/>
                          <a:ea typeface="Calibri"/>
                          <a:cs typeface="Calibri"/>
                        </a:rPr>
                        <a:t>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167640">
                        <a:lnSpc>
                          <a:spcPct val="115000"/>
                        </a:lnSpc>
                        <a:spcBef>
                          <a:spcPts val="375"/>
                        </a:spcBef>
                        <a:spcAft>
                          <a:spcPts val="0"/>
                        </a:spcAft>
                      </a:pPr>
                      <a:r>
                        <a:rPr lang="en-US" sz="1400">
                          <a:latin typeface="Calibri"/>
                          <a:ea typeface="Calibri"/>
                          <a:cs typeface="Calibri"/>
                        </a:rPr>
                        <a:t>In the Books of Drawee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r>
              <a:tr h="625547">
                <a:tc>
                  <a:txBody>
                    <a:bodyPr/>
                    <a:lstStyle/>
                    <a:p>
                      <a:pPr>
                        <a:lnSpc>
                          <a:spcPts val="2100"/>
                        </a:lnSpc>
                        <a:spcBef>
                          <a:spcPts val="120"/>
                        </a:spcBef>
                        <a:spcAft>
                          <a:spcPts val="0"/>
                        </a:spcAft>
                      </a:pPr>
                      <a:r>
                        <a:rPr lang="en-US" sz="1400">
                          <a:latin typeface="Calibri"/>
                          <a:ea typeface="Calibri"/>
                          <a:cs typeface="Calibri"/>
                        </a:rPr>
                        <a:t>At</a:t>
                      </a:r>
                      <a:r>
                        <a:rPr lang="en-US" sz="1400" spc="-145">
                          <a:latin typeface="Calibri"/>
                          <a:ea typeface="Calibri"/>
                          <a:cs typeface="Calibri"/>
                        </a:rPr>
                        <a:t> </a:t>
                      </a:r>
                      <a:r>
                        <a:rPr lang="en-US" sz="1400">
                          <a:latin typeface="Calibri"/>
                          <a:ea typeface="Calibri"/>
                          <a:cs typeface="Calibri"/>
                        </a:rPr>
                        <a:t>the</a:t>
                      </a:r>
                      <a:r>
                        <a:rPr lang="en-US" sz="1400" spc="-140">
                          <a:latin typeface="Calibri"/>
                          <a:ea typeface="Calibri"/>
                          <a:cs typeface="Calibri"/>
                        </a:rPr>
                        <a:t> </a:t>
                      </a:r>
                      <a:r>
                        <a:rPr lang="en-US" sz="1400">
                          <a:latin typeface="Calibri"/>
                          <a:ea typeface="Calibri"/>
                          <a:cs typeface="Calibri"/>
                        </a:rPr>
                        <a:t>time</a:t>
                      </a:r>
                      <a:r>
                        <a:rPr lang="en-US" sz="1400" spc="-145">
                          <a:latin typeface="Calibri"/>
                          <a:ea typeface="Calibri"/>
                          <a:cs typeface="Calibri"/>
                        </a:rPr>
                        <a:t> </a:t>
                      </a:r>
                      <a:r>
                        <a:rPr lang="en-US" sz="1400">
                          <a:latin typeface="Calibri"/>
                          <a:ea typeface="Calibri"/>
                          <a:cs typeface="Calibri"/>
                        </a:rPr>
                        <a:t>of</a:t>
                      </a:r>
                      <a:r>
                        <a:rPr lang="en-US" sz="1400" spc="-140">
                          <a:latin typeface="Calibri"/>
                          <a:ea typeface="Calibri"/>
                          <a:cs typeface="Calibri"/>
                        </a:rPr>
                        <a:t> </a:t>
                      </a:r>
                      <a:r>
                        <a:rPr lang="en-US" sz="1400">
                          <a:latin typeface="Calibri"/>
                          <a:ea typeface="Calibri"/>
                          <a:cs typeface="Calibri"/>
                        </a:rPr>
                        <a:t>Discounting</a:t>
                      </a:r>
                      <a:r>
                        <a:rPr lang="en-US" sz="1400" spc="-140">
                          <a:latin typeface="Calibri"/>
                          <a:ea typeface="Calibri"/>
                          <a:cs typeface="Calibri"/>
                        </a:rPr>
                        <a:t> </a:t>
                      </a:r>
                      <a:r>
                        <a:rPr lang="en-US" sz="1400">
                          <a:latin typeface="Calibri"/>
                          <a:ea typeface="Calibri"/>
                          <a:cs typeface="Calibri"/>
                        </a:rPr>
                        <a:t>the</a:t>
                      </a:r>
                      <a:r>
                        <a:rPr lang="en-US" sz="1400" spc="-145">
                          <a:latin typeface="Calibri"/>
                          <a:ea typeface="Calibri"/>
                          <a:cs typeface="Calibri"/>
                        </a:rPr>
                        <a:t> </a:t>
                      </a:r>
                      <a:r>
                        <a:rPr lang="en-US" sz="1400">
                          <a:latin typeface="Calibri"/>
                          <a:ea typeface="Calibri"/>
                          <a:cs typeface="Calibri"/>
                        </a:rPr>
                        <a:t>bill</a:t>
                      </a:r>
                      <a:r>
                        <a:rPr lang="en-US" sz="1400" spc="-140">
                          <a:latin typeface="Calibri"/>
                          <a:ea typeface="Calibri"/>
                          <a:cs typeface="Calibri"/>
                        </a:rPr>
                        <a:t> </a:t>
                      </a:r>
                      <a:r>
                        <a:rPr lang="en-US" sz="1400">
                          <a:latin typeface="Calibri"/>
                          <a:ea typeface="Calibri"/>
                          <a:cs typeface="Calibri"/>
                        </a:rPr>
                        <a:t>from Bank</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400">
                        <a:latin typeface="Calibri"/>
                        <a:ea typeface="Calibri"/>
                        <a:cs typeface="Calibri"/>
                      </a:endParaRPr>
                    </a:p>
                    <a:p>
                      <a:pPr>
                        <a:lnSpc>
                          <a:spcPct val="115000"/>
                        </a:lnSpc>
                        <a:spcAft>
                          <a:spcPts val="0"/>
                        </a:spcAft>
                      </a:pPr>
                      <a:r>
                        <a:rPr lang="en-US" sz="1400">
                          <a:latin typeface="Calibri"/>
                          <a:ea typeface="Calibri"/>
                          <a:cs typeface="Calibri"/>
                        </a:rPr>
                        <a:t>Bank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400">
                        <a:latin typeface="Calibri"/>
                        <a:ea typeface="Calibri"/>
                        <a:cs typeface="Calibri"/>
                      </a:endParaRPr>
                    </a:p>
                    <a:p>
                      <a:pPr>
                        <a:lnSpc>
                          <a:spcPct val="115000"/>
                        </a:lnSpc>
                        <a:spcAft>
                          <a:spcPts val="0"/>
                        </a:spcAft>
                      </a:pPr>
                      <a:r>
                        <a:rPr lang="en-US" sz="1400">
                          <a:latin typeface="Calibri"/>
                          <a:ea typeface="Calibri"/>
                          <a:cs typeface="Calibri"/>
                        </a:rPr>
                        <a:t>No Entry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51379">
                <a:tc>
                  <a:txBody>
                    <a:bodyPr/>
                    <a:lstStyle/>
                    <a:p>
                      <a:pPr>
                        <a:lnSpc>
                          <a:spcPct val="115000"/>
                        </a:lnSpc>
                        <a:spcAft>
                          <a:spcPts val="0"/>
                        </a:spcAft>
                      </a:pPr>
                      <a:endParaRPr lang="en-US" sz="1400" dirty="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400">
                          <a:latin typeface="Calibri"/>
                          <a:ea typeface="Calibri"/>
                          <a:cs typeface="Calibri"/>
                        </a:rPr>
                        <a:t>Discount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4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625547">
                <a:tc>
                  <a:txBody>
                    <a:bodyPr/>
                    <a:lstStyle/>
                    <a:p>
                      <a:pPr>
                        <a:lnSpc>
                          <a:spcPct val="115000"/>
                        </a:lnSpc>
                        <a:spcAft>
                          <a:spcPts val="0"/>
                        </a:spcAft>
                      </a:pPr>
                      <a:endParaRPr lang="en-US" sz="14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R="225425">
                        <a:lnSpc>
                          <a:spcPts val="2100"/>
                        </a:lnSpc>
                        <a:spcBef>
                          <a:spcPts val="120"/>
                        </a:spcBef>
                        <a:spcAft>
                          <a:spcPts val="0"/>
                        </a:spcAft>
                      </a:pPr>
                      <a:r>
                        <a:rPr lang="en-US" sz="1400" spc="-5">
                          <a:latin typeface="Calibri"/>
                          <a:ea typeface="Calibri"/>
                          <a:cs typeface="Calibri"/>
                        </a:rPr>
                        <a:t>To Bill Receivable </a:t>
                      </a:r>
                      <a:r>
                        <a:rPr lang="en-US" sz="1400">
                          <a:latin typeface="Calibri"/>
                          <a:ea typeface="Calibri"/>
                          <a:cs typeface="Calibri"/>
                        </a:rPr>
                        <a:t>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4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51379">
                <a:tc>
                  <a:txBody>
                    <a:bodyPr/>
                    <a:lstStyle/>
                    <a:p>
                      <a:pPr>
                        <a:lnSpc>
                          <a:spcPct val="115000"/>
                        </a:lnSpc>
                        <a:spcBef>
                          <a:spcPts val="675"/>
                        </a:spcBef>
                        <a:spcAft>
                          <a:spcPts val="0"/>
                        </a:spcAft>
                      </a:pPr>
                      <a:r>
                        <a:rPr lang="en-US" sz="1400">
                          <a:latin typeface="Calibri"/>
                          <a:ea typeface="Calibri"/>
                          <a:cs typeface="Calibri"/>
                        </a:rPr>
                        <a:t>At the time of Maturity of bill</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400">
                          <a:latin typeface="Calibri"/>
                          <a:ea typeface="Calibri"/>
                          <a:cs typeface="Calibri"/>
                        </a:rPr>
                        <a:t>No Entry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400">
                          <a:latin typeface="Calibri"/>
                          <a:ea typeface="Calibri"/>
                          <a:cs typeface="Calibri"/>
                        </a:rPr>
                        <a:t>Bill Payable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099286">
                <a:tc>
                  <a:txBody>
                    <a:bodyPr/>
                    <a:lstStyle/>
                    <a:p>
                      <a:pPr>
                        <a:lnSpc>
                          <a:spcPct val="115000"/>
                        </a:lnSpc>
                        <a:spcAft>
                          <a:spcPts val="0"/>
                        </a:spcAft>
                      </a:pPr>
                      <a:endParaRPr lang="en-US" sz="14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4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R="626745" algn="just">
                        <a:lnSpc>
                          <a:spcPts val="2100"/>
                        </a:lnSpc>
                        <a:spcBef>
                          <a:spcPts val="120"/>
                        </a:spcBef>
                        <a:spcAft>
                          <a:spcPts val="0"/>
                        </a:spcAft>
                      </a:pPr>
                      <a:r>
                        <a:rPr lang="en-US" sz="1400" dirty="0">
                          <a:latin typeface="Calibri"/>
                          <a:ea typeface="Calibri"/>
                          <a:cs typeface="Calibri"/>
                        </a:rPr>
                        <a:t>To Cash/Bank</a:t>
                      </a:r>
                      <a:r>
                        <a:rPr lang="en-US" sz="1400" spc="-280" dirty="0">
                          <a:latin typeface="Calibri"/>
                          <a:ea typeface="Calibri"/>
                          <a:cs typeface="Calibri"/>
                        </a:rPr>
                        <a:t> </a:t>
                      </a:r>
                      <a:r>
                        <a:rPr lang="en-US" sz="1400" dirty="0">
                          <a:latin typeface="Calibri"/>
                          <a:ea typeface="Calibri"/>
                          <a:cs typeface="Calibri"/>
                        </a:rPr>
                        <a:t>A/c (Being bill met</a:t>
                      </a:r>
                      <a:r>
                        <a:rPr lang="en-US" sz="1400" spc="-145" dirty="0">
                          <a:latin typeface="Calibri"/>
                          <a:ea typeface="Calibri"/>
                          <a:cs typeface="Calibri"/>
                        </a:rPr>
                        <a:t> </a:t>
                      </a:r>
                      <a:r>
                        <a:rPr lang="en-US" sz="1400" dirty="0">
                          <a:latin typeface="Calibri"/>
                          <a:ea typeface="Calibri"/>
                          <a:cs typeface="Calibri"/>
                        </a:rPr>
                        <a:t>on maturity)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bl>
          </a:graphicData>
        </a:graphic>
      </p:graphicFrame>
      <p:sp>
        <p:nvSpPr>
          <p:cNvPr id="34817" name="Rectangle 1"/>
          <p:cNvSpPr>
            <a:spLocks noChangeArrowheads="1"/>
          </p:cNvSpPr>
          <p:nvPr/>
        </p:nvSpPr>
        <p:spPr bwMode="auto">
          <a:xfrm>
            <a:off x="1194318" y="0"/>
            <a:ext cx="7949682"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8300" algn="l"/>
              </a:tabLst>
            </a:pPr>
            <a:r>
              <a:rPr kumimoji="0" lang="en-US" sz="12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Case-II When the bill was discounted from the bank by owner before maturity.</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sz="12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Note :- </a:t>
            </a:r>
            <a:r>
              <a:rPr kumimoji="0" lang="en-US" sz="12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In this case one additional book may be asked to maintained i.e. </a:t>
            </a:r>
            <a:r>
              <a:rPr kumimoji="0" lang="en-US" sz="12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Endrosee</a:t>
            </a:r>
            <a:r>
              <a:rPr kumimoji="0" lang="en-US" sz="12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Book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614196" y="503853"/>
          <a:ext cx="7137918" cy="3666467"/>
        </p:xfrm>
        <a:graphic>
          <a:graphicData uri="http://schemas.openxmlformats.org/drawingml/2006/table">
            <a:tbl>
              <a:tblPr/>
              <a:tblGrid>
                <a:gridCol w="4320522"/>
                <a:gridCol w="2817396"/>
              </a:tblGrid>
              <a:tr h="847720">
                <a:tc>
                  <a:txBody>
                    <a:bodyPr/>
                    <a:lstStyle/>
                    <a:p>
                      <a:pPr marL="1564005" marR="1526540" algn="ctr">
                        <a:lnSpc>
                          <a:spcPct val="115000"/>
                        </a:lnSpc>
                        <a:spcBef>
                          <a:spcPts val="675"/>
                        </a:spcBef>
                        <a:spcAft>
                          <a:spcPts val="0"/>
                        </a:spcAft>
                      </a:pPr>
                      <a:r>
                        <a:rPr lang="en-US" sz="1600" dirty="0">
                          <a:latin typeface="Calibri"/>
                          <a:ea typeface="Calibri"/>
                          <a:cs typeface="Calibri"/>
                        </a:rPr>
                        <a:t>Transactions</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521335">
                        <a:lnSpc>
                          <a:spcPct val="115000"/>
                        </a:lnSpc>
                        <a:spcBef>
                          <a:spcPts val="675"/>
                        </a:spcBef>
                        <a:spcAft>
                          <a:spcPts val="0"/>
                        </a:spcAft>
                      </a:pPr>
                      <a:r>
                        <a:rPr lang="en-US" sz="1600">
                          <a:latin typeface="Calibri"/>
                          <a:ea typeface="Calibri"/>
                          <a:cs typeface="Calibri"/>
                        </a:rPr>
                        <a:t>In the Book of Endorse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608039">
                <a:tc>
                  <a:txBody>
                    <a:bodyPr/>
                    <a:lstStyle/>
                    <a:p>
                      <a:pPr>
                        <a:lnSpc>
                          <a:spcPct val="115000"/>
                        </a:lnSpc>
                        <a:spcBef>
                          <a:spcPts val="675"/>
                        </a:spcBef>
                        <a:spcAft>
                          <a:spcPts val="0"/>
                        </a:spcAft>
                      </a:pPr>
                      <a:r>
                        <a:rPr lang="en-US" sz="1600">
                          <a:latin typeface="Calibri"/>
                          <a:ea typeface="Calibri"/>
                          <a:cs typeface="Calibri"/>
                        </a:rPr>
                        <a:t>At</a:t>
                      </a:r>
                      <a:r>
                        <a:rPr lang="en-US" sz="1600" spc="-260">
                          <a:latin typeface="Calibri"/>
                          <a:ea typeface="Calibri"/>
                          <a:cs typeface="Calibri"/>
                        </a:rPr>
                        <a:t> </a:t>
                      </a:r>
                      <a:r>
                        <a:rPr lang="en-US" sz="1600">
                          <a:latin typeface="Calibri"/>
                          <a:ea typeface="Calibri"/>
                          <a:cs typeface="Calibri"/>
                        </a:rPr>
                        <a:t>the</a:t>
                      </a:r>
                      <a:r>
                        <a:rPr lang="en-US" sz="1600" spc="-255">
                          <a:latin typeface="Calibri"/>
                          <a:ea typeface="Calibri"/>
                          <a:cs typeface="Calibri"/>
                        </a:rPr>
                        <a:t> </a:t>
                      </a:r>
                      <a:r>
                        <a:rPr lang="en-US" sz="1600">
                          <a:latin typeface="Calibri"/>
                          <a:ea typeface="Calibri"/>
                          <a:cs typeface="Calibri"/>
                        </a:rPr>
                        <a:t>time</a:t>
                      </a:r>
                      <a:r>
                        <a:rPr lang="en-US" sz="1600" spc="-260">
                          <a:latin typeface="Calibri"/>
                          <a:ea typeface="Calibri"/>
                          <a:cs typeface="Calibri"/>
                        </a:rPr>
                        <a:t> </a:t>
                      </a:r>
                      <a:r>
                        <a:rPr lang="en-US" sz="1600">
                          <a:latin typeface="Calibri"/>
                          <a:ea typeface="Calibri"/>
                          <a:cs typeface="Calibri"/>
                        </a:rPr>
                        <a:t>of</a:t>
                      </a:r>
                      <a:r>
                        <a:rPr lang="en-US" sz="1600" spc="-255">
                          <a:latin typeface="Calibri"/>
                          <a:ea typeface="Calibri"/>
                          <a:cs typeface="Calibri"/>
                        </a:rPr>
                        <a:t> </a:t>
                      </a:r>
                      <a:r>
                        <a:rPr lang="en-US" sz="1600">
                          <a:latin typeface="Calibri"/>
                          <a:ea typeface="Calibri"/>
                          <a:cs typeface="Calibri"/>
                        </a:rPr>
                        <a:t>Receiving</a:t>
                      </a:r>
                      <a:r>
                        <a:rPr lang="en-US" sz="1600" spc="-260">
                          <a:latin typeface="Calibri"/>
                          <a:ea typeface="Calibri"/>
                          <a:cs typeface="Calibri"/>
                        </a:rPr>
                        <a:t> </a:t>
                      </a:r>
                      <a:r>
                        <a:rPr lang="en-US" sz="1600">
                          <a:latin typeface="Calibri"/>
                          <a:ea typeface="Calibri"/>
                          <a:cs typeface="Calibri"/>
                        </a:rPr>
                        <a:t>the</a:t>
                      </a:r>
                      <a:r>
                        <a:rPr lang="en-US" sz="1600" spc="-255">
                          <a:latin typeface="Calibri"/>
                          <a:ea typeface="Calibri"/>
                          <a:cs typeface="Calibri"/>
                        </a:rPr>
                        <a:t> </a:t>
                      </a:r>
                      <a:r>
                        <a:rPr lang="en-US" sz="1600">
                          <a:latin typeface="Calibri"/>
                          <a:ea typeface="Calibri"/>
                          <a:cs typeface="Calibri"/>
                        </a:rPr>
                        <a:t>bill</a:t>
                      </a:r>
                      <a:r>
                        <a:rPr lang="en-US" sz="1600" spc="-260">
                          <a:latin typeface="Calibri"/>
                          <a:ea typeface="Calibri"/>
                          <a:cs typeface="Calibri"/>
                        </a:rPr>
                        <a:t> </a:t>
                      </a:r>
                      <a:r>
                        <a:rPr lang="en-US" sz="1600">
                          <a:latin typeface="Calibri"/>
                          <a:ea typeface="Calibri"/>
                          <a:cs typeface="Calibri"/>
                        </a:rPr>
                        <a:t>from</a:t>
                      </a:r>
                      <a:r>
                        <a:rPr lang="en-US" sz="1600" spc="-255">
                          <a:latin typeface="Calibri"/>
                          <a:ea typeface="Calibri"/>
                          <a:cs typeface="Calibri"/>
                        </a:rPr>
                        <a:t> </a:t>
                      </a:r>
                      <a:r>
                        <a:rPr lang="en-US" sz="1600">
                          <a:latin typeface="Calibri"/>
                          <a:ea typeface="Calibri"/>
                          <a:cs typeface="Calibri"/>
                        </a:rPr>
                        <a:t>Drawer/Debtor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Bill Receivable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40207">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a:latin typeface="Calibri"/>
                          <a:ea typeface="Calibri"/>
                          <a:cs typeface="Calibri"/>
                        </a:rPr>
                        <a:t>To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65147">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a:latin typeface="Calibri"/>
                          <a:ea typeface="Calibri"/>
                          <a:cs typeface="Calibri"/>
                        </a:rPr>
                        <a:t>(Being Bill received from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40207">
                <a:tc>
                  <a:txBody>
                    <a:bodyPr/>
                    <a:lstStyle/>
                    <a:p>
                      <a:pPr>
                        <a:lnSpc>
                          <a:spcPct val="115000"/>
                        </a:lnSpc>
                        <a:spcAft>
                          <a:spcPts val="0"/>
                        </a:spcAft>
                      </a:pPr>
                      <a:r>
                        <a:rPr lang="en-US" sz="1600">
                          <a:latin typeface="Times New Roman"/>
                          <a:ea typeface="Calibri"/>
                          <a:cs typeface="Calibri"/>
                        </a:rPr>
                        <a:t>At the time of Maturity of bill</a:t>
                      </a:r>
                      <a:endParaRPr lang="en-US" sz="16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Cash/Bank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65147">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a:lnSpc>
                          <a:spcPct val="115000"/>
                        </a:lnSpc>
                        <a:spcBef>
                          <a:spcPts val="675"/>
                        </a:spcBef>
                        <a:spcAft>
                          <a:spcPts val="0"/>
                        </a:spcAft>
                      </a:pPr>
                      <a:r>
                        <a:rPr lang="en-US" sz="1600" dirty="0">
                          <a:latin typeface="Calibri"/>
                          <a:ea typeface="Calibri"/>
                          <a:cs typeface="Calibri"/>
                        </a:rPr>
                        <a:t>To Bill Receivable A/c (Being Bill met on maturity)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436914" y="854392"/>
          <a:ext cx="7081935" cy="3228340"/>
        </p:xfrm>
        <a:graphic>
          <a:graphicData uri="http://schemas.openxmlformats.org/drawingml/2006/table">
            <a:tbl>
              <a:tblPr/>
              <a:tblGrid>
                <a:gridCol w="2555616"/>
                <a:gridCol w="2862387"/>
                <a:gridCol w="1663932"/>
              </a:tblGrid>
              <a:tr h="593725">
                <a:tc>
                  <a:txBody>
                    <a:bodyPr/>
                    <a:lstStyle/>
                    <a:p>
                      <a:pPr>
                        <a:lnSpc>
                          <a:spcPct val="115000"/>
                        </a:lnSpc>
                        <a:spcBef>
                          <a:spcPts val="50"/>
                        </a:spcBef>
                        <a:spcAft>
                          <a:spcPts val="0"/>
                        </a:spcAft>
                      </a:pPr>
                      <a:endParaRPr lang="en-US" sz="1600" dirty="0">
                        <a:latin typeface="Calibri"/>
                        <a:ea typeface="Calibri"/>
                        <a:cs typeface="Calibri"/>
                      </a:endParaRPr>
                    </a:p>
                    <a:p>
                      <a:pPr marL="763905">
                        <a:lnSpc>
                          <a:spcPct val="115000"/>
                        </a:lnSpc>
                        <a:spcAft>
                          <a:spcPts val="0"/>
                        </a:spcAft>
                      </a:pPr>
                      <a:r>
                        <a:rPr lang="en-US" sz="1600" dirty="0">
                          <a:latin typeface="Calibri"/>
                          <a:ea typeface="Calibri"/>
                          <a:cs typeface="Calibri"/>
                        </a:rPr>
                        <a:t>Transactions</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50"/>
                        </a:spcBef>
                        <a:spcAft>
                          <a:spcPts val="0"/>
                        </a:spcAft>
                      </a:pPr>
                      <a:endParaRPr lang="en-US" sz="1600">
                        <a:latin typeface="Calibri"/>
                        <a:ea typeface="Calibri"/>
                        <a:cs typeface="Calibri"/>
                      </a:endParaRPr>
                    </a:p>
                    <a:p>
                      <a:pPr marL="541020">
                        <a:lnSpc>
                          <a:spcPct val="115000"/>
                        </a:lnSpc>
                        <a:spcAft>
                          <a:spcPts val="0"/>
                        </a:spcAft>
                      </a:pPr>
                      <a:r>
                        <a:rPr lang="en-US" sz="1600">
                          <a:latin typeface="Calibri"/>
                          <a:ea typeface="Calibri"/>
                          <a:cs typeface="Calibri"/>
                        </a:rPr>
                        <a:t>In the Books of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525145" marR="178435" indent="-260350">
                        <a:lnSpc>
                          <a:spcPts val="2100"/>
                        </a:lnSpc>
                        <a:spcBef>
                          <a:spcPts val="120"/>
                        </a:spcBef>
                        <a:spcAft>
                          <a:spcPts val="0"/>
                        </a:spcAft>
                      </a:pPr>
                      <a:r>
                        <a:rPr lang="en-US" sz="1600">
                          <a:latin typeface="Calibri"/>
                          <a:ea typeface="Calibri"/>
                          <a:cs typeface="Calibri"/>
                        </a:rPr>
                        <a:t>In the Books of Drawee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93725">
                <a:tc>
                  <a:txBody>
                    <a:bodyPr/>
                    <a:lstStyle/>
                    <a:p>
                      <a:pPr marR="495300">
                        <a:lnSpc>
                          <a:spcPts val="2100"/>
                        </a:lnSpc>
                        <a:spcBef>
                          <a:spcPts val="120"/>
                        </a:spcBef>
                        <a:spcAft>
                          <a:spcPts val="0"/>
                        </a:spcAft>
                      </a:pPr>
                      <a:r>
                        <a:rPr lang="en-US" sz="1600">
                          <a:latin typeface="Calibri"/>
                          <a:ea typeface="Calibri"/>
                          <a:cs typeface="Calibri"/>
                        </a:rPr>
                        <a:t>At</a:t>
                      </a:r>
                      <a:r>
                        <a:rPr lang="en-US" sz="1600" spc="-110">
                          <a:latin typeface="Calibri"/>
                          <a:ea typeface="Calibri"/>
                          <a:cs typeface="Calibri"/>
                        </a:rPr>
                        <a:t> </a:t>
                      </a:r>
                      <a:r>
                        <a:rPr lang="en-US" sz="1600">
                          <a:latin typeface="Calibri"/>
                          <a:ea typeface="Calibri"/>
                          <a:cs typeface="Calibri"/>
                        </a:rPr>
                        <a:t>the</a:t>
                      </a:r>
                      <a:r>
                        <a:rPr lang="en-US" sz="1600" spc="-105">
                          <a:latin typeface="Calibri"/>
                          <a:ea typeface="Calibri"/>
                          <a:cs typeface="Calibri"/>
                        </a:rPr>
                        <a:t> </a:t>
                      </a:r>
                      <a:r>
                        <a:rPr lang="en-US" sz="1600">
                          <a:latin typeface="Calibri"/>
                          <a:ea typeface="Calibri"/>
                          <a:cs typeface="Calibri"/>
                        </a:rPr>
                        <a:t>time</a:t>
                      </a:r>
                      <a:r>
                        <a:rPr lang="en-US" sz="1600" spc="-105">
                          <a:latin typeface="Calibri"/>
                          <a:ea typeface="Calibri"/>
                          <a:cs typeface="Calibri"/>
                        </a:rPr>
                        <a:t> </a:t>
                      </a:r>
                      <a:r>
                        <a:rPr lang="en-US" sz="1600">
                          <a:latin typeface="Calibri"/>
                          <a:ea typeface="Calibri"/>
                          <a:cs typeface="Calibri"/>
                        </a:rPr>
                        <a:t>of</a:t>
                      </a:r>
                      <a:r>
                        <a:rPr lang="en-US" sz="1600" spc="-110">
                          <a:latin typeface="Calibri"/>
                          <a:ea typeface="Calibri"/>
                          <a:cs typeface="Calibri"/>
                        </a:rPr>
                        <a:t> </a:t>
                      </a:r>
                      <a:r>
                        <a:rPr lang="en-US" sz="1600">
                          <a:latin typeface="Calibri"/>
                          <a:ea typeface="Calibri"/>
                          <a:cs typeface="Calibri"/>
                        </a:rPr>
                        <a:t>bill</a:t>
                      </a:r>
                      <a:r>
                        <a:rPr lang="en-US" sz="1600" spc="-105">
                          <a:latin typeface="Calibri"/>
                          <a:ea typeface="Calibri"/>
                          <a:cs typeface="Calibri"/>
                        </a:rPr>
                        <a:t> </a:t>
                      </a:r>
                      <a:r>
                        <a:rPr lang="en-US" sz="1600">
                          <a:latin typeface="Calibri"/>
                          <a:ea typeface="Calibri"/>
                          <a:cs typeface="Calibri"/>
                        </a:rPr>
                        <a:t>sent</a:t>
                      </a:r>
                      <a:r>
                        <a:rPr lang="en-US" sz="1600" spc="-105">
                          <a:latin typeface="Calibri"/>
                          <a:ea typeface="Calibri"/>
                          <a:cs typeface="Calibri"/>
                        </a:rPr>
                        <a:t> </a:t>
                      </a:r>
                      <a:r>
                        <a:rPr lang="en-US" sz="1600">
                          <a:latin typeface="Calibri"/>
                          <a:ea typeface="Calibri"/>
                          <a:cs typeface="Calibri"/>
                        </a:rPr>
                        <a:t>for collection to</a:t>
                      </a:r>
                      <a:r>
                        <a:rPr lang="en-US" sz="1600" spc="-200">
                          <a:latin typeface="Calibri"/>
                          <a:ea typeface="Calibri"/>
                          <a:cs typeface="Calibri"/>
                        </a:rPr>
                        <a:t> </a:t>
                      </a:r>
                      <a:r>
                        <a:rPr lang="en-US" sz="1600">
                          <a:latin typeface="Calibri"/>
                          <a:ea typeface="Calibri"/>
                          <a:cs typeface="Calibri"/>
                        </a:rPr>
                        <a:t>bank</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600">
                        <a:latin typeface="Calibri"/>
                        <a:ea typeface="Calibri"/>
                        <a:cs typeface="Calibri"/>
                      </a:endParaRPr>
                    </a:p>
                    <a:p>
                      <a:pPr>
                        <a:lnSpc>
                          <a:spcPct val="115000"/>
                        </a:lnSpc>
                        <a:spcAft>
                          <a:spcPts val="0"/>
                        </a:spcAft>
                      </a:pPr>
                      <a:r>
                        <a:rPr lang="en-US" sz="1600">
                          <a:latin typeface="Calibri"/>
                          <a:ea typeface="Calibri"/>
                          <a:cs typeface="Calibri"/>
                        </a:rPr>
                        <a:t>Bill sent for collection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600">
                        <a:latin typeface="Calibri"/>
                        <a:ea typeface="Calibri"/>
                        <a:cs typeface="Calibri"/>
                      </a:endParaRPr>
                    </a:p>
                    <a:p>
                      <a:pPr>
                        <a:lnSpc>
                          <a:spcPct val="115000"/>
                        </a:lnSpc>
                        <a:spcAft>
                          <a:spcPts val="0"/>
                        </a:spcAft>
                      </a:pPr>
                      <a:r>
                        <a:rPr lang="en-US" sz="1600">
                          <a:latin typeface="Calibri"/>
                          <a:ea typeface="Calibri"/>
                          <a:cs typeface="Calibri"/>
                        </a:rPr>
                        <a:t>No Entry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853440">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a:latin typeface="Calibri"/>
                          <a:ea typeface="Calibri"/>
                          <a:cs typeface="Calibri"/>
                        </a:rPr>
                        <a:t>To Bill Receivable A/c</a:t>
                      </a:r>
                    </a:p>
                    <a:p>
                      <a:pPr marR="239395">
                        <a:lnSpc>
                          <a:spcPts val="2100"/>
                        </a:lnSpc>
                        <a:spcAft>
                          <a:spcPts val="0"/>
                        </a:spcAft>
                      </a:pPr>
                      <a:r>
                        <a:rPr lang="en-US" sz="1600">
                          <a:latin typeface="Calibri"/>
                          <a:ea typeface="Calibri"/>
                          <a:cs typeface="Calibri"/>
                        </a:rPr>
                        <a:t>(Being</a:t>
                      </a:r>
                      <a:r>
                        <a:rPr lang="en-US" sz="1600" spc="-205">
                          <a:latin typeface="Calibri"/>
                          <a:ea typeface="Calibri"/>
                          <a:cs typeface="Calibri"/>
                        </a:rPr>
                        <a:t> </a:t>
                      </a:r>
                      <a:r>
                        <a:rPr lang="en-US" sz="1600">
                          <a:latin typeface="Calibri"/>
                          <a:ea typeface="Calibri"/>
                          <a:cs typeface="Calibri"/>
                        </a:rPr>
                        <a:t>bill</a:t>
                      </a:r>
                      <a:r>
                        <a:rPr lang="en-US" sz="1600" spc="-200">
                          <a:latin typeface="Calibri"/>
                          <a:ea typeface="Calibri"/>
                          <a:cs typeface="Calibri"/>
                        </a:rPr>
                        <a:t> </a:t>
                      </a:r>
                      <a:r>
                        <a:rPr lang="en-US" sz="1600">
                          <a:latin typeface="Calibri"/>
                          <a:ea typeface="Calibri"/>
                          <a:cs typeface="Calibri"/>
                        </a:rPr>
                        <a:t>sent</a:t>
                      </a:r>
                      <a:r>
                        <a:rPr lang="en-US" sz="1600" spc="-200">
                          <a:latin typeface="Calibri"/>
                          <a:ea typeface="Calibri"/>
                          <a:cs typeface="Calibri"/>
                        </a:rPr>
                        <a:t> </a:t>
                      </a:r>
                      <a:r>
                        <a:rPr lang="en-US" sz="1600">
                          <a:latin typeface="Calibri"/>
                          <a:ea typeface="Calibri"/>
                          <a:cs typeface="Calibri"/>
                        </a:rPr>
                        <a:t>from</a:t>
                      </a:r>
                      <a:r>
                        <a:rPr lang="en-US" sz="1600" spc="-200">
                          <a:latin typeface="Calibri"/>
                          <a:ea typeface="Calibri"/>
                          <a:cs typeface="Calibri"/>
                        </a:rPr>
                        <a:t> </a:t>
                      </a:r>
                      <a:r>
                        <a:rPr lang="en-US" sz="1600">
                          <a:latin typeface="Calibri"/>
                          <a:ea typeface="Calibri"/>
                          <a:cs typeface="Calibri"/>
                        </a:rPr>
                        <a:t>collection</a:t>
                      </a:r>
                      <a:r>
                        <a:rPr lang="en-US" sz="1600" spc="-200">
                          <a:latin typeface="Calibri"/>
                          <a:ea typeface="Calibri"/>
                          <a:cs typeface="Calibri"/>
                        </a:rPr>
                        <a:t> </a:t>
                      </a:r>
                      <a:r>
                        <a:rPr lang="en-US" sz="1600">
                          <a:latin typeface="Calibri"/>
                          <a:ea typeface="Calibri"/>
                          <a:cs typeface="Calibri"/>
                        </a:rPr>
                        <a:t>to bank)</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334010">
                <a:tc>
                  <a:txBody>
                    <a:bodyPr/>
                    <a:lstStyle/>
                    <a:p>
                      <a:pPr>
                        <a:lnSpc>
                          <a:spcPct val="115000"/>
                        </a:lnSpc>
                        <a:spcBef>
                          <a:spcPts val="675"/>
                        </a:spcBef>
                        <a:spcAft>
                          <a:spcPts val="0"/>
                        </a:spcAft>
                      </a:pPr>
                      <a:r>
                        <a:rPr lang="en-US" sz="1600">
                          <a:latin typeface="Calibri"/>
                          <a:ea typeface="Calibri"/>
                          <a:cs typeface="Calibri"/>
                        </a:rPr>
                        <a:t>At the time of Maturity of bill</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Bank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Bill Payable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853440">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R="562610">
                        <a:lnSpc>
                          <a:spcPts val="2100"/>
                        </a:lnSpc>
                        <a:spcBef>
                          <a:spcPts val="120"/>
                        </a:spcBef>
                        <a:spcAft>
                          <a:spcPts val="0"/>
                        </a:spcAft>
                      </a:pPr>
                      <a:r>
                        <a:rPr lang="en-US" sz="1600">
                          <a:latin typeface="Calibri"/>
                          <a:ea typeface="Calibri"/>
                          <a:cs typeface="Calibri"/>
                        </a:rPr>
                        <a:t>To Bill sent for collection (Being</a:t>
                      </a:r>
                      <a:r>
                        <a:rPr lang="en-US" sz="1600" spc="-220">
                          <a:latin typeface="Calibri"/>
                          <a:ea typeface="Calibri"/>
                          <a:cs typeface="Calibri"/>
                        </a:rPr>
                        <a:t> </a:t>
                      </a:r>
                      <a:r>
                        <a:rPr lang="en-US" sz="1600">
                          <a:latin typeface="Calibri"/>
                          <a:ea typeface="Calibri"/>
                          <a:cs typeface="Calibri"/>
                        </a:rPr>
                        <a:t>bill</a:t>
                      </a:r>
                      <a:r>
                        <a:rPr lang="en-US" sz="1600" spc="-215">
                          <a:latin typeface="Calibri"/>
                          <a:ea typeface="Calibri"/>
                          <a:cs typeface="Calibri"/>
                        </a:rPr>
                        <a:t> </a:t>
                      </a:r>
                      <a:r>
                        <a:rPr lang="en-US" sz="1600">
                          <a:latin typeface="Calibri"/>
                          <a:ea typeface="Calibri"/>
                          <a:cs typeface="Calibri"/>
                        </a:rPr>
                        <a:t>sent</a:t>
                      </a:r>
                      <a:r>
                        <a:rPr lang="en-US" sz="1600" spc="-215">
                          <a:latin typeface="Calibri"/>
                          <a:ea typeface="Calibri"/>
                          <a:cs typeface="Calibri"/>
                        </a:rPr>
                        <a:t> </a:t>
                      </a:r>
                      <a:r>
                        <a:rPr lang="en-US" sz="1600">
                          <a:latin typeface="Calibri"/>
                          <a:ea typeface="Calibri"/>
                          <a:cs typeface="Calibri"/>
                        </a:rPr>
                        <a:t>for</a:t>
                      </a:r>
                      <a:r>
                        <a:rPr lang="en-US" sz="1600" spc="-215">
                          <a:latin typeface="Calibri"/>
                          <a:ea typeface="Calibri"/>
                          <a:cs typeface="Calibri"/>
                        </a:rPr>
                        <a:t> </a:t>
                      </a:r>
                      <a:r>
                        <a:rPr lang="en-US" sz="1600">
                          <a:latin typeface="Calibri"/>
                          <a:ea typeface="Calibri"/>
                          <a:cs typeface="Calibri"/>
                        </a:rPr>
                        <a:t>collection reaised of</a:t>
                      </a:r>
                      <a:r>
                        <a:rPr lang="en-US" sz="1600" spc="-190">
                          <a:latin typeface="Calibri"/>
                          <a:ea typeface="Calibri"/>
                          <a:cs typeface="Calibri"/>
                        </a:rPr>
                        <a:t> </a:t>
                      </a:r>
                      <a:r>
                        <a:rPr lang="en-US" sz="1600">
                          <a:latin typeface="Calibri"/>
                          <a:ea typeface="Calibri"/>
                          <a:cs typeface="Calibri"/>
                        </a:rPr>
                        <a:t>maturity)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R="220345" algn="just">
                        <a:lnSpc>
                          <a:spcPts val="2100"/>
                        </a:lnSpc>
                        <a:spcBef>
                          <a:spcPts val="120"/>
                        </a:spcBef>
                        <a:spcAft>
                          <a:spcPts val="0"/>
                        </a:spcAft>
                      </a:pPr>
                      <a:r>
                        <a:rPr lang="en-US" sz="1600" dirty="0">
                          <a:latin typeface="Calibri"/>
                          <a:ea typeface="Calibri"/>
                          <a:cs typeface="Calibri"/>
                        </a:rPr>
                        <a:t>To Cash/Bank</a:t>
                      </a:r>
                      <a:r>
                        <a:rPr lang="en-US" sz="1600" spc="-280" dirty="0">
                          <a:latin typeface="Calibri"/>
                          <a:ea typeface="Calibri"/>
                          <a:cs typeface="Calibri"/>
                        </a:rPr>
                        <a:t> </a:t>
                      </a:r>
                      <a:r>
                        <a:rPr lang="en-US" sz="1600" dirty="0">
                          <a:latin typeface="Calibri"/>
                          <a:ea typeface="Calibri"/>
                          <a:cs typeface="Calibri"/>
                        </a:rPr>
                        <a:t>A/c (Being bill met</a:t>
                      </a:r>
                      <a:r>
                        <a:rPr lang="en-US" sz="1600" spc="-145" dirty="0">
                          <a:latin typeface="Calibri"/>
                          <a:ea typeface="Calibri"/>
                          <a:cs typeface="Calibri"/>
                        </a:rPr>
                        <a:t> </a:t>
                      </a:r>
                      <a:r>
                        <a:rPr lang="en-US" sz="1600" dirty="0">
                          <a:latin typeface="Calibri"/>
                          <a:ea typeface="Calibri"/>
                          <a:cs typeface="Calibri"/>
                        </a:rPr>
                        <a:t>on maturity)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30721" name="Rectangle 1"/>
          <p:cNvSpPr>
            <a:spLocks noChangeArrowheads="1"/>
          </p:cNvSpPr>
          <p:nvPr/>
        </p:nvSpPr>
        <p:spPr bwMode="auto">
          <a:xfrm>
            <a:off x="1166326" y="0"/>
            <a:ext cx="7977673" cy="802764"/>
          </a:xfrm>
          <a:prstGeom prst="rect">
            <a:avLst/>
          </a:prstGeom>
          <a:noFill/>
          <a:ln w="9525">
            <a:noFill/>
            <a:miter lim="800000"/>
            <a:headEnd/>
            <a:tailEnd/>
          </a:ln>
          <a:effectLst/>
        </p:spPr>
        <p:txBody>
          <a:bodyPr vert="horz" wrap="square" lIns="330096" tIns="6348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Case-IV When the bill is sent to bank for collection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Note :- </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In this case one additional book may be asked to maintained i.e.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Endrosee</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194318" y="1084516"/>
          <a:ext cx="7613780" cy="2740152"/>
        </p:xfrm>
        <a:graphic>
          <a:graphicData uri="http://schemas.openxmlformats.org/drawingml/2006/table">
            <a:tbl>
              <a:tblPr/>
              <a:tblGrid>
                <a:gridCol w="4608317"/>
                <a:gridCol w="3005463"/>
              </a:tblGrid>
              <a:tr h="466725">
                <a:tc>
                  <a:txBody>
                    <a:bodyPr/>
                    <a:lstStyle/>
                    <a:p>
                      <a:pPr marL="1564005" marR="1526540" algn="ctr">
                        <a:lnSpc>
                          <a:spcPct val="115000"/>
                        </a:lnSpc>
                        <a:spcBef>
                          <a:spcPts val="675"/>
                        </a:spcBef>
                        <a:spcAft>
                          <a:spcPts val="0"/>
                        </a:spcAft>
                      </a:pPr>
                      <a:r>
                        <a:rPr lang="en-US" sz="1600">
                          <a:latin typeface="Calibri"/>
                          <a:ea typeface="Calibri"/>
                          <a:cs typeface="Calibri"/>
                        </a:rPr>
                        <a:t>Transactions</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521335">
                        <a:lnSpc>
                          <a:spcPct val="115000"/>
                        </a:lnSpc>
                        <a:spcBef>
                          <a:spcPts val="675"/>
                        </a:spcBef>
                        <a:spcAft>
                          <a:spcPts val="0"/>
                        </a:spcAft>
                      </a:pPr>
                      <a:r>
                        <a:rPr lang="en-US" sz="1600">
                          <a:latin typeface="Calibri"/>
                          <a:ea typeface="Calibri"/>
                          <a:cs typeface="Calibri"/>
                        </a:rPr>
                        <a:t>In the Book of Endorse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66725">
                <a:tc>
                  <a:txBody>
                    <a:bodyPr/>
                    <a:lstStyle/>
                    <a:p>
                      <a:pPr>
                        <a:lnSpc>
                          <a:spcPct val="115000"/>
                        </a:lnSpc>
                        <a:spcBef>
                          <a:spcPts val="675"/>
                        </a:spcBef>
                        <a:spcAft>
                          <a:spcPts val="0"/>
                        </a:spcAft>
                      </a:pPr>
                      <a:r>
                        <a:rPr lang="en-US" sz="1600">
                          <a:latin typeface="Calibri"/>
                          <a:ea typeface="Calibri"/>
                          <a:cs typeface="Calibri"/>
                        </a:rPr>
                        <a:t>At</a:t>
                      </a:r>
                      <a:r>
                        <a:rPr lang="en-US" sz="1600" spc="-260">
                          <a:latin typeface="Calibri"/>
                          <a:ea typeface="Calibri"/>
                          <a:cs typeface="Calibri"/>
                        </a:rPr>
                        <a:t> </a:t>
                      </a:r>
                      <a:r>
                        <a:rPr lang="en-US" sz="1600">
                          <a:latin typeface="Calibri"/>
                          <a:ea typeface="Calibri"/>
                          <a:cs typeface="Calibri"/>
                        </a:rPr>
                        <a:t>the</a:t>
                      </a:r>
                      <a:r>
                        <a:rPr lang="en-US" sz="1600" spc="-255">
                          <a:latin typeface="Calibri"/>
                          <a:ea typeface="Calibri"/>
                          <a:cs typeface="Calibri"/>
                        </a:rPr>
                        <a:t> </a:t>
                      </a:r>
                      <a:r>
                        <a:rPr lang="en-US" sz="1600">
                          <a:latin typeface="Calibri"/>
                          <a:ea typeface="Calibri"/>
                          <a:cs typeface="Calibri"/>
                        </a:rPr>
                        <a:t>time</a:t>
                      </a:r>
                      <a:r>
                        <a:rPr lang="en-US" sz="1600" spc="-260">
                          <a:latin typeface="Calibri"/>
                          <a:ea typeface="Calibri"/>
                          <a:cs typeface="Calibri"/>
                        </a:rPr>
                        <a:t> </a:t>
                      </a:r>
                      <a:r>
                        <a:rPr lang="en-US" sz="1600">
                          <a:latin typeface="Calibri"/>
                          <a:ea typeface="Calibri"/>
                          <a:cs typeface="Calibri"/>
                        </a:rPr>
                        <a:t>of</a:t>
                      </a:r>
                      <a:r>
                        <a:rPr lang="en-US" sz="1600" spc="-255">
                          <a:latin typeface="Calibri"/>
                          <a:ea typeface="Calibri"/>
                          <a:cs typeface="Calibri"/>
                        </a:rPr>
                        <a:t> </a:t>
                      </a:r>
                      <a:r>
                        <a:rPr lang="en-US" sz="1600">
                          <a:latin typeface="Calibri"/>
                          <a:ea typeface="Calibri"/>
                          <a:cs typeface="Calibri"/>
                        </a:rPr>
                        <a:t>Receiving</a:t>
                      </a:r>
                      <a:r>
                        <a:rPr lang="en-US" sz="1600" spc="-260">
                          <a:latin typeface="Calibri"/>
                          <a:ea typeface="Calibri"/>
                          <a:cs typeface="Calibri"/>
                        </a:rPr>
                        <a:t> </a:t>
                      </a:r>
                      <a:r>
                        <a:rPr lang="en-US" sz="1600">
                          <a:latin typeface="Calibri"/>
                          <a:ea typeface="Calibri"/>
                          <a:cs typeface="Calibri"/>
                        </a:rPr>
                        <a:t>the</a:t>
                      </a:r>
                      <a:r>
                        <a:rPr lang="en-US" sz="1600" spc="-255">
                          <a:latin typeface="Calibri"/>
                          <a:ea typeface="Calibri"/>
                          <a:cs typeface="Calibri"/>
                        </a:rPr>
                        <a:t> </a:t>
                      </a:r>
                      <a:r>
                        <a:rPr lang="en-US" sz="1600">
                          <a:latin typeface="Calibri"/>
                          <a:ea typeface="Calibri"/>
                          <a:cs typeface="Calibri"/>
                        </a:rPr>
                        <a:t>bill</a:t>
                      </a:r>
                      <a:r>
                        <a:rPr lang="en-US" sz="1600" spc="-260">
                          <a:latin typeface="Calibri"/>
                          <a:ea typeface="Calibri"/>
                          <a:cs typeface="Calibri"/>
                        </a:rPr>
                        <a:t> </a:t>
                      </a:r>
                      <a:r>
                        <a:rPr lang="en-US" sz="1600">
                          <a:latin typeface="Calibri"/>
                          <a:ea typeface="Calibri"/>
                          <a:cs typeface="Calibri"/>
                        </a:rPr>
                        <a:t>from</a:t>
                      </a:r>
                      <a:r>
                        <a:rPr lang="en-US" sz="1600" spc="-255">
                          <a:latin typeface="Calibri"/>
                          <a:ea typeface="Calibri"/>
                          <a:cs typeface="Calibri"/>
                        </a:rPr>
                        <a:t> </a:t>
                      </a:r>
                      <a:r>
                        <a:rPr lang="en-US" sz="1600">
                          <a:latin typeface="Calibri"/>
                          <a:ea typeface="Calibri"/>
                          <a:cs typeface="Calibri"/>
                        </a:rPr>
                        <a:t>Drawer/Debtor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Bill Receivable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415290">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a:latin typeface="Calibri"/>
                          <a:ea typeface="Calibri"/>
                          <a:cs typeface="Calibri"/>
                        </a:rPr>
                        <a:t>To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15290">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a:latin typeface="Calibri"/>
                          <a:ea typeface="Calibri"/>
                          <a:cs typeface="Calibri"/>
                        </a:rPr>
                        <a:t>(Being Bill received from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15290">
                <a:tc>
                  <a:txBody>
                    <a:bodyPr/>
                    <a:lstStyle/>
                    <a:p>
                      <a:pPr>
                        <a:lnSpc>
                          <a:spcPct val="115000"/>
                        </a:lnSpc>
                        <a:spcAft>
                          <a:spcPts val="0"/>
                        </a:spcAft>
                      </a:pPr>
                      <a:r>
                        <a:rPr lang="en-US" sz="1600">
                          <a:latin typeface="Times New Roman"/>
                          <a:ea typeface="Calibri"/>
                          <a:cs typeface="Calibri"/>
                        </a:rPr>
                        <a:t>At the time of Maturity of bill</a:t>
                      </a:r>
                      <a:endParaRPr lang="en-US" sz="16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Cash/Bank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415290">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a:lnSpc>
                          <a:spcPct val="115000"/>
                        </a:lnSpc>
                        <a:spcBef>
                          <a:spcPts val="675"/>
                        </a:spcBef>
                        <a:spcAft>
                          <a:spcPts val="0"/>
                        </a:spcAft>
                      </a:pPr>
                      <a:r>
                        <a:rPr lang="en-US" sz="1600" dirty="0">
                          <a:latin typeface="Calibri"/>
                          <a:ea typeface="Calibri"/>
                          <a:cs typeface="Calibri"/>
                        </a:rPr>
                        <a:t>To Bill Receivable A/c (Being Bill met on maturity)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6" name="Table 5"/>
          <p:cNvGraphicFramePr>
            <a:graphicFrameLocks noGrp="1"/>
          </p:cNvGraphicFramePr>
          <p:nvPr/>
        </p:nvGraphicFramePr>
        <p:xfrm>
          <a:off x="1408922" y="1782146"/>
          <a:ext cx="7445828" cy="2449781"/>
        </p:xfrm>
        <a:graphic>
          <a:graphicData uri="http://schemas.openxmlformats.org/drawingml/2006/table">
            <a:tbl>
              <a:tblPr/>
              <a:tblGrid>
                <a:gridCol w="2686965"/>
                <a:gridCol w="3009401"/>
                <a:gridCol w="1749462"/>
              </a:tblGrid>
              <a:tr h="418985">
                <a:tc>
                  <a:txBody>
                    <a:bodyPr/>
                    <a:lstStyle/>
                    <a:p>
                      <a:pPr>
                        <a:lnSpc>
                          <a:spcPct val="115000"/>
                        </a:lnSpc>
                        <a:spcBef>
                          <a:spcPts val="50"/>
                        </a:spcBef>
                        <a:spcAft>
                          <a:spcPts val="0"/>
                        </a:spcAft>
                      </a:pPr>
                      <a:endParaRPr lang="en-US" sz="1100" dirty="0">
                        <a:latin typeface="Calibri"/>
                        <a:ea typeface="Calibri"/>
                        <a:cs typeface="Calibri"/>
                      </a:endParaRPr>
                    </a:p>
                    <a:p>
                      <a:pPr marL="763905">
                        <a:lnSpc>
                          <a:spcPct val="115000"/>
                        </a:lnSpc>
                        <a:spcAft>
                          <a:spcPts val="0"/>
                        </a:spcAft>
                      </a:pPr>
                      <a:r>
                        <a:rPr lang="en-US" sz="1200" dirty="0">
                          <a:latin typeface="Calibri"/>
                          <a:ea typeface="Calibri"/>
                          <a:cs typeface="Calibri"/>
                        </a:rPr>
                        <a:t>Transactions</a:t>
                      </a:r>
                      <a:endParaRPr lang="en-US" sz="11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50"/>
                        </a:spcBef>
                        <a:spcAft>
                          <a:spcPts val="0"/>
                        </a:spcAft>
                      </a:pPr>
                      <a:endParaRPr lang="en-US" sz="1100">
                        <a:latin typeface="Calibri"/>
                        <a:ea typeface="Calibri"/>
                        <a:cs typeface="Calibri"/>
                      </a:endParaRPr>
                    </a:p>
                    <a:p>
                      <a:pPr marL="541020">
                        <a:lnSpc>
                          <a:spcPct val="115000"/>
                        </a:lnSpc>
                        <a:spcAft>
                          <a:spcPts val="0"/>
                        </a:spcAft>
                      </a:pPr>
                      <a:r>
                        <a:rPr lang="en-US" sz="1200">
                          <a:latin typeface="Calibri"/>
                          <a:ea typeface="Calibri"/>
                          <a:cs typeface="Calibri"/>
                        </a:rPr>
                        <a:t>In the Books of Drawer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525145" marR="178435" indent="-260350">
                        <a:lnSpc>
                          <a:spcPts val="2100"/>
                        </a:lnSpc>
                        <a:spcBef>
                          <a:spcPts val="120"/>
                        </a:spcBef>
                        <a:spcAft>
                          <a:spcPts val="0"/>
                        </a:spcAft>
                      </a:pPr>
                      <a:r>
                        <a:rPr lang="en-US" sz="1200">
                          <a:latin typeface="Calibri"/>
                          <a:ea typeface="Calibri"/>
                          <a:cs typeface="Calibri"/>
                        </a:rPr>
                        <a:t>In the Books of Drawee</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18985">
                <a:tc>
                  <a:txBody>
                    <a:bodyPr/>
                    <a:lstStyle/>
                    <a:p>
                      <a:pPr marR="495300">
                        <a:lnSpc>
                          <a:spcPts val="2100"/>
                        </a:lnSpc>
                        <a:spcBef>
                          <a:spcPts val="120"/>
                        </a:spcBef>
                        <a:spcAft>
                          <a:spcPts val="0"/>
                        </a:spcAft>
                      </a:pPr>
                      <a:r>
                        <a:rPr lang="en-US" sz="1200">
                          <a:latin typeface="Calibri"/>
                          <a:ea typeface="Calibri"/>
                          <a:cs typeface="Calibri"/>
                        </a:rPr>
                        <a:t>At</a:t>
                      </a:r>
                      <a:r>
                        <a:rPr lang="en-US" sz="1200" spc="-110">
                          <a:latin typeface="Calibri"/>
                          <a:ea typeface="Calibri"/>
                          <a:cs typeface="Calibri"/>
                        </a:rPr>
                        <a:t> </a:t>
                      </a:r>
                      <a:r>
                        <a:rPr lang="en-US" sz="1200">
                          <a:latin typeface="Calibri"/>
                          <a:ea typeface="Calibri"/>
                          <a:cs typeface="Calibri"/>
                        </a:rPr>
                        <a:t>the</a:t>
                      </a:r>
                      <a:r>
                        <a:rPr lang="en-US" sz="1200" spc="-105">
                          <a:latin typeface="Calibri"/>
                          <a:ea typeface="Calibri"/>
                          <a:cs typeface="Calibri"/>
                        </a:rPr>
                        <a:t> </a:t>
                      </a:r>
                      <a:r>
                        <a:rPr lang="en-US" sz="1200">
                          <a:latin typeface="Calibri"/>
                          <a:ea typeface="Calibri"/>
                          <a:cs typeface="Calibri"/>
                        </a:rPr>
                        <a:t>time</a:t>
                      </a:r>
                      <a:r>
                        <a:rPr lang="en-US" sz="1200" spc="-105">
                          <a:latin typeface="Calibri"/>
                          <a:ea typeface="Calibri"/>
                          <a:cs typeface="Calibri"/>
                        </a:rPr>
                        <a:t> </a:t>
                      </a:r>
                      <a:r>
                        <a:rPr lang="en-US" sz="1200">
                          <a:latin typeface="Calibri"/>
                          <a:ea typeface="Calibri"/>
                          <a:cs typeface="Calibri"/>
                        </a:rPr>
                        <a:t>of</a:t>
                      </a:r>
                      <a:r>
                        <a:rPr lang="en-US" sz="1200" spc="-110">
                          <a:latin typeface="Calibri"/>
                          <a:ea typeface="Calibri"/>
                          <a:cs typeface="Calibri"/>
                        </a:rPr>
                        <a:t> </a:t>
                      </a:r>
                      <a:r>
                        <a:rPr lang="en-US" sz="1200">
                          <a:latin typeface="Calibri"/>
                          <a:ea typeface="Calibri"/>
                          <a:cs typeface="Calibri"/>
                        </a:rPr>
                        <a:t>bill</a:t>
                      </a:r>
                      <a:r>
                        <a:rPr lang="en-US" sz="1200" spc="-105">
                          <a:latin typeface="Calibri"/>
                          <a:ea typeface="Calibri"/>
                          <a:cs typeface="Calibri"/>
                        </a:rPr>
                        <a:t> </a:t>
                      </a:r>
                      <a:r>
                        <a:rPr lang="en-US" sz="1200">
                          <a:latin typeface="Calibri"/>
                          <a:ea typeface="Calibri"/>
                          <a:cs typeface="Calibri"/>
                        </a:rPr>
                        <a:t>sent</a:t>
                      </a:r>
                      <a:r>
                        <a:rPr lang="en-US" sz="1200" spc="-105">
                          <a:latin typeface="Calibri"/>
                          <a:ea typeface="Calibri"/>
                          <a:cs typeface="Calibri"/>
                        </a:rPr>
                        <a:t> </a:t>
                      </a:r>
                      <a:r>
                        <a:rPr lang="en-US" sz="1200">
                          <a:latin typeface="Calibri"/>
                          <a:ea typeface="Calibri"/>
                          <a:cs typeface="Calibri"/>
                        </a:rPr>
                        <a:t>for collection to</a:t>
                      </a:r>
                      <a:r>
                        <a:rPr lang="en-US" sz="1200" spc="-200">
                          <a:latin typeface="Calibri"/>
                          <a:ea typeface="Calibri"/>
                          <a:cs typeface="Calibri"/>
                        </a:rPr>
                        <a:t> </a:t>
                      </a:r>
                      <a:r>
                        <a:rPr lang="en-US" sz="1200">
                          <a:latin typeface="Calibri"/>
                          <a:ea typeface="Calibri"/>
                          <a:cs typeface="Calibri"/>
                        </a:rPr>
                        <a:t>bank</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100" dirty="0">
                        <a:latin typeface="Calibri"/>
                        <a:ea typeface="Calibri"/>
                        <a:cs typeface="Calibri"/>
                      </a:endParaRPr>
                    </a:p>
                    <a:p>
                      <a:pPr>
                        <a:lnSpc>
                          <a:spcPct val="115000"/>
                        </a:lnSpc>
                        <a:spcAft>
                          <a:spcPts val="0"/>
                        </a:spcAft>
                      </a:pPr>
                      <a:r>
                        <a:rPr lang="en-US" sz="1200" dirty="0">
                          <a:latin typeface="Calibri"/>
                          <a:ea typeface="Calibri"/>
                          <a:cs typeface="Calibri"/>
                        </a:rPr>
                        <a:t>Bill sent for collection A/c Dr.</a:t>
                      </a:r>
                      <a:endParaRPr lang="en-US" sz="11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100">
                        <a:latin typeface="Calibri"/>
                        <a:ea typeface="Calibri"/>
                        <a:cs typeface="Calibri"/>
                      </a:endParaRPr>
                    </a:p>
                    <a:p>
                      <a:pPr>
                        <a:lnSpc>
                          <a:spcPct val="115000"/>
                        </a:lnSpc>
                        <a:spcAft>
                          <a:spcPts val="0"/>
                        </a:spcAft>
                      </a:pPr>
                      <a:r>
                        <a:rPr lang="en-US" sz="1200">
                          <a:latin typeface="Calibri"/>
                          <a:ea typeface="Calibri"/>
                          <a:cs typeface="Calibri"/>
                        </a:rPr>
                        <a:t>No Entry</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78227">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200">
                          <a:latin typeface="Calibri"/>
                          <a:ea typeface="Calibri"/>
                          <a:cs typeface="Calibri"/>
                        </a:rPr>
                        <a:t>To Bill Receivable A/c</a:t>
                      </a:r>
                      <a:endParaRPr lang="en-US" sz="1100">
                        <a:latin typeface="Calibri"/>
                        <a:ea typeface="Calibri"/>
                        <a:cs typeface="Calibri"/>
                      </a:endParaRPr>
                    </a:p>
                    <a:p>
                      <a:pPr marR="239395">
                        <a:lnSpc>
                          <a:spcPts val="2100"/>
                        </a:lnSpc>
                        <a:spcAft>
                          <a:spcPts val="0"/>
                        </a:spcAft>
                      </a:pPr>
                      <a:r>
                        <a:rPr lang="en-US" sz="1200">
                          <a:latin typeface="Calibri"/>
                          <a:ea typeface="Calibri"/>
                          <a:cs typeface="Calibri"/>
                        </a:rPr>
                        <a:t>(Being</a:t>
                      </a:r>
                      <a:r>
                        <a:rPr lang="en-US" sz="1200" spc="-205">
                          <a:latin typeface="Calibri"/>
                          <a:ea typeface="Calibri"/>
                          <a:cs typeface="Calibri"/>
                        </a:rPr>
                        <a:t> </a:t>
                      </a:r>
                      <a:r>
                        <a:rPr lang="en-US" sz="1200">
                          <a:latin typeface="Calibri"/>
                          <a:ea typeface="Calibri"/>
                          <a:cs typeface="Calibri"/>
                        </a:rPr>
                        <a:t>bill</a:t>
                      </a:r>
                      <a:r>
                        <a:rPr lang="en-US" sz="1200" spc="-200">
                          <a:latin typeface="Calibri"/>
                          <a:ea typeface="Calibri"/>
                          <a:cs typeface="Calibri"/>
                        </a:rPr>
                        <a:t> </a:t>
                      </a:r>
                      <a:r>
                        <a:rPr lang="en-US" sz="1200">
                          <a:latin typeface="Calibri"/>
                          <a:ea typeface="Calibri"/>
                          <a:cs typeface="Calibri"/>
                        </a:rPr>
                        <a:t>sent</a:t>
                      </a:r>
                      <a:r>
                        <a:rPr lang="en-US" sz="1200" spc="-200">
                          <a:latin typeface="Calibri"/>
                          <a:ea typeface="Calibri"/>
                          <a:cs typeface="Calibri"/>
                        </a:rPr>
                        <a:t> </a:t>
                      </a:r>
                      <a:r>
                        <a:rPr lang="en-US" sz="1200">
                          <a:latin typeface="Calibri"/>
                          <a:ea typeface="Calibri"/>
                          <a:cs typeface="Calibri"/>
                        </a:rPr>
                        <a:t>from</a:t>
                      </a:r>
                      <a:r>
                        <a:rPr lang="en-US" sz="1200" spc="-200">
                          <a:latin typeface="Calibri"/>
                          <a:ea typeface="Calibri"/>
                          <a:cs typeface="Calibri"/>
                        </a:rPr>
                        <a:t> </a:t>
                      </a:r>
                      <a:r>
                        <a:rPr lang="en-US" sz="1200">
                          <a:latin typeface="Calibri"/>
                          <a:ea typeface="Calibri"/>
                          <a:cs typeface="Calibri"/>
                        </a:rPr>
                        <a:t>collection</a:t>
                      </a:r>
                      <a:r>
                        <a:rPr lang="en-US" sz="1200" spc="-200">
                          <a:latin typeface="Calibri"/>
                          <a:ea typeface="Calibri"/>
                          <a:cs typeface="Calibri"/>
                        </a:rPr>
                        <a:t> </a:t>
                      </a:r>
                      <a:r>
                        <a:rPr lang="en-US" sz="1200">
                          <a:latin typeface="Calibri"/>
                          <a:ea typeface="Calibri"/>
                          <a:cs typeface="Calibri"/>
                        </a:rPr>
                        <a:t>to bank)</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226527">
                <a:tc>
                  <a:txBody>
                    <a:bodyPr/>
                    <a:lstStyle/>
                    <a:p>
                      <a:pPr>
                        <a:lnSpc>
                          <a:spcPct val="115000"/>
                        </a:lnSpc>
                        <a:spcBef>
                          <a:spcPts val="675"/>
                        </a:spcBef>
                        <a:spcAft>
                          <a:spcPts val="0"/>
                        </a:spcAft>
                      </a:pPr>
                      <a:r>
                        <a:rPr lang="en-US" sz="1200">
                          <a:latin typeface="Calibri"/>
                          <a:ea typeface="Calibri"/>
                          <a:cs typeface="Calibri"/>
                        </a:rPr>
                        <a:t>At the time of Maturity of bill</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200" dirty="0">
                          <a:latin typeface="Calibri"/>
                          <a:ea typeface="Calibri"/>
                          <a:cs typeface="Calibri"/>
                        </a:rPr>
                        <a:t>Bank A/c Dr.</a:t>
                      </a:r>
                      <a:endParaRPr lang="en-US" sz="11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200">
                          <a:latin typeface="Calibri"/>
                          <a:ea typeface="Calibri"/>
                          <a:cs typeface="Calibri"/>
                        </a:rPr>
                        <a:t>Bill Payable A/c Dr.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78227">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R="562610">
                        <a:lnSpc>
                          <a:spcPts val="2100"/>
                        </a:lnSpc>
                        <a:spcBef>
                          <a:spcPts val="120"/>
                        </a:spcBef>
                        <a:spcAft>
                          <a:spcPts val="0"/>
                        </a:spcAft>
                      </a:pPr>
                      <a:r>
                        <a:rPr lang="en-US" sz="1200">
                          <a:latin typeface="Calibri"/>
                          <a:ea typeface="Calibri"/>
                          <a:cs typeface="Calibri"/>
                        </a:rPr>
                        <a:t>To Bill sent for collection (Being</a:t>
                      </a:r>
                      <a:r>
                        <a:rPr lang="en-US" sz="1200" spc="-220">
                          <a:latin typeface="Calibri"/>
                          <a:ea typeface="Calibri"/>
                          <a:cs typeface="Calibri"/>
                        </a:rPr>
                        <a:t> </a:t>
                      </a:r>
                      <a:r>
                        <a:rPr lang="en-US" sz="1200">
                          <a:latin typeface="Calibri"/>
                          <a:ea typeface="Calibri"/>
                          <a:cs typeface="Calibri"/>
                        </a:rPr>
                        <a:t>bill</a:t>
                      </a:r>
                      <a:r>
                        <a:rPr lang="en-US" sz="1200" spc="-215">
                          <a:latin typeface="Calibri"/>
                          <a:ea typeface="Calibri"/>
                          <a:cs typeface="Calibri"/>
                        </a:rPr>
                        <a:t> </a:t>
                      </a:r>
                      <a:r>
                        <a:rPr lang="en-US" sz="1200">
                          <a:latin typeface="Calibri"/>
                          <a:ea typeface="Calibri"/>
                          <a:cs typeface="Calibri"/>
                        </a:rPr>
                        <a:t>sent</a:t>
                      </a:r>
                      <a:r>
                        <a:rPr lang="en-US" sz="1200" spc="-215">
                          <a:latin typeface="Calibri"/>
                          <a:ea typeface="Calibri"/>
                          <a:cs typeface="Calibri"/>
                        </a:rPr>
                        <a:t> </a:t>
                      </a:r>
                      <a:r>
                        <a:rPr lang="en-US" sz="1200">
                          <a:latin typeface="Calibri"/>
                          <a:ea typeface="Calibri"/>
                          <a:cs typeface="Calibri"/>
                        </a:rPr>
                        <a:t>for</a:t>
                      </a:r>
                      <a:r>
                        <a:rPr lang="en-US" sz="1200" spc="-215">
                          <a:latin typeface="Calibri"/>
                          <a:ea typeface="Calibri"/>
                          <a:cs typeface="Calibri"/>
                        </a:rPr>
                        <a:t> </a:t>
                      </a:r>
                      <a:r>
                        <a:rPr lang="en-US" sz="1200">
                          <a:latin typeface="Calibri"/>
                          <a:ea typeface="Calibri"/>
                          <a:cs typeface="Calibri"/>
                        </a:rPr>
                        <a:t>collection reaised of</a:t>
                      </a:r>
                      <a:r>
                        <a:rPr lang="en-US" sz="1200" spc="-190">
                          <a:latin typeface="Calibri"/>
                          <a:ea typeface="Calibri"/>
                          <a:cs typeface="Calibri"/>
                        </a:rPr>
                        <a:t> </a:t>
                      </a:r>
                      <a:r>
                        <a:rPr lang="en-US" sz="1200">
                          <a:latin typeface="Calibri"/>
                          <a:ea typeface="Calibri"/>
                          <a:cs typeface="Calibri"/>
                        </a:rPr>
                        <a:t>maturity)</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R="220345" algn="just">
                        <a:lnSpc>
                          <a:spcPts val="2100"/>
                        </a:lnSpc>
                        <a:spcBef>
                          <a:spcPts val="120"/>
                        </a:spcBef>
                        <a:spcAft>
                          <a:spcPts val="0"/>
                        </a:spcAft>
                      </a:pPr>
                      <a:r>
                        <a:rPr lang="en-US" sz="1200" dirty="0">
                          <a:latin typeface="Calibri"/>
                          <a:ea typeface="Calibri"/>
                          <a:cs typeface="Calibri"/>
                        </a:rPr>
                        <a:t>To Cash/Bank</a:t>
                      </a:r>
                      <a:r>
                        <a:rPr lang="en-US" sz="1200" spc="-280" dirty="0">
                          <a:latin typeface="Calibri"/>
                          <a:ea typeface="Calibri"/>
                          <a:cs typeface="Calibri"/>
                        </a:rPr>
                        <a:t> </a:t>
                      </a:r>
                      <a:r>
                        <a:rPr lang="en-US" sz="1200" dirty="0">
                          <a:latin typeface="Calibri"/>
                          <a:ea typeface="Calibri"/>
                          <a:cs typeface="Calibri"/>
                        </a:rPr>
                        <a:t>A/c (Being bill met</a:t>
                      </a:r>
                      <a:r>
                        <a:rPr lang="en-US" sz="1200" spc="-145" dirty="0">
                          <a:latin typeface="Calibri"/>
                          <a:ea typeface="Calibri"/>
                          <a:cs typeface="Calibri"/>
                        </a:rPr>
                        <a:t> </a:t>
                      </a:r>
                      <a:r>
                        <a:rPr lang="en-US" sz="1200" dirty="0">
                          <a:latin typeface="Calibri"/>
                          <a:ea typeface="Calibri"/>
                          <a:cs typeface="Calibri"/>
                        </a:rPr>
                        <a:t>on maturity)</a:t>
                      </a:r>
                      <a:endParaRPr lang="en-US" sz="11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grpSp>
        <p:nvGrpSpPr>
          <p:cNvPr id="24580" name="Group 4"/>
          <p:cNvGrpSpPr>
            <a:grpSpLocks/>
          </p:cNvGrpSpPr>
          <p:nvPr/>
        </p:nvGrpSpPr>
        <p:grpSpPr bwMode="auto">
          <a:xfrm>
            <a:off x="704850" y="579438"/>
            <a:ext cx="63500" cy="63500"/>
            <a:chOff x="1110" y="193"/>
            <a:chExt cx="100" cy="100"/>
          </a:xfrm>
        </p:grpSpPr>
        <p:sp>
          <p:nvSpPr>
            <p:cNvPr id="24582" name="Freeform 6"/>
            <p:cNvSpPr>
              <a:spLocks/>
            </p:cNvSpPr>
            <p:nvPr/>
          </p:nvSpPr>
          <p:spPr bwMode="auto">
            <a:xfrm>
              <a:off x="1120" y="203"/>
              <a:ext cx="80" cy="80"/>
            </a:xfrm>
            <a:custGeom>
              <a:avLst/>
              <a:gdLst/>
              <a:ahLst/>
              <a:cxnLst>
                <a:cxn ang="0">
                  <a:pos x="40" y="80"/>
                </a:cxn>
                <a:cxn ang="0">
                  <a:pos x="24" y="77"/>
                </a:cxn>
                <a:cxn ang="0">
                  <a:pos x="12" y="69"/>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 ang="0">
                  <a:pos x="77" y="56"/>
                </a:cxn>
                <a:cxn ang="0">
                  <a:pos x="68" y="69"/>
                </a:cxn>
                <a:cxn ang="0">
                  <a:pos x="56" y="77"/>
                </a:cxn>
                <a:cxn ang="0">
                  <a:pos x="40" y="80"/>
                </a:cxn>
              </a:cxnLst>
              <a:rect l="0" t="0" r="r" b="b"/>
              <a:pathLst>
                <a:path w="80" h="80">
                  <a:moveTo>
                    <a:pt x="40" y="80"/>
                  </a:moveTo>
                  <a:lnTo>
                    <a:pt x="24" y="77"/>
                  </a:lnTo>
                  <a:lnTo>
                    <a:pt x="12" y="69"/>
                  </a:lnTo>
                  <a:lnTo>
                    <a:pt x="3" y="56"/>
                  </a:lnTo>
                  <a:lnTo>
                    <a:pt x="0" y="40"/>
                  </a:lnTo>
                  <a:lnTo>
                    <a:pt x="3" y="25"/>
                  </a:lnTo>
                  <a:lnTo>
                    <a:pt x="12" y="12"/>
                  </a:lnTo>
                  <a:lnTo>
                    <a:pt x="24" y="3"/>
                  </a:lnTo>
                  <a:lnTo>
                    <a:pt x="40" y="0"/>
                  </a:lnTo>
                  <a:lnTo>
                    <a:pt x="56" y="3"/>
                  </a:lnTo>
                  <a:lnTo>
                    <a:pt x="68" y="12"/>
                  </a:lnTo>
                  <a:lnTo>
                    <a:pt x="77" y="25"/>
                  </a:lnTo>
                  <a:lnTo>
                    <a:pt x="80" y="40"/>
                  </a:lnTo>
                  <a:lnTo>
                    <a:pt x="77" y="56"/>
                  </a:lnTo>
                  <a:lnTo>
                    <a:pt x="68" y="69"/>
                  </a:lnTo>
                  <a:lnTo>
                    <a:pt x="56" y="77"/>
                  </a:lnTo>
                  <a:lnTo>
                    <a:pt x="40" y="8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81" name="Freeform 5"/>
            <p:cNvSpPr>
              <a:spLocks/>
            </p:cNvSpPr>
            <p:nvPr/>
          </p:nvSpPr>
          <p:spPr bwMode="auto">
            <a:xfrm>
              <a:off x="1120" y="203"/>
              <a:ext cx="80" cy="80"/>
            </a:xfrm>
            <a:custGeom>
              <a:avLst/>
              <a:gdLst/>
              <a:ahLst/>
              <a:cxnLst>
                <a:cxn ang="0">
                  <a:pos x="80" y="40"/>
                </a:cxn>
                <a:cxn ang="0">
                  <a:pos x="77" y="56"/>
                </a:cxn>
                <a:cxn ang="0">
                  <a:pos x="68" y="69"/>
                </a:cxn>
                <a:cxn ang="0">
                  <a:pos x="56" y="77"/>
                </a:cxn>
                <a:cxn ang="0">
                  <a:pos x="40" y="80"/>
                </a:cxn>
                <a:cxn ang="0">
                  <a:pos x="24" y="77"/>
                </a:cxn>
                <a:cxn ang="0">
                  <a:pos x="12" y="69"/>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Lst>
              <a:rect l="0" t="0" r="r" b="b"/>
              <a:pathLst>
                <a:path w="80" h="80">
                  <a:moveTo>
                    <a:pt x="80" y="40"/>
                  </a:moveTo>
                  <a:lnTo>
                    <a:pt x="77" y="56"/>
                  </a:lnTo>
                  <a:lnTo>
                    <a:pt x="68" y="69"/>
                  </a:lnTo>
                  <a:lnTo>
                    <a:pt x="56" y="77"/>
                  </a:lnTo>
                  <a:lnTo>
                    <a:pt x="40" y="80"/>
                  </a:lnTo>
                  <a:lnTo>
                    <a:pt x="24" y="77"/>
                  </a:lnTo>
                  <a:lnTo>
                    <a:pt x="12" y="69"/>
                  </a:lnTo>
                  <a:lnTo>
                    <a:pt x="3" y="56"/>
                  </a:lnTo>
                  <a:lnTo>
                    <a:pt x="0" y="40"/>
                  </a:lnTo>
                  <a:lnTo>
                    <a:pt x="3" y="25"/>
                  </a:lnTo>
                  <a:lnTo>
                    <a:pt x="12" y="12"/>
                  </a:lnTo>
                  <a:lnTo>
                    <a:pt x="24" y="3"/>
                  </a:lnTo>
                  <a:lnTo>
                    <a:pt x="40" y="0"/>
                  </a:lnTo>
                  <a:lnTo>
                    <a:pt x="56" y="3"/>
                  </a:lnTo>
                  <a:lnTo>
                    <a:pt x="68" y="12"/>
                  </a:lnTo>
                  <a:lnTo>
                    <a:pt x="77" y="25"/>
                  </a:lnTo>
                  <a:lnTo>
                    <a:pt x="80" y="40"/>
                  </a:lnTo>
                  <a:close/>
                </a:path>
              </a:pathLst>
            </a:cu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4577" name="Group 1"/>
          <p:cNvGrpSpPr>
            <a:grpSpLocks/>
          </p:cNvGrpSpPr>
          <p:nvPr/>
        </p:nvGrpSpPr>
        <p:grpSpPr bwMode="auto">
          <a:xfrm>
            <a:off x="704850" y="520700"/>
            <a:ext cx="63500" cy="63500"/>
            <a:chOff x="1110" y="101"/>
            <a:chExt cx="100" cy="100"/>
          </a:xfrm>
        </p:grpSpPr>
        <p:sp>
          <p:nvSpPr>
            <p:cNvPr id="24579" name="Freeform 3"/>
            <p:cNvSpPr>
              <a:spLocks/>
            </p:cNvSpPr>
            <p:nvPr/>
          </p:nvSpPr>
          <p:spPr bwMode="auto">
            <a:xfrm>
              <a:off x="1120" y="111"/>
              <a:ext cx="80" cy="80"/>
            </a:xfrm>
            <a:custGeom>
              <a:avLst/>
              <a:gdLst/>
              <a:ahLst/>
              <a:cxnLst>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 ang="0">
                  <a:pos x="77" y="56"/>
                </a:cxn>
                <a:cxn ang="0">
                  <a:pos x="68" y="68"/>
                </a:cxn>
                <a:cxn ang="0">
                  <a:pos x="56" y="77"/>
                </a:cxn>
                <a:cxn ang="0">
                  <a:pos x="40" y="80"/>
                </a:cxn>
              </a:cxnLst>
              <a:rect l="0" t="0" r="r" b="b"/>
              <a:pathLst>
                <a:path w="80" h="80">
                  <a:moveTo>
                    <a:pt x="40" y="80"/>
                  </a:move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lnTo>
                    <a:pt x="77" y="56"/>
                  </a:lnTo>
                  <a:lnTo>
                    <a:pt x="68" y="68"/>
                  </a:lnTo>
                  <a:lnTo>
                    <a:pt x="56" y="77"/>
                  </a:lnTo>
                  <a:lnTo>
                    <a:pt x="40" y="8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78" name="Freeform 2"/>
            <p:cNvSpPr>
              <a:spLocks/>
            </p:cNvSpPr>
            <p:nvPr/>
          </p:nvSpPr>
          <p:spPr bwMode="auto">
            <a:xfrm>
              <a:off x="1120" y="111"/>
              <a:ext cx="80" cy="80"/>
            </a:xfrm>
            <a:custGeom>
              <a:avLst/>
              <a:gdLst/>
              <a:ahLst/>
              <a:cxnLst>
                <a:cxn ang="0">
                  <a:pos x="80" y="40"/>
                </a:cxn>
                <a:cxn ang="0">
                  <a:pos x="77" y="56"/>
                </a:cxn>
                <a:cxn ang="0">
                  <a:pos x="68" y="68"/>
                </a:cxn>
                <a:cxn ang="0">
                  <a:pos x="56" y="77"/>
                </a:cxn>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Lst>
              <a:rect l="0" t="0" r="r" b="b"/>
              <a:pathLst>
                <a:path w="80" h="80">
                  <a:moveTo>
                    <a:pt x="80" y="40"/>
                  </a:moveTo>
                  <a:lnTo>
                    <a:pt x="77" y="56"/>
                  </a:lnTo>
                  <a:lnTo>
                    <a:pt x="68" y="68"/>
                  </a:lnTo>
                  <a:lnTo>
                    <a:pt x="56" y="77"/>
                  </a:lnTo>
                  <a:lnTo>
                    <a:pt x="40" y="80"/>
                  </a:ln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close/>
                </a:path>
              </a:pathLst>
            </a:cu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4583" name="Rectangle 7"/>
          <p:cNvSpPr>
            <a:spLocks noChangeArrowheads="1"/>
          </p:cNvSpPr>
          <p:nvPr/>
        </p:nvSpPr>
        <p:spPr bwMode="auto">
          <a:xfrm>
            <a:off x="1166326" y="0"/>
            <a:ext cx="7977673" cy="710431"/>
          </a:xfrm>
          <a:prstGeom prst="rect">
            <a:avLst/>
          </a:prstGeom>
          <a:noFill/>
          <a:ln w="9525">
            <a:noFill/>
            <a:miter lim="800000"/>
            <a:headEnd/>
            <a:tailEnd/>
          </a:ln>
          <a:effectLst/>
        </p:spPr>
        <p:txBody>
          <a:bodyPr vert="horz" wrap="square" lIns="330096" tIns="6348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Arial" pitchFamily="34" charset="0"/>
                <a:ea typeface="Calibri" pitchFamily="34" charset="0"/>
                <a:cs typeface="Calibri" pitchFamily="34" charset="0"/>
              </a:rPr>
              <a:t>Case-IV When the bill is sent to bank for collection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Gill Sans MT" pitchFamily="34" charset="0"/>
                <a:ea typeface="Times New Roman" pitchFamily="18" charset="0"/>
                <a:cs typeface="Mangal" pitchFamily="18" charset="0"/>
              </a:rPr>
              <a:t>Note:</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24584" name="Rectangle 8"/>
          <p:cNvSpPr>
            <a:spLocks noChangeArrowheads="1"/>
          </p:cNvSpPr>
          <p:nvPr/>
        </p:nvSpPr>
        <p:spPr bwMode="auto">
          <a:xfrm>
            <a:off x="1362270" y="727787"/>
            <a:ext cx="7576457"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There will be no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a:t>
            </a:r>
            <a:r>
              <a:rPr kumimoji="0" lang="en-US" sz="1600" b="0" i="0" u="none" strike="noStrike" cap="none" normalizeH="0" baseline="0" dirty="0" err="1" smtClean="0">
                <a:ln>
                  <a:noFill/>
                </a:ln>
                <a:solidFill>
                  <a:schemeClr val="tx1"/>
                </a:solidFill>
                <a:effectLst/>
                <a:latin typeface="Trebuchet MS" pitchFamily="34" charset="0"/>
                <a:ea typeface="Calibri" pitchFamily="34" charset="0"/>
                <a:cs typeface="Calibri" pitchFamily="34" charset="0"/>
              </a:rPr>
              <a:t>ﬀ</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ect</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in the books of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either the bill is discounted from the bank or endorsed to a creditor or sent to the bank for collection. The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makes the payment in normal manner.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391718" y="4683966"/>
            <a:ext cx="1170475" cy="459533"/>
          </a:xfrm>
          <a:prstGeom prst="rect">
            <a:avLst/>
          </a:prstGeom>
          <a:noFill/>
          <a:ln>
            <a:noFill/>
          </a:ln>
        </p:spPr>
      </p:pic>
      <p:sp>
        <p:nvSpPr>
          <p:cNvPr id="50177" name="Rectangle 1"/>
          <p:cNvSpPr>
            <a:spLocks noChangeArrowheads="1"/>
          </p:cNvSpPr>
          <p:nvPr/>
        </p:nvSpPr>
        <p:spPr bwMode="auto">
          <a:xfrm>
            <a:off x="1455576" y="167952"/>
            <a:ext cx="7688424" cy="4465917"/>
          </a:xfrm>
          <a:prstGeom prst="rect">
            <a:avLst/>
          </a:prstGeom>
          <a:noFill/>
          <a:ln w="9525">
            <a:noFill/>
            <a:miter lim="800000"/>
            <a:headEnd/>
            <a:tailEnd/>
          </a:ln>
          <a:effectLst/>
        </p:spPr>
        <p:txBody>
          <a:bodyPr vert="horz" wrap="square" lIns="330096" tIns="155526"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8300" algn="l"/>
              </a:tabLst>
            </a:pPr>
            <a:r>
              <a:rPr kumimoji="0" lang="en-US" b="1" i="0" u="none" strike="noStrike" cap="none" normalizeH="0" baseline="0" dirty="0" smtClean="0">
                <a:ln>
                  <a:noFill/>
                </a:ln>
                <a:solidFill>
                  <a:srgbClr val="FF0000"/>
                </a:solidFill>
                <a:effectLst/>
                <a:latin typeface="Arial" pitchFamily="34" charset="0"/>
                <a:ea typeface="Calibri" pitchFamily="34" charset="0"/>
                <a:cs typeface="Calibri" pitchFamily="34" charset="0"/>
              </a:rPr>
              <a:t>Bill of Exchange</a:t>
            </a:r>
          </a:p>
          <a:p>
            <a:pPr marL="0" marR="0" lvl="0" indent="0" algn="l" defTabSz="914400" rtl="0" eaLnBrk="1" fontAlgn="base" latinLnBrk="0" hangingPunct="1">
              <a:lnSpc>
                <a:spcPct val="100000"/>
              </a:lnSpc>
              <a:spcBef>
                <a:spcPct val="0"/>
              </a:spcBef>
              <a:spcAft>
                <a:spcPct val="0"/>
              </a:spcAft>
              <a:buClrTx/>
              <a:buSzTx/>
              <a:buFontTx/>
              <a:buNone/>
              <a:tabLst>
                <a:tab pos="368300" algn="l"/>
              </a:tabLst>
            </a:pPr>
            <a:endParaRPr kumimoji="0" lang="en-US" b="1"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 Bill of Exchange is an instrument in writing containing an unconditional order signed by the maker, directing a certain person to pay a certain sum of money only to, or the order of, a certain person or to the bearer of the instrument." Section 5 of the Negotiable Instrument Act, 1881.</a:t>
            </a: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endParaRPr kumimoji="0" lang="en-US" b="1"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b="1" i="0" u="none" strike="noStrike" cap="none" normalizeH="0" baseline="0" dirty="0" smtClean="0">
                <a:ln>
                  <a:noFill/>
                </a:ln>
                <a:solidFill>
                  <a:schemeClr val="tx1"/>
                </a:solidFill>
                <a:effectLst/>
                <a:latin typeface="Arial" pitchFamily="34" charset="0"/>
                <a:ea typeface="Calibri" pitchFamily="34" charset="0"/>
                <a:cs typeface="Calibri" pitchFamily="34" charset="0"/>
              </a:rPr>
              <a:t>Features of a Bill Exchange are:</a:t>
            </a: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 bill of exchange must be in writing</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It must contain an order (and note a request) to make payment.</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 order of payment must be unconditional.</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 amount of bill of exchange must be certain.</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 date of payment should be certain.</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It must be signed by the drawer of the bill.</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It must be accepted by the </a:t>
            </a:r>
            <a:r>
              <a:rPr kumimoji="0" lang="en-US"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by signing on it.</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 amount specified in the bill exchange in payable either on demand on the expiry of a fixed period.</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 amount specified in the bill is payable either to a certain person or to his order or to</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 bearer of the bill.</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It must be stamped as per legal requirements.</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BILL OF EXCHANGE</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NUMBER:8</a:t>
            </a:r>
            <a:endParaRPr b="1"/>
          </a:p>
          <a:p>
            <a:pPr marL="0" lvl="0" indent="0" algn="l" rtl="0">
              <a:spcBef>
                <a:spcPts val="0"/>
              </a:spcBef>
              <a:spcAft>
                <a:spcPts val="0"/>
              </a:spcAft>
              <a:buNone/>
            </a:pPr>
            <a:r>
              <a:rPr lang="en" b="1" dirty="0"/>
              <a:t>CHAPTER NAME </a:t>
            </a:r>
            <a:r>
              <a:rPr lang="en" b="1" dirty="0" smtClean="0"/>
              <a:t>: BILL OF EXCHANGE</a:t>
            </a:r>
          </a:p>
          <a:p>
            <a:pPr marL="0" lvl="0" indent="0" algn="l" rtl="0">
              <a:spcBef>
                <a:spcPts val="0"/>
              </a:spcBef>
              <a:spcAft>
                <a:spcPts val="0"/>
              </a:spcAft>
              <a:buNone/>
            </a:pPr>
            <a:r>
              <a:rPr lang="en" b="1" dirty="0" smtClean="0"/>
              <a:t>CLASS-74</a:t>
            </a:r>
            <a:endParaRPr b="1"/>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22529" name="Rectangle 1"/>
          <p:cNvSpPr>
            <a:spLocks noChangeArrowheads="1"/>
          </p:cNvSpPr>
          <p:nvPr/>
        </p:nvSpPr>
        <p:spPr bwMode="auto">
          <a:xfrm>
            <a:off x="1222310" y="298580"/>
            <a:ext cx="7921690" cy="892504"/>
          </a:xfrm>
          <a:prstGeom prst="rect">
            <a:avLst/>
          </a:prstGeom>
          <a:noFill/>
          <a:ln w="9525">
            <a:noFill/>
            <a:miter lim="800000"/>
            <a:headEnd/>
            <a:tailEnd/>
          </a:ln>
          <a:effectLst/>
        </p:spPr>
        <p:txBody>
          <a:bodyPr vert="horz" wrap="square" lIns="301530" tIns="15235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368300" algn="l"/>
              </a:tabLst>
            </a:pPr>
            <a:r>
              <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When Bill is </a:t>
            </a:r>
            <a:r>
              <a:rPr kumimoji="0" lang="en-US" sz="1600" b="1"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dishonoured</a:t>
            </a:r>
            <a:r>
              <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 on the date of maturity.</a:t>
            </a: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Mangal" pitchFamily="18" charset="0"/>
              </a:rPr>
              <a:t>Case I : Bill is retained by the drawer till the date of maturity.</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 name="Table 7"/>
          <p:cNvGraphicFramePr>
            <a:graphicFrameLocks noGrp="1"/>
          </p:cNvGraphicFramePr>
          <p:nvPr/>
        </p:nvGraphicFramePr>
        <p:xfrm>
          <a:off x="1101013" y="1026367"/>
          <a:ext cx="7660432" cy="1634283"/>
        </p:xfrm>
        <a:graphic>
          <a:graphicData uri="http://schemas.openxmlformats.org/drawingml/2006/table">
            <a:tbl>
              <a:tblPr/>
              <a:tblGrid>
                <a:gridCol w="2146040"/>
                <a:gridCol w="3628253"/>
                <a:gridCol w="1886139"/>
              </a:tblGrid>
              <a:tr h="1155071">
                <a:tc>
                  <a:txBody>
                    <a:bodyPr/>
                    <a:lstStyle/>
                    <a:p>
                      <a:pPr>
                        <a:lnSpc>
                          <a:spcPct val="115000"/>
                        </a:lnSpc>
                        <a:spcBef>
                          <a:spcPts val="50"/>
                        </a:spcBef>
                        <a:spcAft>
                          <a:spcPts val="0"/>
                        </a:spcAft>
                      </a:pPr>
                      <a:endParaRPr lang="en-US" sz="1800" dirty="0">
                        <a:latin typeface="Calibri"/>
                        <a:ea typeface="Calibri"/>
                        <a:cs typeface="Calibri"/>
                      </a:endParaRPr>
                    </a:p>
                    <a:p>
                      <a:pPr marL="440055">
                        <a:lnSpc>
                          <a:spcPct val="115000"/>
                        </a:lnSpc>
                        <a:spcAft>
                          <a:spcPts val="0"/>
                        </a:spcAft>
                      </a:pPr>
                      <a:r>
                        <a:rPr lang="en-US" sz="1800" dirty="0">
                          <a:latin typeface="Calibri"/>
                          <a:ea typeface="Calibri"/>
                          <a:cs typeface="Calibri"/>
                        </a:rPr>
                        <a:t>Transactions</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50"/>
                        </a:spcBef>
                        <a:spcAft>
                          <a:spcPts val="0"/>
                        </a:spcAft>
                      </a:pPr>
                      <a:endParaRPr lang="en-US" sz="1800" dirty="0">
                        <a:latin typeface="Calibri"/>
                        <a:ea typeface="Calibri"/>
                        <a:cs typeface="Calibri"/>
                      </a:endParaRPr>
                    </a:p>
                    <a:p>
                      <a:pPr marL="861060">
                        <a:lnSpc>
                          <a:spcPct val="115000"/>
                        </a:lnSpc>
                        <a:spcAft>
                          <a:spcPts val="0"/>
                        </a:spcAft>
                      </a:pPr>
                      <a:r>
                        <a:rPr lang="en-US" sz="1800" dirty="0">
                          <a:latin typeface="Calibri"/>
                          <a:ea typeface="Calibri"/>
                          <a:cs typeface="Calibri"/>
                        </a:rPr>
                        <a:t>In the Book of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563245" marR="216535" indent="-260350">
                        <a:lnSpc>
                          <a:spcPts val="2100"/>
                        </a:lnSpc>
                        <a:spcBef>
                          <a:spcPts val="120"/>
                        </a:spcBef>
                        <a:spcAft>
                          <a:spcPts val="0"/>
                        </a:spcAft>
                      </a:pPr>
                      <a:r>
                        <a:rPr lang="en-US" sz="1800" dirty="0">
                          <a:latin typeface="Calibri"/>
                          <a:ea typeface="Calibri"/>
                          <a:cs typeface="Calibri"/>
                        </a:rPr>
                        <a:t>In the Books of </a:t>
                      </a:r>
                      <a:r>
                        <a:rPr lang="en-US" sz="1800" dirty="0" err="1">
                          <a:latin typeface="Calibri"/>
                          <a:ea typeface="Calibri"/>
                          <a:cs typeface="Calibri"/>
                        </a:rPr>
                        <a:t>Drawee</a:t>
                      </a:r>
                      <a:endParaRPr lang="en-US" sz="18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79212">
                <a:tc>
                  <a:txBody>
                    <a:bodyPr/>
                    <a:lstStyle/>
                    <a:p>
                      <a:pPr>
                        <a:lnSpc>
                          <a:spcPct val="115000"/>
                        </a:lnSpc>
                        <a:spcAft>
                          <a:spcPts val="0"/>
                        </a:spcAft>
                      </a:pPr>
                      <a:endParaRPr lang="en-US" sz="1800" dirty="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1F1F1"/>
                    </a:solidFill>
                  </a:tcPr>
                </a:tc>
                <a:tc>
                  <a:txBody>
                    <a:bodyPr/>
                    <a:lstStyle/>
                    <a:p>
                      <a:pPr>
                        <a:lnSpc>
                          <a:spcPct val="115000"/>
                        </a:lnSpc>
                        <a:spcAft>
                          <a:spcPts val="0"/>
                        </a:spcAft>
                      </a:pPr>
                      <a:endParaRPr lang="en-US" sz="18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1F1F1"/>
                    </a:solidFill>
                  </a:tcPr>
                </a:tc>
                <a:tc>
                  <a:txBody>
                    <a:bodyPr/>
                    <a:lstStyle/>
                    <a:p>
                      <a:pPr>
                        <a:lnSpc>
                          <a:spcPct val="115000"/>
                        </a:lnSpc>
                        <a:spcAft>
                          <a:spcPts val="0"/>
                        </a:spcAft>
                      </a:pPr>
                      <a:endParaRPr lang="en-US" sz="1800" dirty="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1F1F1"/>
                    </a:solidFill>
                  </a:tcPr>
                </a:tc>
              </a:tr>
            </a:tbl>
          </a:graphicData>
        </a:graphic>
      </p:graphicFrame>
      <p:graphicFrame>
        <p:nvGraphicFramePr>
          <p:cNvPr id="9" name="Table 8"/>
          <p:cNvGraphicFramePr>
            <a:graphicFrameLocks noGrp="1"/>
          </p:cNvGraphicFramePr>
          <p:nvPr/>
        </p:nvGraphicFramePr>
        <p:xfrm>
          <a:off x="1091682" y="2463283"/>
          <a:ext cx="7688424" cy="2055066"/>
        </p:xfrm>
        <a:graphic>
          <a:graphicData uri="http://schemas.openxmlformats.org/drawingml/2006/table">
            <a:tbl>
              <a:tblPr/>
              <a:tblGrid>
                <a:gridCol w="2146040"/>
                <a:gridCol w="3638939"/>
                <a:gridCol w="1903445"/>
              </a:tblGrid>
              <a:tr h="686162">
                <a:tc>
                  <a:txBody>
                    <a:bodyPr/>
                    <a:lstStyle/>
                    <a:p>
                      <a:pPr>
                        <a:lnSpc>
                          <a:spcPct val="115000"/>
                        </a:lnSpc>
                        <a:spcBef>
                          <a:spcPts val="375"/>
                        </a:spcBef>
                        <a:spcAft>
                          <a:spcPts val="0"/>
                        </a:spcAft>
                      </a:pPr>
                      <a:r>
                        <a:rPr lang="en-US" sz="1200" dirty="0">
                          <a:latin typeface="Calibri"/>
                          <a:ea typeface="Calibri"/>
                          <a:cs typeface="Calibri"/>
                        </a:rPr>
                        <a:t>When bill is</a:t>
                      </a:r>
                      <a:endParaRPr lang="en-US" sz="1100" dirty="0">
                        <a:latin typeface="Calibri"/>
                        <a:ea typeface="Calibri"/>
                        <a:cs typeface="Calibri"/>
                      </a:endParaRPr>
                    </a:p>
                    <a:p>
                      <a:pPr>
                        <a:lnSpc>
                          <a:spcPct val="115000"/>
                        </a:lnSpc>
                        <a:spcBef>
                          <a:spcPts val="720"/>
                        </a:spcBef>
                        <a:spcAft>
                          <a:spcPts val="0"/>
                        </a:spcAft>
                      </a:pPr>
                      <a:r>
                        <a:rPr lang="en-US" sz="1200" dirty="0" err="1">
                          <a:latin typeface="Calibri"/>
                          <a:ea typeface="Calibri"/>
                          <a:cs typeface="Calibri"/>
                        </a:rPr>
                        <a:t>dishonoured</a:t>
                      </a:r>
                      <a:endParaRPr lang="en-US" sz="11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475"/>
                        </a:spcBef>
                        <a:spcAft>
                          <a:spcPts val="0"/>
                        </a:spcAft>
                      </a:pPr>
                      <a:r>
                        <a:rPr lang="en-US" sz="1200">
                          <a:latin typeface="Calibri"/>
                          <a:ea typeface="Calibri"/>
                          <a:cs typeface="Calibri"/>
                        </a:rPr>
                        <a:t>Drawee Dr.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375"/>
                        </a:spcBef>
                        <a:spcAft>
                          <a:spcPts val="0"/>
                        </a:spcAft>
                      </a:pPr>
                      <a:r>
                        <a:rPr lang="en-US" sz="1200">
                          <a:latin typeface="Calibri"/>
                          <a:ea typeface="Calibri"/>
                          <a:cs typeface="Calibri"/>
                        </a:rPr>
                        <a:t>Bills payable A/c Dr.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solidFill>
                      <a:srgbClr val="F1F1F1"/>
                    </a:solidFill>
                  </a:tcPr>
                </a:tc>
              </a:tr>
              <a:tr h="542841">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50"/>
                        </a:spcBef>
                        <a:spcAft>
                          <a:spcPts val="0"/>
                        </a:spcAft>
                      </a:pPr>
                      <a:endParaRPr lang="en-US" sz="1100">
                        <a:latin typeface="Calibri"/>
                        <a:ea typeface="Calibri"/>
                        <a:cs typeface="Calibri"/>
                      </a:endParaRPr>
                    </a:p>
                    <a:p>
                      <a:pPr>
                        <a:lnSpc>
                          <a:spcPct val="115000"/>
                        </a:lnSpc>
                        <a:spcAft>
                          <a:spcPts val="0"/>
                        </a:spcAft>
                      </a:pPr>
                      <a:r>
                        <a:rPr lang="en-US" sz="1200">
                          <a:latin typeface="Calibri"/>
                          <a:ea typeface="Calibri"/>
                          <a:cs typeface="Calibri"/>
                        </a:rPr>
                        <a:t>To Bills Receivable</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R="217170">
                        <a:lnSpc>
                          <a:spcPts val="2100"/>
                        </a:lnSpc>
                        <a:spcBef>
                          <a:spcPts val="120"/>
                        </a:spcBef>
                        <a:spcAft>
                          <a:spcPts val="0"/>
                        </a:spcAft>
                      </a:pPr>
                      <a:r>
                        <a:rPr lang="en-US" sz="1200">
                          <a:latin typeface="Calibri"/>
                          <a:ea typeface="Calibri"/>
                          <a:cs typeface="Calibri"/>
                        </a:rPr>
                        <a:t>Noting</a:t>
                      </a:r>
                      <a:r>
                        <a:rPr lang="en-US" sz="1200" spc="-260">
                          <a:latin typeface="Calibri"/>
                          <a:ea typeface="Calibri"/>
                          <a:cs typeface="Calibri"/>
                        </a:rPr>
                        <a:t> </a:t>
                      </a:r>
                      <a:r>
                        <a:rPr lang="en-US" sz="1200">
                          <a:latin typeface="Calibri"/>
                          <a:ea typeface="Calibri"/>
                          <a:cs typeface="Calibri"/>
                        </a:rPr>
                        <a:t>charges</a:t>
                      </a:r>
                      <a:r>
                        <a:rPr lang="en-US" sz="1200" spc="-255">
                          <a:latin typeface="Calibri"/>
                          <a:ea typeface="Calibri"/>
                          <a:cs typeface="Calibri"/>
                        </a:rPr>
                        <a:t> </a:t>
                      </a:r>
                      <a:r>
                        <a:rPr lang="en-US" sz="1200">
                          <a:latin typeface="Calibri"/>
                          <a:ea typeface="Calibri"/>
                          <a:cs typeface="Calibri"/>
                        </a:rPr>
                        <a:t>A/c Dr.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283222">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200">
                          <a:latin typeface="Calibri"/>
                          <a:ea typeface="Calibri"/>
                          <a:cs typeface="Calibri"/>
                        </a:rPr>
                        <a:t>To Cash A/c</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200">
                          <a:latin typeface="Calibri"/>
                          <a:ea typeface="Calibri"/>
                          <a:cs typeface="Calibri"/>
                        </a:rPr>
                        <a:t>To Drawer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42841">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ts val="2100"/>
                        </a:lnSpc>
                        <a:spcBef>
                          <a:spcPts val="120"/>
                        </a:spcBef>
                        <a:spcAft>
                          <a:spcPts val="0"/>
                        </a:spcAft>
                      </a:pPr>
                      <a:r>
                        <a:rPr lang="en-US" sz="1200" dirty="0">
                          <a:latin typeface="Calibri"/>
                          <a:ea typeface="Calibri"/>
                          <a:cs typeface="Calibri"/>
                        </a:rPr>
                        <a:t>(Being</a:t>
                      </a:r>
                      <a:r>
                        <a:rPr lang="en-US" sz="1200" spc="-105" dirty="0">
                          <a:latin typeface="Calibri"/>
                          <a:ea typeface="Calibri"/>
                          <a:cs typeface="Calibri"/>
                        </a:rPr>
                        <a:t> </a:t>
                      </a:r>
                      <a:r>
                        <a:rPr lang="en-US" sz="1200" dirty="0">
                          <a:latin typeface="Calibri"/>
                          <a:ea typeface="Calibri"/>
                          <a:cs typeface="Calibri"/>
                        </a:rPr>
                        <a:t>bill</a:t>
                      </a:r>
                      <a:r>
                        <a:rPr lang="en-US" sz="1200" spc="-105" dirty="0">
                          <a:latin typeface="Calibri"/>
                          <a:ea typeface="Calibri"/>
                          <a:cs typeface="Calibri"/>
                        </a:rPr>
                        <a:t> </a:t>
                      </a:r>
                      <a:r>
                        <a:rPr lang="en-US" sz="1200" dirty="0" err="1">
                          <a:latin typeface="Calibri"/>
                          <a:ea typeface="Calibri"/>
                          <a:cs typeface="Calibri"/>
                        </a:rPr>
                        <a:t>dishonoured</a:t>
                      </a:r>
                      <a:r>
                        <a:rPr lang="en-US" sz="1200" spc="-100" dirty="0">
                          <a:latin typeface="Calibri"/>
                          <a:ea typeface="Calibri"/>
                          <a:cs typeface="Calibri"/>
                        </a:rPr>
                        <a:t> </a:t>
                      </a:r>
                      <a:r>
                        <a:rPr lang="en-US" sz="1200" dirty="0">
                          <a:latin typeface="Calibri"/>
                          <a:ea typeface="Calibri"/>
                          <a:cs typeface="Calibri"/>
                        </a:rPr>
                        <a:t>&amp;</a:t>
                      </a:r>
                      <a:r>
                        <a:rPr lang="en-US" sz="1200" spc="-105" dirty="0">
                          <a:latin typeface="Calibri"/>
                          <a:ea typeface="Calibri"/>
                          <a:cs typeface="Calibri"/>
                        </a:rPr>
                        <a:t> </a:t>
                      </a:r>
                      <a:r>
                        <a:rPr lang="en-US" sz="1200" dirty="0">
                          <a:latin typeface="Calibri"/>
                          <a:ea typeface="Calibri"/>
                          <a:cs typeface="Calibri"/>
                        </a:rPr>
                        <a:t>Nothing</a:t>
                      </a:r>
                      <a:r>
                        <a:rPr lang="en-US" sz="1200" spc="-105" dirty="0">
                          <a:latin typeface="Calibri"/>
                          <a:ea typeface="Calibri"/>
                          <a:cs typeface="Calibri"/>
                        </a:rPr>
                        <a:t> </a:t>
                      </a:r>
                      <a:r>
                        <a:rPr lang="en-US" sz="1200" dirty="0">
                          <a:latin typeface="Calibri"/>
                          <a:ea typeface="Calibri"/>
                          <a:cs typeface="Calibri"/>
                        </a:rPr>
                        <a:t>charges paid)</a:t>
                      </a:r>
                      <a:endParaRPr lang="en-US" sz="11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50"/>
                        </a:spcBef>
                        <a:spcAft>
                          <a:spcPts val="0"/>
                        </a:spcAft>
                      </a:pPr>
                      <a:endParaRPr lang="en-US" sz="1100" dirty="0">
                        <a:latin typeface="Calibri"/>
                        <a:ea typeface="Calibri"/>
                        <a:cs typeface="Calibri"/>
                      </a:endParaRPr>
                    </a:p>
                    <a:p>
                      <a:pPr>
                        <a:lnSpc>
                          <a:spcPct val="115000"/>
                        </a:lnSpc>
                        <a:spcAft>
                          <a:spcPts val="0"/>
                        </a:spcAft>
                      </a:pPr>
                      <a:r>
                        <a:rPr lang="en-US" sz="1200" dirty="0">
                          <a:latin typeface="Calibri"/>
                          <a:ea typeface="Calibri"/>
                          <a:cs typeface="Calibri"/>
                        </a:rPr>
                        <a:t>(Bill </a:t>
                      </a:r>
                      <a:r>
                        <a:rPr lang="en-US" sz="1200" dirty="0" err="1">
                          <a:latin typeface="Calibri"/>
                          <a:ea typeface="Calibri"/>
                          <a:cs typeface="Calibri"/>
                        </a:rPr>
                        <a:t>dishonoured</a:t>
                      </a:r>
                      <a:r>
                        <a:rPr lang="en-US" sz="1200" dirty="0">
                          <a:latin typeface="Calibri"/>
                          <a:ea typeface="Calibri"/>
                          <a:cs typeface="Calibri"/>
                        </a:rPr>
                        <a:t>)</a:t>
                      </a:r>
                      <a:endParaRPr lang="en-US" sz="11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315617" y="1244917"/>
          <a:ext cx="7399175" cy="2653665"/>
        </p:xfrm>
        <a:graphic>
          <a:graphicData uri="http://schemas.openxmlformats.org/drawingml/2006/table">
            <a:tbl>
              <a:tblPr/>
              <a:tblGrid>
                <a:gridCol w="1807702"/>
                <a:gridCol w="3922328"/>
                <a:gridCol w="1669145"/>
              </a:tblGrid>
              <a:tr h="581660">
                <a:tc>
                  <a:txBody>
                    <a:bodyPr/>
                    <a:lstStyle/>
                    <a:p>
                      <a:pPr>
                        <a:lnSpc>
                          <a:spcPct val="115000"/>
                        </a:lnSpc>
                        <a:spcBef>
                          <a:spcPts val="50"/>
                        </a:spcBef>
                        <a:spcAft>
                          <a:spcPts val="0"/>
                        </a:spcAft>
                      </a:pPr>
                      <a:endParaRPr lang="en-US" sz="1400" dirty="0">
                        <a:latin typeface="Calibri"/>
                        <a:ea typeface="Calibri"/>
                        <a:cs typeface="Calibri"/>
                      </a:endParaRPr>
                    </a:p>
                    <a:p>
                      <a:pPr marL="370205">
                        <a:lnSpc>
                          <a:spcPct val="115000"/>
                        </a:lnSpc>
                        <a:spcAft>
                          <a:spcPts val="0"/>
                        </a:spcAft>
                      </a:pPr>
                      <a:r>
                        <a:rPr lang="en-US" sz="1400" dirty="0">
                          <a:latin typeface="Calibri"/>
                          <a:ea typeface="Calibri"/>
                          <a:cs typeface="Calibri"/>
                        </a:rPr>
                        <a:t>Transactions</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50"/>
                        </a:spcBef>
                        <a:spcAft>
                          <a:spcPts val="0"/>
                        </a:spcAft>
                      </a:pPr>
                      <a:endParaRPr lang="en-US" sz="1400">
                        <a:latin typeface="Calibri"/>
                        <a:ea typeface="Calibri"/>
                        <a:cs typeface="Calibri"/>
                      </a:endParaRPr>
                    </a:p>
                    <a:p>
                      <a:pPr marL="1000760">
                        <a:lnSpc>
                          <a:spcPct val="115000"/>
                        </a:lnSpc>
                        <a:spcAft>
                          <a:spcPts val="0"/>
                        </a:spcAft>
                      </a:pPr>
                      <a:r>
                        <a:rPr lang="en-US" sz="1400">
                          <a:latin typeface="Calibri"/>
                          <a:ea typeface="Calibri"/>
                          <a:cs typeface="Calibri"/>
                        </a:rPr>
                        <a:t>In the Book of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493395" marR="146685" indent="-260350">
                        <a:lnSpc>
                          <a:spcPts val="2100"/>
                        </a:lnSpc>
                        <a:spcBef>
                          <a:spcPts val="120"/>
                        </a:spcBef>
                        <a:spcAft>
                          <a:spcPts val="0"/>
                        </a:spcAft>
                      </a:pPr>
                      <a:r>
                        <a:rPr lang="en-US" sz="1400">
                          <a:latin typeface="Calibri"/>
                          <a:ea typeface="Calibri"/>
                          <a:cs typeface="Calibri"/>
                        </a:rPr>
                        <a:t>In the Books of Drawee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81660">
                <a:tc>
                  <a:txBody>
                    <a:bodyPr/>
                    <a:lstStyle/>
                    <a:p>
                      <a:pPr>
                        <a:lnSpc>
                          <a:spcPts val="2100"/>
                        </a:lnSpc>
                        <a:spcBef>
                          <a:spcPts val="120"/>
                        </a:spcBef>
                        <a:spcAft>
                          <a:spcPts val="0"/>
                        </a:spcAft>
                      </a:pPr>
                      <a:r>
                        <a:rPr lang="en-US" sz="1400">
                          <a:latin typeface="Calibri"/>
                          <a:ea typeface="Calibri"/>
                          <a:cs typeface="Calibri"/>
                        </a:rPr>
                        <a:t>When bill is dishonoured</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400">
                        <a:latin typeface="Calibri"/>
                        <a:ea typeface="Calibri"/>
                        <a:cs typeface="Calibri"/>
                      </a:endParaRPr>
                    </a:p>
                    <a:p>
                      <a:pPr>
                        <a:lnSpc>
                          <a:spcPct val="115000"/>
                        </a:lnSpc>
                        <a:spcAft>
                          <a:spcPts val="0"/>
                        </a:spcAft>
                      </a:pPr>
                      <a:r>
                        <a:rPr lang="en-US" sz="1400">
                          <a:latin typeface="Calibri"/>
                          <a:ea typeface="Calibri"/>
                          <a:cs typeface="Calibri"/>
                        </a:rPr>
                        <a:t>Drawee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R="198755">
                        <a:lnSpc>
                          <a:spcPts val="2100"/>
                        </a:lnSpc>
                        <a:spcBef>
                          <a:spcPts val="120"/>
                        </a:spcBef>
                        <a:spcAft>
                          <a:spcPts val="0"/>
                        </a:spcAft>
                      </a:pPr>
                      <a:r>
                        <a:rPr lang="en-US" sz="1400">
                          <a:latin typeface="Calibri"/>
                          <a:ea typeface="Calibri"/>
                          <a:cs typeface="Calibri"/>
                        </a:rPr>
                        <a:t>Bills payable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81660">
                <a:tc>
                  <a:txBody>
                    <a:bodyPr/>
                    <a:lstStyle/>
                    <a:p>
                      <a:pPr>
                        <a:lnSpc>
                          <a:spcPct val="115000"/>
                        </a:lnSpc>
                        <a:spcAft>
                          <a:spcPts val="0"/>
                        </a:spcAft>
                      </a:pPr>
                      <a:endParaRPr lang="en-US" sz="1400" dirty="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50"/>
                        </a:spcBef>
                        <a:spcAft>
                          <a:spcPts val="0"/>
                        </a:spcAft>
                      </a:pPr>
                      <a:endParaRPr lang="en-US" sz="1400">
                        <a:latin typeface="Calibri"/>
                        <a:ea typeface="Calibri"/>
                        <a:cs typeface="Calibri"/>
                      </a:endParaRPr>
                    </a:p>
                    <a:p>
                      <a:pPr>
                        <a:lnSpc>
                          <a:spcPct val="115000"/>
                        </a:lnSpc>
                        <a:spcAft>
                          <a:spcPts val="0"/>
                        </a:spcAft>
                      </a:pPr>
                      <a:r>
                        <a:rPr lang="en-US" sz="1400">
                          <a:latin typeface="Calibri"/>
                          <a:ea typeface="Calibri"/>
                          <a:cs typeface="Calibri"/>
                        </a:rPr>
                        <a:t>To Bank 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R="77470">
                        <a:lnSpc>
                          <a:spcPts val="2100"/>
                        </a:lnSpc>
                        <a:spcBef>
                          <a:spcPts val="120"/>
                        </a:spcBef>
                        <a:spcAft>
                          <a:spcPts val="0"/>
                        </a:spcAft>
                      </a:pPr>
                      <a:r>
                        <a:rPr lang="en-US" sz="1400">
                          <a:latin typeface="Calibri"/>
                          <a:ea typeface="Calibri"/>
                          <a:cs typeface="Calibri"/>
                        </a:rPr>
                        <a:t>Noting</a:t>
                      </a:r>
                      <a:r>
                        <a:rPr lang="en-US" sz="1400" spc="-260">
                          <a:latin typeface="Calibri"/>
                          <a:ea typeface="Calibri"/>
                          <a:cs typeface="Calibri"/>
                        </a:rPr>
                        <a:t> </a:t>
                      </a:r>
                      <a:r>
                        <a:rPr lang="en-US" sz="1400">
                          <a:latin typeface="Calibri"/>
                          <a:ea typeface="Calibri"/>
                          <a:cs typeface="Calibri"/>
                        </a:rPr>
                        <a:t>charges</a:t>
                      </a:r>
                      <a:r>
                        <a:rPr lang="en-US" sz="1400" spc="-255">
                          <a:latin typeface="Calibri"/>
                          <a:ea typeface="Calibri"/>
                          <a:cs typeface="Calibri"/>
                        </a:rPr>
                        <a:t> </a:t>
                      </a:r>
                      <a:r>
                        <a:rPr lang="en-US" sz="1400">
                          <a:latin typeface="Calibri"/>
                          <a:ea typeface="Calibri"/>
                          <a:cs typeface="Calibri"/>
                        </a:rPr>
                        <a:t>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81660">
                <a:tc>
                  <a:txBody>
                    <a:bodyPr/>
                    <a:lstStyle/>
                    <a:p>
                      <a:pPr>
                        <a:lnSpc>
                          <a:spcPct val="115000"/>
                        </a:lnSpc>
                        <a:spcAft>
                          <a:spcPts val="0"/>
                        </a:spcAft>
                      </a:pPr>
                      <a:endParaRPr lang="en-US" sz="14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ts val="2100"/>
                        </a:lnSpc>
                        <a:spcBef>
                          <a:spcPts val="120"/>
                        </a:spcBef>
                        <a:spcAft>
                          <a:spcPts val="0"/>
                        </a:spcAft>
                      </a:pPr>
                      <a:r>
                        <a:rPr lang="en-US" sz="1400">
                          <a:latin typeface="Calibri"/>
                          <a:ea typeface="Calibri"/>
                          <a:cs typeface="Calibri"/>
                        </a:rPr>
                        <a:t>(Being</a:t>
                      </a:r>
                      <a:r>
                        <a:rPr lang="en-US" sz="1400" spc="-95">
                          <a:latin typeface="Calibri"/>
                          <a:ea typeface="Calibri"/>
                          <a:cs typeface="Calibri"/>
                        </a:rPr>
                        <a:t> </a:t>
                      </a:r>
                      <a:r>
                        <a:rPr lang="en-US" sz="1400">
                          <a:latin typeface="Calibri"/>
                          <a:ea typeface="Calibri"/>
                          <a:cs typeface="Calibri"/>
                        </a:rPr>
                        <a:t>bill</a:t>
                      </a:r>
                      <a:r>
                        <a:rPr lang="en-US" sz="1400" spc="-95">
                          <a:latin typeface="Calibri"/>
                          <a:ea typeface="Calibri"/>
                          <a:cs typeface="Calibri"/>
                        </a:rPr>
                        <a:t> </a:t>
                      </a:r>
                      <a:r>
                        <a:rPr lang="en-US" sz="1400">
                          <a:latin typeface="Calibri"/>
                          <a:ea typeface="Calibri"/>
                          <a:cs typeface="Calibri"/>
                        </a:rPr>
                        <a:t>dishonoured</a:t>
                      </a:r>
                      <a:r>
                        <a:rPr lang="en-US" sz="1400" spc="-90">
                          <a:latin typeface="Calibri"/>
                          <a:ea typeface="Calibri"/>
                          <a:cs typeface="Calibri"/>
                        </a:rPr>
                        <a:t> </a:t>
                      </a:r>
                      <a:r>
                        <a:rPr lang="en-US" sz="1400">
                          <a:latin typeface="Calibri"/>
                          <a:ea typeface="Calibri"/>
                          <a:cs typeface="Calibri"/>
                        </a:rPr>
                        <a:t>&amp;</a:t>
                      </a:r>
                      <a:r>
                        <a:rPr lang="en-US" sz="1400" spc="-95">
                          <a:latin typeface="Calibri"/>
                          <a:ea typeface="Calibri"/>
                          <a:cs typeface="Calibri"/>
                        </a:rPr>
                        <a:t> </a:t>
                      </a:r>
                      <a:r>
                        <a:rPr lang="en-US" sz="1400">
                          <a:latin typeface="Calibri"/>
                          <a:ea typeface="Calibri"/>
                          <a:cs typeface="Calibri"/>
                        </a:rPr>
                        <a:t>Nothing</a:t>
                      </a:r>
                      <a:r>
                        <a:rPr lang="en-US" sz="1400" spc="-90">
                          <a:latin typeface="Calibri"/>
                          <a:ea typeface="Calibri"/>
                          <a:cs typeface="Calibri"/>
                        </a:rPr>
                        <a:t> </a:t>
                      </a:r>
                      <a:r>
                        <a:rPr lang="en-US" sz="1400">
                          <a:latin typeface="Calibri"/>
                          <a:ea typeface="Calibri"/>
                          <a:cs typeface="Calibri"/>
                        </a:rPr>
                        <a:t>charges</a:t>
                      </a:r>
                      <a:r>
                        <a:rPr lang="en-US" sz="1400" spc="-95">
                          <a:latin typeface="Calibri"/>
                          <a:ea typeface="Calibri"/>
                          <a:cs typeface="Calibri"/>
                        </a:rPr>
                        <a:t> </a:t>
                      </a:r>
                      <a:r>
                        <a:rPr lang="en-US" sz="1400">
                          <a:latin typeface="Calibri"/>
                          <a:ea typeface="Calibri"/>
                          <a:cs typeface="Calibri"/>
                        </a:rPr>
                        <a:t>paid by</a:t>
                      </a:r>
                      <a:r>
                        <a:rPr lang="en-US" sz="1400" spc="-80">
                          <a:latin typeface="Calibri"/>
                          <a:ea typeface="Calibri"/>
                          <a:cs typeface="Calibri"/>
                        </a:rPr>
                        <a:t> </a:t>
                      </a:r>
                      <a:r>
                        <a:rPr lang="en-US" sz="1400">
                          <a:latin typeface="Calibri"/>
                          <a:ea typeface="Calibri"/>
                          <a:cs typeface="Calibri"/>
                        </a:rPr>
                        <a:t>bank)</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400">
                        <a:latin typeface="Calibri"/>
                        <a:ea typeface="Calibri"/>
                        <a:cs typeface="Calibri"/>
                      </a:endParaRPr>
                    </a:p>
                    <a:p>
                      <a:pPr>
                        <a:lnSpc>
                          <a:spcPct val="115000"/>
                        </a:lnSpc>
                        <a:spcAft>
                          <a:spcPts val="0"/>
                        </a:spcAft>
                      </a:pPr>
                      <a:r>
                        <a:rPr lang="en-US" sz="1400">
                          <a:latin typeface="Calibri"/>
                          <a:ea typeface="Calibri"/>
                          <a:cs typeface="Calibri"/>
                        </a:rPr>
                        <a:t>To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27025">
                <a:tc>
                  <a:txBody>
                    <a:bodyPr/>
                    <a:lstStyle/>
                    <a:p>
                      <a:pPr>
                        <a:lnSpc>
                          <a:spcPct val="115000"/>
                        </a:lnSpc>
                        <a:spcAft>
                          <a:spcPts val="0"/>
                        </a:spcAft>
                      </a:pPr>
                      <a:endParaRPr lang="en-US" sz="14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4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400" dirty="0">
                          <a:latin typeface="Calibri"/>
                          <a:ea typeface="Calibri"/>
                          <a:cs typeface="Calibri"/>
                        </a:rPr>
                        <a:t>(Bill</a:t>
                      </a:r>
                      <a:r>
                        <a:rPr lang="en-US" sz="1400" spc="-280" dirty="0">
                          <a:latin typeface="Calibri"/>
                          <a:ea typeface="Calibri"/>
                          <a:cs typeface="Calibri"/>
                        </a:rPr>
                        <a:t> </a:t>
                      </a:r>
                      <a:r>
                        <a:rPr lang="en-US" sz="1400" dirty="0" err="1">
                          <a:latin typeface="Calibri"/>
                          <a:ea typeface="Calibri"/>
                          <a:cs typeface="Calibri"/>
                        </a:rPr>
                        <a:t>dishonoured</a:t>
                      </a:r>
                      <a:r>
                        <a:rPr lang="en-US" sz="1400" dirty="0">
                          <a:latin typeface="Calibri"/>
                          <a:ea typeface="Calibri"/>
                          <a:cs typeface="Calibri"/>
                        </a:rPr>
                        <a:t>)</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20481" name="Rectangle 1"/>
          <p:cNvSpPr>
            <a:spLocks noChangeArrowheads="1"/>
          </p:cNvSpPr>
          <p:nvPr/>
        </p:nvSpPr>
        <p:spPr bwMode="auto">
          <a:xfrm>
            <a:off x="1324946" y="0"/>
            <a:ext cx="7819053" cy="538609"/>
          </a:xfrm>
          <a:prstGeom prst="rect">
            <a:avLst/>
          </a:prstGeom>
          <a:noFill/>
          <a:ln w="9525">
            <a:noFill/>
            <a:miter lim="800000"/>
            <a:headEnd/>
            <a:tailEnd/>
          </a:ln>
          <a:effectLst/>
        </p:spPr>
        <p:txBody>
          <a:bodyPr vert="horz" wrap="square" lIns="330096"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Case II : When the bill was discounted by owner before maturity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828384" y="4646645"/>
            <a:ext cx="1315616" cy="496855"/>
          </a:xfrm>
          <a:prstGeom prst="rect">
            <a:avLst/>
          </a:prstGeom>
          <a:noFill/>
          <a:ln>
            <a:noFill/>
          </a:ln>
        </p:spPr>
      </p:pic>
      <p:graphicFrame>
        <p:nvGraphicFramePr>
          <p:cNvPr id="4" name="Table 3"/>
          <p:cNvGraphicFramePr>
            <a:graphicFrameLocks noGrp="1"/>
          </p:cNvGraphicFramePr>
          <p:nvPr/>
        </p:nvGraphicFramePr>
        <p:xfrm>
          <a:off x="1287622" y="1004252"/>
          <a:ext cx="6867332" cy="3632073"/>
        </p:xfrm>
        <a:graphic>
          <a:graphicData uri="http://schemas.openxmlformats.org/drawingml/2006/table">
            <a:tbl>
              <a:tblPr/>
              <a:tblGrid>
                <a:gridCol w="1528864"/>
                <a:gridCol w="3621635"/>
                <a:gridCol w="1716833"/>
              </a:tblGrid>
              <a:tr h="344170">
                <a:tc>
                  <a:txBody>
                    <a:bodyPr/>
                    <a:lstStyle/>
                    <a:p>
                      <a:pPr marL="198755">
                        <a:lnSpc>
                          <a:spcPct val="115000"/>
                        </a:lnSpc>
                        <a:spcBef>
                          <a:spcPts val="675"/>
                        </a:spcBef>
                        <a:spcAft>
                          <a:spcPts val="0"/>
                        </a:spcAft>
                      </a:pPr>
                      <a:r>
                        <a:rPr lang="en-US" sz="1600" dirty="0">
                          <a:latin typeface="Calibri"/>
                          <a:ea typeface="Calibri"/>
                          <a:cs typeface="Calibri"/>
                        </a:rPr>
                        <a:t>Transactions</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759460">
                        <a:lnSpc>
                          <a:spcPct val="115000"/>
                        </a:lnSpc>
                        <a:spcBef>
                          <a:spcPts val="675"/>
                        </a:spcBef>
                        <a:spcAft>
                          <a:spcPts val="0"/>
                        </a:spcAft>
                      </a:pPr>
                      <a:r>
                        <a:rPr lang="en-US" sz="1600">
                          <a:latin typeface="Calibri"/>
                          <a:ea typeface="Calibri"/>
                          <a:cs typeface="Calibri"/>
                        </a:rPr>
                        <a:t>In the Book of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287655">
                        <a:lnSpc>
                          <a:spcPct val="115000"/>
                        </a:lnSpc>
                        <a:spcBef>
                          <a:spcPts val="675"/>
                        </a:spcBef>
                        <a:spcAft>
                          <a:spcPts val="0"/>
                        </a:spcAft>
                      </a:pPr>
                      <a:r>
                        <a:rPr lang="en-US" sz="1600">
                          <a:latin typeface="Calibri"/>
                          <a:ea typeface="Calibri"/>
                          <a:cs typeface="Calibri"/>
                        </a:rPr>
                        <a:t>In the Books of Endorsee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611505">
                <a:tc>
                  <a:txBody>
                    <a:bodyPr/>
                    <a:lstStyle/>
                    <a:p>
                      <a:pPr>
                        <a:lnSpc>
                          <a:spcPts val="2100"/>
                        </a:lnSpc>
                        <a:spcBef>
                          <a:spcPts val="120"/>
                        </a:spcBef>
                        <a:spcAft>
                          <a:spcPts val="0"/>
                        </a:spcAft>
                      </a:pPr>
                      <a:r>
                        <a:rPr lang="en-US" sz="1600">
                          <a:latin typeface="Calibri"/>
                          <a:ea typeface="Calibri"/>
                          <a:cs typeface="Calibri"/>
                        </a:rPr>
                        <a:t>When bill is dishonoured</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600">
                        <a:latin typeface="Calibri"/>
                        <a:ea typeface="Calibri"/>
                        <a:cs typeface="Calibri"/>
                      </a:endParaRPr>
                    </a:p>
                    <a:p>
                      <a:pPr>
                        <a:lnSpc>
                          <a:spcPct val="115000"/>
                        </a:lnSpc>
                        <a:spcAft>
                          <a:spcPts val="0"/>
                        </a:spcAft>
                      </a:pPr>
                      <a:r>
                        <a:rPr lang="en-US" sz="1600">
                          <a:latin typeface="Calibri"/>
                          <a:ea typeface="Calibri"/>
                          <a:cs typeface="Calibri"/>
                        </a:rPr>
                        <a:t>Drawee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600">
                        <a:latin typeface="Calibri"/>
                        <a:ea typeface="Calibri"/>
                        <a:cs typeface="Calibri"/>
                      </a:endParaRPr>
                    </a:p>
                    <a:p>
                      <a:pPr>
                        <a:lnSpc>
                          <a:spcPct val="115000"/>
                        </a:lnSpc>
                        <a:spcAft>
                          <a:spcPts val="0"/>
                        </a:spcAft>
                      </a:pPr>
                      <a:r>
                        <a:rPr lang="en-US" sz="1600">
                          <a:latin typeface="Calibri"/>
                          <a:ea typeface="Calibri"/>
                          <a:cs typeface="Calibri"/>
                        </a:rPr>
                        <a:t>Drawer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44170">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a:latin typeface="Calibri"/>
                          <a:ea typeface="Calibri"/>
                          <a:cs typeface="Calibri"/>
                        </a:rPr>
                        <a:t>To Endorsee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a:latin typeface="Calibri"/>
                          <a:ea typeface="Calibri"/>
                          <a:cs typeface="Calibri"/>
                        </a:rPr>
                        <a:t>To Bills Receivable</a:t>
                      </a:r>
                      <a:r>
                        <a:rPr lang="en-US" sz="1600" spc="-275">
                          <a:latin typeface="Calibri"/>
                          <a:ea typeface="Calibri"/>
                          <a:cs typeface="Calibri"/>
                        </a:rPr>
                        <a:t> </a:t>
                      </a:r>
                      <a:r>
                        <a:rPr lang="en-US" sz="1600">
                          <a:latin typeface="Calibri"/>
                          <a:ea typeface="Calibri"/>
                          <a:cs typeface="Calibri"/>
                        </a:rPr>
                        <a:t>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777240">
                <a:tc>
                  <a:txBody>
                    <a:bodyPr/>
                    <a:lstStyle/>
                    <a:p>
                      <a:pPr>
                        <a:lnSpc>
                          <a:spcPct val="115000"/>
                        </a:lnSpc>
                        <a:spcAft>
                          <a:spcPts val="0"/>
                        </a:spcAft>
                      </a:pPr>
                      <a:endParaRPr lang="en-US" sz="1600" dirty="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R="530225">
                        <a:lnSpc>
                          <a:spcPct val="151000"/>
                        </a:lnSpc>
                        <a:spcBef>
                          <a:spcPts val="675"/>
                        </a:spcBef>
                        <a:spcAft>
                          <a:spcPts val="0"/>
                        </a:spcAft>
                      </a:pPr>
                      <a:r>
                        <a:rPr lang="en-US" sz="1600">
                          <a:latin typeface="Calibri"/>
                          <a:ea typeface="Calibri"/>
                          <a:cs typeface="Calibri"/>
                        </a:rPr>
                        <a:t>(Being</a:t>
                      </a:r>
                      <a:r>
                        <a:rPr lang="en-US" sz="1600" spc="-255">
                          <a:latin typeface="Calibri"/>
                          <a:ea typeface="Calibri"/>
                          <a:cs typeface="Calibri"/>
                        </a:rPr>
                        <a:t> </a:t>
                      </a:r>
                      <a:r>
                        <a:rPr lang="en-US" sz="1600">
                          <a:latin typeface="Calibri"/>
                          <a:ea typeface="Calibri"/>
                          <a:cs typeface="Calibri"/>
                        </a:rPr>
                        <a:t>bill</a:t>
                      </a:r>
                      <a:r>
                        <a:rPr lang="en-US" sz="1600" spc="-250">
                          <a:latin typeface="Calibri"/>
                          <a:ea typeface="Calibri"/>
                          <a:cs typeface="Calibri"/>
                        </a:rPr>
                        <a:t> </a:t>
                      </a:r>
                      <a:r>
                        <a:rPr lang="en-US" sz="1600">
                          <a:latin typeface="Calibri"/>
                          <a:ea typeface="Calibri"/>
                          <a:cs typeface="Calibri"/>
                        </a:rPr>
                        <a:t>dishonoured</a:t>
                      </a:r>
                      <a:r>
                        <a:rPr lang="en-US" sz="1600" spc="-255">
                          <a:latin typeface="Calibri"/>
                          <a:ea typeface="Calibri"/>
                          <a:cs typeface="Calibri"/>
                        </a:rPr>
                        <a:t> </a:t>
                      </a:r>
                      <a:r>
                        <a:rPr lang="en-US" sz="1600">
                          <a:latin typeface="Calibri"/>
                          <a:ea typeface="Calibri"/>
                          <a:cs typeface="Calibri"/>
                        </a:rPr>
                        <a:t>&amp;</a:t>
                      </a:r>
                      <a:r>
                        <a:rPr lang="en-US" sz="1600" spc="-250">
                          <a:latin typeface="Calibri"/>
                          <a:ea typeface="Calibri"/>
                          <a:cs typeface="Calibri"/>
                        </a:rPr>
                        <a:t> </a:t>
                      </a:r>
                      <a:r>
                        <a:rPr lang="en-US" sz="1600">
                          <a:latin typeface="Calibri"/>
                          <a:ea typeface="Calibri"/>
                          <a:cs typeface="Calibri"/>
                        </a:rPr>
                        <a:t>Nothing charges</a:t>
                      </a:r>
                      <a:r>
                        <a:rPr lang="en-US" sz="1600" spc="-160">
                          <a:latin typeface="Calibri"/>
                          <a:ea typeface="Calibri"/>
                          <a:cs typeface="Calibri"/>
                        </a:rPr>
                        <a:t> </a:t>
                      </a:r>
                      <a:r>
                        <a:rPr lang="en-US" sz="1600">
                          <a:latin typeface="Calibri"/>
                          <a:ea typeface="Calibri"/>
                          <a:cs typeface="Calibri"/>
                        </a:rPr>
                        <a:t>paid</a:t>
                      </a:r>
                      <a:r>
                        <a:rPr lang="en-US" sz="1600" spc="-165">
                          <a:latin typeface="Calibri"/>
                          <a:ea typeface="Calibri"/>
                          <a:cs typeface="Calibri"/>
                        </a:rPr>
                        <a:t> </a:t>
                      </a:r>
                      <a:r>
                        <a:rPr lang="en-US" sz="1600">
                          <a:latin typeface="Calibri"/>
                          <a:ea typeface="Calibri"/>
                          <a:cs typeface="Calibri"/>
                        </a:rPr>
                        <a:t>by</a:t>
                      </a:r>
                      <a:r>
                        <a:rPr lang="en-US" sz="1600" spc="-160">
                          <a:latin typeface="Calibri"/>
                          <a:ea typeface="Calibri"/>
                          <a:cs typeface="Calibri"/>
                        </a:rPr>
                        <a:t> </a:t>
                      </a:r>
                      <a:r>
                        <a:rPr lang="en-US" sz="1600">
                          <a:latin typeface="Calibri"/>
                          <a:ea typeface="Calibri"/>
                          <a:cs typeface="Calibri"/>
                        </a:rPr>
                        <a:t>endorsees)</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a:latin typeface="Calibri"/>
                        <a:ea typeface="Calibri"/>
                        <a:cs typeface="Calibri"/>
                      </a:endParaRPr>
                    </a:p>
                    <a:p>
                      <a:pPr>
                        <a:lnSpc>
                          <a:spcPct val="115000"/>
                        </a:lnSpc>
                        <a:spcBef>
                          <a:spcPts val="850"/>
                        </a:spcBef>
                        <a:spcAft>
                          <a:spcPts val="0"/>
                        </a:spcAft>
                      </a:pPr>
                      <a:r>
                        <a:rPr lang="en-US" sz="1600">
                          <a:latin typeface="Calibri"/>
                          <a:ea typeface="Calibri"/>
                          <a:cs typeface="Calibri"/>
                        </a:rPr>
                        <a:t>To Cash 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777240">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1F1F1"/>
                    </a:solidFill>
                  </a:tcPr>
                </a:tc>
                <a:tc>
                  <a:txBody>
                    <a:bodyPr/>
                    <a:lstStyle/>
                    <a:p>
                      <a:pPr marR="530225">
                        <a:lnSpc>
                          <a:spcPct val="151000"/>
                        </a:lnSpc>
                        <a:spcBef>
                          <a:spcPts val="675"/>
                        </a:spcBef>
                        <a:spcAft>
                          <a:spcPts val="0"/>
                        </a:spcAft>
                      </a:pPr>
                      <a:endParaRPr lang="en-US" sz="16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1F1F1"/>
                    </a:solidFill>
                  </a:tcPr>
                </a:tc>
                <a:tc>
                  <a:txBody>
                    <a:bodyPr/>
                    <a:lstStyle/>
                    <a:p>
                      <a:pPr>
                        <a:lnSpc>
                          <a:spcPct val="115000"/>
                        </a:lnSpc>
                        <a:spcAft>
                          <a:spcPts val="0"/>
                        </a:spcAft>
                      </a:pPr>
                      <a:r>
                        <a:rPr lang="en-US" sz="1600" b="1" dirty="0">
                          <a:latin typeface="Gill Sans MT"/>
                          <a:ea typeface="Calibri"/>
                          <a:cs typeface="Calibri"/>
                        </a:rPr>
                        <a:t>(Bill </a:t>
                      </a:r>
                      <a:r>
                        <a:rPr lang="en-US" sz="1600" b="1" dirty="0" err="1">
                          <a:latin typeface="Gill Sans MT"/>
                          <a:ea typeface="Calibri"/>
                          <a:cs typeface="Calibri"/>
                        </a:rPr>
                        <a:t>bill</a:t>
                      </a:r>
                      <a:r>
                        <a:rPr lang="en-US" sz="1600" b="1" dirty="0">
                          <a:latin typeface="Gill Sans MT"/>
                          <a:ea typeface="Calibri"/>
                          <a:cs typeface="Calibri"/>
                        </a:rPr>
                        <a:t> </a:t>
                      </a:r>
                      <a:r>
                        <a:rPr lang="en-US" sz="1600" b="1" dirty="0" err="1">
                          <a:latin typeface="Gill Sans MT"/>
                          <a:ea typeface="Calibri"/>
                          <a:cs typeface="Calibri"/>
                        </a:rPr>
                        <a:t>dishonoured</a:t>
                      </a:r>
                      <a:r>
                        <a:rPr lang="en-US" sz="1600" b="1" dirty="0">
                          <a:latin typeface="Gill Sans MT"/>
                          <a:ea typeface="Calibri"/>
                          <a:cs typeface="Calibri"/>
                        </a:rPr>
                        <a:t> &amp; Nothing Charges paid)</a:t>
                      </a:r>
                      <a:endParaRPr lang="en-US" sz="16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1F1F1"/>
                    </a:solidFill>
                  </a:tcPr>
                </a:tc>
              </a:tr>
            </a:tbl>
          </a:graphicData>
        </a:graphic>
      </p:graphicFrame>
      <p:sp>
        <p:nvSpPr>
          <p:cNvPr id="16385" name="Rectangle 1"/>
          <p:cNvSpPr>
            <a:spLocks noChangeArrowheads="1"/>
          </p:cNvSpPr>
          <p:nvPr/>
        </p:nvSpPr>
        <p:spPr bwMode="auto">
          <a:xfrm>
            <a:off x="1212980" y="0"/>
            <a:ext cx="793102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8300" algn="l"/>
              </a:tabLst>
            </a:pP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Mangal" pitchFamily="18" charset="0"/>
              </a:rPr>
              <a:t>Case III : When the bill was entered in </a:t>
            </a:r>
            <a:r>
              <a:rPr kumimoji="0" lang="en-US" sz="1600" b="1" i="0" u="none" strike="noStrike" cap="none" normalizeH="0" baseline="0" dirty="0" err="1" smtClean="0">
                <a:ln>
                  <a:noFill/>
                </a:ln>
                <a:solidFill>
                  <a:schemeClr val="tx1"/>
                </a:solidFill>
                <a:effectLst/>
                <a:latin typeface="Gill Sans MT" pitchFamily="34" charset="0"/>
                <a:ea typeface="Times New Roman" pitchFamily="18" charset="0"/>
                <a:cs typeface="Mangal" pitchFamily="18" charset="0"/>
              </a:rPr>
              <a:t>favour</a:t>
            </a: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Mangal" pitchFamily="18" charset="0"/>
              </a:rPr>
              <a:t> of creditor by drawer/holder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268963" y="970383"/>
          <a:ext cx="7576457" cy="2307360"/>
        </p:xfrm>
        <a:graphic>
          <a:graphicData uri="http://schemas.openxmlformats.org/drawingml/2006/table">
            <a:tbl>
              <a:tblPr/>
              <a:tblGrid>
                <a:gridCol w="2378018"/>
                <a:gridCol w="5198439"/>
              </a:tblGrid>
              <a:tr h="461472">
                <a:tc>
                  <a:txBody>
                    <a:bodyPr/>
                    <a:lstStyle/>
                    <a:p>
                      <a:pPr marL="605155">
                        <a:lnSpc>
                          <a:spcPct val="115000"/>
                        </a:lnSpc>
                        <a:spcBef>
                          <a:spcPts val="675"/>
                        </a:spcBef>
                        <a:spcAft>
                          <a:spcPts val="0"/>
                        </a:spcAft>
                      </a:pPr>
                      <a:r>
                        <a:rPr lang="en-US" sz="1600" dirty="0">
                          <a:latin typeface="Calibri"/>
                          <a:ea typeface="Calibri"/>
                          <a:cs typeface="Calibri"/>
                        </a:rPr>
                        <a:t>Transactions</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426210" marR="1388110" algn="ctr">
                        <a:lnSpc>
                          <a:spcPct val="115000"/>
                        </a:lnSpc>
                        <a:spcBef>
                          <a:spcPts val="675"/>
                        </a:spcBef>
                        <a:spcAft>
                          <a:spcPts val="0"/>
                        </a:spcAft>
                      </a:pPr>
                      <a:r>
                        <a:rPr lang="en-US" sz="1600">
                          <a:latin typeface="Calibri"/>
                          <a:ea typeface="Calibri"/>
                          <a:cs typeface="Calibri"/>
                        </a:rPr>
                        <a:t>In the Books of Drawer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61472">
                <a:tc>
                  <a:txBody>
                    <a:bodyPr/>
                    <a:lstStyle/>
                    <a:p>
                      <a:pPr>
                        <a:lnSpc>
                          <a:spcPct val="115000"/>
                        </a:lnSpc>
                        <a:spcBef>
                          <a:spcPts val="675"/>
                        </a:spcBef>
                        <a:spcAft>
                          <a:spcPts val="0"/>
                        </a:spcAft>
                      </a:pPr>
                      <a:r>
                        <a:rPr lang="en-US" sz="1600">
                          <a:latin typeface="Calibri"/>
                          <a:ea typeface="Calibri"/>
                          <a:cs typeface="Calibri"/>
                        </a:rPr>
                        <a:t>When bill is dishonoured</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Drawee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461472">
                <a:tc>
                  <a:txBody>
                    <a:bodyPr/>
                    <a:lstStyle/>
                    <a:p>
                      <a:pPr>
                        <a:lnSpc>
                          <a:spcPct val="115000"/>
                        </a:lnSpc>
                        <a:spcAft>
                          <a:spcPts val="0"/>
                        </a:spcAft>
                      </a:pPr>
                      <a:endParaRPr lang="en-US" sz="1600" dirty="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a:latin typeface="Calibri"/>
                          <a:ea typeface="Calibri"/>
                          <a:cs typeface="Calibri"/>
                        </a:rPr>
                        <a:t>To Bank 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61472">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To Bill Sent for collection</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461472">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dirty="0">
                          <a:latin typeface="Calibri"/>
                          <a:ea typeface="Calibri"/>
                          <a:cs typeface="Calibri"/>
                        </a:rPr>
                        <a:t>(Being bill </a:t>
                      </a:r>
                      <a:r>
                        <a:rPr lang="en-US" sz="1600" dirty="0" err="1">
                          <a:latin typeface="Calibri"/>
                          <a:ea typeface="Calibri"/>
                          <a:cs typeface="Calibri"/>
                        </a:rPr>
                        <a:t>dishonoured</a:t>
                      </a:r>
                      <a:r>
                        <a:rPr lang="en-US" sz="1600" dirty="0">
                          <a:latin typeface="Calibri"/>
                          <a:ea typeface="Calibri"/>
                          <a:cs typeface="Calibri"/>
                        </a:rPr>
                        <a:t> &amp; Nothing charges paid by bank)</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15361" name="Rectangle 1"/>
          <p:cNvSpPr>
            <a:spLocks noChangeArrowheads="1"/>
          </p:cNvSpPr>
          <p:nvPr/>
        </p:nvSpPr>
        <p:spPr bwMode="auto">
          <a:xfrm>
            <a:off x="1306286" y="0"/>
            <a:ext cx="7837714"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Gill Sans MT" pitchFamily="34" charset="0"/>
                <a:ea typeface="Times New Roman" pitchFamily="18" charset="0"/>
                <a:cs typeface="Mangal" pitchFamily="18" charset="0"/>
              </a:rPr>
              <a:t>Case IV : When the bill is sent to bank for collection</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973525" y="3614011"/>
            <a:ext cx="1170475" cy="1170475"/>
          </a:xfrm>
          <a:prstGeom prst="rect">
            <a:avLst/>
          </a:prstGeom>
          <a:noFill/>
          <a:ln>
            <a:noFill/>
          </a:ln>
        </p:spPr>
      </p:pic>
      <p:sp>
        <p:nvSpPr>
          <p:cNvPr id="48137" name="Rectangle 9"/>
          <p:cNvSpPr>
            <a:spLocks noChangeArrowheads="1"/>
          </p:cNvSpPr>
          <p:nvPr/>
        </p:nvSpPr>
        <p:spPr bwMode="auto">
          <a:xfrm>
            <a:off x="755650" y="484188"/>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6" name="Table 5"/>
          <p:cNvGraphicFramePr>
            <a:graphicFrameLocks noGrp="1"/>
          </p:cNvGraphicFramePr>
          <p:nvPr/>
        </p:nvGraphicFramePr>
        <p:xfrm>
          <a:off x="1585912" y="548386"/>
          <a:ext cx="5972175" cy="4046728"/>
        </p:xfrm>
        <a:graphic>
          <a:graphicData uri="http://schemas.openxmlformats.org/drawingml/2006/table">
            <a:tbl>
              <a:tblPr/>
              <a:tblGrid>
                <a:gridCol w="2043196"/>
                <a:gridCol w="2020346"/>
                <a:gridCol w="1908633"/>
              </a:tblGrid>
              <a:tr h="252730">
                <a:tc>
                  <a:txBody>
                    <a:bodyPr/>
                    <a:lstStyle/>
                    <a:p>
                      <a:pPr marL="700405">
                        <a:lnSpc>
                          <a:spcPct val="115000"/>
                        </a:lnSpc>
                        <a:spcBef>
                          <a:spcPts val="675"/>
                        </a:spcBef>
                        <a:spcAft>
                          <a:spcPts val="0"/>
                        </a:spcAft>
                      </a:pPr>
                      <a:r>
                        <a:rPr lang="en-US" sz="1200">
                          <a:latin typeface="Calibri"/>
                          <a:ea typeface="Calibri"/>
                          <a:cs typeface="Calibri"/>
                        </a:rPr>
                        <a:t>Transactions</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318770">
                        <a:lnSpc>
                          <a:spcPct val="115000"/>
                        </a:lnSpc>
                        <a:spcBef>
                          <a:spcPts val="675"/>
                        </a:spcBef>
                        <a:spcAft>
                          <a:spcPts val="0"/>
                        </a:spcAft>
                      </a:pPr>
                      <a:r>
                        <a:rPr lang="en-US" sz="1200">
                          <a:latin typeface="Calibri"/>
                          <a:ea typeface="Calibri"/>
                          <a:cs typeface="Calibri"/>
                        </a:rPr>
                        <a:t>In the Books of Drawer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250190">
                        <a:lnSpc>
                          <a:spcPct val="115000"/>
                        </a:lnSpc>
                        <a:spcBef>
                          <a:spcPts val="675"/>
                        </a:spcBef>
                        <a:spcAft>
                          <a:spcPts val="0"/>
                        </a:spcAft>
                      </a:pPr>
                      <a:r>
                        <a:rPr lang="en-US" sz="1200">
                          <a:latin typeface="Calibri"/>
                          <a:ea typeface="Calibri"/>
                          <a:cs typeface="Calibri"/>
                        </a:rPr>
                        <a:t>In the Books of Drawee</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252730">
                <a:tc>
                  <a:txBody>
                    <a:bodyPr/>
                    <a:lstStyle/>
                    <a:p>
                      <a:pPr>
                        <a:lnSpc>
                          <a:spcPct val="115000"/>
                        </a:lnSpc>
                        <a:spcBef>
                          <a:spcPts val="675"/>
                        </a:spcBef>
                        <a:spcAft>
                          <a:spcPts val="0"/>
                        </a:spcAft>
                      </a:pPr>
                      <a:r>
                        <a:rPr lang="en-US" sz="1200">
                          <a:latin typeface="Calibri"/>
                          <a:ea typeface="Calibri"/>
                          <a:cs typeface="Calibri"/>
                        </a:rPr>
                        <a:t>Cancelling the Original Bill</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200">
                          <a:latin typeface="Calibri"/>
                          <a:ea typeface="Calibri"/>
                          <a:cs typeface="Calibri"/>
                        </a:rPr>
                        <a:t>Drawee Dr.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200">
                          <a:latin typeface="Calibri"/>
                          <a:ea typeface="Calibri"/>
                          <a:cs typeface="Calibri"/>
                        </a:rPr>
                        <a:t>Bill Payable A/c Dr.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252730">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200">
                          <a:latin typeface="Calibri"/>
                          <a:ea typeface="Calibri"/>
                          <a:cs typeface="Calibri"/>
                        </a:rPr>
                        <a:t>To Bill Receivable A/c</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200">
                          <a:latin typeface="Calibri"/>
                          <a:ea typeface="Calibri"/>
                          <a:cs typeface="Calibri"/>
                        </a:rPr>
                        <a:t>To Drawer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49580">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R="78740">
                        <a:lnSpc>
                          <a:spcPts val="2100"/>
                        </a:lnSpc>
                        <a:spcBef>
                          <a:spcPts val="120"/>
                        </a:spcBef>
                        <a:spcAft>
                          <a:spcPts val="0"/>
                        </a:spcAft>
                      </a:pPr>
                      <a:r>
                        <a:rPr lang="en-US" sz="1200">
                          <a:latin typeface="Calibri"/>
                          <a:ea typeface="Calibri"/>
                          <a:cs typeface="Calibri"/>
                        </a:rPr>
                        <a:t>(Being</a:t>
                      </a:r>
                      <a:r>
                        <a:rPr lang="en-US" sz="1200" spc="-235">
                          <a:latin typeface="Calibri"/>
                          <a:ea typeface="Calibri"/>
                          <a:cs typeface="Calibri"/>
                        </a:rPr>
                        <a:t> </a:t>
                      </a:r>
                      <a:r>
                        <a:rPr lang="en-US" sz="1200">
                          <a:latin typeface="Calibri"/>
                          <a:ea typeface="Calibri"/>
                          <a:cs typeface="Calibri"/>
                        </a:rPr>
                        <a:t>the</a:t>
                      </a:r>
                      <a:r>
                        <a:rPr lang="en-US" sz="1200" spc="-235">
                          <a:latin typeface="Calibri"/>
                          <a:ea typeface="Calibri"/>
                          <a:cs typeface="Calibri"/>
                        </a:rPr>
                        <a:t> </a:t>
                      </a:r>
                      <a:r>
                        <a:rPr lang="en-US" sz="1200">
                          <a:latin typeface="Calibri"/>
                          <a:ea typeface="Calibri"/>
                          <a:cs typeface="Calibri"/>
                        </a:rPr>
                        <a:t>cancellation</a:t>
                      </a:r>
                      <a:r>
                        <a:rPr lang="en-US" sz="1200" spc="-235">
                          <a:latin typeface="Calibri"/>
                          <a:ea typeface="Calibri"/>
                          <a:cs typeface="Calibri"/>
                        </a:rPr>
                        <a:t> </a:t>
                      </a:r>
                      <a:r>
                        <a:rPr lang="en-US" sz="1200">
                          <a:latin typeface="Calibri"/>
                          <a:ea typeface="Calibri"/>
                          <a:cs typeface="Calibri"/>
                        </a:rPr>
                        <a:t>of</a:t>
                      </a:r>
                      <a:r>
                        <a:rPr lang="en-US" sz="1200" spc="-235">
                          <a:latin typeface="Calibri"/>
                          <a:ea typeface="Calibri"/>
                          <a:cs typeface="Calibri"/>
                        </a:rPr>
                        <a:t> </a:t>
                      </a:r>
                      <a:r>
                        <a:rPr lang="en-US" sz="1200">
                          <a:latin typeface="Calibri"/>
                          <a:ea typeface="Calibri"/>
                          <a:cs typeface="Calibri"/>
                        </a:rPr>
                        <a:t>bill receivable)</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R="236855">
                        <a:lnSpc>
                          <a:spcPts val="2100"/>
                        </a:lnSpc>
                        <a:spcBef>
                          <a:spcPts val="120"/>
                        </a:spcBef>
                        <a:spcAft>
                          <a:spcPts val="0"/>
                        </a:spcAft>
                      </a:pPr>
                      <a:r>
                        <a:rPr lang="en-US" sz="1200">
                          <a:latin typeface="Calibri"/>
                          <a:ea typeface="Calibri"/>
                          <a:cs typeface="Calibri"/>
                        </a:rPr>
                        <a:t>Being the cancellation of bill payable)</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449580">
                <a:tc>
                  <a:txBody>
                    <a:bodyPr/>
                    <a:lstStyle/>
                    <a:p>
                      <a:pPr marR="307340">
                        <a:lnSpc>
                          <a:spcPts val="2100"/>
                        </a:lnSpc>
                        <a:spcBef>
                          <a:spcPts val="120"/>
                        </a:spcBef>
                        <a:spcAft>
                          <a:spcPts val="0"/>
                        </a:spcAft>
                      </a:pPr>
                      <a:r>
                        <a:rPr lang="en-US" sz="1200">
                          <a:latin typeface="Calibri"/>
                          <a:ea typeface="Calibri"/>
                          <a:cs typeface="Calibri"/>
                        </a:rPr>
                        <a:t>Amount</a:t>
                      </a:r>
                      <a:r>
                        <a:rPr lang="en-US" sz="1200" spc="-155">
                          <a:latin typeface="Calibri"/>
                          <a:ea typeface="Calibri"/>
                          <a:cs typeface="Calibri"/>
                        </a:rPr>
                        <a:t> </a:t>
                      </a:r>
                      <a:r>
                        <a:rPr lang="en-US" sz="1200">
                          <a:latin typeface="Calibri"/>
                          <a:ea typeface="Calibri"/>
                          <a:cs typeface="Calibri"/>
                        </a:rPr>
                        <a:t>of</a:t>
                      </a:r>
                      <a:r>
                        <a:rPr lang="en-US" sz="1200" spc="-155">
                          <a:latin typeface="Calibri"/>
                          <a:ea typeface="Calibri"/>
                          <a:cs typeface="Calibri"/>
                        </a:rPr>
                        <a:t> </a:t>
                      </a:r>
                      <a:r>
                        <a:rPr lang="en-US" sz="1200">
                          <a:latin typeface="Calibri"/>
                          <a:ea typeface="Calibri"/>
                          <a:cs typeface="Calibri"/>
                        </a:rPr>
                        <a:t>interest</a:t>
                      </a:r>
                      <a:r>
                        <a:rPr lang="en-US" sz="1200" spc="-155">
                          <a:latin typeface="Calibri"/>
                          <a:ea typeface="Calibri"/>
                          <a:cs typeface="Calibri"/>
                        </a:rPr>
                        <a:t> </a:t>
                      </a:r>
                      <a:r>
                        <a:rPr lang="en-US" sz="1200">
                          <a:latin typeface="Calibri"/>
                          <a:ea typeface="Calibri"/>
                          <a:cs typeface="Calibri"/>
                        </a:rPr>
                        <a:t>paid</a:t>
                      </a:r>
                      <a:r>
                        <a:rPr lang="en-US" sz="1200" spc="-155">
                          <a:latin typeface="Calibri"/>
                          <a:ea typeface="Calibri"/>
                          <a:cs typeface="Calibri"/>
                        </a:rPr>
                        <a:t> </a:t>
                      </a:r>
                      <a:r>
                        <a:rPr lang="en-US" sz="1200">
                          <a:latin typeface="Calibri"/>
                          <a:ea typeface="Calibri"/>
                          <a:cs typeface="Calibri"/>
                        </a:rPr>
                        <a:t>in cash</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50"/>
                        </a:spcBef>
                        <a:spcAft>
                          <a:spcPts val="0"/>
                        </a:spcAft>
                      </a:pPr>
                      <a:endParaRPr lang="en-US" sz="1100">
                        <a:latin typeface="Calibri"/>
                        <a:ea typeface="Calibri"/>
                        <a:cs typeface="Calibri"/>
                      </a:endParaRPr>
                    </a:p>
                    <a:p>
                      <a:pPr>
                        <a:lnSpc>
                          <a:spcPct val="115000"/>
                        </a:lnSpc>
                        <a:spcAft>
                          <a:spcPts val="0"/>
                        </a:spcAft>
                      </a:pPr>
                      <a:r>
                        <a:rPr lang="en-US" sz="1200">
                          <a:latin typeface="Calibri"/>
                          <a:ea typeface="Calibri"/>
                          <a:cs typeface="Calibri"/>
                        </a:rPr>
                        <a:t>Cash A/c Dr.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50"/>
                        </a:spcBef>
                        <a:spcAft>
                          <a:spcPts val="0"/>
                        </a:spcAft>
                      </a:pPr>
                      <a:endParaRPr lang="en-US" sz="1100">
                        <a:latin typeface="Calibri"/>
                        <a:ea typeface="Calibri"/>
                        <a:cs typeface="Calibri"/>
                      </a:endParaRPr>
                    </a:p>
                    <a:p>
                      <a:pPr>
                        <a:lnSpc>
                          <a:spcPct val="115000"/>
                        </a:lnSpc>
                        <a:spcAft>
                          <a:spcPts val="0"/>
                        </a:spcAft>
                      </a:pPr>
                      <a:r>
                        <a:rPr lang="en-US" sz="1200">
                          <a:latin typeface="Calibri"/>
                          <a:ea typeface="Calibri"/>
                          <a:cs typeface="Calibri"/>
                        </a:rPr>
                        <a:t>Interest A/c Dr.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252730">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200">
                          <a:latin typeface="Calibri"/>
                          <a:ea typeface="Calibri"/>
                          <a:cs typeface="Calibri"/>
                        </a:rPr>
                        <a:t>To Interest A/c</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200">
                          <a:latin typeface="Calibri"/>
                          <a:ea typeface="Calibri"/>
                          <a:cs typeface="Calibri"/>
                        </a:rPr>
                        <a:t>To Cash A/c</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252730">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200">
                          <a:latin typeface="Calibri"/>
                          <a:ea typeface="Calibri"/>
                          <a:cs typeface="Calibri"/>
                        </a:rPr>
                        <a:t>(Interest received in cash)</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200">
                          <a:latin typeface="Calibri"/>
                          <a:ea typeface="Calibri"/>
                          <a:cs typeface="Calibri"/>
                        </a:rPr>
                        <a:t>(interest paid in cash)</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49580">
                <a:tc>
                  <a:txBody>
                    <a:bodyPr/>
                    <a:lstStyle/>
                    <a:p>
                      <a:pPr marR="444500">
                        <a:lnSpc>
                          <a:spcPts val="2100"/>
                        </a:lnSpc>
                        <a:spcBef>
                          <a:spcPts val="120"/>
                        </a:spcBef>
                        <a:spcAft>
                          <a:spcPts val="0"/>
                        </a:spcAft>
                      </a:pPr>
                      <a:r>
                        <a:rPr lang="en-US" sz="1200">
                          <a:latin typeface="Calibri"/>
                          <a:ea typeface="Calibri"/>
                          <a:cs typeface="Calibri"/>
                        </a:rPr>
                        <a:t>Recording</a:t>
                      </a:r>
                      <a:r>
                        <a:rPr lang="en-US" sz="1200" spc="-260">
                          <a:latin typeface="Calibri"/>
                          <a:ea typeface="Calibri"/>
                          <a:cs typeface="Calibri"/>
                        </a:rPr>
                        <a:t> </a:t>
                      </a:r>
                      <a:r>
                        <a:rPr lang="en-US" sz="1200">
                          <a:latin typeface="Calibri"/>
                          <a:ea typeface="Calibri"/>
                          <a:cs typeface="Calibri"/>
                        </a:rPr>
                        <a:t>of</a:t>
                      </a:r>
                      <a:r>
                        <a:rPr lang="en-US" sz="1200" spc="-260">
                          <a:latin typeface="Calibri"/>
                          <a:ea typeface="Calibri"/>
                          <a:cs typeface="Calibri"/>
                        </a:rPr>
                        <a:t> </a:t>
                      </a:r>
                      <a:r>
                        <a:rPr lang="en-US" sz="1200">
                          <a:latin typeface="Calibri"/>
                          <a:ea typeface="Calibri"/>
                          <a:cs typeface="Calibri"/>
                        </a:rPr>
                        <a:t>interest</a:t>
                      </a:r>
                      <a:r>
                        <a:rPr lang="en-US" sz="1200" spc="-260">
                          <a:latin typeface="Calibri"/>
                          <a:ea typeface="Calibri"/>
                          <a:cs typeface="Calibri"/>
                        </a:rPr>
                        <a:t> </a:t>
                      </a:r>
                      <a:r>
                        <a:rPr lang="en-US" sz="1200">
                          <a:latin typeface="Calibri"/>
                          <a:ea typeface="Calibri"/>
                          <a:cs typeface="Calibri"/>
                        </a:rPr>
                        <a:t>for extended period</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100">
                        <a:latin typeface="Calibri"/>
                        <a:ea typeface="Calibri"/>
                        <a:cs typeface="Calibri"/>
                      </a:endParaRPr>
                    </a:p>
                    <a:p>
                      <a:pPr>
                        <a:lnSpc>
                          <a:spcPct val="115000"/>
                        </a:lnSpc>
                        <a:spcAft>
                          <a:spcPts val="0"/>
                        </a:spcAft>
                      </a:pPr>
                      <a:r>
                        <a:rPr lang="en-US" sz="1200">
                          <a:latin typeface="Calibri"/>
                          <a:ea typeface="Calibri"/>
                          <a:cs typeface="Calibri"/>
                        </a:rPr>
                        <a:t>Drawee Dr.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100">
                        <a:latin typeface="Calibri"/>
                        <a:ea typeface="Calibri"/>
                        <a:cs typeface="Calibri"/>
                      </a:endParaRPr>
                    </a:p>
                    <a:p>
                      <a:pPr>
                        <a:lnSpc>
                          <a:spcPct val="115000"/>
                        </a:lnSpc>
                        <a:spcAft>
                          <a:spcPts val="0"/>
                        </a:spcAft>
                      </a:pPr>
                      <a:r>
                        <a:rPr lang="en-US" sz="1200">
                          <a:latin typeface="Calibri"/>
                          <a:ea typeface="Calibri"/>
                          <a:cs typeface="Calibri"/>
                        </a:rPr>
                        <a:t>Interest A/c</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252730">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200">
                          <a:latin typeface="Calibri"/>
                          <a:ea typeface="Calibri"/>
                          <a:cs typeface="Calibri"/>
                        </a:rPr>
                        <a:t>To Interest A/c</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200">
                          <a:latin typeface="Calibri"/>
                          <a:ea typeface="Calibri"/>
                          <a:cs typeface="Calibri"/>
                        </a:rPr>
                        <a:t>To Drawer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252730">
                <a:tc>
                  <a:txBody>
                    <a:bodyPr/>
                    <a:lstStyle/>
                    <a:p>
                      <a:pPr>
                        <a:lnSpc>
                          <a:spcPct val="115000"/>
                        </a:lnSpc>
                        <a:spcAft>
                          <a:spcPts val="0"/>
                        </a:spcAft>
                      </a:pPr>
                      <a:endParaRPr lang="en-US" sz="11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200">
                          <a:latin typeface="Calibri"/>
                          <a:ea typeface="Calibri"/>
                          <a:cs typeface="Calibri"/>
                        </a:rPr>
                        <a:t>(Interest charged for extended period)</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200">
                          <a:latin typeface="Calibri"/>
                          <a:ea typeface="Calibri"/>
                          <a:cs typeface="Calibri"/>
                        </a:rPr>
                        <a:t>(Interest payable for extended period)</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252730">
                <a:tc>
                  <a:txBody>
                    <a:bodyPr/>
                    <a:lstStyle/>
                    <a:p>
                      <a:pPr>
                        <a:lnSpc>
                          <a:spcPct val="115000"/>
                        </a:lnSpc>
                        <a:spcAft>
                          <a:spcPts val="0"/>
                        </a:spcAft>
                      </a:pPr>
                      <a:r>
                        <a:rPr lang="en-US" sz="1100">
                          <a:latin typeface="Times New Roman"/>
                          <a:ea typeface="Calibri"/>
                          <a:cs typeface="Calibri"/>
                        </a:rPr>
                        <a:t>Part payment Received or paid</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endParaRPr lang="en-US" sz="1200">
                        <a:latin typeface="Calibri"/>
                        <a:ea typeface="Calibri"/>
                        <a:cs typeface="Calibri"/>
                      </a:endParaRPr>
                    </a:p>
                    <a:p>
                      <a:pPr>
                        <a:lnSpc>
                          <a:spcPct val="115000"/>
                        </a:lnSpc>
                        <a:spcBef>
                          <a:spcPts val="675"/>
                        </a:spcBef>
                        <a:spcAft>
                          <a:spcPts val="0"/>
                        </a:spcAft>
                      </a:pPr>
                      <a:r>
                        <a:rPr lang="en-US" sz="1200">
                          <a:latin typeface="Calibri"/>
                          <a:ea typeface="Calibri"/>
                          <a:cs typeface="Calibri"/>
                        </a:rPr>
                        <a:t>Cash/Bank A/c Dr.</a:t>
                      </a:r>
                      <a:endParaRPr lang="en-US" sz="11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endParaRPr lang="en-US" sz="1200" dirty="0">
                        <a:latin typeface="Calibri"/>
                        <a:ea typeface="Calibri"/>
                        <a:cs typeface="Calibri"/>
                      </a:endParaRPr>
                    </a:p>
                    <a:p>
                      <a:pPr>
                        <a:lnSpc>
                          <a:spcPct val="115000"/>
                        </a:lnSpc>
                        <a:spcBef>
                          <a:spcPts val="675"/>
                        </a:spcBef>
                        <a:spcAft>
                          <a:spcPts val="0"/>
                        </a:spcAft>
                      </a:pPr>
                      <a:r>
                        <a:rPr lang="en-US" sz="1200" dirty="0">
                          <a:latin typeface="Calibri"/>
                          <a:ea typeface="Calibri"/>
                          <a:cs typeface="Calibri"/>
                        </a:rPr>
                        <a:t>Drawer Dr.</a:t>
                      </a:r>
                      <a:endParaRPr lang="en-US" sz="11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13313" name="Rectangle 1"/>
          <p:cNvSpPr>
            <a:spLocks noChangeArrowheads="1"/>
          </p:cNvSpPr>
          <p:nvPr/>
        </p:nvSpPr>
        <p:spPr bwMode="auto">
          <a:xfrm>
            <a:off x="1184988" y="0"/>
            <a:ext cx="7959012"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301625" algn="l"/>
              </a:tabLst>
            </a:pPr>
            <a:r>
              <a:rPr kumimoji="0" lang="en-US" sz="12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Renewal of a Bill</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01625"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585912" y="475858"/>
          <a:ext cx="7315492" cy="3108844"/>
        </p:xfrm>
        <a:graphic>
          <a:graphicData uri="http://schemas.openxmlformats.org/drawingml/2006/table">
            <a:tbl>
              <a:tblPr/>
              <a:tblGrid>
                <a:gridCol w="3761747"/>
                <a:gridCol w="3553745"/>
              </a:tblGrid>
              <a:tr h="781888">
                <a:tc>
                  <a:txBody>
                    <a:bodyPr/>
                    <a:lstStyle/>
                    <a:p>
                      <a:pPr>
                        <a:lnSpc>
                          <a:spcPct val="115000"/>
                        </a:lnSpc>
                        <a:spcBef>
                          <a:spcPts val="675"/>
                        </a:spcBef>
                        <a:spcAft>
                          <a:spcPts val="0"/>
                        </a:spcAft>
                      </a:pPr>
                      <a:endParaRPr lang="en-US" sz="1600">
                        <a:latin typeface="Calibri"/>
                        <a:ea typeface="Calibri"/>
                        <a:cs typeface="Calibri"/>
                      </a:endParaRPr>
                    </a:p>
                    <a:p>
                      <a:pPr>
                        <a:lnSpc>
                          <a:spcPct val="115000"/>
                        </a:lnSpc>
                        <a:spcBef>
                          <a:spcPts val="675"/>
                        </a:spcBef>
                        <a:spcAft>
                          <a:spcPts val="0"/>
                        </a:spcAft>
                      </a:pPr>
                      <a:r>
                        <a:rPr lang="en-US" sz="1600">
                          <a:latin typeface="Calibri"/>
                          <a:ea typeface="Calibri"/>
                          <a:cs typeface="Calibri"/>
                        </a:rPr>
                        <a:t>Cash/Bank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endParaRPr lang="en-US" sz="1600">
                        <a:latin typeface="Calibri"/>
                        <a:ea typeface="Calibri"/>
                        <a:cs typeface="Calibri"/>
                      </a:endParaRPr>
                    </a:p>
                    <a:p>
                      <a:pPr>
                        <a:lnSpc>
                          <a:spcPct val="115000"/>
                        </a:lnSpc>
                        <a:spcBef>
                          <a:spcPts val="675"/>
                        </a:spcBef>
                        <a:spcAft>
                          <a:spcPts val="0"/>
                        </a:spcAft>
                      </a:pPr>
                      <a:r>
                        <a:rPr lang="en-US" sz="1600">
                          <a:latin typeface="Calibri"/>
                          <a:ea typeface="Calibri"/>
                          <a:cs typeface="Calibri"/>
                        </a:rPr>
                        <a:t>Drawer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387826">
                <a:tc>
                  <a:txBody>
                    <a:bodyPr/>
                    <a:lstStyle/>
                    <a:p>
                      <a:pPr>
                        <a:lnSpc>
                          <a:spcPct val="115000"/>
                        </a:lnSpc>
                        <a:spcBef>
                          <a:spcPts val="675"/>
                        </a:spcBef>
                        <a:spcAft>
                          <a:spcPts val="0"/>
                        </a:spcAft>
                      </a:pPr>
                      <a:endParaRPr lang="en-US" sz="16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endParaRPr lang="en-US" sz="16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87826">
                <a:tc>
                  <a:txBody>
                    <a:bodyPr/>
                    <a:lstStyle/>
                    <a:p>
                      <a:pPr>
                        <a:lnSpc>
                          <a:spcPct val="115000"/>
                        </a:lnSpc>
                        <a:spcBef>
                          <a:spcPts val="675"/>
                        </a:spcBef>
                        <a:spcAft>
                          <a:spcPts val="0"/>
                        </a:spcAft>
                      </a:pPr>
                      <a:r>
                        <a:rPr lang="en-US" sz="1600">
                          <a:latin typeface="Calibri"/>
                          <a:ea typeface="Calibri"/>
                          <a:cs typeface="Calibri"/>
                        </a:rPr>
                        <a:t>To Drawee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TO Cash/Bank 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87826">
                <a:tc>
                  <a:txBody>
                    <a:bodyPr/>
                    <a:lstStyle/>
                    <a:p>
                      <a:pPr>
                        <a:lnSpc>
                          <a:spcPct val="115000"/>
                        </a:lnSpc>
                        <a:spcBef>
                          <a:spcPts val="675"/>
                        </a:spcBef>
                        <a:spcAft>
                          <a:spcPts val="0"/>
                        </a:spcAft>
                      </a:pPr>
                      <a:r>
                        <a:rPr lang="en-US" sz="1600">
                          <a:latin typeface="Calibri"/>
                          <a:ea typeface="Calibri"/>
                          <a:cs typeface="Calibri"/>
                        </a:rPr>
                        <a:t>(Being the part payment Received)</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(Being the part payment paid)</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87826">
                <a:tc>
                  <a:txBody>
                    <a:bodyPr/>
                    <a:lstStyle/>
                    <a:p>
                      <a:pPr>
                        <a:lnSpc>
                          <a:spcPct val="115000"/>
                        </a:lnSpc>
                        <a:spcBef>
                          <a:spcPts val="675"/>
                        </a:spcBef>
                        <a:spcAft>
                          <a:spcPts val="0"/>
                        </a:spcAft>
                      </a:pPr>
                      <a:r>
                        <a:rPr lang="en-US" sz="1600">
                          <a:latin typeface="Calibri"/>
                          <a:ea typeface="Calibri"/>
                          <a:cs typeface="Calibri"/>
                        </a:rPr>
                        <a:t>Bill Receivable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Drawer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87826">
                <a:tc>
                  <a:txBody>
                    <a:bodyPr/>
                    <a:lstStyle/>
                    <a:p>
                      <a:pPr>
                        <a:lnSpc>
                          <a:spcPct val="115000"/>
                        </a:lnSpc>
                        <a:spcBef>
                          <a:spcPts val="675"/>
                        </a:spcBef>
                        <a:spcAft>
                          <a:spcPts val="0"/>
                        </a:spcAft>
                      </a:pPr>
                      <a:r>
                        <a:rPr lang="en-US" sz="1600">
                          <a:latin typeface="Calibri"/>
                          <a:ea typeface="Calibri"/>
                          <a:cs typeface="Calibri"/>
                        </a:rPr>
                        <a:t>To Drawee 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To Bill Payable 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87826">
                <a:tc>
                  <a:txBody>
                    <a:bodyPr/>
                    <a:lstStyle/>
                    <a:p>
                      <a:pPr>
                        <a:lnSpc>
                          <a:spcPct val="115000"/>
                        </a:lnSpc>
                        <a:spcBef>
                          <a:spcPts val="675"/>
                        </a:spcBef>
                        <a:spcAft>
                          <a:spcPts val="0"/>
                        </a:spcAft>
                      </a:pPr>
                      <a:r>
                        <a:rPr lang="en-US" sz="1600">
                          <a:latin typeface="Calibri"/>
                          <a:ea typeface="Calibri"/>
                          <a:cs typeface="Calibri"/>
                        </a:rPr>
                        <a:t>(Bill receivable drawn)</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dirty="0">
                          <a:latin typeface="Calibri"/>
                          <a:ea typeface="Calibri"/>
                          <a:cs typeface="Calibri"/>
                        </a:rPr>
                        <a:t>(Bill accepted)</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BILL OF EXCHANGE</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NUMBER:8</a:t>
            </a:r>
            <a:endParaRPr b="1"/>
          </a:p>
          <a:p>
            <a:pPr marL="0" lvl="0" indent="0" algn="l" rtl="0">
              <a:spcBef>
                <a:spcPts val="0"/>
              </a:spcBef>
              <a:spcAft>
                <a:spcPts val="0"/>
              </a:spcAft>
              <a:buNone/>
            </a:pPr>
            <a:r>
              <a:rPr lang="en" b="1" dirty="0"/>
              <a:t>CHAPTER NAME </a:t>
            </a:r>
            <a:r>
              <a:rPr lang="en" b="1" dirty="0" smtClean="0"/>
              <a:t>: BILL OF EXCHANGE</a:t>
            </a:r>
          </a:p>
          <a:p>
            <a:pPr marL="0" lvl="0" indent="0" algn="l" rtl="0">
              <a:spcBef>
                <a:spcPts val="0"/>
              </a:spcBef>
              <a:spcAft>
                <a:spcPts val="0"/>
              </a:spcAft>
              <a:buNone/>
            </a:pPr>
            <a:r>
              <a:rPr lang="en" b="1" dirty="0" smtClean="0"/>
              <a:t>CLASS-75</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49153" name="Rectangle 1"/>
          <p:cNvSpPr>
            <a:spLocks noChangeArrowheads="1"/>
          </p:cNvSpPr>
          <p:nvPr/>
        </p:nvSpPr>
        <p:spPr bwMode="auto">
          <a:xfrm>
            <a:off x="1268964" y="205273"/>
            <a:ext cx="7875036" cy="4231928"/>
          </a:xfrm>
          <a:prstGeom prst="rect">
            <a:avLst/>
          </a:prstGeom>
          <a:noFill/>
          <a:ln w="9525">
            <a:noFill/>
            <a:miter lim="800000"/>
            <a:headEnd/>
            <a:tailEnd/>
          </a:ln>
          <a:effectLst/>
        </p:spPr>
        <p:txBody>
          <a:bodyPr vert="horz" wrap="square" lIns="330096"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22300" algn="l"/>
              </a:tabLst>
            </a:pPr>
            <a:r>
              <a:rPr kumimoji="0" lang="en-US" sz="1600" b="1" i="0" u="none" strike="noStrike" cap="none" normalizeH="0" baseline="0" dirty="0" smtClean="0">
                <a:ln>
                  <a:noFill/>
                </a:ln>
                <a:solidFill>
                  <a:srgbClr val="FF0000"/>
                </a:solidFill>
                <a:effectLst/>
                <a:latin typeface="Arial" pitchFamily="34" charset="0"/>
                <a:ea typeface="Calibri" pitchFamily="34" charset="0"/>
                <a:cs typeface="Calibri" pitchFamily="34" charset="0"/>
              </a:rPr>
              <a:t>Parties to a bill of exchange</a:t>
            </a:r>
          </a:p>
          <a:p>
            <a:pPr marL="0" marR="0" lvl="0" indent="0" algn="l" defTabSz="914400" rtl="0" eaLnBrk="1" fontAlgn="base" latinLnBrk="0" hangingPunct="1">
              <a:lnSpc>
                <a:spcPct val="100000"/>
              </a:lnSpc>
              <a:spcBef>
                <a:spcPct val="0"/>
              </a:spcBef>
              <a:spcAft>
                <a:spcPct val="0"/>
              </a:spcAft>
              <a:buClrTx/>
              <a:buSzTx/>
              <a:buFontTx/>
              <a:buNone/>
              <a:tabLst>
                <a:tab pos="622300" algn="l"/>
              </a:tabLst>
            </a:pPr>
            <a:endParaRPr kumimoji="0" lang="en-US" sz="1600" b="1" i="0" u="none" strike="noStrike" cap="none" normalizeH="0" baseline="0" dirty="0" smtClean="0">
              <a:ln>
                <a:noFill/>
              </a:ln>
              <a:solidFill>
                <a:srgbClr val="FF0000"/>
              </a:solidFill>
              <a:effectLst/>
              <a:latin typeface="Arial" pitchFamily="34" charset="0"/>
              <a:ea typeface="Calibri" pitchFamily="34" charset="0"/>
              <a:cs typeface="Calibri" pitchFamily="34" charset="0"/>
            </a:endParaRPr>
          </a:p>
          <a:p>
            <a:pPr marL="457200" eaLnBrk="0" fontAlgn="base" hangingPunct="0">
              <a:spcBef>
                <a:spcPct val="0"/>
              </a:spcBef>
              <a:spcAft>
                <a:spcPct val="0"/>
              </a:spcAft>
              <a:buClrTx/>
              <a:buSzPct val="100000"/>
              <a:buFontTx/>
              <a:buAutoNum type="arabicPeriod"/>
              <a:tabLst>
                <a:tab pos="622300" algn="l"/>
              </a:tabLst>
            </a:pPr>
            <a:r>
              <a:rPr kumimoji="0" lang="en-US" sz="1600" b="1" i="0" u="none" strike="noStrike" cap="none" normalizeH="0" baseline="0" dirty="0" smtClean="0">
                <a:ln>
                  <a:noFill/>
                </a:ln>
                <a:solidFill>
                  <a:srgbClr val="FF0000"/>
                </a:solidFill>
                <a:effectLst/>
                <a:latin typeface="Gill Sans MT" pitchFamily="34" charset="0"/>
                <a:ea typeface="Calibri" pitchFamily="34" charset="0"/>
                <a:cs typeface="Calibri" pitchFamily="34" charset="0"/>
              </a:rPr>
              <a:t>Drawer or maker:- </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Drawer is the person who makes or writes the bill of exchange. Drawer is a person who has sold goods on credit or granted credit to the person on whom the bill of exchange is drawn. The drawer is entitled to received money from the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(acceptor).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r>
              <a:rPr kumimoji="0" lang="en-US" sz="1600" b="1" i="0" u="none" strike="noStrike" cap="none" normalizeH="0" baseline="0" dirty="0" err="1" smtClean="0">
                <a:ln>
                  <a:noFill/>
                </a:ln>
                <a:solidFill>
                  <a:srgbClr val="FF0000"/>
                </a:solidFill>
                <a:effectLst/>
                <a:latin typeface="Gill Sans MT" pitchFamily="34" charset="0"/>
                <a:ea typeface="Calibri" pitchFamily="34" charset="0"/>
                <a:cs typeface="Calibri" pitchFamily="34" charset="0"/>
              </a:rPr>
              <a:t>Drawee</a:t>
            </a:r>
            <a:r>
              <a:rPr kumimoji="0" lang="en-US" sz="1600" b="1" i="0" u="none" strike="noStrike" cap="none" normalizeH="0" baseline="0" dirty="0" smtClean="0">
                <a:ln>
                  <a:noFill/>
                </a:ln>
                <a:solidFill>
                  <a:srgbClr val="FF0000"/>
                </a:solidFill>
                <a:effectLst/>
                <a:latin typeface="Gill Sans MT" pitchFamily="34" charset="0"/>
                <a:ea typeface="Calibri" pitchFamily="34" charset="0"/>
                <a:cs typeface="Calibri" pitchFamily="34" charset="0"/>
              </a:rPr>
              <a:t> or Acceptor</a:t>
            </a:r>
            <a:r>
              <a:rPr kumimoji="0" lang="en-US" sz="16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is the person on whom the bill of exchange is drawn for acceptance.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is the person who purchase goods on credit or to whom credit has been granted by drawer. The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is liable to pay money to the creditor/drawer.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r>
              <a:rPr kumimoji="0" lang="en-US" sz="1600" b="1" i="0" u="none" strike="noStrike" cap="none" normalizeH="0" baseline="0" dirty="0" smtClean="0">
                <a:ln>
                  <a:noFill/>
                </a:ln>
                <a:solidFill>
                  <a:srgbClr val="FF0000"/>
                </a:solidFill>
                <a:effectLst/>
                <a:latin typeface="Gill Sans MT" pitchFamily="34" charset="0"/>
                <a:ea typeface="Calibri" pitchFamily="34" charset="0"/>
                <a:cs typeface="Calibri" pitchFamily="34" charset="0"/>
              </a:rPr>
              <a:t>Payee:</a:t>
            </a:r>
            <a:r>
              <a:rPr kumimoji="0" lang="en-US" sz="16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Payee is the person who receives the payment from the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Usually the Drawer and the payee is the same person. In the following cases, drawer and payee are two different persons.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When the bill is discounted by the drawer from his bank-payee in the bank.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When the bill is endorsed by the drawer to his creditors, payee is the endorsee.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552575" y="1429702"/>
          <a:ext cx="7246192" cy="2496312"/>
        </p:xfrm>
        <a:graphic>
          <a:graphicData uri="http://schemas.openxmlformats.org/drawingml/2006/table">
            <a:tbl>
              <a:tblPr/>
              <a:tblGrid>
                <a:gridCol w="1988911"/>
                <a:gridCol w="2587872"/>
                <a:gridCol w="2669409"/>
              </a:tblGrid>
              <a:tr h="348615">
                <a:tc>
                  <a:txBody>
                    <a:bodyPr/>
                    <a:lstStyle/>
                    <a:p>
                      <a:pPr marL="438785">
                        <a:lnSpc>
                          <a:spcPct val="115000"/>
                        </a:lnSpc>
                        <a:spcBef>
                          <a:spcPts val="685"/>
                        </a:spcBef>
                        <a:spcAft>
                          <a:spcPts val="0"/>
                        </a:spcAft>
                      </a:pPr>
                      <a:r>
                        <a:rPr lang="en-US" sz="1600" b="1" dirty="0">
                          <a:latin typeface="Gill Sans MT"/>
                          <a:ea typeface="Calibri"/>
                          <a:cs typeface="Calibri"/>
                        </a:rPr>
                        <a:t>Transactions</a:t>
                      </a:r>
                      <a:endParaRPr lang="en-US" sz="1600" dirty="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333375">
                        <a:lnSpc>
                          <a:spcPct val="115000"/>
                        </a:lnSpc>
                        <a:spcBef>
                          <a:spcPts val="685"/>
                        </a:spcBef>
                        <a:spcAft>
                          <a:spcPts val="0"/>
                        </a:spcAft>
                      </a:pPr>
                      <a:r>
                        <a:rPr lang="en-US" sz="1600" b="1">
                          <a:latin typeface="Gill Sans MT"/>
                          <a:ea typeface="Calibri"/>
                          <a:cs typeface="Calibri"/>
                        </a:rPr>
                        <a:t>In the Books of Drawer</a:t>
                      </a:r>
                      <a:endParaRPr lang="en-US" sz="16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303530">
                        <a:lnSpc>
                          <a:spcPct val="115000"/>
                        </a:lnSpc>
                        <a:spcBef>
                          <a:spcPts val="685"/>
                        </a:spcBef>
                        <a:spcAft>
                          <a:spcPts val="0"/>
                        </a:spcAft>
                      </a:pPr>
                      <a:r>
                        <a:rPr lang="en-US" sz="1600" b="1">
                          <a:latin typeface="Gill Sans MT"/>
                          <a:ea typeface="Calibri"/>
                          <a:cs typeface="Calibri"/>
                        </a:rPr>
                        <a:t>In the Books of Endorsee</a:t>
                      </a:r>
                      <a:endParaRPr lang="en-US" sz="1600">
                        <a:latin typeface="Calibri"/>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619125">
                <a:tc>
                  <a:txBody>
                    <a:bodyPr/>
                    <a:lstStyle/>
                    <a:p>
                      <a:pPr marR="69850">
                        <a:lnSpc>
                          <a:spcPts val="2100"/>
                        </a:lnSpc>
                        <a:spcBef>
                          <a:spcPts val="120"/>
                        </a:spcBef>
                        <a:spcAft>
                          <a:spcPts val="0"/>
                        </a:spcAft>
                      </a:pPr>
                      <a:r>
                        <a:rPr lang="en-US" sz="1600">
                          <a:latin typeface="Calibri"/>
                          <a:ea typeface="Calibri"/>
                          <a:cs typeface="Calibri"/>
                        </a:rPr>
                        <a:t>When Drawee retires the bill before</a:t>
                      </a:r>
                      <a:r>
                        <a:rPr lang="en-US" sz="1600" spc="-280">
                          <a:latin typeface="Calibri"/>
                          <a:ea typeface="Calibri"/>
                          <a:cs typeface="Calibri"/>
                        </a:rPr>
                        <a:t> </a:t>
                      </a:r>
                      <a:r>
                        <a:rPr lang="en-US" sz="1600">
                          <a:latin typeface="Calibri"/>
                          <a:ea typeface="Calibri"/>
                          <a:cs typeface="Calibri"/>
                        </a:rPr>
                        <a:t>Maturity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600" dirty="0">
                        <a:latin typeface="Calibri"/>
                        <a:ea typeface="Calibri"/>
                        <a:cs typeface="Calibri"/>
                      </a:endParaRPr>
                    </a:p>
                    <a:p>
                      <a:pPr>
                        <a:lnSpc>
                          <a:spcPct val="115000"/>
                        </a:lnSpc>
                        <a:spcAft>
                          <a:spcPts val="0"/>
                        </a:spcAft>
                      </a:pPr>
                      <a:r>
                        <a:rPr lang="en-US" sz="1600" dirty="0">
                          <a:latin typeface="Calibri"/>
                          <a:ea typeface="Calibri"/>
                          <a:cs typeface="Calibri"/>
                        </a:rPr>
                        <a:t>Cash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0"/>
                        </a:spcBef>
                        <a:spcAft>
                          <a:spcPts val="0"/>
                        </a:spcAft>
                      </a:pPr>
                      <a:endParaRPr lang="en-US" sz="1600" dirty="0">
                        <a:latin typeface="Calibri"/>
                        <a:ea typeface="Calibri"/>
                        <a:cs typeface="Calibri"/>
                      </a:endParaRPr>
                    </a:p>
                    <a:p>
                      <a:pPr>
                        <a:lnSpc>
                          <a:spcPct val="115000"/>
                        </a:lnSpc>
                        <a:spcAft>
                          <a:spcPts val="0"/>
                        </a:spcAft>
                      </a:pPr>
                      <a:r>
                        <a:rPr lang="en-US" sz="1600" dirty="0">
                          <a:latin typeface="Calibri"/>
                          <a:ea typeface="Calibri"/>
                          <a:cs typeface="Calibri"/>
                        </a:rPr>
                        <a:t>Bills Payable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48615">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a:latin typeface="Calibri"/>
                          <a:ea typeface="Calibri"/>
                          <a:cs typeface="Calibri"/>
                        </a:rPr>
                        <a:t>Rebated A/c Dr.</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675"/>
                        </a:spcBef>
                        <a:spcAft>
                          <a:spcPts val="0"/>
                        </a:spcAft>
                      </a:pPr>
                      <a:r>
                        <a:rPr lang="en-US" sz="1600">
                          <a:latin typeface="Calibri"/>
                          <a:ea typeface="Calibri"/>
                          <a:cs typeface="Calibri"/>
                        </a:rPr>
                        <a:t>To Cash 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348615">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To Bill Receivable 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675"/>
                        </a:spcBef>
                        <a:spcAft>
                          <a:spcPts val="0"/>
                        </a:spcAft>
                      </a:pPr>
                      <a:r>
                        <a:rPr lang="en-US" sz="1600">
                          <a:latin typeface="Calibri"/>
                          <a:ea typeface="Calibri"/>
                          <a:cs typeface="Calibri"/>
                        </a:rPr>
                        <a:t>To Rebate 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619125">
                <a:tc>
                  <a:txBody>
                    <a:bodyPr/>
                    <a:lstStyle/>
                    <a:p>
                      <a:pPr>
                        <a:lnSpc>
                          <a:spcPct val="115000"/>
                        </a:lnSpc>
                        <a:spcAft>
                          <a:spcPts val="0"/>
                        </a:spcAft>
                      </a:pPr>
                      <a:endParaRPr lang="en-US" sz="1600">
                        <a:latin typeface="Times New Roman"/>
                        <a:ea typeface="Calibri"/>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R="62865">
                        <a:lnSpc>
                          <a:spcPts val="2100"/>
                        </a:lnSpc>
                        <a:spcBef>
                          <a:spcPts val="120"/>
                        </a:spcBef>
                        <a:spcAft>
                          <a:spcPts val="0"/>
                        </a:spcAft>
                      </a:pPr>
                      <a:r>
                        <a:rPr lang="en-US" sz="1600">
                          <a:latin typeface="Calibri"/>
                          <a:ea typeface="Calibri"/>
                          <a:cs typeface="Calibri"/>
                        </a:rPr>
                        <a:t>(The</a:t>
                      </a:r>
                      <a:r>
                        <a:rPr lang="en-US" sz="1600" spc="-195">
                          <a:latin typeface="Calibri"/>
                          <a:ea typeface="Calibri"/>
                          <a:cs typeface="Calibri"/>
                        </a:rPr>
                        <a:t> </a:t>
                      </a:r>
                      <a:r>
                        <a:rPr lang="en-US" sz="1600">
                          <a:latin typeface="Calibri"/>
                          <a:ea typeface="Calibri"/>
                          <a:cs typeface="Calibri"/>
                        </a:rPr>
                        <a:t>bills</a:t>
                      </a:r>
                      <a:r>
                        <a:rPr lang="en-US" sz="1600" spc="-190">
                          <a:latin typeface="Calibri"/>
                          <a:ea typeface="Calibri"/>
                          <a:cs typeface="Calibri"/>
                        </a:rPr>
                        <a:t> </a:t>
                      </a:r>
                      <a:r>
                        <a:rPr lang="en-US" sz="1600">
                          <a:latin typeface="Calibri"/>
                          <a:ea typeface="Calibri"/>
                          <a:cs typeface="Calibri"/>
                        </a:rPr>
                        <a:t>is</a:t>
                      </a:r>
                      <a:r>
                        <a:rPr lang="en-US" sz="1600" spc="-190">
                          <a:latin typeface="Calibri"/>
                          <a:ea typeface="Calibri"/>
                          <a:cs typeface="Calibri"/>
                        </a:rPr>
                        <a:t> </a:t>
                      </a:r>
                      <a:r>
                        <a:rPr lang="en-US" sz="1600">
                          <a:latin typeface="Calibri"/>
                          <a:ea typeface="Calibri"/>
                          <a:cs typeface="Calibri"/>
                        </a:rPr>
                        <a:t>retire</a:t>
                      </a:r>
                      <a:r>
                        <a:rPr lang="en-US" sz="1600" spc="-195">
                          <a:latin typeface="Calibri"/>
                          <a:ea typeface="Calibri"/>
                          <a:cs typeface="Calibri"/>
                        </a:rPr>
                        <a:t> </a:t>
                      </a:r>
                      <a:r>
                        <a:rPr lang="en-US" sz="1600">
                          <a:latin typeface="Calibri"/>
                          <a:ea typeface="Calibri"/>
                          <a:cs typeface="Calibri"/>
                        </a:rPr>
                        <a:t>under</a:t>
                      </a:r>
                      <a:r>
                        <a:rPr lang="en-US" sz="1600" spc="-190">
                          <a:latin typeface="Calibri"/>
                          <a:ea typeface="Calibri"/>
                          <a:cs typeface="Calibri"/>
                        </a:rPr>
                        <a:t> </a:t>
                      </a:r>
                      <a:r>
                        <a:rPr lang="en-US" sz="1600">
                          <a:latin typeface="Calibri"/>
                          <a:ea typeface="Calibri"/>
                          <a:cs typeface="Calibri"/>
                        </a:rPr>
                        <a:t>rebate before</a:t>
                      </a:r>
                      <a:r>
                        <a:rPr lang="en-US" sz="1600" spc="-125">
                          <a:latin typeface="Calibri"/>
                          <a:ea typeface="Calibri"/>
                          <a:cs typeface="Calibri"/>
                        </a:rPr>
                        <a:t> </a:t>
                      </a:r>
                      <a:r>
                        <a:rPr lang="en-US" sz="1600">
                          <a:latin typeface="Calibri"/>
                          <a:ea typeface="Calibri"/>
                          <a:cs typeface="Calibri"/>
                        </a:rPr>
                        <a:t>the</a:t>
                      </a:r>
                      <a:r>
                        <a:rPr lang="en-US" sz="1600" spc="-120">
                          <a:latin typeface="Calibri"/>
                          <a:ea typeface="Calibri"/>
                          <a:cs typeface="Calibri"/>
                        </a:rPr>
                        <a:t> </a:t>
                      </a:r>
                      <a:r>
                        <a:rPr lang="en-US" sz="1600">
                          <a:latin typeface="Calibri"/>
                          <a:ea typeface="Calibri"/>
                          <a:cs typeface="Calibri"/>
                        </a:rPr>
                        <a:t>date</a:t>
                      </a:r>
                      <a:r>
                        <a:rPr lang="en-US" sz="1600" spc="-125">
                          <a:latin typeface="Calibri"/>
                          <a:ea typeface="Calibri"/>
                          <a:cs typeface="Calibri"/>
                        </a:rPr>
                        <a:t> </a:t>
                      </a:r>
                      <a:r>
                        <a:rPr lang="en-US" sz="1600">
                          <a:latin typeface="Calibri"/>
                          <a:ea typeface="Calibri"/>
                          <a:cs typeface="Calibri"/>
                        </a:rPr>
                        <a:t>of</a:t>
                      </a:r>
                      <a:r>
                        <a:rPr lang="en-US" sz="1600" spc="-120">
                          <a:latin typeface="Calibri"/>
                          <a:ea typeface="Calibri"/>
                          <a:cs typeface="Calibri"/>
                        </a:rPr>
                        <a:t> </a:t>
                      </a:r>
                      <a:r>
                        <a:rPr lang="en-US" sz="1600">
                          <a:latin typeface="Calibri"/>
                          <a:ea typeface="Calibri"/>
                          <a:cs typeface="Calibri"/>
                        </a:rPr>
                        <a:t>maturity)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R="45085">
                        <a:lnSpc>
                          <a:spcPts val="2100"/>
                        </a:lnSpc>
                        <a:spcBef>
                          <a:spcPts val="120"/>
                        </a:spcBef>
                        <a:spcAft>
                          <a:spcPts val="0"/>
                        </a:spcAft>
                      </a:pPr>
                      <a:r>
                        <a:rPr lang="en-US" sz="1600" dirty="0">
                          <a:latin typeface="Calibri"/>
                          <a:ea typeface="Calibri"/>
                          <a:cs typeface="Calibri"/>
                        </a:rPr>
                        <a:t>(The</a:t>
                      </a:r>
                      <a:r>
                        <a:rPr lang="en-US" sz="1600" spc="-200" dirty="0">
                          <a:latin typeface="Calibri"/>
                          <a:ea typeface="Calibri"/>
                          <a:cs typeface="Calibri"/>
                        </a:rPr>
                        <a:t> </a:t>
                      </a:r>
                      <a:r>
                        <a:rPr lang="en-US" sz="1600" dirty="0">
                          <a:latin typeface="Calibri"/>
                          <a:ea typeface="Calibri"/>
                          <a:cs typeface="Calibri"/>
                        </a:rPr>
                        <a:t>bills</a:t>
                      </a:r>
                      <a:r>
                        <a:rPr lang="en-US" sz="1600" spc="-200" dirty="0">
                          <a:latin typeface="Calibri"/>
                          <a:ea typeface="Calibri"/>
                          <a:cs typeface="Calibri"/>
                        </a:rPr>
                        <a:t> </a:t>
                      </a:r>
                      <a:r>
                        <a:rPr lang="en-US" sz="1600" dirty="0">
                          <a:latin typeface="Calibri"/>
                          <a:ea typeface="Calibri"/>
                          <a:cs typeface="Calibri"/>
                        </a:rPr>
                        <a:t>is</a:t>
                      </a:r>
                      <a:r>
                        <a:rPr lang="en-US" sz="1600" spc="-195" dirty="0">
                          <a:latin typeface="Calibri"/>
                          <a:ea typeface="Calibri"/>
                          <a:cs typeface="Calibri"/>
                        </a:rPr>
                        <a:t> </a:t>
                      </a:r>
                      <a:r>
                        <a:rPr lang="en-US" sz="1600" dirty="0">
                          <a:latin typeface="Calibri"/>
                          <a:ea typeface="Calibri"/>
                          <a:cs typeface="Calibri"/>
                        </a:rPr>
                        <a:t>retired</a:t>
                      </a:r>
                      <a:r>
                        <a:rPr lang="en-US" sz="1600" spc="-200" dirty="0">
                          <a:latin typeface="Calibri"/>
                          <a:ea typeface="Calibri"/>
                          <a:cs typeface="Calibri"/>
                        </a:rPr>
                        <a:t> </a:t>
                      </a:r>
                      <a:r>
                        <a:rPr lang="en-US" sz="1600" dirty="0">
                          <a:latin typeface="Calibri"/>
                          <a:ea typeface="Calibri"/>
                          <a:cs typeface="Calibri"/>
                        </a:rPr>
                        <a:t>under</a:t>
                      </a:r>
                      <a:r>
                        <a:rPr lang="en-US" sz="1600" spc="-195" dirty="0">
                          <a:latin typeface="Calibri"/>
                          <a:ea typeface="Calibri"/>
                          <a:cs typeface="Calibri"/>
                        </a:rPr>
                        <a:t> </a:t>
                      </a:r>
                      <a:r>
                        <a:rPr lang="en-US" sz="1600" dirty="0">
                          <a:latin typeface="Calibri"/>
                          <a:ea typeface="Calibri"/>
                          <a:cs typeface="Calibri"/>
                        </a:rPr>
                        <a:t>rebate before</a:t>
                      </a:r>
                      <a:r>
                        <a:rPr lang="en-US" sz="1600" spc="-115" dirty="0">
                          <a:latin typeface="Calibri"/>
                          <a:ea typeface="Calibri"/>
                          <a:cs typeface="Calibri"/>
                        </a:rPr>
                        <a:t> </a:t>
                      </a:r>
                      <a:r>
                        <a:rPr lang="en-US" sz="1600" dirty="0">
                          <a:latin typeface="Calibri"/>
                          <a:ea typeface="Calibri"/>
                          <a:cs typeface="Calibri"/>
                        </a:rPr>
                        <a:t>the</a:t>
                      </a:r>
                      <a:r>
                        <a:rPr lang="en-US" sz="1600" spc="-115" dirty="0">
                          <a:latin typeface="Calibri"/>
                          <a:ea typeface="Calibri"/>
                          <a:cs typeface="Calibri"/>
                        </a:rPr>
                        <a:t> </a:t>
                      </a:r>
                      <a:r>
                        <a:rPr lang="en-US" sz="1600" dirty="0">
                          <a:latin typeface="Calibri"/>
                          <a:ea typeface="Calibri"/>
                          <a:cs typeface="Calibri"/>
                        </a:rPr>
                        <a:t>date</a:t>
                      </a:r>
                      <a:r>
                        <a:rPr lang="en-US" sz="1600" spc="-115" dirty="0">
                          <a:latin typeface="Calibri"/>
                          <a:ea typeface="Calibri"/>
                          <a:cs typeface="Calibri"/>
                        </a:rPr>
                        <a:t> </a:t>
                      </a:r>
                      <a:r>
                        <a:rPr lang="en-US" sz="1600" dirty="0">
                          <a:latin typeface="Calibri"/>
                          <a:ea typeface="Calibri"/>
                          <a:cs typeface="Calibri"/>
                        </a:rPr>
                        <a:t>of</a:t>
                      </a:r>
                      <a:r>
                        <a:rPr lang="en-US" sz="1600" spc="-115" dirty="0">
                          <a:latin typeface="Calibri"/>
                          <a:ea typeface="Calibri"/>
                          <a:cs typeface="Calibri"/>
                        </a:rPr>
                        <a:t> </a:t>
                      </a:r>
                      <a:r>
                        <a:rPr lang="en-US" sz="1600" dirty="0">
                          <a:latin typeface="Calibri"/>
                          <a:ea typeface="Calibri"/>
                          <a:cs typeface="Calibri"/>
                        </a:rPr>
                        <a:t>maturity)</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10241" name="Rectangle 1"/>
          <p:cNvSpPr>
            <a:spLocks noChangeArrowheads="1"/>
          </p:cNvSpPr>
          <p:nvPr/>
        </p:nvSpPr>
        <p:spPr bwMode="auto">
          <a:xfrm>
            <a:off x="1492898" y="0"/>
            <a:ext cx="7651102"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317500" algn="l"/>
              </a:tabLst>
            </a:pPr>
            <a:r>
              <a:rPr kumimoji="0" lang="en-US" sz="18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Retiring bill under Rebate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5" name="Google Shape;55;p13"/>
          <p:cNvPicPr preferRelativeResize="0"/>
          <p:nvPr/>
        </p:nvPicPr>
        <p:blipFill rotWithShape="1">
          <a:blip r:embed="rId3">
            <a:alphaModFix/>
          </a:blip>
          <a:srcRect/>
          <a:stretch/>
        </p:blipFill>
        <p:spPr>
          <a:xfrm>
            <a:off x="7973525" y="3315431"/>
            <a:ext cx="1170475" cy="1170475"/>
          </a:xfrm>
          <a:prstGeom prst="rect">
            <a:avLst/>
          </a:prstGeom>
          <a:noFill/>
          <a:ln>
            <a:noFill/>
          </a:ln>
        </p:spPr>
      </p:pic>
      <p:sp>
        <p:nvSpPr>
          <p:cNvPr id="819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1921" name="Text Box 1"/>
          <p:cNvSpPr txBox="1">
            <a:spLocks noChangeArrowheads="1"/>
          </p:cNvSpPr>
          <p:nvPr/>
        </p:nvSpPr>
        <p:spPr bwMode="auto">
          <a:xfrm>
            <a:off x="898525" y="457200"/>
            <a:ext cx="6886575" cy="10445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148" name="Rectangle 4"/>
          <p:cNvSpPr>
            <a:spLocks noChangeArrowheads="1"/>
          </p:cNvSpPr>
          <p:nvPr/>
        </p:nvSpPr>
        <p:spPr bwMode="auto">
          <a:xfrm>
            <a:off x="1436914" y="494521"/>
            <a:ext cx="770708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tab pos="368300" algn="l"/>
              </a:tabLst>
            </a:pP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Points of </a:t>
            </a: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Remember</a:t>
            </a:r>
          </a:p>
          <a:p>
            <a:pPr marL="0" marR="0" lvl="0" indent="0" defTabSz="914400" rtl="0" eaLnBrk="1" fontAlgn="base" latinLnBrk="0" hangingPunct="1">
              <a:lnSpc>
                <a:spcPct val="100000"/>
              </a:lnSpc>
              <a:spcBef>
                <a:spcPct val="0"/>
              </a:spcBef>
              <a:spcAft>
                <a:spcPct val="0"/>
              </a:spcAft>
              <a:buClrTx/>
              <a:buSzTx/>
              <a:buFontTx/>
              <a:buNone/>
              <a:tabLst>
                <a:tab pos="368300" algn="l"/>
              </a:tabLst>
            </a:pPr>
            <a:endParaRPr kumimoji="0" lang="en-US" sz="1800" b="0" i="0" u="none" strike="noStrike" cap="none" normalizeH="0" baseline="0" dirty="0" smtClean="0">
              <a:ln>
                <a:noFill/>
              </a:ln>
              <a:solidFill>
                <a:schemeClr val="tx1"/>
              </a:solidFill>
              <a:effectLst/>
              <a:latin typeface="Calibri" pitchFamily="34" charset="0"/>
              <a:cs typeface="Calibri" pitchFamily="34" charset="0"/>
            </a:endParaRPr>
          </a:p>
          <a:p>
            <a:pPr marL="457200" marR="0" lvl="1" indent="0" defTabSz="914400" rtl="0" eaLnBrk="0" fontAlgn="base" latinLnBrk="0" hangingPunct="0">
              <a:lnSpc>
                <a:spcPct val="100000"/>
              </a:lnSpc>
              <a:spcBef>
                <a:spcPct val="0"/>
              </a:spcBef>
              <a:spcAft>
                <a:spcPct val="0"/>
              </a:spcAft>
              <a:buClrTx/>
              <a:buSzPct val="100000"/>
              <a:buFontTx/>
              <a:buAutoNum type="alphaUcPeriod"/>
              <a:tabLst>
                <a:tab pos="368300" algn="l"/>
              </a:tabLst>
            </a:pPr>
            <a:r>
              <a:rPr kumimoji="0" lang="en-US" sz="1800" b="1" i="0" u="none" strike="noStrike" cap="none" normalizeH="0" baseline="0" dirty="0" smtClean="0">
                <a:ln>
                  <a:noFill/>
                </a:ln>
                <a:solidFill>
                  <a:schemeClr val="tx1"/>
                </a:solidFill>
                <a:effectLst/>
                <a:latin typeface="Calibri" pitchFamily="34" charset="0"/>
                <a:ea typeface="Calibri" pitchFamily="34" charset="0"/>
                <a:cs typeface="Calibri" pitchFamily="34" charset="0"/>
              </a:rPr>
              <a:t>When calculating Date of Maturity, the following point must be considered</a:t>
            </a:r>
            <a:r>
              <a:rPr kumimoji="0" lang="en-US" sz="1800" b="1"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p>
          <a:p>
            <a:pPr marL="457200" marR="0" lvl="1" indent="0" defTabSz="914400" rtl="0" eaLnBrk="0" fontAlgn="base" latinLnBrk="0" hangingPunct="0">
              <a:lnSpc>
                <a:spcPct val="100000"/>
              </a:lnSpc>
              <a:spcBef>
                <a:spcPct val="0"/>
              </a:spcBef>
              <a:spcAft>
                <a:spcPct val="0"/>
              </a:spcAft>
              <a:buClrTx/>
              <a:buSzPct val="100000"/>
              <a:buFontTx/>
              <a:buAutoNum type="alphaUcPeriod"/>
              <a:tabLst>
                <a:tab pos="368300" algn="l"/>
              </a:tabLst>
            </a:pPr>
            <a:endParaRPr kumimoji="0" lang="en-US" sz="1800" b="0" i="0" u="none" strike="noStrike" cap="none" normalizeH="0" baseline="0" dirty="0" smtClean="0">
              <a:ln>
                <a:noFill/>
              </a:ln>
              <a:solidFill>
                <a:schemeClr val="tx1"/>
              </a:solidFill>
              <a:effectLst/>
              <a:latin typeface="Calibri" pitchFamily="34" charset="0"/>
              <a:cs typeface="Calibri" pitchFamily="34" charset="0"/>
            </a:endParaRPr>
          </a:p>
          <a:p>
            <a:pPr marL="914400" eaLnBrk="0" fontAlgn="base" hangingPunct="0">
              <a:spcBef>
                <a:spcPct val="0"/>
              </a:spcBef>
              <a:spcAft>
                <a:spcPct val="0"/>
              </a:spcAft>
              <a:buClrTx/>
              <a:buSzPct val="100000"/>
              <a:buFontTx/>
              <a:buAutoNum type="arabicPeriod"/>
              <a:tabLst>
                <a:tab pos="368300" algn="l"/>
              </a:tabLst>
            </a:pPr>
            <a:r>
              <a:rPr kumimoji="0" lang="en-US" sz="18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In case “Bill at Sight” or “Bill on demand” 3 days of grace are NOT allowed</a:t>
            </a:r>
            <a:r>
              <a:rPr kumimoji="0" lang="en-US" sz="18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p>
          <a:p>
            <a:pPr marL="914400" eaLnBrk="0" fontAlgn="base" hangingPunct="0">
              <a:spcBef>
                <a:spcPct val="0"/>
              </a:spcBef>
              <a:spcAft>
                <a:spcPct val="0"/>
              </a:spcAft>
              <a:buClrTx/>
              <a:buSzPct val="100000"/>
              <a:buFontTx/>
              <a:buAutoNum type="arabicPeriod"/>
              <a:tabLst>
                <a:tab pos="368300" algn="l"/>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marL="914400" eaLnBrk="0" fontAlgn="base" hangingPunct="0">
              <a:spcBef>
                <a:spcPct val="0"/>
              </a:spcBef>
              <a:spcAft>
                <a:spcPct val="0"/>
              </a:spcAft>
              <a:buClrTx/>
              <a:buSzPct val="100000"/>
              <a:buFontTx/>
              <a:buAutoNum type="arabicPeriod"/>
              <a:tabLst>
                <a:tab pos="368300" algn="l"/>
              </a:tabLst>
            </a:pPr>
            <a:endParaRPr kumimoji="0" lang="en-US" sz="18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6145" name="Group 1"/>
          <p:cNvGrpSpPr>
            <a:grpSpLocks/>
          </p:cNvGrpSpPr>
          <p:nvPr/>
        </p:nvGrpSpPr>
        <p:grpSpPr bwMode="auto">
          <a:xfrm>
            <a:off x="958850" y="876300"/>
            <a:ext cx="63500" cy="63500"/>
            <a:chOff x="1510" y="659"/>
            <a:chExt cx="100" cy="100"/>
          </a:xfrm>
        </p:grpSpPr>
        <p:sp>
          <p:nvSpPr>
            <p:cNvPr id="6147" name="Freeform 3"/>
            <p:cNvSpPr>
              <a:spLocks/>
            </p:cNvSpPr>
            <p:nvPr/>
          </p:nvSpPr>
          <p:spPr bwMode="auto">
            <a:xfrm>
              <a:off x="1520" y="669"/>
              <a:ext cx="80" cy="80"/>
            </a:xfrm>
            <a:custGeom>
              <a:avLst/>
              <a:gdLst/>
              <a:ahLst/>
              <a:cxnLst>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 ang="0">
                  <a:pos x="77" y="56"/>
                </a:cxn>
                <a:cxn ang="0">
                  <a:pos x="68" y="68"/>
                </a:cxn>
                <a:cxn ang="0">
                  <a:pos x="56" y="77"/>
                </a:cxn>
                <a:cxn ang="0">
                  <a:pos x="40" y="80"/>
                </a:cxn>
              </a:cxnLst>
              <a:rect l="0" t="0" r="r" b="b"/>
              <a:pathLst>
                <a:path w="80" h="80">
                  <a:moveTo>
                    <a:pt x="40" y="80"/>
                  </a:move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lnTo>
                    <a:pt x="77" y="56"/>
                  </a:lnTo>
                  <a:lnTo>
                    <a:pt x="68" y="68"/>
                  </a:lnTo>
                  <a:lnTo>
                    <a:pt x="56" y="77"/>
                  </a:lnTo>
                  <a:lnTo>
                    <a:pt x="40" y="8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46" name="Freeform 2"/>
            <p:cNvSpPr>
              <a:spLocks/>
            </p:cNvSpPr>
            <p:nvPr/>
          </p:nvSpPr>
          <p:spPr bwMode="auto">
            <a:xfrm>
              <a:off x="1520" y="669"/>
              <a:ext cx="80" cy="80"/>
            </a:xfrm>
            <a:custGeom>
              <a:avLst/>
              <a:gdLst/>
              <a:ahLst/>
              <a:cxnLst>
                <a:cxn ang="0">
                  <a:pos x="80" y="40"/>
                </a:cxn>
                <a:cxn ang="0">
                  <a:pos x="77" y="56"/>
                </a:cxn>
                <a:cxn ang="0">
                  <a:pos x="68" y="68"/>
                </a:cxn>
                <a:cxn ang="0">
                  <a:pos x="56" y="77"/>
                </a:cxn>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Lst>
              <a:rect l="0" t="0" r="r" b="b"/>
              <a:pathLst>
                <a:path w="80" h="80">
                  <a:moveTo>
                    <a:pt x="80" y="40"/>
                  </a:moveTo>
                  <a:lnTo>
                    <a:pt x="77" y="56"/>
                  </a:lnTo>
                  <a:lnTo>
                    <a:pt x="68" y="68"/>
                  </a:lnTo>
                  <a:lnTo>
                    <a:pt x="56" y="77"/>
                  </a:lnTo>
                  <a:lnTo>
                    <a:pt x="40" y="80"/>
                  </a:ln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close/>
                </a:path>
              </a:pathLst>
            </a:cu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6149" name="Rectangle 5"/>
          <p:cNvSpPr>
            <a:spLocks noChangeArrowheads="1"/>
          </p:cNvSpPr>
          <p:nvPr/>
        </p:nvSpPr>
        <p:spPr bwMode="auto">
          <a:xfrm>
            <a:off x="2416629" y="2817845"/>
            <a:ext cx="6316824"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8300" algn="l"/>
              </a:tabLst>
            </a:pPr>
            <a:r>
              <a:rPr kumimoji="0" lang="en-US" sz="1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When the term of bill is mentioned in no of days, then Date of drawing the bill is not included.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76;p16"/>
          <p:cNvPicPr preferRelativeResize="0"/>
          <p:nvPr/>
        </p:nvPicPr>
        <p:blipFill rotWithShape="1">
          <a:blip r:embed="rId2">
            <a:alphaModFix/>
          </a:blip>
          <a:srcRect/>
          <a:stretch/>
        </p:blipFill>
        <p:spPr>
          <a:xfrm>
            <a:off x="7707086" y="3965511"/>
            <a:ext cx="1429114" cy="1160114"/>
          </a:xfrm>
          <a:prstGeom prst="rect">
            <a:avLst/>
          </a:prstGeom>
          <a:noFill/>
          <a:ln>
            <a:noFill/>
          </a:ln>
        </p:spPr>
      </p:pic>
      <p:sp>
        <p:nvSpPr>
          <p:cNvPr id="4106"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4107" name="Rectangle 11"/>
          <p:cNvSpPr>
            <a:spLocks noChangeArrowheads="1"/>
          </p:cNvSpPr>
          <p:nvPr/>
        </p:nvSpPr>
        <p:spPr bwMode="auto">
          <a:xfrm>
            <a:off x="1464906" y="1412412"/>
            <a:ext cx="7455159" cy="6155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Date of payment is included in determining date of maturity.</a:t>
            </a:r>
            <a:endParaRPr kumimoji="0" lang="en-US" sz="18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4108" name="Rectangle 12"/>
          <p:cNvSpPr>
            <a:spLocks noChangeArrowheads="1"/>
          </p:cNvSpPr>
          <p:nvPr/>
        </p:nvSpPr>
        <p:spPr bwMode="auto">
          <a:xfrm>
            <a:off x="1156995" y="373225"/>
            <a:ext cx="7679096"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If date of maturity falls on a day which is public holiday; the maturity date of the bill shall be “</a:t>
            </a:r>
            <a:r>
              <a:rPr kumimoji="0" lang="en-US" sz="18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PRECEEDING </a:t>
            </a:r>
            <a:r>
              <a:rPr kumimoji="0" lang="en-US" sz="18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DAY’.</a:t>
            </a:r>
            <a:endParaRPr kumimoji="0" lang="en-US" sz="18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09" name="Rectangle 13"/>
          <p:cNvSpPr>
            <a:spLocks noChangeArrowheads="1"/>
          </p:cNvSpPr>
          <p:nvPr/>
        </p:nvSpPr>
        <p:spPr bwMode="auto">
          <a:xfrm>
            <a:off x="1222310" y="2295330"/>
            <a:ext cx="7707086"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If maturity date is on an emergent holiday declared under the Negotiable Installment Act. 1881, the next working day immediately after the holiday will be considered as the date of maturity.</a:t>
            </a:r>
            <a:endParaRPr kumimoji="0" lang="en-US" sz="18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When the period is stated in months the date of maturity shall be calculated in terms of</a:t>
            </a:r>
            <a:endParaRPr kumimoji="0" lang="en-US" sz="18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calendar months ignoring the no. of days in a month.</a:t>
            </a:r>
            <a:endParaRPr kumimoji="0" lang="en-US" sz="1800"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pic>
        <p:nvPicPr>
          <p:cNvPr id="4" name="image2.jpeg"/>
          <p:cNvPicPr/>
          <p:nvPr/>
        </p:nvPicPr>
        <p:blipFill>
          <a:blip r:embed="rId4" cstate="print"/>
          <a:stretch>
            <a:fillRect/>
          </a:stretch>
        </p:blipFill>
        <p:spPr>
          <a:xfrm>
            <a:off x="1194318" y="2379306"/>
            <a:ext cx="7016621" cy="2764194"/>
          </a:xfrm>
          <a:prstGeom prst="rect">
            <a:avLst/>
          </a:prstGeom>
        </p:spPr>
      </p:pic>
      <p:sp>
        <p:nvSpPr>
          <p:cNvPr id="48129" name="Rectangle 1"/>
          <p:cNvSpPr>
            <a:spLocks noChangeArrowheads="1"/>
          </p:cNvSpPr>
          <p:nvPr/>
        </p:nvSpPr>
        <p:spPr bwMode="auto">
          <a:xfrm>
            <a:off x="1203648" y="317240"/>
            <a:ext cx="7940351" cy="2099242"/>
          </a:xfrm>
          <a:prstGeom prst="rect">
            <a:avLst/>
          </a:prstGeom>
          <a:noFill/>
          <a:ln w="9525">
            <a:noFill/>
            <a:miter lim="800000"/>
            <a:headEnd/>
            <a:tailEnd/>
          </a:ln>
          <a:effectLst/>
        </p:spPr>
        <p:txBody>
          <a:bodyPr vert="horz" wrap="square" lIns="330096" tIns="15870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8300" algn="l"/>
              </a:tabLst>
            </a:pPr>
            <a:r>
              <a:rPr kumimoji="0" lang="en-US" sz="1800" b="1" i="0" u="none" strike="noStrike" cap="none" normalizeH="0" baseline="0" dirty="0" smtClean="0">
                <a:ln>
                  <a:noFill/>
                </a:ln>
                <a:solidFill>
                  <a:srgbClr val="FF0000"/>
                </a:solidFill>
                <a:effectLst/>
                <a:latin typeface="Arial" pitchFamily="34" charset="0"/>
                <a:ea typeface="Calibri" pitchFamily="34" charset="0"/>
                <a:cs typeface="Calibri" pitchFamily="34" charset="0"/>
              </a:rPr>
              <a:t>Kinds of Bills of Exchange</a:t>
            </a: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800" b="1" i="0" u="none" strike="noStrike" cap="none" normalizeH="0" baseline="0" dirty="0" smtClean="0">
                <a:ln>
                  <a:noFill/>
                </a:ln>
                <a:solidFill>
                  <a:srgbClr val="FF0000"/>
                </a:solidFill>
                <a:effectLst/>
                <a:latin typeface="Gill Sans MT" pitchFamily="34" charset="0"/>
                <a:ea typeface="Calibri" pitchFamily="34" charset="0"/>
                <a:cs typeface="Calibri" pitchFamily="34" charset="0"/>
              </a:rPr>
              <a:t>Trade Bills:- </a:t>
            </a:r>
            <a:r>
              <a:rPr kumimoji="0" lang="en-US" sz="1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Those bills that are written because of business transactions are called trade bills.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800" b="1" i="0" u="none" strike="noStrike" cap="none" normalizeH="0" baseline="0" dirty="0" err="1" smtClean="0">
                <a:ln>
                  <a:noFill/>
                </a:ln>
                <a:solidFill>
                  <a:srgbClr val="FF0000"/>
                </a:solidFill>
                <a:effectLst/>
                <a:latin typeface="Gill Sans MT" pitchFamily="34" charset="0"/>
                <a:ea typeface="Calibri" pitchFamily="34" charset="0"/>
                <a:cs typeface="Calibri" pitchFamily="34" charset="0"/>
              </a:rPr>
              <a:t>Accomodation</a:t>
            </a:r>
            <a:r>
              <a:rPr kumimoji="0" lang="en-US" sz="1800" b="1" i="0" u="none" strike="noStrike" cap="none" normalizeH="0" baseline="0" dirty="0" smtClean="0">
                <a:ln>
                  <a:noFill/>
                </a:ln>
                <a:solidFill>
                  <a:srgbClr val="FF0000"/>
                </a:solidFill>
                <a:effectLst/>
                <a:latin typeface="Gill Sans MT" pitchFamily="34" charset="0"/>
                <a:ea typeface="Calibri" pitchFamily="34" charset="0"/>
                <a:cs typeface="Calibri" pitchFamily="34" charset="0"/>
              </a:rPr>
              <a:t> Bill:- </a:t>
            </a:r>
            <a:r>
              <a:rPr kumimoji="0" lang="en-US" sz="1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Those bills that the business writes for mutual help are called </a:t>
            </a:r>
            <a:r>
              <a:rPr kumimoji="0" lang="en-US" sz="18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accomodation</a:t>
            </a:r>
            <a:r>
              <a:rPr kumimoji="0" lang="en-US" sz="18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bill.</a:t>
            </a:r>
            <a:endParaRPr kumimoji="0" lang="en-US" sz="1800" b="1"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sz="1800" b="1" i="0" u="none" strike="noStrike" cap="none" normalizeH="0" baseline="0" dirty="0" smtClean="0">
                <a:ln>
                  <a:noFill/>
                </a:ln>
                <a:solidFill>
                  <a:srgbClr val="FF0000"/>
                </a:solidFill>
                <a:effectLst/>
                <a:latin typeface="Arial" pitchFamily="34" charset="0"/>
                <a:ea typeface="Calibri" pitchFamily="34" charset="0"/>
                <a:cs typeface="Calibri" pitchFamily="34" charset="0"/>
              </a:rPr>
              <a:t>Specimen of Bill of exchange</a:t>
            </a: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BILL OF EXCHANGE</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NUMBER:8</a:t>
            </a:r>
            <a:endParaRPr b="1"/>
          </a:p>
          <a:p>
            <a:pPr marL="0" lvl="0" indent="0" algn="l" rtl="0">
              <a:spcBef>
                <a:spcPts val="0"/>
              </a:spcBef>
              <a:spcAft>
                <a:spcPts val="0"/>
              </a:spcAft>
              <a:buNone/>
            </a:pPr>
            <a:r>
              <a:rPr lang="en" b="1" dirty="0"/>
              <a:t>CHAPTER NAME </a:t>
            </a:r>
            <a:r>
              <a:rPr lang="en" b="1" dirty="0" smtClean="0"/>
              <a:t>: BILL OF EXCHANGE</a:t>
            </a:r>
          </a:p>
          <a:p>
            <a:pPr marL="0" lvl="0" indent="0" algn="l" rtl="0">
              <a:spcBef>
                <a:spcPts val="0"/>
              </a:spcBef>
              <a:spcAft>
                <a:spcPts val="0"/>
              </a:spcAft>
              <a:buNone/>
            </a:pPr>
            <a:r>
              <a:rPr lang="en" b="1" dirty="0" smtClean="0"/>
              <a:t>CLASS-72</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7781730" y="4665306"/>
            <a:ext cx="1354469" cy="460319"/>
          </a:xfrm>
          <a:prstGeom prst="rect">
            <a:avLst/>
          </a:prstGeom>
          <a:noFill/>
          <a:ln>
            <a:noFill/>
          </a:ln>
        </p:spPr>
      </p:pic>
      <p:sp>
        <p:nvSpPr>
          <p:cNvPr id="44033" name="Rectangle 1"/>
          <p:cNvSpPr>
            <a:spLocks noChangeArrowheads="1"/>
          </p:cNvSpPr>
          <p:nvPr/>
        </p:nvSpPr>
        <p:spPr bwMode="auto">
          <a:xfrm>
            <a:off x="942392" y="251927"/>
            <a:ext cx="8201608" cy="3604142"/>
          </a:xfrm>
          <a:prstGeom prst="rect">
            <a:avLst/>
          </a:prstGeom>
          <a:noFill/>
          <a:ln w="9525">
            <a:noFill/>
            <a:miter lim="800000"/>
            <a:headEnd/>
            <a:tailEnd/>
          </a:ln>
          <a:effectLst/>
        </p:spPr>
        <p:txBody>
          <a:bodyPr vert="horz" wrap="square" lIns="330096" tIns="155526"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8300" algn="l"/>
              </a:tabLst>
            </a:pPr>
            <a:r>
              <a:rPr kumimoji="0" lang="en-US" sz="1600" b="1" i="0" u="none" strike="noStrike" cap="none" normalizeH="0" baseline="0" dirty="0" smtClean="0">
                <a:ln>
                  <a:noFill/>
                </a:ln>
                <a:solidFill>
                  <a:srgbClr val="FF0000"/>
                </a:solidFill>
                <a:effectLst/>
                <a:latin typeface="Gill Sans MT" pitchFamily="34" charset="0"/>
                <a:ea typeface="Calibri" pitchFamily="34" charset="0"/>
                <a:cs typeface="Calibri" pitchFamily="34" charset="0"/>
              </a:rPr>
              <a:t>Note:- </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Value received means the bill has been issued in exchange of some consideration. These words are very important because law does not consider those agreements which have been made without considerations.</a:t>
            </a:r>
            <a:endPar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368300" algn="l"/>
              </a:tabLst>
            </a:pPr>
            <a:r>
              <a:rPr kumimoji="0" lang="en-US" sz="1600" b="1" i="0" u="none" strike="noStrike" cap="none" normalizeH="0" baseline="0" dirty="0" smtClean="0">
                <a:ln>
                  <a:noFill/>
                </a:ln>
                <a:solidFill>
                  <a:srgbClr val="FF0000"/>
                </a:solidFill>
                <a:effectLst/>
                <a:latin typeface="Arial" pitchFamily="34" charset="0"/>
                <a:ea typeface="Calibri" pitchFamily="34" charset="0"/>
                <a:cs typeface="Calibri" pitchFamily="34" charset="0"/>
              </a:rPr>
              <a:t>PROMISSORY NOTE</a:t>
            </a: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 Promissory note is an instrument in writing (not being a bank note or a currency note) containing an unconditional undertaking signed by the maker to pay a certain sum of money only or to the order of a certain person or to be the bearer of the instrument.</a:t>
            </a:r>
            <a:endPar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sz="1600" b="1" i="0" u="none" strike="noStrike" cap="none" normalizeH="0" baseline="0" dirty="0" smtClean="0">
                <a:ln>
                  <a:noFill/>
                </a:ln>
                <a:solidFill>
                  <a:srgbClr val="FF0000"/>
                </a:solidFill>
                <a:effectLst/>
                <a:latin typeface="Arial" pitchFamily="34" charset="0"/>
                <a:ea typeface="Calibri" pitchFamily="34" charset="0"/>
                <a:cs typeface="Calibri" pitchFamily="34" charset="0"/>
              </a:rPr>
              <a:t>Features of promissory note</a:t>
            </a: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There must be an unconditional promise to pay a certain sum of money on a certain date.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It must be signed by the maker.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 name of the payee must be mentioned on it.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It must be stamped according to its value.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pic>
        <p:nvPicPr>
          <p:cNvPr id="4" name="image3.jpeg"/>
          <p:cNvPicPr/>
          <p:nvPr/>
        </p:nvPicPr>
        <p:blipFill>
          <a:blip r:embed="rId4" cstate="print"/>
          <a:stretch>
            <a:fillRect/>
          </a:stretch>
        </p:blipFill>
        <p:spPr>
          <a:xfrm>
            <a:off x="1287624" y="2892490"/>
            <a:ext cx="6979298" cy="2251010"/>
          </a:xfrm>
          <a:prstGeom prst="rect">
            <a:avLst/>
          </a:prstGeom>
        </p:spPr>
      </p:pic>
      <p:sp>
        <p:nvSpPr>
          <p:cNvPr id="43009" name="Rectangle 1"/>
          <p:cNvSpPr>
            <a:spLocks noChangeArrowheads="1"/>
          </p:cNvSpPr>
          <p:nvPr/>
        </p:nvSpPr>
        <p:spPr bwMode="auto">
          <a:xfrm>
            <a:off x="1231640" y="466530"/>
            <a:ext cx="7912359" cy="2033870"/>
          </a:xfrm>
          <a:prstGeom prst="rect">
            <a:avLst/>
          </a:prstGeom>
          <a:noFill/>
          <a:ln w="9525">
            <a:noFill/>
            <a:miter lim="800000"/>
            <a:headEnd/>
            <a:tailEnd/>
          </a:ln>
          <a:effectLst/>
        </p:spPr>
        <p:txBody>
          <a:bodyPr vert="horz" wrap="square" lIns="330096" tIns="6348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8300" algn="l"/>
              </a:tabLst>
            </a:pPr>
            <a:r>
              <a:rPr kumimoji="0" lang="en-US" sz="1600" b="1" i="0" u="none" strike="noStrike" cap="none" normalizeH="0" baseline="0" dirty="0" smtClean="0">
                <a:ln>
                  <a:noFill/>
                </a:ln>
                <a:solidFill>
                  <a:srgbClr val="FF0000"/>
                </a:solidFill>
                <a:effectLst/>
                <a:latin typeface="Arial" pitchFamily="34" charset="0"/>
                <a:ea typeface="Calibri" pitchFamily="34" charset="0"/>
                <a:cs typeface="Calibri" pitchFamily="34" charset="0"/>
              </a:rPr>
              <a:t>PARTIES TO PROMISSORY NOTE</a:t>
            </a: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The maker: </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 maker is the person who makes the promise to pay the amount on a certain date. Maker of a bill must sign the promissory note before giving it to the payee.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The Payee: </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 payee is the person who is entitled to get the payment from the maker of promissory note. Payee is the person who has granted the credit.</a:t>
            </a:r>
            <a:endPar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Specimen of Promissory Note</a:t>
            </a: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86444" y="3993502"/>
            <a:ext cx="1170475" cy="998376"/>
          </a:xfrm>
          <a:prstGeom prst="rect">
            <a:avLst/>
          </a:prstGeom>
          <a:noFill/>
          <a:ln>
            <a:noFill/>
          </a:ln>
        </p:spPr>
      </p:pic>
      <p:sp>
        <p:nvSpPr>
          <p:cNvPr id="40961" name="Rectangle 1"/>
          <p:cNvSpPr>
            <a:spLocks noChangeArrowheads="1"/>
          </p:cNvSpPr>
          <p:nvPr/>
        </p:nvSpPr>
        <p:spPr bwMode="auto">
          <a:xfrm>
            <a:off x="1147664" y="615820"/>
            <a:ext cx="7996335" cy="3942745"/>
          </a:xfrm>
          <a:prstGeom prst="rect">
            <a:avLst/>
          </a:prstGeom>
          <a:noFill/>
          <a:ln w="9525">
            <a:noFill/>
            <a:miter lim="800000"/>
            <a:headEnd/>
            <a:tailEnd/>
          </a:ln>
          <a:effectLst/>
        </p:spPr>
        <p:txBody>
          <a:bodyPr vert="horz" wrap="square" lIns="368184" tIns="3174" rIns="228528"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8300" algn="l"/>
              </a:tabLst>
            </a:pPr>
            <a:r>
              <a:rPr kumimoji="0" lang="en-US" sz="1600" b="1" i="0" u="none" strike="noStrike" cap="none" normalizeH="0" baseline="0" dirty="0" smtClean="0">
                <a:ln>
                  <a:noFill/>
                </a:ln>
                <a:solidFill>
                  <a:srgbClr val="FF0000"/>
                </a:solidFill>
                <a:effectLst/>
                <a:latin typeface="Gill Sans MT" pitchFamily="34" charset="0"/>
                <a:ea typeface="Times New Roman" pitchFamily="18" charset="0"/>
                <a:cs typeface="Mangal" pitchFamily="18" charset="0"/>
              </a:rPr>
              <a:t>Important terms</a:t>
            </a:r>
            <a:endParaRPr kumimoji="0" lang="en-US"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Term of Bill: </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The period intervening between the date on which a bill is drawn and the date on which it becomes due for payment is called "Term of Bill".</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Due Date: </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Due date is the date on which the payment of the bill is due.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68300" algn="l"/>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In case of ‘Bill at Sight’:- Due date is the date on which a bill is presented for the payment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68300" algn="l"/>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In case of ‘Bill after date’:- Due Date = Date of Drawing + Term of Bill.</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68300" algn="l"/>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In case of ‘Bill after sight’:-Due date = Date of Acceptance +Term of Bill.</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Days of Grace: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Drawee</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is allowed three extra days after the due date of bill for making payments. Such 3 days are known as ‘Days of Grace’. It is a custom to add the days of grace.</a:t>
            </a:r>
            <a:endPar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Date of Maturity: The date which comes after adding three days of grace to the due date of a bill is called </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“Date of maturity".</a:t>
            </a:r>
            <a:endParaRPr kumimoji="0" lang="en-US" sz="1600" b="1"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1" i="0" u="none" strike="noStrike" cap="none" normalizeH="0" baseline="0" dirty="0" smtClean="0">
                <a:ln>
                  <a:noFill/>
                </a:ln>
                <a:solidFill>
                  <a:schemeClr val="tx1"/>
                </a:solidFill>
                <a:effectLst/>
                <a:latin typeface="Gill Sans MT" pitchFamily="34" charset="0"/>
                <a:ea typeface="Calibri" pitchFamily="34" charset="0"/>
                <a:cs typeface="Calibri" pitchFamily="34" charset="0"/>
              </a:rPr>
              <a:t>Discounting of Bill</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When the bill is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encashed</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from the bank before its due date, it is known as discounting of bill. Bank deducts its charges from the amount of bill and is disburses the balance amount.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744</TotalTime>
  <Words>2468</Words>
  <Application>Microsoft Office PowerPoint</Application>
  <PresentationFormat>On-screen Show (16:9)</PresentationFormat>
  <Paragraphs>336</Paragraphs>
  <Slides>33</Slides>
  <Notes>25</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33</cp:revision>
  <dcterms:modified xsi:type="dcterms:W3CDTF">2021-12-14T12:26:54Z</dcterms:modified>
</cp:coreProperties>
</file>