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comments/comment6.xml" ContentType="application/vnd.openxmlformats-officedocument.presentationml.comments+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s/comment4.xml" ContentType="application/vnd.openxmlformats-officedocument.presentationml.comment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comments/comment2.xml" ContentType="application/vnd.openxmlformats-officedocument.presentationml.comment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comments/comment7.xml" ContentType="application/vnd.openxmlformats-officedocument.presentationml.comments+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comments/comment5.xml" ContentType="application/vnd.openxmlformats-officedocument.presentationml.comment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omments/comment3.xml" ContentType="application/vnd.openxmlformats-officedocument.presentationml.comments+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8" r:id="rId1"/>
  </p:sldMasterIdLst>
  <p:notesMasterIdLst>
    <p:notesMasterId r:id="rId34"/>
  </p:notesMasterIdLst>
  <p:sldIdLst>
    <p:sldId id="256" r:id="rId2"/>
    <p:sldId id="271" r:id="rId3"/>
    <p:sldId id="263" r:id="rId4"/>
    <p:sldId id="300" r:id="rId5"/>
    <p:sldId id="370" r:id="rId6"/>
    <p:sldId id="404" r:id="rId7"/>
    <p:sldId id="264" r:id="rId8"/>
    <p:sldId id="389" r:id="rId9"/>
    <p:sldId id="272" r:id="rId10"/>
    <p:sldId id="405" r:id="rId11"/>
    <p:sldId id="406" r:id="rId12"/>
    <p:sldId id="273" r:id="rId13"/>
    <p:sldId id="270" r:id="rId14"/>
    <p:sldId id="257" r:id="rId15"/>
    <p:sldId id="339" r:id="rId16"/>
    <p:sldId id="407" r:id="rId17"/>
    <p:sldId id="408" r:id="rId18"/>
    <p:sldId id="269" r:id="rId19"/>
    <p:sldId id="391" r:id="rId20"/>
    <p:sldId id="375" r:id="rId21"/>
    <p:sldId id="409" r:id="rId22"/>
    <p:sldId id="410" r:id="rId23"/>
    <p:sldId id="302" r:id="rId24"/>
    <p:sldId id="373" r:id="rId25"/>
    <p:sldId id="304" r:id="rId26"/>
    <p:sldId id="377" r:id="rId27"/>
    <p:sldId id="411" r:id="rId28"/>
    <p:sldId id="412" r:id="rId29"/>
    <p:sldId id="305" r:id="rId30"/>
    <p:sldId id="266" r:id="rId31"/>
    <p:sldId id="275" r:id="rId32"/>
    <p:sldId id="403" r:id="rId3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0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98387" autoAdjust="0"/>
  </p:normalViewPr>
  <p:slideViewPr>
    <p:cSldViewPr snapToGrid="0">
      <p:cViewPr>
        <p:scale>
          <a:sx n="102" d="100"/>
          <a:sy n="102" d="100"/>
        </p:scale>
        <p:origin x="18" y="-24"/>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
    <p:pos x="6000" y="100"/>
    <p:text>+amanrouniyar@odmegroup.org How come the website here is ODM Egroup and not ODM PS?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6:04.724" idx="9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00">
    <p:pos x="6000" y="100"/>
    <p:text>+amanrouniyar@odmegroup.org How come the website here is ODM Egroup and not ODM PS?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6:04.724" idx="10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02">
    <p:pos x="6000" y="100"/>
    <p:text>+amanrouniyar@odmegroup.org How come the website here is ODM Egroup and not ODM PS?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6:04.724" idx="103">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04">
    <p:pos x="6000" y="100"/>
    <p:text>+amanrouniyar@odmegroup.org How come the website here is ODM Egroup and not ODM PS?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6:04.724" idx="105">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06">
    <p:pos x="6000" y="100"/>
    <p:text>+amanrouniyar@odmegroup.org How come the website here is ODM Egroup and not ODM PS?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6:04.724" idx="107">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08">
    <p:pos x="6000" y="100"/>
    <p:text>+amanrouniyar@odmegroup.org How come the website here is ODM Egroup and not ODM PS?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6:04.724" idx="1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0">
    <p:pos x="6000" y="10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269923"/>
            <a:ext cx="7406640" cy="1104138"/>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387548"/>
            <a:ext cx="7406640" cy="131445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9/13/2021</a:t>
            </a:fld>
            <a:endParaRPr lang="en-US"/>
          </a:p>
        </p:txBody>
      </p:sp>
      <p:sp>
        <p:nvSpPr>
          <p:cNvPr id="20" name="Footer Placeholder 19"/>
          <p:cNvSpPr>
            <a:spLocks noGrp="1"/>
          </p:cNvSpPr>
          <p:nvPr>
            <p:ph type="ftr" sz="quarter" idx="11"/>
          </p:nvPr>
        </p:nvSpPr>
        <p:spPr/>
        <p:txBody>
          <a:bodyPr/>
          <a:lstStyle>
            <a:extLst/>
          </a:lstStyle>
          <a:p>
            <a:endParaRPr kumimoji="0" lang="en-US"/>
          </a:p>
        </p:txBody>
      </p:sp>
      <p:sp>
        <p:nvSpPr>
          <p:cNvPr id="10" name="Slide Number Placeholder 9"/>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Oval 7"/>
          <p:cNvSpPr/>
          <p:nvPr/>
        </p:nvSpPr>
        <p:spPr>
          <a:xfrm>
            <a:off x="921433" y="106035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008762"/>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9/13/2021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05980"/>
            <a:ext cx="1828800" cy="4388644"/>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05980"/>
            <a:ext cx="5562600" cy="4388644"/>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9/13/2021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9/13/2021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41"/>
            <a:ext cx="6858000"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1950244"/>
            <a:ext cx="6400800" cy="17145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800100"/>
            <a:ext cx="6400800" cy="1132284"/>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9/13/2021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0" name="Rectangle 9"/>
          <p:cNvSpPr/>
          <p:nvPr/>
        </p:nvSpPr>
        <p:spPr bwMode="invGray">
          <a:xfrm>
            <a:off x="2286000" y="0"/>
            <a:ext cx="76200"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11099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059403"/>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9/13/2021</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70252"/>
            <a:ext cx="8229600" cy="85725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9/13/2021</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7C3A134-F1C3-464B-BF47-54DC2DE08F52}" type="datetimeFigureOut">
              <a:rPr lang="en-US" smtClean="0"/>
              <a:pPr/>
              <a:t>9/13/2021</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51435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7C3A134-F1C3-464B-BF47-54DC2DE08F52}" type="datetimeFigureOut">
              <a:rPr lang="en-US" smtClean="0"/>
              <a:pPr/>
              <a:t>9/13/2021</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6" name="Rectangle 5"/>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2583"/>
            <a:ext cx="3810000" cy="871538"/>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055223"/>
            <a:ext cx="3810000" cy="523875"/>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600201"/>
            <a:ext cx="8153400" cy="299442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9/13/2021</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800100"/>
            <a:ext cx="2743200" cy="14859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9/13/2021</a:t>
            </a:fld>
            <a:endParaRPr lang="en-US" dirty="0"/>
          </a:p>
        </p:txBody>
      </p:sp>
      <p:sp>
        <p:nvSpPr>
          <p:cNvPr id="6" name="Footer Placeholder 5"/>
          <p:cNvSpPr>
            <a:spLocks noGrp="1"/>
          </p:cNvSpPr>
          <p:nvPr>
            <p:ph type="ftr" sz="quarter" idx="11"/>
          </p:nvPr>
        </p:nvSpPr>
        <p:spPr/>
        <p:txBody>
          <a:bodyPr/>
          <a:lstStyle>
            <a:extLst/>
          </a:lstStyle>
          <a:p>
            <a:endParaRPr kumimoji="0" lang="en-US" dirty="0"/>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Rectangle 7"/>
          <p:cNvSpPr/>
          <p:nvPr/>
        </p:nvSpPr>
        <p:spPr>
          <a:xfrm>
            <a:off x="762000" y="800100"/>
            <a:ext cx="4572000" cy="3429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857253"/>
            <a:ext cx="4419600" cy="2635898"/>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715756"/>
            <a:ext cx="685800"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702589"/>
            <a:ext cx="649224"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3600450"/>
            <a:ext cx="4419600" cy="5715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611941"/>
            <a:ext cx="1638887" cy="1229165"/>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7" y="15827"/>
            <a:ext cx="1702191" cy="1276643"/>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2" y="791308"/>
            <a:ext cx="1125717" cy="826968"/>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4" y="-41"/>
            <a:ext cx="8131127"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05979"/>
            <a:ext cx="7498080" cy="85725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085850"/>
            <a:ext cx="7498080" cy="360045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4729162"/>
            <a:ext cx="2133600" cy="357188"/>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7C3A134-F1C3-464B-BF47-54DC2DE08F52}" type="datetimeFigureOut">
              <a:rPr lang="en-US" smtClean="0"/>
              <a:pPr/>
              <a:t>9/13/2021</a:t>
            </a:fld>
            <a:endParaRPr lang="en-US" dirty="0"/>
          </a:p>
        </p:txBody>
      </p:sp>
      <p:sp>
        <p:nvSpPr>
          <p:cNvPr id="10" name="Footer Placeholder 9"/>
          <p:cNvSpPr>
            <a:spLocks noGrp="1"/>
          </p:cNvSpPr>
          <p:nvPr>
            <p:ph type="ftr" sz="quarter" idx="3"/>
          </p:nvPr>
        </p:nvSpPr>
        <p:spPr>
          <a:xfrm>
            <a:off x="5715000" y="4729162"/>
            <a:ext cx="2895600" cy="357188"/>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dirty="0"/>
          </a:p>
        </p:txBody>
      </p:sp>
      <p:sp>
        <p:nvSpPr>
          <p:cNvPr id="22" name="Slide Number Placeholder 21"/>
          <p:cNvSpPr>
            <a:spLocks noGrp="1"/>
          </p:cNvSpPr>
          <p:nvPr>
            <p:ph type="sldNum" sz="quarter" idx="4"/>
          </p:nvPr>
        </p:nvSpPr>
        <p:spPr>
          <a:xfrm>
            <a:off x="8613648" y="4729162"/>
            <a:ext cx="457200" cy="357188"/>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5" name="Rectangle 14"/>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comments" Target="../comments/comment3.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comments" Target="../comments/comment4.xm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comments" Target="../comments/comment5.xml"/><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comments" Target="../comments/comment6.xml"/><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comments" Target="../comments/commen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comments" Target="../comments/commen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DEPRECIATION</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NUMBER:7</a:t>
            </a:r>
            <a:endParaRPr b="1"/>
          </a:p>
          <a:p>
            <a:pPr marL="0" lvl="0" indent="0" algn="l" rtl="0">
              <a:spcBef>
                <a:spcPts val="0"/>
              </a:spcBef>
              <a:spcAft>
                <a:spcPts val="0"/>
              </a:spcAft>
              <a:buNone/>
            </a:pPr>
            <a:r>
              <a:rPr lang="en" b="1" dirty="0"/>
              <a:t>CHAPTER NAME </a:t>
            </a:r>
            <a:r>
              <a:rPr lang="en" b="1" dirty="0" smtClean="0"/>
              <a:t>: DEPRECIATION</a:t>
            </a:r>
          </a:p>
          <a:p>
            <a:pPr marL="0" lvl="0" indent="0" algn="l" rtl="0">
              <a:spcBef>
                <a:spcPts val="0"/>
              </a:spcBef>
              <a:spcAft>
                <a:spcPts val="0"/>
              </a:spcAft>
              <a:buNone/>
            </a:pPr>
            <a:r>
              <a:rPr lang="en" b="1" dirty="0" smtClean="0"/>
              <a:t>CLASS-65</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DEPRECIATION</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NUMBER:7</a:t>
            </a:r>
            <a:endParaRPr b="1"/>
          </a:p>
          <a:p>
            <a:pPr marL="0" lvl="0" indent="0" algn="l" rtl="0">
              <a:spcBef>
                <a:spcPts val="0"/>
              </a:spcBef>
              <a:spcAft>
                <a:spcPts val="0"/>
              </a:spcAft>
              <a:buNone/>
            </a:pPr>
            <a:r>
              <a:rPr lang="en" b="1" dirty="0"/>
              <a:t>CHAPTER NAME </a:t>
            </a:r>
            <a:r>
              <a:rPr lang="en" b="1" dirty="0" smtClean="0"/>
              <a:t>: DEPRECIATION</a:t>
            </a:r>
          </a:p>
          <a:p>
            <a:pPr marL="0" lvl="0" indent="0" algn="l" rtl="0">
              <a:spcBef>
                <a:spcPts val="0"/>
              </a:spcBef>
              <a:spcAft>
                <a:spcPts val="0"/>
              </a:spcAft>
              <a:buNone/>
            </a:pPr>
            <a:r>
              <a:rPr lang="en" b="1" dirty="0" smtClean="0"/>
              <a:t>CLASS-67</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3">
            <a:alphaModFix/>
          </a:blip>
          <a:srcRect/>
          <a:stretch/>
        </p:blipFill>
        <p:spPr>
          <a:xfrm>
            <a:off x="7279751" y="3576689"/>
            <a:ext cx="1170475" cy="1170475"/>
          </a:xfrm>
          <a:prstGeom prst="rect">
            <a:avLst/>
          </a:prstGeom>
          <a:noFill/>
          <a:ln>
            <a:noFill/>
          </a:ln>
        </p:spPr>
      </p:pic>
      <p:sp>
        <p:nvSpPr>
          <p:cNvPr id="40967" name="Rectangle 7"/>
          <p:cNvSpPr>
            <a:spLocks noChangeArrowheads="1"/>
          </p:cNvSpPr>
          <p:nvPr/>
        </p:nvSpPr>
        <p:spPr bwMode="auto">
          <a:xfrm>
            <a:off x="1362268" y="317241"/>
            <a:ext cx="7781731" cy="2539157"/>
          </a:xfrm>
          <a:prstGeom prst="rect">
            <a:avLst/>
          </a:prstGeom>
          <a:noFill/>
          <a:ln w="9525">
            <a:noFill/>
            <a:miter lim="800000"/>
            <a:headEnd/>
            <a:tailEnd/>
          </a:ln>
          <a:effectLst/>
        </p:spPr>
        <p:txBody>
          <a:bodyPr vert="horz" wrap="square" lIns="126960"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1000" algn="l"/>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Arial" pitchFamily="34" charset="0"/>
              </a:rPr>
              <a:t>Methods of providing depreciation</a:t>
            </a:r>
            <a:endParaRPr kumimoji="0" lang="en-US" sz="1800" b="1"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81000" algn="l"/>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Arial" pitchFamily="34" charset="0"/>
              </a:rPr>
              <a:t>Straight line method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8100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This method is also known as ‘original cost method’.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8100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Under this method, depreciation is charged at fixed percentage on the original cost of the asset, throughout its estimated life.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8100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Under this method the amount of depreciation is uniform from year to year. That is why this method is also known as ‘Fixed Installment Method’ or Equal installment method’.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40961" name="Group 1"/>
          <p:cNvGrpSpPr>
            <a:grpSpLocks/>
          </p:cNvGrpSpPr>
          <p:nvPr/>
        </p:nvGrpSpPr>
        <p:grpSpPr bwMode="auto">
          <a:xfrm>
            <a:off x="2208213" y="825500"/>
            <a:ext cx="127000" cy="44450"/>
            <a:chOff x="3477" y="580"/>
            <a:chExt cx="200" cy="70"/>
          </a:xfrm>
        </p:grpSpPr>
        <p:sp>
          <p:nvSpPr>
            <p:cNvPr id="40966" name="Line 6"/>
            <p:cNvSpPr>
              <a:spLocks noChangeShapeType="1"/>
            </p:cNvSpPr>
            <p:nvPr/>
          </p:nvSpPr>
          <p:spPr bwMode="auto">
            <a:xfrm>
              <a:off x="3479" y="581"/>
              <a:ext cx="195" cy="0"/>
            </a:xfrm>
            <a:prstGeom prst="line">
              <a:avLst/>
            </a:prstGeom>
            <a:noFill/>
            <a:ln w="127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0965" name="Line 5"/>
            <p:cNvSpPr>
              <a:spLocks noChangeShapeType="1"/>
            </p:cNvSpPr>
            <p:nvPr/>
          </p:nvSpPr>
          <p:spPr bwMode="auto">
            <a:xfrm>
              <a:off x="3477" y="586"/>
              <a:ext cx="200" cy="0"/>
            </a:xfrm>
            <a:prstGeom prst="line">
              <a:avLst/>
            </a:prstGeom>
            <a:noFill/>
            <a:ln w="508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0964" name="AutoShape 4"/>
            <p:cNvSpPr>
              <a:spLocks/>
            </p:cNvSpPr>
            <p:nvPr/>
          </p:nvSpPr>
          <p:spPr bwMode="auto">
            <a:xfrm>
              <a:off x="3478" y="591"/>
              <a:ext cx="195" cy="48"/>
            </a:xfrm>
            <a:custGeom>
              <a:avLst/>
              <a:gdLst/>
              <a:ahLst/>
              <a:cxnLst>
                <a:cxn ang="0">
                  <a:pos x="0" y="0"/>
                </a:cxn>
                <a:cxn ang="0">
                  <a:pos x="194" y="0"/>
                </a:cxn>
                <a:cxn ang="0">
                  <a:pos x="0" y="48"/>
                </a:cxn>
                <a:cxn ang="0">
                  <a:pos x="194" y="48"/>
                </a:cxn>
              </a:cxnLst>
              <a:rect l="0" t="0" r="r" b="b"/>
              <a:pathLst>
                <a:path w="195" h="48">
                  <a:moveTo>
                    <a:pt x="0" y="0"/>
                  </a:moveTo>
                  <a:lnTo>
                    <a:pt x="194" y="0"/>
                  </a:lnTo>
                  <a:moveTo>
                    <a:pt x="0" y="48"/>
                  </a:moveTo>
                  <a:lnTo>
                    <a:pt x="194" y="48"/>
                  </a:lnTo>
                </a:path>
              </a:pathLst>
            </a:custGeom>
            <a:noFill/>
            <a:ln w="127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0963" name="Line 3"/>
            <p:cNvSpPr>
              <a:spLocks noChangeShapeType="1"/>
            </p:cNvSpPr>
            <p:nvPr/>
          </p:nvSpPr>
          <p:spPr bwMode="auto">
            <a:xfrm>
              <a:off x="3477" y="644"/>
              <a:ext cx="200" cy="0"/>
            </a:xfrm>
            <a:prstGeom prst="line">
              <a:avLst/>
            </a:prstGeom>
            <a:noFill/>
            <a:ln w="508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0962" name="Line 2"/>
            <p:cNvSpPr>
              <a:spLocks noChangeShapeType="1"/>
            </p:cNvSpPr>
            <p:nvPr/>
          </p:nvSpPr>
          <p:spPr bwMode="auto">
            <a:xfrm>
              <a:off x="3479" y="649"/>
              <a:ext cx="195" cy="0"/>
            </a:xfrm>
            <a:prstGeom prst="line">
              <a:avLst/>
            </a:prstGeom>
            <a:noFill/>
            <a:ln w="127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40968" name="Rectangle 8"/>
          <p:cNvSpPr>
            <a:spLocks noChangeArrowheads="1"/>
          </p:cNvSpPr>
          <p:nvPr/>
        </p:nvSpPr>
        <p:spPr bwMode="auto">
          <a:xfrm>
            <a:off x="1380930" y="2883158"/>
            <a:ext cx="8144069"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100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The annual amount of depreciation can be easily calculated by the following formula:  Annual Depreciation   </a:t>
            </a:r>
          </a:p>
          <a:p>
            <a:pPr marL="0" marR="0" lvl="0" indent="0" algn="l" defTabSz="914400" rtl="0" eaLnBrk="1" fontAlgn="base" latinLnBrk="0" hangingPunct="1">
              <a:lnSpc>
                <a:spcPct val="100000"/>
              </a:lnSpc>
              <a:spcBef>
                <a:spcPct val="0"/>
              </a:spcBef>
              <a:spcAft>
                <a:spcPct val="0"/>
              </a:spcAft>
              <a:buClrTx/>
              <a:buSzTx/>
              <a:buFontTx/>
              <a:buNone/>
              <a:tabLst>
                <a:tab pos="381000" algn="l"/>
              </a:tabLst>
            </a:pPr>
            <a:r>
              <a:rPr lang="en-US" sz="1800" dirty="0" smtClean="0">
                <a:solidFill>
                  <a:schemeClr val="tx1"/>
                </a:solidFill>
                <a:latin typeface="Arial" pitchFamily="34" charset="0"/>
                <a:ea typeface="Cambria" pitchFamily="18" charset="0"/>
                <a:cs typeface="Arial" pitchFamily="34" charset="0"/>
              </a:rPr>
              <a:t>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40969" name="Group 9"/>
          <p:cNvGrpSpPr>
            <a:grpSpLocks/>
          </p:cNvGrpSpPr>
          <p:nvPr/>
        </p:nvGrpSpPr>
        <p:grpSpPr bwMode="auto">
          <a:xfrm>
            <a:off x="3433665" y="4114799"/>
            <a:ext cx="3125754" cy="765111"/>
            <a:chOff x="3820" y="355"/>
            <a:chExt cx="3571" cy="500"/>
          </a:xfrm>
        </p:grpSpPr>
        <p:pic>
          <p:nvPicPr>
            <p:cNvPr id="40970" name="Picture 10"/>
            <p:cNvPicPr>
              <a:picLocks noChangeAspect="1" noChangeArrowheads="1"/>
            </p:cNvPicPr>
            <p:nvPr/>
          </p:nvPicPr>
          <p:blipFill>
            <a:blip r:embed="rId4"/>
            <a:srcRect/>
            <a:stretch>
              <a:fillRect/>
            </a:stretch>
          </p:blipFill>
          <p:spPr bwMode="auto">
            <a:xfrm>
              <a:off x="3852" y="355"/>
              <a:ext cx="3539" cy="201"/>
            </a:xfrm>
            <a:prstGeom prst="rect">
              <a:avLst/>
            </a:prstGeom>
            <a:noFill/>
          </p:spPr>
        </p:pic>
        <p:pic>
          <p:nvPicPr>
            <p:cNvPr id="40971" name="Picture 11"/>
            <p:cNvPicPr>
              <a:picLocks noChangeAspect="1" noChangeArrowheads="1"/>
            </p:cNvPicPr>
            <p:nvPr/>
          </p:nvPicPr>
          <p:blipFill>
            <a:blip r:embed="rId5"/>
            <a:srcRect/>
            <a:stretch>
              <a:fillRect/>
            </a:stretch>
          </p:blipFill>
          <p:spPr bwMode="auto">
            <a:xfrm>
              <a:off x="4505" y="655"/>
              <a:ext cx="2088" cy="200"/>
            </a:xfrm>
            <a:prstGeom prst="rect">
              <a:avLst/>
            </a:prstGeom>
            <a:noFill/>
          </p:spPr>
        </p:pic>
        <p:sp>
          <p:nvSpPr>
            <p:cNvPr id="40972" name="Line 12"/>
            <p:cNvSpPr>
              <a:spLocks noChangeShapeType="1"/>
            </p:cNvSpPr>
            <p:nvPr/>
          </p:nvSpPr>
          <p:spPr bwMode="auto">
            <a:xfrm>
              <a:off x="3820" y="620"/>
              <a:ext cx="3440" cy="0"/>
            </a:xfrm>
            <a:prstGeom prst="line">
              <a:avLst/>
            </a:prstGeom>
            <a:noFill/>
            <a:ln w="127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p:cNvSpPr>
            <a:spLocks noChangeArrowheads="1"/>
          </p:cNvSpPr>
          <p:nvPr/>
        </p:nvSpPr>
        <p:spPr bwMode="auto">
          <a:xfrm>
            <a:off x="0" y="457200"/>
            <a:ext cx="1107996" cy="49244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t/>
            </a:r>
            <a:b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Google Shape;76;p16"/>
          <p:cNvPicPr preferRelativeResize="0"/>
          <p:nvPr/>
        </p:nvPicPr>
        <p:blipFill rotWithShape="1">
          <a:blip r:embed="rId2">
            <a:alphaModFix/>
          </a:blip>
          <a:srcRect/>
          <a:stretch/>
        </p:blipFill>
        <p:spPr>
          <a:xfrm>
            <a:off x="7949682" y="4450702"/>
            <a:ext cx="1073020" cy="674922"/>
          </a:xfrm>
          <a:prstGeom prst="rect">
            <a:avLst/>
          </a:prstGeom>
          <a:noFill/>
          <a:ln>
            <a:noFill/>
          </a:ln>
        </p:spPr>
      </p:pic>
      <p:sp>
        <p:nvSpPr>
          <p:cNvPr id="39941" name="Rectangle 5"/>
          <p:cNvSpPr>
            <a:spLocks noChangeArrowheads="1"/>
          </p:cNvSpPr>
          <p:nvPr/>
        </p:nvSpPr>
        <p:spPr bwMode="auto">
          <a:xfrm>
            <a:off x="1147664" y="653142"/>
            <a:ext cx="7996335"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4488" algn="l"/>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Arial" pitchFamily="34" charset="0"/>
              </a:rPr>
              <a:t>For examples:</a:t>
            </a:r>
            <a:r>
              <a:rPr kumimoji="0" lang="en-US" sz="1800" b="1" i="0" u="none" strike="noStrike" cap="none" normalizeH="0" baseline="0" dirty="0" smtClean="0">
                <a:ln>
                  <a:noFill/>
                </a:ln>
                <a:solidFill>
                  <a:schemeClr val="tx1"/>
                </a:solidFill>
                <a:effectLst/>
                <a:latin typeface="Arial" pitchFamily="34" charset="0"/>
                <a:ea typeface="Cambria" pitchFamily="18" charset="0"/>
                <a:cs typeface="Arial" pitchFamily="34" charset="0"/>
              </a:rPr>
              <a:t>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A firm purchases a machine for Rs. 2,25,000 on April 1, 2013. The expected life of this machine is 5 years. After 5 years the scrap of this machine would be realized Rs. 25,000. Under straight line method, the amount of depreciation can be calculated as under: Annual Depreciation = Rs. 40,000</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884488"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884488"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39937" name="Group 1"/>
          <p:cNvGrpSpPr>
            <a:grpSpLocks/>
          </p:cNvGrpSpPr>
          <p:nvPr/>
        </p:nvGrpSpPr>
        <p:grpSpPr bwMode="auto">
          <a:xfrm>
            <a:off x="2724538" y="1959430"/>
            <a:ext cx="3163077" cy="419876"/>
            <a:chOff x="3300" y="1202"/>
            <a:chExt cx="1572" cy="452"/>
          </a:xfrm>
        </p:grpSpPr>
        <p:pic>
          <p:nvPicPr>
            <p:cNvPr id="39940" name="Picture 4"/>
            <p:cNvPicPr>
              <a:picLocks noChangeAspect="1" noChangeArrowheads="1"/>
            </p:cNvPicPr>
            <p:nvPr/>
          </p:nvPicPr>
          <p:blipFill>
            <a:blip r:embed="rId3"/>
            <a:srcRect/>
            <a:stretch>
              <a:fillRect/>
            </a:stretch>
          </p:blipFill>
          <p:spPr bwMode="auto">
            <a:xfrm>
              <a:off x="3330" y="1202"/>
              <a:ext cx="761" cy="190"/>
            </a:xfrm>
            <a:prstGeom prst="rect">
              <a:avLst/>
            </a:prstGeom>
            <a:noFill/>
          </p:spPr>
        </p:pic>
        <p:sp>
          <p:nvSpPr>
            <p:cNvPr id="39939" name="AutoShape 3"/>
            <p:cNvSpPr>
              <a:spLocks/>
            </p:cNvSpPr>
            <p:nvPr/>
          </p:nvSpPr>
          <p:spPr bwMode="auto">
            <a:xfrm>
              <a:off x="4010" y="1202"/>
              <a:ext cx="861" cy="452"/>
            </a:xfrm>
            <a:custGeom>
              <a:avLst/>
              <a:gdLst/>
              <a:ahLst/>
              <a:cxnLst>
                <a:cxn ang="0">
                  <a:pos x="48" y="355"/>
                </a:cxn>
                <a:cxn ang="0">
                  <a:pos x="34" y="329"/>
                </a:cxn>
                <a:cxn ang="0">
                  <a:pos x="79" y="300"/>
                </a:cxn>
                <a:cxn ang="0">
                  <a:pos x="15" y="302"/>
                </a:cxn>
                <a:cxn ang="0">
                  <a:pos x="10" y="380"/>
                </a:cxn>
                <a:cxn ang="0">
                  <a:pos x="52" y="363"/>
                </a:cxn>
                <a:cxn ang="0">
                  <a:pos x="57" y="437"/>
                </a:cxn>
                <a:cxn ang="0">
                  <a:pos x="25" y="405"/>
                </a:cxn>
                <a:cxn ang="0">
                  <a:pos x="4" y="431"/>
                </a:cxn>
                <a:cxn ang="0">
                  <a:pos x="59" y="448"/>
                </a:cxn>
                <a:cxn ang="0">
                  <a:pos x="111" y="88"/>
                </a:cxn>
                <a:cxn ang="0">
                  <a:pos x="242" y="95"/>
                </a:cxn>
                <a:cxn ang="0">
                  <a:pos x="329" y="3"/>
                </a:cxn>
                <a:cxn ang="0">
                  <a:pos x="292" y="53"/>
                </a:cxn>
                <a:cxn ang="0">
                  <a:pos x="291" y="15"/>
                </a:cxn>
                <a:cxn ang="0">
                  <a:pos x="331" y="68"/>
                </a:cxn>
                <a:cxn ang="0">
                  <a:pos x="271" y="139"/>
                </a:cxn>
                <a:cxn ang="0">
                  <a:pos x="359" y="105"/>
                </a:cxn>
                <a:cxn ang="0">
                  <a:pos x="343" y="126"/>
                </a:cxn>
                <a:cxn ang="0">
                  <a:pos x="341" y="81"/>
                </a:cxn>
                <a:cxn ang="0">
                  <a:pos x="459" y="72"/>
                </a:cxn>
                <a:cxn ang="0">
                  <a:pos x="400" y="65"/>
                </a:cxn>
                <a:cxn ang="0">
                  <a:pos x="442" y="22"/>
                </a:cxn>
                <a:cxn ang="0">
                  <a:pos x="455" y="1"/>
                </a:cxn>
                <a:cxn ang="0">
                  <a:pos x="392" y="0"/>
                </a:cxn>
                <a:cxn ang="0">
                  <a:pos x="398" y="80"/>
                </a:cxn>
                <a:cxn ang="0">
                  <a:pos x="444" y="76"/>
                </a:cxn>
                <a:cxn ang="0">
                  <a:pos x="397" y="135"/>
                </a:cxn>
                <a:cxn ang="0">
                  <a:pos x="381" y="105"/>
                </a:cxn>
                <a:cxn ang="0">
                  <a:pos x="395" y="143"/>
                </a:cxn>
                <a:cxn ang="0">
                  <a:pos x="465" y="122"/>
                </a:cxn>
                <a:cxn ang="0">
                  <a:pos x="512" y="147"/>
                </a:cxn>
                <a:cxn ang="0">
                  <a:pos x="502" y="182"/>
                </a:cxn>
                <a:cxn ang="0">
                  <a:pos x="523" y="166"/>
                </a:cxn>
                <a:cxn ang="0">
                  <a:pos x="640" y="48"/>
                </a:cxn>
                <a:cxn ang="0">
                  <a:pos x="620" y="99"/>
                </a:cxn>
                <a:cxn ang="0">
                  <a:pos x="584" y="141"/>
                </a:cxn>
                <a:cxn ang="0">
                  <a:pos x="571" y="48"/>
                </a:cxn>
                <a:cxn ang="0">
                  <a:pos x="611" y="16"/>
                </a:cxn>
                <a:cxn ang="0">
                  <a:pos x="605" y="0"/>
                </a:cxn>
                <a:cxn ang="0">
                  <a:pos x="549" y="93"/>
                </a:cxn>
                <a:cxn ang="0">
                  <a:pos x="602" y="152"/>
                </a:cxn>
                <a:cxn ang="0">
                  <a:pos x="641" y="93"/>
                </a:cxn>
                <a:cxn ang="0">
                  <a:pos x="737" y="15"/>
                </a:cxn>
                <a:cxn ang="0">
                  <a:pos x="720" y="137"/>
                </a:cxn>
                <a:cxn ang="0">
                  <a:pos x="681" y="103"/>
                </a:cxn>
                <a:cxn ang="0">
                  <a:pos x="693" y="11"/>
                </a:cxn>
                <a:cxn ang="0">
                  <a:pos x="729" y="58"/>
                </a:cxn>
                <a:cxn ang="0">
                  <a:pos x="665" y="30"/>
                </a:cxn>
                <a:cxn ang="0">
                  <a:pos x="674" y="138"/>
                </a:cxn>
                <a:cxn ang="0">
                  <a:pos x="737" y="138"/>
                </a:cxn>
                <a:cxn ang="0">
                  <a:pos x="859" y="48"/>
                </a:cxn>
                <a:cxn ang="0">
                  <a:pos x="839" y="99"/>
                </a:cxn>
                <a:cxn ang="0">
                  <a:pos x="803" y="141"/>
                </a:cxn>
                <a:cxn ang="0">
                  <a:pos x="790" y="48"/>
                </a:cxn>
                <a:cxn ang="0">
                  <a:pos x="830" y="16"/>
                </a:cxn>
                <a:cxn ang="0">
                  <a:pos x="825" y="0"/>
                </a:cxn>
                <a:cxn ang="0">
                  <a:pos x="769" y="93"/>
                </a:cxn>
                <a:cxn ang="0">
                  <a:pos x="821" y="152"/>
                </a:cxn>
                <a:cxn ang="0">
                  <a:pos x="860" y="93"/>
                </a:cxn>
              </a:cxnLst>
              <a:rect l="0" t="0" r="r" b="b"/>
              <a:pathLst>
                <a:path w="861" h="452">
                  <a:moveTo>
                    <a:pt x="88" y="403"/>
                  </a:moveTo>
                  <a:lnTo>
                    <a:pt x="85" y="386"/>
                  </a:lnTo>
                  <a:lnTo>
                    <a:pt x="78" y="372"/>
                  </a:lnTo>
                  <a:lnTo>
                    <a:pt x="69" y="363"/>
                  </a:lnTo>
                  <a:lnTo>
                    <a:pt x="68" y="362"/>
                  </a:lnTo>
                  <a:lnTo>
                    <a:pt x="54" y="356"/>
                  </a:lnTo>
                  <a:lnTo>
                    <a:pt x="52" y="355"/>
                  </a:lnTo>
                  <a:lnTo>
                    <a:pt x="48" y="355"/>
                  </a:lnTo>
                  <a:lnTo>
                    <a:pt x="34" y="355"/>
                  </a:lnTo>
                  <a:lnTo>
                    <a:pt x="27" y="359"/>
                  </a:lnTo>
                  <a:lnTo>
                    <a:pt x="20" y="365"/>
                  </a:lnTo>
                  <a:lnTo>
                    <a:pt x="20" y="327"/>
                  </a:lnTo>
                  <a:lnTo>
                    <a:pt x="22" y="327"/>
                  </a:lnTo>
                  <a:lnTo>
                    <a:pt x="26" y="328"/>
                  </a:lnTo>
                  <a:lnTo>
                    <a:pt x="30" y="329"/>
                  </a:lnTo>
                  <a:lnTo>
                    <a:pt x="34" y="329"/>
                  </a:lnTo>
                  <a:lnTo>
                    <a:pt x="48" y="327"/>
                  </a:lnTo>
                  <a:lnTo>
                    <a:pt x="49" y="327"/>
                  </a:lnTo>
                  <a:lnTo>
                    <a:pt x="61" y="322"/>
                  </a:lnTo>
                  <a:lnTo>
                    <a:pt x="71" y="316"/>
                  </a:lnTo>
                  <a:lnTo>
                    <a:pt x="79" y="308"/>
                  </a:lnTo>
                  <a:lnTo>
                    <a:pt x="79" y="307"/>
                  </a:lnTo>
                  <a:lnTo>
                    <a:pt x="79" y="301"/>
                  </a:lnTo>
                  <a:lnTo>
                    <a:pt x="79" y="300"/>
                  </a:lnTo>
                  <a:lnTo>
                    <a:pt x="77" y="300"/>
                  </a:lnTo>
                  <a:lnTo>
                    <a:pt x="76" y="301"/>
                  </a:lnTo>
                  <a:lnTo>
                    <a:pt x="75" y="301"/>
                  </a:lnTo>
                  <a:lnTo>
                    <a:pt x="65" y="305"/>
                  </a:lnTo>
                  <a:lnTo>
                    <a:pt x="55" y="308"/>
                  </a:lnTo>
                  <a:lnTo>
                    <a:pt x="33" y="308"/>
                  </a:lnTo>
                  <a:lnTo>
                    <a:pt x="24" y="305"/>
                  </a:lnTo>
                  <a:lnTo>
                    <a:pt x="15" y="302"/>
                  </a:lnTo>
                  <a:lnTo>
                    <a:pt x="13" y="301"/>
                  </a:lnTo>
                  <a:lnTo>
                    <a:pt x="12" y="300"/>
                  </a:lnTo>
                  <a:lnTo>
                    <a:pt x="11" y="300"/>
                  </a:lnTo>
                  <a:lnTo>
                    <a:pt x="11" y="301"/>
                  </a:lnTo>
                  <a:lnTo>
                    <a:pt x="9" y="301"/>
                  </a:lnTo>
                  <a:lnTo>
                    <a:pt x="9" y="378"/>
                  </a:lnTo>
                  <a:lnTo>
                    <a:pt x="10" y="379"/>
                  </a:lnTo>
                  <a:lnTo>
                    <a:pt x="10" y="380"/>
                  </a:lnTo>
                  <a:lnTo>
                    <a:pt x="11" y="380"/>
                  </a:lnTo>
                  <a:lnTo>
                    <a:pt x="17" y="380"/>
                  </a:lnTo>
                  <a:lnTo>
                    <a:pt x="18" y="380"/>
                  </a:lnTo>
                  <a:lnTo>
                    <a:pt x="19" y="378"/>
                  </a:lnTo>
                  <a:lnTo>
                    <a:pt x="24" y="369"/>
                  </a:lnTo>
                  <a:lnTo>
                    <a:pt x="30" y="365"/>
                  </a:lnTo>
                  <a:lnTo>
                    <a:pt x="33" y="363"/>
                  </a:lnTo>
                  <a:lnTo>
                    <a:pt x="52" y="363"/>
                  </a:lnTo>
                  <a:lnTo>
                    <a:pt x="56" y="366"/>
                  </a:lnTo>
                  <a:lnTo>
                    <a:pt x="59" y="370"/>
                  </a:lnTo>
                  <a:lnTo>
                    <a:pt x="63" y="376"/>
                  </a:lnTo>
                  <a:lnTo>
                    <a:pt x="65" y="384"/>
                  </a:lnTo>
                  <a:lnTo>
                    <a:pt x="65" y="415"/>
                  </a:lnTo>
                  <a:lnTo>
                    <a:pt x="64" y="423"/>
                  </a:lnTo>
                  <a:lnTo>
                    <a:pt x="61" y="429"/>
                  </a:lnTo>
                  <a:lnTo>
                    <a:pt x="57" y="437"/>
                  </a:lnTo>
                  <a:lnTo>
                    <a:pt x="50" y="442"/>
                  </a:lnTo>
                  <a:lnTo>
                    <a:pt x="25" y="442"/>
                  </a:lnTo>
                  <a:lnTo>
                    <a:pt x="16" y="435"/>
                  </a:lnTo>
                  <a:lnTo>
                    <a:pt x="12" y="426"/>
                  </a:lnTo>
                  <a:lnTo>
                    <a:pt x="12" y="425"/>
                  </a:lnTo>
                  <a:lnTo>
                    <a:pt x="19" y="425"/>
                  </a:lnTo>
                  <a:lnTo>
                    <a:pt x="25" y="420"/>
                  </a:lnTo>
                  <a:lnTo>
                    <a:pt x="25" y="405"/>
                  </a:lnTo>
                  <a:lnTo>
                    <a:pt x="20" y="400"/>
                  </a:lnTo>
                  <a:lnTo>
                    <a:pt x="5" y="400"/>
                  </a:lnTo>
                  <a:lnTo>
                    <a:pt x="0" y="405"/>
                  </a:lnTo>
                  <a:lnTo>
                    <a:pt x="0" y="415"/>
                  </a:lnTo>
                  <a:lnTo>
                    <a:pt x="0" y="416"/>
                  </a:lnTo>
                  <a:lnTo>
                    <a:pt x="0" y="417"/>
                  </a:lnTo>
                  <a:lnTo>
                    <a:pt x="1" y="425"/>
                  </a:lnTo>
                  <a:lnTo>
                    <a:pt x="4" y="431"/>
                  </a:lnTo>
                  <a:lnTo>
                    <a:pt x="9" y="437"/>
                  </a:lnTo>
                  <a:lnTo>
                    <a:pt x="10" y="439"/>
                  </a:lnTo>
                  <a:lnTo>
                    <a:pt x="14" y="443"/>
                  </a:lnTo>
                  <a:lnTo>
                    <a:pt x="16" y="444"/>
                  </a:lnTo>
                  <a:lnTo>
                    <a:pt x="22" y="449"/>
                  </a:lnTo>
                  <a:lnTo>
                    <a:pt x="29" y="452"/>
                  </a:lnTo>
                  <a:lnTo>
                    <a:pt x="39" y="452"/>
                  </a:lnTo>
                  <a:lnTo>
                    <a:pt x="59" y="448"/>
                  </a:lnTo>
                  <a:lnTo>
                    <a:pt x="66" y="442"/>
                  </a:lnTo>
                  <a:lnTo>
                    <a:pt x="74" y="437"/>
                  </a:lnTo>
                  <a:lnTo>
                    <a:pt x="84" y="422"/>
                  </a:lnTo>
                  <a:lnTo>
                    <a:pt x="88" y="403"/>
                  </a:lnTo>
                  <a:moveTo>
                    <a:pt x="242" y="90"/>
                  </a:moveTo>
                  <a:lnTo>
                    <a:pt x="240" y="89"/>
                  </a:lnTo>
                  <a:lnTo>
                    <a:pt x="238" y="88"/>
                  </a:lnTo>
                  <a:lnTo>
                    <a:pt x="111" y="88"/>
                  </a:lnTo>
                  <a:lnTo>
                    <a:pt x="109" y="89"/>
                  </a:lnTo>
                  <a:lnTo>
                    <a:pt x="107" y="90"/>
                  </a:lnTo>
                  <a:lnTo>
                    <a:pt x="107" y="95"/>
                  </a:lnTo>
                  <a:lnTo>
                    <a:pt x="109" y="95"/>
                  </a:lnTo>
                  <a:lnTo>
                    <a:pt x="111" y="96"/>
                  </a:lnTo>
                  <a:lnTo>
                    <a:pt x="238" y="96"/>
                  </a:lnTo>
                  <a:lnTo>
                    <a:pt x="240" y="95"/>
                  </a:lnTo>
                  <a:lnTo>
                    <a:pt x="242" y="95"/>
                  </a:lnTo>
                  <a:lnTo>
                    <a:pt x="242" y="90"/>
                  </a:lnTo>
                  <a:moveTo>
                    <a:pt x="359" y="42"/>
                  </a:moveTo>
                  <a:lnTo>
                    <a:pt x="358" y="40"/>
                  </a:lnTo>
                  <a:lnTo>
                    <a:pt x="358" y="37"/>
                  </a:lnTo>
                  <a:lnTo>
                    <a:pt x="353" y="23"/>
                  </a:lnTo>
                  <a:lnTo>
                    <a:pt x="343" y="11"/>
                  </a:lnTo>
                  <a:lnTo>
                    <a:pt x="329" y="3"/>
                  </a:lnTo>
                  <a:lnTo>
                    <a:pt x="312" y="0"/>
                  </a:lnTo>
                  <a:lnTo>
                    <a:pt x="296" y="4"/>
                  </a:lnTo>
                  <a:lnTo>
                    <a:pt x="283" y="12"/>
                  </a:lnTo>
                  <a:lnTo>
                    <a:pt x="274" y="24"/>
                  </a:lnTo>
                  <a:lnTo>
                    <a:pt x="271" y="39"/>
                  </a:lnTo>
                  <a:lnTo>
                    <a:pt x="271" y="46"/>
                  </a:lnTo>
                  <a:lnTo>
                    <a:pt x="276" y="53"/>
                  </a:lnTo>
                  <a:lnTo>
                    <a:pt x="292" y="53"/>
                  </a:lnTo>
                  <a:lnTo>
                    <a:pt x="297" y="46"/>
                  </a:lnTo>
                  <a:lnTo>
                    <a:pt x="297" y="33"/>
                  </a:lnTo>
                  <a:lnTo>
                    <a:pt x="293" y="26"/>
                  </a:lnTo>
                  <a:lnTo>
                    <a:pt x="284" y="26"/>
                  </a:lnTo>
                  <a:lnTo>
                    <a:pt x="285" y="24"/>
                  </a:lnTo>
                  <a:lnTo>
                    <a:pt x="286" y="23"/>
                  </a:lnTo>
                  <a:lnTo>
                    <a:pt x="291" y="15"/>
                  </a:lnTo>
                  <a:lnTo>
                    <a:pt x="297" y="11"/>
                  </a:lnTo>
                  <a:lnTo>
                    <a:pt x="307" y="11"/>
                  </a:lnTo>
                  <a:lnTo>
                    <a:pt x="319" y="14"/>
                  </a:lnTo>
                  <a:lnTo>
                    <a:pt x="328" y="21"/>
                  </a:lnTo>
                  <a:lnTo>
                    <a:pt x="334" y="32"/>
                  </a:lnTo>
                  <a:lnTo>
                    <a:pt x="336" y="45"/>
                  </a:lnTo>
                  <a:lnTo>
                    <a:pt x="336" y="58"/>
                  </a:lnTo>
                  <a:lnTo>
                    <a:pt x="331" y="68"/>
                  </a:lnTo>
                  <a:lnTo>
                    <a:pt x="321" y="82"/>
                  </a:lnTo>
                  <a:lnTo>
                    <a:pt x="317" y="86"/>
                  </a:lnTo>
                  <a:lnTo>
                    <a:pt x="313" y="91"/>
                  </a:lnTo>
                  <a:lnTo>
                    <a:pt x="304" y="101"/>
                  </a:lnTo>
                  <a:lnTo>
                    <a:pt x="290" y="117"/>
                  </a:lnTo>
                  <a:lnTo>
                    <a:pt x="280" y="128"/>
                  </a:lnTo>
                  <a:lnTo>
                    <a:pt x="272" y="138"/>
                  </a:lnTo>
                  <a:lnTo>
                    <a:pt x="271" y="139"/>
                  </a:lnTo>
                  <a:lnTo>
                    <a:pt x="271" y="147"/>
                  </a:lnTo>
                  <a:lnTo>
                    <a:pt x="352" y="147"/>
                  </a:lnTo>
                  <a:lnTo>
                    <a:pt x="352" y="146"/>
                  </a:lnTo>
                  <a:lnTo>
                    <a:pt x="354" y="140"/>
                  </a:lnTo>
                  <a:lnTo>
                    <a:pt x="356" y="127"/>
                  </a:lnTo>
                  <a:lnTo>
                    <a:pt x="358" y="113"/>
                  </a:lnTo>
                  <a:lnTo>
                    <a:pt x="359" y="106"/>
                  </a:lnTo>
                  <a:lnTo>
                    <a:pt x="359" y="105"/>
                  </a:lnTo>
                  <a:lnTo>
                    <a:pt x="350" y="105"/>
                  </a:lnTo>
                  <a:lnTo>
                    <a:pt x="350" y="106"/>
                  </a:lnTo>
                  <a:lnTo>
                    <a:pt x="348" y="116"/>
                  </a:lnTo>
                  <a:lnTo>
                    <a:pt x="348" y="118"/>
                  </a:lnTo>
                  <a:lnTo>
                    <a:pt x="347" y="121"/>
                  </a:lnTo>
                  <a:lnTo>
                    <a:pt x="346" y="123"/>
                  </a:lnTo>
                  <a:lnTo>
                    <a:pt x="345" y="125"/>
                  </a:lnTo>
                  <a:lnTo>
                    <a:pt x="343" y="126"/>
                  </a:lnTo>
                  <a:lnTo>
                    <a:pt x="330" y="127"/>
                  </a:lnTo>
                  <a:lnTo>
                    <a:pt x="291" y="127"/>
                  </a:lnTo>
                  <a:lnTo>
                    <a:pt x="304" y="114"/>
                  </a:lnTo>
                  <a:lnTo>
                    <a:pt x="318" y="100"/>
                  </a:lnTo>
                  <a:lnTo>
                    <a:pt x="319" y="100"/>
                  </a:lnTo>
                  <a:lnTo>
                    <a:pt x="326" y="94"/>
                  </a:lnTo>
                  <a:lnTo>
                    <a:pt x="341" y="81"/>
                  </a:lnTo>
                  <a:lnTo>
                    <a:pt x="347" y="75"/>
                  </a:lnTo>
                  <a:lnTo>
                    <a:pt x="351" y="69"/>
                  </a:lnTo>
                  <a:lnTo>
                    <a:pt x="356" y="61"/>
                  </a:lnTo>
                  <a:lnTo>
                    <a:pt x="359" y="55"/>
                  </a:lnTo>
                  <a:lnTo>
                    <a:pt x="359" y="42"/>
                  </a:lnTo>
                  <a:moveTo>
                    <a:pt x="468" y="103"/>
                  </a:moveTo>
                  <a:lnTo>
                    <a:pt x="466" y="86"/>
                  </a:lnTo>
                  <a:lnTo>
                    <a:pt x="459" y="72"/>
                  </a:lnTo>
                  <a:lnTo>
                    <a:pt x="449" y="63"/>
                  </a:lnTo>
                  <a:lnTo>
                    <a:pt x="448" y="62"/>
                  </a:lnTo>
                  <a:lnTo>
                    <a:pt x="435" y="56"/>
                  </a:lnTo>
                  <a:lnTo>
                    <a:pt x="432" y="55"/>
                  </a:lnTo>
                  <a:lnTo>
                    <a:pt x="429" y="55"/>
                  </a:lnTo>
                  <a:lnTo>
                    <a:pt x="414" y="55"/>
                  </a:lnTo>
                  <a:lnTo>
                    <a:pt x="407" y="59"/>
                  </a:lnTo>
                  <a:lnTo>
                    <a:pt x="400" y="65"/>
                  </a:lnTo>
                  <a:lnTo>
                    <a:pt x="400" y="27"/>
                  </a:lnTo>
                  <a:lnTo>
                    <a:pt x="402" y="27"/>
                  </a:lnTo>
                  <a:lnTo>
                    <a:pt x="406" y="28"/>
                  </a:lnTo>
                  <a:lnTo>
                    <a:pt x="411" y="29"/>
                  </a:lnTo>
                  <a:lnTo>
                    <a:pt x="415" y="29"/>
                  </a:lnTo>
                  <a:lnTo>
                    <a:pt x="428" y="27"/>
                  </a:lnTo>
                  <a:lnTo>
                    <a:pt x="429" y="27"/>
                  </a:lnTo>
                  <a:lnTo>
                    <a:pt x="442" y="22"/>
                  </a:lnTo>
                  <a:lnTo>
                    <a:pt x="452" y="16"/>
                  </a:lnTo>
                  <a:lnTo>
                    <a:pt x="460" y="8"/>
                  </a:lnTo>
                  <a:lnTo>
                    <a:pt x="460" y="7"/>
                  </a:lnTo>
                  <a:lnTo>
                    <a:pt x="460" y="1"/>
                  </a:lnTo>
                  <a:lnTo>
                    <a:pt x="459" y="0"/>
                  </a:lnTo>
                  <a:lnTo>
                    <a:pt x="457" y="0"/>
                  </a:lnTo>
                  <a:lnTo>
                    <a:pt x="457" y="1"/>
                  </a:lnTo>
                  <a:lnTo>
                    <a:pt x="455" y="1"/>
                  </a:lnTo>
                  <a:lnTo>
                    <a:pt x="446" y="5"/>
                  </a:lnTo>
                  <a:lnTo>
                    <a:pt x="436" y="8"/>
                  </a:lnTo>
                  <a:lnTo>
                    <a:pt x="414" y="8"/>
                  </a:lnTo>
                  <a:lnTo>
                    <a:pt x="405" y="5"/>
                  </a:lnTo>
                  <a:lnTo>
                    <a:pt x="396" y="2"/>
                  </a:lnTo>
                  <a:lnTo>
                    <a:pt x="394" y="1"/>
                  </a:lnTo>
                  <a:lnTo>
                    <a:pt x="392" y="0"/>
                  </a:lnTo>
                  <a:lnTo>
                    <a:pt x="392" y="1"/>
                  </a:lnTo>
                  <a:lnTo>
                    <a:pt x="390" y="1"/>
                  </a:lnTo>
                  <a:lnTo>
                    <a:pt x="390" y="78"/>
                  </a:lnTo>
                  <a:lnTo>
                    <a:pt x="391" y="79"/>
                  </a:lnTo>
                  <a:lnTo>
                    <a:pt x="391" y="80"/>
                  </a:lnTo>
                  <a:lnTo>
                    <a:pt x="392" y="80"/>
                  </a:lnTo>
                  <a:lnTo>
                    <a:pt x="398" y="80"/>
                  </a:lnTo>
                  <a:lnTo>
                    <a:pt x="400" y="78"/>
                  </a:lnTo>
                  <a:lnTo>
                    <a:pt x="405" y="69"/>
                  </a:lnTo>
                  <a:lnTo>
                    <a:pt x="411" y="65"/>
                  </a:lnTo>
                  <a:lnTo>
                    <a:pt x="414" y="63"/>
                  </a:lnTo>
                  <a:lnTo>
                    <a:pt x="433" y="63"/>
                  </a:lnTo>
                  <a:lnTo>
                    <a:pt x="436" y="66"/>
                  </a:lnTo>
                  <a:lnTo>
                    <a:pt x="440" y="70"/>
                  </a:lnTo>
                  <a:lnTo>
                    <a:pt x="444" y="76"/>
                  </a:lnTo>
                  <a:lnTo>
                    <a:pt x="446" y="84"/>
                  </a:lnTo>
                  <a:lnTo>
                    <a:pt x="446" y="115"/>
                  </a:lnTo>
                  <a:lnTo>
                    <a:pt x="444" y="123"/>
                  </a:lnTo>
                  <a:lnTo>
                    <a:pt x="442" y="129"/>
                  </a:lnTo>
                  <a:lnTo>
                    <a:pt x="437" y="137"/>
                  </a:lnTo>
                  <a:lnTo>
                    <a:pt x="430" y="142"/>
                  </a:lnTo>
                  <a:lnTo>
                    <a:pt x="406" y="142"/>
                  </a:lnTo>
                  <a:lnTo>
                    <a:pt x="397" y="135"/>
                  </a:lnTo>
                  <a:lnTo>
                    <a:pt x="393" y="126"/>
                  </a:lnTo>
                  <a:lnTo>
                    <a:pt x="392" y="125"/>
                  </a:lnTo>
                  <a:lnTo>
                    <a:pt x="399" y="125"/>
                  </a:lnTo>
                  <a:lnTo>
                    <a:pt x="406" y="120"/>
                  </a:lnTo>
                  <a:lnTo>
                    <a:pt x="406" y="105"/>
                  </a:lnTo>
                  <a:lnTo>
                    <a:pt x="400" y="100"/>
                  </a:lnTo>
                  <a:lnTo>
                    <a:pt x="386" y="100"/>
                  </a:lnTo>
                  <a:lnTo>
                    <a:pt x="381" y="105"/>
                  </a:lnTo>
                  <a:lnTo>
                    <a:pt x="381" y="115"/>
                  </a:lnTo>
                  <a:lnTo>
                    <a:pt x="381" y="116"/>
                  </a:lnTo>
                  <a:lnTo>
                    <a:pt x="381" y="117"/>
                  </a:lnTo>
                  <a:lnTo>
                    <a:pt x="382" y="125"/>
                  </a:lnTo>
                  <a:lnTo>
                    <a:pt x="385" y="131"/>
                  </a:lnTo>
                  <a:lnTo>
                    <a:pt x="389" y="137"/>
                  </a:lnTo>
                  <a:lnTo>
                    <a:pt x="391" y="139"/>
                  </a:lnTo>
                  <a:lnTo>
                    <a:pt x="395" y="143"/>
                  </a:lnTo>
                  <a:lnTo>
                    <a:pt x="397" y="144"/>
                  </a:lnTo>
                  <a:lnTo>
                    <a:pt x="403" y="149"/>
                  </a:lnTo>
                  <a:lnTo>
                    <a:pt x="410" y="152"/>
                  </a:lnTo>
                  <a:lnTo>
                    <a:pt x="420" y="152"/>
                  </a:lnTo>
                  <a:lnTo>
                    <a:pt x="439" y="148"/>
                  </a:lnTo>
                  <a:lnTo>
                    <a:pt x="447" y="142"/>
                  </a:lnTo>
                  <a:lnTo>
                    <a:pt x="455" y="137"/>
                  </a:lnTo>
                  <a:lnTo>
                    <a:pt x="465" y="122"/>
                  </a:lnTo>
                  <a:lnTo>
                    <a:pt x="468" y="103"/>
                  </a:lnTo>
                  <a:moveTo>
                    <a:pt x="526" y="133"/>
                  </a:moveTo>
                  <a:lnTo>
                    <a:pt x="521" y="120"/>
                  </a:lnTo>
                  <a:lnTo>
                    <a:pt x="502" y="120"/>
                  </a:lnTo>
                  <a:lnTo>
                    <a:pt x="497" y="127"/>
                  </a:lnTo>
                  <a:lnTo>
                    <a:pt x="497" y="141"/>
                  </a:lnTo>
                  <a:lnTo>
                    <a:pt x="502" y="147"/>
                  </a:lnTo>
                  <a:lnTo>
                    <a:pt x="512" y="147"/>
                  </a:lnTo>
                  <a:lnTo>
                    <a:pt x="514" y="147"/>
                  </a:lnTo>
                  <a:lnTo>
                    <a:pt x="516" y="146"/>
                  </a:lnTo>
                  <a:lnTo>
                    <a:pt x="517" y="145"/>
                  </a:lnTo>
                  <a:lnTo>
                    <a:pt x="517" y="148"/>
                  </a:lnTo>
                  <a:lnTo>
                    <a:pt x="517" y="161"/>
                  </a:lnTo>
                  <a:lnTo>
                    <a:pt x="512" y="172"/>
                  </a:lnTo>
                  <a:lnTo>
                    <a:pt x="502" y="182"/>
                  </a:lnTo>
                  <a:lnTo>
                    <a:pt x="501" y="183"/>
                  </a:lnTo>
                  <a:lnTo>
                    <a:pt x="500" y="184"/>
                  </a:lnTo>
                  <a:lnTo>
                    <a:pt x="500" y="186"/>
                  </a:lnTo>
                  <a:lnTo>
                    <a:pt x="504" y="190"/>
                  </a:lnTo>
                  <a:lnTo>
                    <a:pt x="506" y="190"/>
                  </a:lnTo>
                  <a:lnTo>
                    <a:pt x="509" y="187"/>
                  </a:lnTo>
                  <a:lnTo>
                    <a:pt x="518" y="177"/>
                  </a:lnTo>
                  <a:lnTo>
                    <a:pt x="523" y="166"/>
                  </a:lnTo>
                  <a:lnTo>
                    <a:pt x="525" y="153"/>
                  </a:lnTo>
                  <a:lnTo>
                    <a:pt x="525" y="151"/>
                  </a:lnTo>
                  <a:lnTo>
                    <a:pt x="526" y="148"/>
                  </a:lnTo>
                  <a:lnTo>
                    <a:pt x="526" y="145"/>
                  </a:lnTo>
                  <a:lnTo>
                    <a:pt x="526" y="133"/>
                  </a:lnTo>
                  <a:moveTo>
                    <a:pt x="642" y="77"/>
                  </a:moveTo>
                  <a:lnTo>
                    <a:pt x="641" y="61"/>
                  </a:lnTo>
                  <a:lnTo>
                    <a:pt x="640" y="48"/>
                  </a:lnTo>
                  <a:lnTo>
                    <a:pt x="637" y="36"/>
                  </a:lnTo>
                  <a:lnTo>
                    <a:pt x="633" y="26"/>
                  </a:lnTo>
                  <a:lnTo>
                    <a:pt x="631" y="20"/>
                  </a:lnTo>
                  <a:lnTo>
                    <a:pt x="627" y="15"/>
                  </a:lnTo>
                  <a:lnTo>
                    <a:pt x="620" y="9"/>
                  </a:lnTo>
                  <a:lnTo>
                    <a:pt x="620" y="8"/>
                  </a:lnTo>
                  <a:lnTo>
                    <a:pt x="620" y="61"/>
                  </a:lnTo>
                  <a:lnTo>
                    <a:pt x="620" y="99"/>
                  </a:lnTo>
                  <a:lnTo>
                    <a:pt x="619" y="103"/>
                  </a:lnTo>
                  <a:lnTo>
                    <a:pt x="618" y="124"/>
                  </a:lnTo>
                  <a:lnTo>
                    <a:pt x="617" y="130"/>
                  </a:lnTo>
                  <a:lnTo>
                    <a:pt x="610" y="137"/>
                  </a:lnTo>
                  <a:lnTo>
                    <a:pt x="607" y="141"/>
                  </a:lnTo>
                  <a:lnTo>
                    <a:pt x="602" y="144"/>
                  </a:lnTo>
                  <a:lnTo>
                    <a:pt x="588" y="144"/>
                  </a:lnTo>
                  <a:lnTo>
                    <a:pt x="584" y="141"/>
                  </a:lnTo>
                  <a:lnTo>
                    <a:pt x="580" y="137"/>
                  </a:lnTo>
                  <a:lnTo>
                    <a:pt x="574" y="130"/>
                  </a:lnTo>
                  <a:lnTo>
                    <a:pt x="572" y="124"/>
                  </a:lnTo>
                  <a:lnTo>
                    <a:pt x="571" y="103"/>
                  </a:lnTo>
                  <a:lnTo>
                    <a:pt x="571" y="99"/>
                  </a:lnTo>
                  <a:lnTo>
                    <a:pt x="570" y="61"/>
                  </a:lnTo>
                  <a:lnTo>
                    <a:pt x="571" y="58"/>
                  </a:lnTo>
                  <a:lnTo>
                    <a:pt x="571" y="48"/>
                  </a:lnTo>
                  <a:lnTo>
                    <a:pt x="571" y="29"/>
                  </a:lnTo>
                  <a:lnTo>
                    <a:pt x="573" y="22"/>
                  </a:lnTo>
                  <a:lnTo>
                    <a:pt x="579" y="16"/>
                  </a:lnTo>
                  <a:lnTo>
                    <a:pt x="584" y="11"/>
                  </a:lnTo>
                  <a:lnTo>
                    <a:pt x="590" y="9"/>
                  </a:lnTo>
                  <a:lnTo>
                    <a:pt x="602" y="9"/>
                  </a:lnTo>
                  <a:lnTo>
                    <a:pt x="607" y="11"/>
                  </a:lnTo>
                  <a:lnTo>
                    <a:pt x="611" y="16"/>
                  </a:lnTo>
                  <a:lnTo>
                    <a:pt x="617" y="22"/>
                  </a:lnTo>
                  <a:lnTo>
                    <a:pt x="619" y="29"/>
                  </a:lnTo>
                  <a:lnTo>
                    <a:pt x="619" y="48"/>
                  </a:lnTo>
                  <a:lnTo>
                    <a:pt x="620" y="58"/>
                  </a:lnTo>
                  <a:lnTo>
                    <a:pt x="620" y="61"/>
                  </a:lnTo>
                  <a:lnTo>
                    <a:pt x="620" y="8"/>
                  </a:lnTo>
                  <a:lnTo>
                    <a:pt x="616" y="5"/>
                  </a:lnTo>
                  <a:lnTo>
                    <a:pt x="605" y="0"/>
                  </a:lnTo>
                  <a:lnTo>
                    <a:pt x="580" y="0"/>
                  </a:lnTo>
                  <a:lnTo>
                    <a:pt x="569" y="8"/>
                  </a:lnTo>
                  <a:lnTo>
                    <a:pt x="562" y="18"/>
                  </a:lnTo>
                  <a:lnTo>
                    <a:pt x="555" y="30"/>
                  </a:lnTo>
                  <a:lnTo>
                    <a:pt x="551" y="43"/>
                  </a:lnTo>
                  <a:lnTo>
                    <a:pt x="549" y="58"/>
                  </a:lnTo>
                  <a:lnTo>
                    <a:pt x="549" y="77"/>
                  </a:lnTo>
                  <a:lnTo>
                    <a:pt x="549" y="93"/>
                  </a:lnTo>
                  <a:lnTo>
                    <a:pt x="551" y="107"/>
                  </a:lnTo>
                  <a:lnTo>
                    <a:pt x="554" y="119"/>
                  </a:lnTo>
                  <a:lnTo>
                    <a:pt x="558" y="129"/>
                  </a:lnTo>
                  <a:lnTo>
                    <a:pt x="564" y="138"/>
                  </a:lnTo>
                  <a:lnTo>
                    <a:pt x="572" y="145"/>
                  </a:lnTo>
                  <a:lnTo>
                    <a:pt x="583" y="150"/>
                  </a:lnTo>
                  <a:lnTo>
                    <a:pt x="595" y="152"/>
                  </a:lnTo>
                  <a:lnTo>
                    <a:pt x="602" y="152"/>
                  </a:lnTo>
                  <a:lnTo>
                    <a:pt x="608" y="150"/>
                  </a:lnTo>
                  <a:lnTo>
                    <a:pt x="622" y="144"/>
                  </a:lnTo>
                  <a:lnTo>
                    <a:pt x="622" y="143"/>
                  </a:lnTo>
                  <a:lnTo>
                    <a:pt x="628" y="138"/>
                  </a:lnTo>
                  <a:lnTo>
                    <a:pt x="632" y="129"/>
                  </a:lnTo>
                  <a:lnTo>
                    <a:pt x="636" y="119"/>
                  </a:lnTo>
                  <a:lnTo>
                    <a:pt x="639" y="107"/>
                  </a:lnTo>
                  <a:lnTo>
                    <a:pt x="641" y="93"/>
                  </a:lnTo>
                  <a:lnTo>
                    <a:pt x="642" y="77"/>
                  </a:lnTo>
                  <a:moveTo>
                    <a:pt x="751" y="77"/>
                  </a:moveTo>
                  <a:lnTo>
                    <a:pt x="751" y="61"/>
                  </a:lnTo>
                  <a:lnTo>
                    <a:pt x="749" y="48"/>
                  </a:lnTo>
                  <a:lnTo>
                    <a:pt x="747" y="36"/>
                  </a:lnTo>
                  <a:lnTo>
                    <a:pt x="743" y="26"/>
                  </a:lnTo>
                  <a:lnTo>
                    <a:pt x="740" y="20"/>
                  </a:lnTo>
                  <a:lnTo>
                    <a:pt x="737" y="15"/>
                  </a:lnTo>
                  <a:lnTo>
                    <a:pt x="730" y="9"/>
                  </a:lnTo>
                  <a:lnTo>
                    <a:pt x="729" y="8"/>
                  </a:lnTo>
                  <a:lnTo>
                    <a:pt x="729" y="61"/>
                  </a:lnTo>
                  <a:lnTo>
                    <a:pt x="729" y="99"/>
                  </a:lnTo>
                  <a:lnTo>
                    <a:pt x="729" y="103"/>
                  </a:lnTo>
                  <a:lnTo>
                    <a:pt x="728" y="124"/>
                  </a:lnTo>
                  <a:lnTo>
                    <a:pt x="726" y="130"/>
                  </a:lnTo>
                  <a:lnTo>
                    <a:pt x="720" y="137"/>
                  </a:lnTo>
                  <a:lnTo>
                    <a:pt x="716" y="141"/>
                  </a:lnTo>
                  <a:lnTo>
                    <a:pt x="712" y="144"/>
                  </a:lnTo>
                  <a:lnTo>
                    <a:pt x="698" y="144"/>
                  </a:lnTo>
                  <a:lnTo>
                    <a:pt x="693" y="141"/>
                  </a:lnTo>
                  <a:lnTo>
                    <a:pt x="690" y="137"/>
                  </a:lnTo>
                  <a:lnTo>
                    <a:pt x="683" y="130"/>
                  </a:lnTo>
                  <a:lnTo>
                    <a:pt x="682" y="124"/>
                  </a:lnTo>
                  <a:lnTo>
                    <a:pt x="681" y="103"/>
                  </a:lnTo>
                  <a:lnTo>
                    <a:pt x="680" y="99"/>
                  </a:lnTo>
                  <a:lnTo>
                    <a:pt x="680" y="61"/>
                  </a:lnTo>
                  <a:lnTo>
                    <a:pt x="680" y="58"/>
                  </a:lnTo>
                  <a:lnTo>
                    <a:pt x="680" y="48"/>
                  </a:lnTo>
                  <a:lnTo>
                    <a:pt x="681" y="29"/>
                  </a:lnTo>
                  <a:lnTo>
                    <a:pt x="683" y="22"/>
                  </a:lnTo>
                  <a:lnTo>
                    <a:pt x="689" y="16"/>
                  </a:lnTo>
                  <a:lnTo>
                    <a:pt x="693" y="11"/>
                  </a:lnTo>
                  <a:lnTo>
                    <a:pt x="699" y="9"/>
                  </a:lnTo>
                  <a:lnTo>
                    <a:pt x="712" y="9"/>
                  </a:lnTo>
                  <a:lnTo>
                    <a:pt x="717" y="11"/>
                  </a:lnTo>
                  <a:lnTo>
                    <a:pt x="721" y="16"/>
                  </a:lnTo>
                  <a:lnTo>
                    <a:pt x="727" y="22"/>
                  </a:lnTo>
                  <a:lnTo>
                    <a:pt x="729" y="29"/>
                  </a:lnTo>
                  <a:lnTo>
                    <a:pt x="729" y="48"/>
                  </a:lnTo>
                  <a:lnTo>
                    <a:pt x="729" y="58"/>
                  </a:lnTo>
                  <a:lnTo>
                    <a:pt x="729" y="61"/>
                  </a:lnTo>
                  <a:lnTo>
                    <a:pt x="729" y="8"/>
                  </a:lnTo>
                  <a:lnTo>
                    <a:pt x="725" y="5"/>
                  </a:lnTo>
                  <a:lnTo>
                    <a:pt x="715" y="0"/>
                  </a:lnTo>
                  <a:lnTo>
                    <a:pt x="690" y="0"/>
                  </a:lnTo>
                  <a:lnTo>
                    <a:pt x="678" y="8"/>
                  </a:lnTo>
                  <a:lnTo>
                    <a:pt x="671" y="18"/>
                  </a:lnTo>
                  <a:lnTo>
                    <a:pt x="665" y="30"/>
                  </a:lnTo>
                  <a:lnTo>
                    <a:pt x="661" y="43"/>
                  </a:lnTo>
                  <a:lnTo>
                    <a:pt x="659" y="58"/>
                  </a:lnTo>
                  <a:lnTo>
                    <a:pt x="658" y="77"/>
                  </a:lnTo>
                  <a:lnTo>
                    <a:pt x="659" y="93"/>
                  </a:lnTo>
                  <a:lnTo>
                    <a:pt x="661" y="107"/>
                  </a:lnTo>
                  <a:lnTo>
                    <a:pt x="664" y="119"/>
                  </a:lnTo>
                  <a:lnTo>
                    <a:pt x="668" y="129"/>
                  </a:lnTo>
                  <a:lnTo>
                    <a:pt x="674" y="138"/>
                  </a:lnTo>
                  <a:lnTo>
                    <a:pt x="682" y="145"/>
                  </a:lnTo>
                  <a:lnTo>
                    <a:pt x="692" y="150"/>
                  </a:lnTo>
                  <a:lnTo>
                    <a:pt x="705" y="152"/>
                  </a:lnTo>
                  <a:lnTo>
                    <a:pt x="711" y="152"/>
                  </a:lnTo>
                  <a:lnTo>
                    <a:pt x="717" y="150"/>
                  </a:lnTo>
                  <a:lnTo>
                    <a:pt x="731" y="144"/>
                  </a:lnTo>
                  <a:lnTo>
                    <a:pt x="732" y="143"/>
                  </a:lnTo>
                  <a:lnTo>
                    <a:pt x="737" y="138"/>
                  </a:lnTo>
                  <a:lnTo>
                    <a:pt x="742" y="129"/>
                  </a:lnTo>
                  <a:lnTo>
                    <a:pt x="746" y="119"/>
                  </a:lnTo>
                  <a:lnTo>
                    <a:pt x="749" y="107"/>
                  </a:lnTo>
                  <a:lnTo>
                    <a:pt x="751" y="93"/>
                  </a:lnTo>
                  <a:lnTo>
                    <a:pt x="751" y="77"/>
                  </a:lnTo>
                  <a:moveTo>
                    <a:pt x="861" y="77"/>
                  </a:moveTo>
                  <a:lnTo>
                    <a:pt x="860" y="61"/>
                  </a:lnTo>
                  <a:lnTo>
                    <a:pt x="859" y="48"/>
                  </a:lnTo>
                  <a:lnTo>
                    <a:pt x="856" y="36"/>
                  </a:lnTo>
                  <a:lnTo>
                    <a:pt x="853" y="26"/>
                  </a:lnTo>
                  <a:lnTo>
                    <a:pt x="850" y="20"/>
                  </a:lnTo>
                  <a:lnTo>
                    <a:pt x="847" y="15"/>
                  </a:lnTo>
                  <a:lnTo>
                    <a:pt x="839" y="9"/>
                  </a:lnTo>
                  <a:lnTo>
                    <a:pt x="839" y="8"/>
                  </a:lnTo>
                  <a:lnTo>
                    <a:pt x="839" y="61"/>
                  </a:lnTo>
                  <a:lnTo>
                    <a:pt x="839" y="99"/>
                  </a:lnTo>
                  <a:lnTo>
                    <a:pt x="839" y="103"/>
                  </a:lnTo>
                  <a:lnTo>
                    <a:pt x="838" y="124"/>
                  </a:lnTo>
                  <a:lnTo>
                    <a:pt x="836" y="130"/>
                  </a:lnTo>
                  <a:lnTo>
                    <a:pt x="830" y="137"/>
                  </a:lnTo>
                  <a:lnTo>
                    <a:pt x="826" y="141"/>
                  </a:lnTo>
                  <a:lnTo>
                    <a:pt x="822" y="144"/>
                  </a:lnTo>
                  <a:lnTo>
                    <a:pt x="807" y="144"/>
                  </a:lnTo>
                  <a:lnTo>
                    <a:pt x="803" y="141"/>
                  </a:lnTo>
                  <a:lnTo>
                    <a:pt x="799" y="137"/>
                  </a:lnTo>
                  <a:lnTo>
                    <a:pt x="793" y="130"/>
                  </a:lnTo>
                  <a:lnTo>
                    <a:pt x="791" y="124"/>
                  </a:lnTo>
                  <a:lnTo>
                    <a:pt x="790" y="103"/>
                  </a:lnTo>
                  <a:lnTo>
                    <a:pt x="790" y="99"/>
                  </a:lnTo>
                  <a:lnTo>
                    <a:pt x="790" y="61"/>
                  </a:lnTo>
                  <a:lnTo>
                    <a:pt x="790" y="58"/>
                  </a:lnTo>
                  <a:lnTo>
                    <a:pt x="790" y="48"/>
                  </a:lnTo>
                  <a:lnTo>
                    <a:pt x="791" y="29"/>
                  </a:lnTo>
                  <a:lnTo>
                    <a:pt x="792" y="22"/>
                  </a:lnTo>
                  <a:lnTo>
                    <a:pt x="799" y="16"/>
                  </a:lnTo>
                  <a:lnTo>
                    <a:pt x="803" y="11"/>
                  </a:lnTo>
                  <a:lnTo>
                    <a:pt x="809" y="9"/>
                  </a:lnTo>
                  <a:lnTo>
                    <a:pt x="822" y="9"/>
                  </a:lnTo>
                  <a:lnTo>
                    <a:pt x="826" y="11"/>
                  </a:lnTo>
                  <a:lnTo>
                    <a:pt x="830" y="16"/>
                  </a:lnTo>
                  <a:lnTo>
                    <a:pt x="837" y="22"/>
                  </a:lnTo>
                  <a:lnTo>
                    <a:pt x="838" y="29"/>
                  </a:lnTo>
                  <a:lnTo>
                    <a:pt x="839" y="48"/>
                  </a:lnTo>
                  <a:lnTo>
                    <a:pt x="839" y="58"/>
                  </a:lnTo>
                  <a:lnTo>
                    <a:pt x="839" y="61"/>
                  </a:lnTo>
                  <a:lnTo>
                    <a:pt x="839" y="8"/>
                  </a:lnTo>
                  <a:lnTo>
                    <a:pt x="835" y="5"/>
                  </a:lnTo>
                  <a:lnTo>
                    <a:pt x="825" y="0"/>
                  </a:lnTo>
                  <a:lnTo>
                    <a:pt x="800" y="0"/>
                  </a:lnTo>
                  <a:lnTo>
                    <a:pt x="788" y="8"/>
                  </a:lnTo>
                  <a:lnTo>
                    <a:pt x="781" y="18"/>
                  </a:lnTo>
                  <a:lnTo>
                    <a:pt x="775" y="30"/>
                  </a:lnTo>
                  <a:lnTo>
                    <a:pt x="771" y="43"/>
                  </a:lnTo>
                  <a:lnTo>
                    <a:pt x="769" y="58"/>
                  </a:lnTo>
                  <a:lnTo>
                    <a:pt x="768" y="77"/>
                  </a:lnTo>
                  <a:lnTo>
                    <a:pt x="769" y="93"/>
                  </a:lnTo>
                  <a:lnTo>
                    <a:pt x="770" y="107"/>
                  </a:lnTo>
                  <a:lnTo>
                    <a:pt x="773" y="119"/>
                  </a:lnTo>
                  <a:lnTo>
                    <a:pt x="778" y="129"/>
                  </a:lnTo>
                  <a:lnTo>
                    <a:pt x="784" y="138"/>
                  </a:lnTo>
                  <a:lnTo>
                    <a:pt x="792" y="145"/>
                  </a:lnTo>
                  <a:lnTo>
                    <a:pt x="802" y="150"/>
                  </a:lnTo>
                  <a:lnTo>
                    <a:pt x="815" y="152"/>
                  </a:lnTo>
                  <a:lnTo>
                    <a:pt x="821" y="152"/>
                  </a:lnTo>
                  <a:lnTo>
                    <a:pt x="827" y="150"/>
                  </a:lnTo>
                  <a:lnTo>
                    <a:pt x="841" y="144"/>
                  </a:lnTo>
                  <a:lnTo>
                    <a:pt x="842" y="143"/>
                  </a:lnTo>
                  <a:lnTo>
                    <a:pt x="847" y="138"/>
                  </a:lnTo>
                  <a:lnTo>
                    <a:pt x="852" y="129"/>
                  </a:lnTo>
                  <a:lnTo>
                    <a:pt x="856" y="119"/>
                  </a:lnTo>
                  <a:lnTo>
                    <a:pt x="859" y="107"/>
                  </a:lnTo>
                  <a:lnTo>
                    <a:pt x="860" y="93"/>
                  </a:lnTo>
                  <a:lnTo>
                    <a:pt x="861" y="77"/>
                  </a:lnTo>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9938" name="Line 2"/>
            <p:cNvSpPr>
              <a:spLocks noChangeShapeType="1"/>
            </p:cNvSpPr>
            <p:nvPr/>
          </p:nvSpPr>
          <p:spPr bwMode="auto">
            <a:xfrm>
              <a:off x="3300" y="1459"/>
              <a:ext cx="1540" cy="0"/>
            </a:xfrm>
            <a:prstGeom prst="line">
              <a:avLst/>
            </a:prstGeom>
            <a:noFill/>
            <a:ln w="127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39942" name="Rectangle 6"/>
          <p:cNvSpPr>
            <a:spLocks noChangeArrowheads="1"/>
          </p:cNvSpPr>
          <p:nvPr/>
        </p:nvSpPr>
        <p:spPr bwMode="auto">
          <a:xfrm>
            <a:off x="1315616" y="2743200"/>
            <a:ext cx="7955384"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Hence Rs. 40,000 will be charged every year as depreciation on this machine.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38913" name="Rectangle 1"/>
          <p:cNvSpPr>
            <a:spLocks noChangeArrowheads="1"/>
          </p:cNvSpPr>
          <p:nvPr/>
        </p:nvSpPr>
        <p:spPr bwMode="auto">
          <a:xfrm>
            <a:off x="1520890" y="317241"/>
            <a:ext cx="762311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298450" algn="l"/>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Arial" pitchFamily="34" charset="0"/>
              </a:rPr>
              <a:t>Diminishing balance method</a:t>
            </a:r>
            <a:r>
              <a:rPr kumimoji="0" lang="en-US" sz="1800" b="1" i="0" u="none" strike="noStrike" cap="none" normalizeH="0" baseline="0" dirty="0" smtClean="0">
                <a:ln>
                  <a:noFill/>
                </a:ln>
                <a:solidFill>
                  <a:schemeClr val="tx1"/>
                </a:solidFill>
                <a:effectLst/>
                <a:latin typeface="Arial" pitchFamily="34" charset="0"/>
                <a:ea typeface="Cambria" pitchFamily="18"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buFontTx/>
              <a:buChar char="•"/>
              <a:tabLst>
                <a:tab pos="298450" algn="l"/>
              </a:tabLst>
            </a:pPr>
            <a:endParaRPr kumimoji="0" lang="en-US" sz="1800" b="1" i="0" u="none" strike="noStrike" cap="none" normalizeH="0" baseline="0" dirty="0" smtClean="0">
              <a:ln>
                <a:noFill/>
              </a:ln>
              <a:solidFill>
                <a:schemeClr val="tx1"/>
              </a:solidFill>
              <a:effectLst/>
              <a:latin typeface="Arial" pitchFamily="34" charset="0"/>
              <a:ea typeface="Cambria"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Char char="•"/>
              <a:tabLst>
                <a:tab pos="298450" algn="l"/>
              </a:tabLst>
            </a:pPr>
            <a:r>
              <a:rPr kumimoji="0" lang="en-US" sz="1800" b="1" i="0" u="none" strike="noStrike" cap="none" normalizeH="0" baseline="0" dirty="0" smtClean="0">
                <a:ln>
                  <a:noFill/>
                </a:ln>
                <a:solidFill>
                  <a:schemeClr val="tx1"/>
                </a:solidFill>
                <a:effectLst/>
                <a:latin typeface="Arial" pitchFamily="34" charset="0"/>
                <a:ea typeface="Cambria" pitchFamily="18" charset="0"/>
                <a:cs typeface="Arial" pitchFamily="34" charset="0"/>
              </a:rPr>
              <a:t>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Under this method, depreciation is charged as a fixed percentage on the book value of the asset every year. In first year the depreciation will be charged at the end of the year, on the total cost the asset.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98450" algn="l"/>
              </a:tabLst>
            </a:pP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Example: A machine is purchase for Rs. 2,00,000 on April 1. 2009. It is decided to charge depreciation on this machine @ 10% p.a. The amounts to depreciation for first four years by using both the methods</a:t>
            </a:r>
          </a:p>
          <a:p>
            <a:pPr marL="0" marR="0" lvl="0" indent="0" algn="l" defTabSz="914400" rtl="0" eaLnBrk="0" fontAlgn="base" latinLnBrk="0" hangingPunct="0">
              <a:lnSpc>
                <a:spcPct val="100000"/>
              </a:lnSpc>
              <a:spcBef>
                <a:spcPct val="0"/>
              </a:spcBef>
              <a:spcAft>
                <a:spcPct val="0"/>
              </a:spcAft>
              <a:buClrTx/>
              <a:buSzTx/>
              <a:buFontTx/>
              <a:buNone/>
              <a:tabLst>
                <a:tab pos="298450" algn="l"/>
              </a:tabLst>
            </a:pP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tab pos="298450" algn="l"/>
              </a:tabLst>
            </a:pPr>
            <a:r>
              <a:rPr kumimoji="0" lang="en-US" sz="18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(Straight line method and Diminishing balance method)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9845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as shown as under:</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5" name="Table 4"/>
          <p:cNvGraphicFramePr>
            <a:graphicFrameLocks noGrp="1"/>
          </p:cNvGraphicFramePr>
          <p:nvPr/>
        </p:nvGraphicFramePr>
        <p:xfrm>
          <a:off x="1524000" y="457199"/>
          <a:ext cx="7125476" cy="3091846"/>
        </p:xfrm>
        <a:graphic>
          <a:graphicData uri="http://schemas.openxmlformats.org/drawingml/2006/table">
            <a:tbl>
              <a:tblPr/>
              <a:tblGrid>
                <a:gridCol w="790231"/>
                <a:gridCol w="2009063"/>
                <a:gridCol w="1151863"/>
                <a:gridCol w="2009063"/>
                <a:gridCol w="1165256"/>
              </a:tblGrid>
              <a:tr h="532790">
                <a:tc>
                  <a:txBody>
                    <a:bodyPr/>
                    <a:lstStyle/>
                    <a:p>
                      <a:pPr marL="219710">
                        <a:lnSpc>
                          <a:spcPct val="115000"/>
                        </a:lnSpc>
                        <a:spcBef>
                          <a:spcPts val="660"/>
                        </a:spcBef>
                        <a:spcAft>
                          <a:spcPts val="0"/>
                        </a:spcAft>
                      </a:pPr>
                      <a:r>
                        <a:rPr lang="en-US" sz="1600">
                          <a:latin typeface="Arial"/>
                          <a:ea typeface="Cambria"/>
                          <a:cs typeface="Cambria"/>
                        </a:rPr>
                        <a:t>Year</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555625">
                        <a:lnSpc>
                          <a:spcPct val="115000"/>
                        </a:lnSpc>
                        <a:spcBef>
                          <a:spcPts val="660"/>
                        </a:spcBef>
                        <a:spcAft>
                          <a:spcPts val="0"/>
                        </a:spcAft>
                      </a:pPr>
                      <a:r>
                        <a:rPr lang="en-US" sz="1600">
                          <a:latin typeface="Arial"/>
                          <a:ea typeface="Cambria"/>
                          <a:cs typeface="Cambria"/>
                        </a:rPr>
                        <a:t>Book Value</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130810">
                        <a:lnSpc>
                          <a:spcPct val="115000"/>
                        </a:lnSpc>
                        <a:spcBef>
                          <a:spcPts val="660"/>
                        </a:spcBef>
                        <a:spcAft>
                          <a:spcPts val="0"/>
                        </a:spcAft>
                      </a:pPr>
                      <a:r>
                        <a:rPr lang="en-US" sz="1600">
                          <a:latin typeface="Arial"/>
                          <a:ea typeface="Cambria"/>
                          <a:cs typeface="Cambria"/>
                        </a:rPr>
                        <a:t>Dep. @ 10%</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555625">
                        <a:lnSpc>
                          <a:spcPct val="115000"/>
                        </a:lnSpc>
                        <a:spcBef>
                          <a:spcPts val="660"/>
                        </a:spcBef>
                        <a:spcAft>
                          <a:spcPts val="0"/>
                        </a:spcAft>
                      </a:pPr>
                      <a:r>
                        <a:rPr lang="en-US" sz="1600">
                          <a:latin typeface="Arial"/>
                          <a:ea typeface="Cambria"/>
                          <a:cs typeface="Cambria"/>
                        </a:rPr>
                        <a:t>Book Vlaue</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137160">
                        <a:lnSpc>
                          <a:spcPct val="115000"/>
                        </a:lnSpc>
                        <a:spcBef>
                          <a:spcPts val="660"/>
                        </a:spcBef>
                        <a:spcAft>
                          <a:spcPts val="0"/>
                        </a:spcAft>
                      </a:pPr>
                      <a:r>
                        <a:rPr lang="en-US" sz="1600">
                          <a:latin typeface="Arial"/>
                          <a:ea typeface="Cambria"/>
                          <a:cs typeface="Cambria"/>
                        </a:rPr>
                        <a:t>Dep. @ 10%</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532790">
                <a:tc>
                  <a:txBody>
                    <a:bodyPr/>
                    <a:lstStyle/>
                    <a:p>
                      <a:pPr marL="69850">
                        <a:lnSpc>
                          <a:spcPct val="115000"/>
                        </a:lnSpc>
                        <a:spcBef>
                          <a:spcPts val="660"/>
                        </a:spcBef>
                        <a:spcAft>
                          <a:spcPts val="0"/>
                        </a:spcAft>
                      </a:pPr>
                      <a:r>
                        <a:rPr lang="en-US" sz="1600">
                          <a:latin typeface="Arial"/>
                          <a:ea typeface="Cambria"/>
                          <a:cs typeface="Cambria"/>
                        </a:rPr>
                        <a:t>2009-10</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660"/>
                        </a:spcBef>
                        <a:spcAft>
                          <a:spcPts val="0"/>
                        </a:spcAft>
                      </a:pPr>
                      <a:r>
                        <a:rPr lang="en-US" sz="1600">
                          <a:latin typeface="Arial"/>
                          <a:ea typeface="Cambria"/>
                          <a:cs typeface="Cambria"/>
                        </a:rPr>
                        <a:t>20,000</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660"/>
                        </a:spcBef>
                        <a:spcAft>
                          <a:spcPts val="0"/>
                        </a:spcAft>
                      </a:pPr>
                      <a:r>
                        <a:rPr lang="en-US" sz="1600">
                          <a:latin typeface="Arial"/>
                          <a:ea typeface="Cambria"/>
                          <a:cs typeface="Cambria"/>
                        </a:rPr>
                        <a:t>2,000</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660"/>
                        </a:spcBef>
                        <a:spcAft>
                          <a:spcPts val="0"/>
                        </a:spcAft>
                      </a:pPr>
                      <a:r>
                        <a:rPr lang="en-US" sz="1600">
                          <a:latin typeface="Arial"/>
                          <a:ea typeface="Cambria"/>
                          <a:cs typeface="Cambria"/>
                        </a:rPr>
                        <a:t>20,000</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660"/>
                        </a:spcBef>
                        <a:spcAft>
                          <a:spcPts val="0"/>
                        </a:spcAft>
                      </a:pPr>
                      <a:r>
                        <a:rPr lang="en-US" sz="1600">
                          <a:latin typeface="Arial"/>
                          <a:ea typeface="Cambria"/>
                          <a:cs typeface="Cambria"/>
                        </a:rPr>
                        <a:t>2,000</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532790">
                <a:tc>
                  <a:txBody>
                    <a:bodyPr/>
                    <a:lstStyle/>
                    <a:p>
                      <a:pPr marL="69850">
                        <a:lnSpc>
                          <a:spcPct val="115000"/>
                        </a:lnSpc>
                        <a:spcBef>
                          <a:spcPts val="660"/>
                        </a:spcBef>
                        <a:spcAft>
                          <a:spcPts val="0"/>
                        </a:spcAft>
                      </a:pPr>
                      <a:r>
                        <a:rPr lang="en-US" sz="1600">
                          <a:latin typeface="Arial"/>
                          <a:ea typeface="Cambria"/>
                          <a:cs typeface="Cambria"/>
                        </a:rPr>
                        <a:t>2010-11</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660"/>
                        </a:spcBef>
                        <a:spcAft>
                          <a:spcPts val="0"/>
                        </a:spcAft>
                      </a:pPr>
                      <a:r>
                        <a:rPr lang="en-US" sz="1600">
                          <a:latin typeface="Arial"/>
                          <a:ea typeface="Cambria"/>
                          <a:cs typeface="Cambria"/>
                        </a:rPr>
                        <a:t>18,000 (20,000 - 2,000)</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660"/>
                        </a:spcBef>
                        <a:spcAft>
                          <a:spcPts val="0"/>
                        </a:spcAft>
                      </a:pPr>
                      <a:r>
                        <a:rPr lang="en-US" sz="1600">
                          <a:latin typeface="Arial"/>
                          <a:ea typeface="Cambria"/>
                          <a:cs typeface="Cambria"/>
                        </a:rPr>
                        <a:t>2,000</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660"/>
                        </a:spcBef>
                        <a:spcAft>
                          <a:spcPts val="0"/>
                        </a:spcAft>
                      </a:pPr>
                      <a:r>
                        <a:rPr lang="en-US" sz="1600">
                          <a:latin typeface="Arial"/>
                          <a:ea typeface="Cambria"/>
                          <a:cs typeface="Cambria"/>
                        </a:rPr>
                        <a:t>18,000 (20,000 - 2,000)</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660"/>
                        </a:spcBef>
                        <a:spcAft>
                          <a:spcPts val="0"/>
                        </a:spcAft>
                      </a:pPr>
                      <a:r>
                        <a:rPr lang="en-US" sz="1600">
                          <a:latin typeface="Arial"/>
                          <a:ea typeface="Cambria"/>
                          <a:cs typeface="Cambria"/>
                        </a:rPr>
                        <a:t>1,800</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848518">
                <a:tc>
                  <a:txBody>
                    <a:bodyPr/>
                    <a:lstStyle/>
                    <a:p>
                      <a:pPr marL="69850">
                        <a:lnSpc>
                          <a:spcPct val="115000"/>
                        </a:lnSpc>
                        <a:spcBef>
                          <a:spcPts val="660"/>
                        </a:spcBef>
                        <a:spcAft>
                          <a:spcPts val="0"/>
                        </a:spcAft>
                      </a:pPr>
                      <a:r>
                        <a:rPr lang="en-US" sz="1600">
                          <a:latin typeface="Arial"/>
                          <a:ea typeface="Cambria"/>
                          <a:cs typeface="Cambria"/>
                        </a:rPr>
                        <a:t>2011-12</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660"/>
                        </a:spcBef>
                        <a:spcAft>
                          <a:spcPts val="0"/>
                        </a:spcAft>
                      </a:pPr>
                      <a:r>
                        <a:rPr lang="en-US" sz="1600">
                          <a:latin typeface="Arial"/>
                          <a:ea typeface="Cambria"/>
                          <a:cs typeface="Cambria"/>
                        </a:rPr>
                        <a:t>16,000 (18,000 - 2,000)</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1160"/>
                        </a:spcBef>
                        <a:spcAft>
                          <a:spcPts val="0"/>
                        </a:spcAft>
                      </a:pPr>
                      <a:r>
                        <a:rPr lang="en-US" sz="1600">
                          <a:latin typeface="Arial"/>
                          <a:ea typeface="Cambria"/>
                          <a:cs typeface="Cambria"/>
                        </a:rPr>
                        <a:t>2,000</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660"/>
                        </a:spcBef>
                        <a:spcAft>
                          <a:spcPts val="0"/>
                        </a:spcAft>
                      </a:pPr>
                      <a:r>
                        <a:rPr lang="en-US" sz="1600">
                          <a:latin typeface="Arial"/>
                          <a:ea typeface="Cambria"/>
                          <a:cs typeface="Cambria"/>
                        </a:rPr>
                        <a:t>16,200 (18,000 - 1,800)</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1160"/>
                        </a:spcBef>
                        <a:spcAft>
                          <a:spcPts val="0"/>
                        </a:spcAft>
                      </a:pPr>
                      <a:r>
                        <a:rPr lang="en-US" sz="1600">
                          <a:latin typeface="Arial"/>
                          <a:ea typeface="Cambria"/>
                          <a:cs typeface="Cambria"/>
                        </a:rPr>
                        <a:t>1,620</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532790">
                <a:tc>
                  <a:txBody>
                    <a:bodyPr/>
                    <a:lstStyle/>
                    <a:p>
                      <a:pPr marL="69850">
                        <a:lnSpc>
                          <a:spcPct val="115000"/>
                        </a:lnSpc>
                        <a:spcBef>
                          <a:spcPts val="660"/>
                        </a:spcBef>
                        <a:spcAft>
                          <a:spcPts val="0"/>
                        </a:spcAft>
                      </a:pPr>
                      <a:r>
                        <a:rPr lang="en-US" sz="1600">
                          <a:latin typeface="Arial"/>
                          <a:ea typeface="Cambria"/>
                          <a:cs typeface="Cambria"/>
                        </a:rPr>
                        <a:t>2012-13</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660"/>
                        </a:spcBef>
                        <a:spcAft>
                          <a:spcPts val="0"/>
                        </a:spcAft>
                      </a:pPr>
                      <a:r>
                        <a:rPr lang="en-US" sz="1600">
                          <a:latin typeface="Arial"/>
                          <a:ea typeface="Cambria"/>
                          <a:cs typeface="Cambria"/>
                        </a:rPr>
                        <a:t>14,000 (16,000 - 2,000)</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660"/>
                        </a:spcBef>
                        <a:spcAft>
                          <a:spcPts val="0"/>
                        </a:spcAft>
                      </a:pPr>
                      <a:r>
                        <a:rPr lang="en-US" sz="1600">
                          <a:latin typeface="Arial"/>
                          <a:ea typeface="Cambria"/>
                          <a:cs typeface="Cambria"/>
                        </a:rPr>
                        <a:t>2,000</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660"/>
                        </a:spcBef>
                        <a:spcAft>
                          <a:spcPts val="0"/>
                        </a:spcAft>
                      </a:pPr>
                      <a:r>
                        <a:rPr lang="en-US" sz="1600">
                          <a:latin typeface="Arial"/>
                          <a:ea typeface="Cambria"/>
                          <a:cs typeface="Cambria"/>
                        </a:rPr>
                        <a:t>14,580 (16,200 - 1,620)</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660"/>
                        </a:spcBef>
                        <a:spcAft>
                          <a:spcPts val="0"/>
                        </a:spcAft>
                      </a:pPr>
                      <a:r>
                        <a:rPr lang="en-US" sz="1600" dirty="0">
                          <a:latin typeface="Arial"/>
                          <a:ea typeface="Cambria"/>
                          <a:cs typeface="Cambria"/>
                        </a:rPr>
                        <a:t>1,458</a:t>
                      </a:r>
                      <a:endParaRPr lang="en-US" sz="1600" dirty="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DEPRECIATION</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NUMBER:7</a:t>
            </a:r>
            <a:endParaRPr b="1"/>
          </a:p>
          <a:p>
            <a:pPr marL="0" lvl="0" indent="0" algn="l" rtl="0">
              <a:spcBef>
                <a:spcPts val="0"/>
              </a:spcBef>
              <a:spcAft>
                <a:spcPts val="0"/>
              </a:spcAft>
              <a:buNone/>
            </a:pPr>
            <a:r>
              <a:rPr lang="en" b="1" dirty="0"/>
              <a:t>CHAPTER NAME </a:t>
            </a:r>
            <a:r>
              <a:rPr lang="en" b="1" dirty="0" smtClean="0"/>
              <a:t>: DEPRECIATION</a:t>
            </a:r>
          </a:p>
          <a:p>
            <a:pPr marL="0" lvl="0" indent="0" algn="l" rtl="0">
              <a:spcBef>
                <a:spcPts val="0"/>
              </a:spcBef>
              <a:spcAft>
                <a:spcPts val="0"/>
              </a:spcAft>
              <a:buNone/>
            </a:pPr>
            <a:r>
              <a:rPr lang="en" b="1" dirty="0" smtClean="0"/>
              <a:t>CLASS-68</a:t>
            </a:r>
            <a:endParaRPr b="1"/>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34817" name="Rectangle 1"/>
          <p:cNvSpPr>
            <a:spLocks noChangeArrowheads="1"/>
          </p:cNvSpPr>
          <p:nvPr/>
        </p:nvSpPr>
        <p:spPr bwMode="auto">
          <a:xfrm>
            <a:off x="1287624" y="298580"/>
            <a:ext cx="7856376" cy="4836851"/>
          </a:xfrm>
          <a:prstGeom prst="rect">
            <a:avLst/>
          </a:prstGeom>
          <a:noFill/>
          <a:ln w="9525">
            <a:noFill/>
            <a:miter lim="800000"/>
            <a:headEnd/>
            <a:tailEnd/>
          </a:ln>
          <a:effectLst/>
        </p:spPr>
        <p:txBody>
          <a:bodyPr vert="horz" wrap="square" lIns="126960" tIns="157113"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Gill Sans MT" pitchFamily="34" charset="0"/>
                <a:cs typeface="Arial" pitchFamily="34" charset="0"/>
              </a:rPr>
              <a:t>Methods of Recording Depreciation</a:t>
            </a:r>
            <a:endParaRPr kumimoji="0" lang="en-US" sz="1600" b="1"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mbria" pitchFamily="18" charset="0"/>
              </a:rPr>
              <a:t>First Method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In this method one account is prepared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a:t>
            </a:r>
            <a:r>
              <a:rPr kumimoji="0" lang="en-US" sz="1600" b="0" i="0" u="none" strike="noStrike" cap="none" normalizeH="0" baseline="0" dirty="0" err="1" smtClean="0">
                <a:ln>
                  <a:noFill/>
                </a:ln>
                <a:solidFill>
                  <a:schemeClr val="tx1"/>
                </a:solidFill>
                <a:effectLst/>
                <a:latin typeface="Calibri" pitchFamily="34" charset="0"/>
                <a:ea typeface="Times New Roman" pitchFamily="18" charset="0"/>
                <a:cs typeface="Mangal" pitchFamily="18" charset="0"/>
              </a:rPr>
              <a:t>i</a:t>
            </a: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 Asset A/c</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In this case, each year, Depreciation is directly credited to the Asset A/c with the help of this entry:</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Depreciation A/c          Dr</a:t>
            </a:r>
          </a:p>
          <a:p>
            <a:pPr marL="0" marR="0" lvl="0" indent="0" algn="l" defTabSz="914400" rtl="0" eaLnBrk="0" fontAlgn="base" latinLnBrk="0" hangingPunct="0">
              <a:lnSpc>
                <a:spcPct val="100000"/>
              </a:lnSpc>
              <a:spcBef>
                <a:spcPct val="0"/>
              </a:spcBef>
              <a:spcAft>
                <a:spcPct val="0"/>
              </a:spcAft>
              <a:buClrTx/>
              <a:buSzTx/>
              <a:buFontTx/>
              <a:buNone/>
              <a:tabLst/>
            </a:pPr>
            <a:r>
              <a:rPr lang="en-US" sz="1600" dirty="0" smtClean="0">
                <a:solidFill>
                  <a:schemeClr val="tx1"/>
                </a:solidFill>
                <a:latin typeface="Calibri" pitchFamily="34" charset="0"/>
                <a:ea typeface="Times New Roman" pitchFamily="18" charset="0"/>
                <a:cs typeface="Mangal" pitchFamily="18" charset="0"/>
              </a:rPr>
              <a:t>            </a:t>
            </a: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 To Asset A/c</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Second Method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In this method two accounts are prepared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Asset A/c</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Provision for Depreciation A/c</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In such case, ever year depreciation is directly credited to provision for Depreciation A/c. P.F.D. A/c shows the accumulated amount of depreciation to date.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At the time sale of asset, the total accumulated depreciation of concern asset is transferred to the credit side of asset with the help of following entry.</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Accumulated Depreciation A/c or Prov. for Depreciation A/c Dr.</a:t>
            </a:r>
          </a:p>
          <a:p>
            <a:pPr marL="0" marR="0" lvl="0" indent="0" algn="l" defTabSz="914400" rtl="0" eaLnBrk="0" fontAlgn="base" latinLnBrk="0" hangingPunct="0">
              <a:lnSpc>
                <a:spcPct val="100000"/>
              </a:lnSpc>
              <a:spcBef>
                <a:spcPct val="0"/>
              </a:spcBef>
              <a:spcAft>
                <a:spcPct val="0"/>
              </a:spcAft>
              <a:buClrTx/>
              <a:buSzTx/>
              <a:buFontTx/>
              <a:buNone/>
              <a:tabLst/>
            </a:pPr>
            <a:r>
              <a:rPr lang="en-US" sz="1600" dirty="0" smtClean="0">
                <a:solidFill>
                  <a:schemeClr val="tx1"/>
                </a:solidFill>
                <a:latin typeface="Calibri" pitchFamily="34" charset="0"/>
                <a:ea typeface="Times New Roman" pitchFamily="18" charset="0"/>
                <a:cs typeface="Mangal" pitchFamily="18" charset="0"/>
              </a:rPr>
              <a:t>            </a:t>
            </a: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 To Asset A/c</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5" name="Table 4"/>
          <p:cNvGraphicFramePr>
            <a:graphicFrameLocks noGrp="1"/>
          </p:cNvGraphicFramePr>
          <p:nvPr/>
        </p:nvGraphicFramePr>
        <p:xfrm>
          <a:off x="1523999" y="2687215"/>
          <a:ext cx="6910873" cy="1651519"/>
        </p:xfrm>
        <a:graphic>
          <a:graphicData uri="http://schemas.openxmlformats.org/drawingml/2006/table">
            <a:tbl>
              <a:tblPr/>
              <a:tblGrid>
                <a:gridCol w="2974793"/>
                <a:gridCol w="220836"/>
                <a:gridCol w="3481417"/>
                <a:gridCol w="233827"/>
              </a:tblGrid>
              <a:tr h="518343">
                <a:tc>
                  <a:txBody>
                    <a:bodyPr/>
                    <a:lstStyle/>
                    <a:p>
                      <a:pPr marL="69850">
                        <a:lnSpc>
                          <a:spcPct val="115000"/>
                        </a:lnSpc>
                        <a:spcBef>
                          <a:spcPts val="660"/>
                        </a:spcBef>
                        <a:spcAft>
                          <a:spcPts val="0"/>
                        </a:spcAft>
                      </a:pPr>
                      <a:r>
                        <a:rPr lang="en-US" sz="1600">
                          <a:latin typeface="Arial"/>
                          <a:ea typeface="Cambria"/>
                          <a:cs typeface="Cambria"/>
                        </a:rPr>
                        <a:t>To Asset A/c (Original Value)</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marR="14605" algn="ctr">
                        <a:lnSpc>
                          <a:spcPct val="115000"/>
                        </a:lnSpc>
                        <a:spcBef>
                          <a:spcPts val="660"/>
                        </a:spcBef>
                        <a:spcAft>
                          <a:spcPts val="0"/>
                        </a:spcAft>
                      </a:pPr>
                      <a:r>
                        <a:rPr lang="en-US" sz="1600">
                          <a:latin typeface="Arial"/>
                          <a:ea typeface="Cambria"/>
                          <a:cs typeface="Cambria"/>
                        </a:rPr>
                        <a:t>-</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660"/>
                        </a:spcBef>
                        <a:spcAft>
                          <a:spcPts val="0"/>
                        </a:spcAft>
                      </a:pPr>
                      <a:r>
                        <a:rPr lang="en-US" sz="1600">
                          <a:latin typeface="Arial"/>
                          <a:ea typeface="Cambria"/>
                          <a:cs typeface="Cambria"/>
                        </a:rPr>
                        <a:t>By Provision for Depreciation A/c</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marR="27305" algn="ctr">
                        <a:lnSpc>
                          <a:spcPct val="115000"/>
                        </a:lnSpc>
                        <a:spcBef>
                          <a:spcPts val="660"/>
                        </a:spcBef>
                        <a:spcAft>
                          <a:spcPts val="0"/>
                        </a:spcAft>
                      </a:pPr>
                      <a:r>
                        <a:rPr lang="en-US" sz="1600">
                          <a:latin typeface="Arial"/>
                          <a:ea typeface="Cambria"/>
                          <a:cs typeface="Cambria"/>
                        </a:rPr>
                        <a:t>-</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321086">
                <a:tc>
                  <a:txBody>
                    <a:bodyPr/>
                    <a:lstStyle/>
                    <a:p>
                      <a:pPr marL="69850">
                        <a:lnSpc>
                          <a:spcPct val="115000"/>
                        </a:lnSpc>
                        <a:spcBef>
                          <a:spcPts val="660"/>
                        </a:spcBef>
                        <a:spcAft>
                          <a:spcPts val="0"/>
                        </a:spcAft>
                      </a:pPr>
                      <a:endParaRPr lang="en-US" sz="1600">
                        <a:latin typeface="Arial"/>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57150" cap="flat" cmpd="sng" algn="ctr">
                      <a:solidFill>
                        <a:srgbClr val="F1F1F1"/>
                      </a:solidFill>
                      <a:prstDash val="solid"/>
                      <a:round/>
                      <a:headEnd type="none" w="med" len="med"/>
                      <a:tailEnd type="none" w="med" len="med"/>
                    </a:lnB>
                    <a:solidFill>
                      <a:srgbClr val="F1F1F1"/>
                    </a:solidFill>
                  </a:tcPr>
                </a:tc>
                <a:tc>
                  <a:txBody>
                    <a:bodyPr/>
                    <a:lstStyle/>
                    <a:p>
                      <a:pPr marL="69850">
                        <a:lnSpc>
                          <a:spcPct val="115000"/>
                        </a:lnSpc>
                        <a:spcBef>
                          <a:spcPts val="660"/>
                        </a:spcBef>
                        <a:spcAft>
                          <a:spcPts val="0"/>
                        </a:spcAft>
                      </a:pPr>
                      <a:endParaRPr lang="en-US" sz="1600">
                        <a:latin typeface="Arial"/>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57150" cap="flat" cmpd="sng" algn="ctr">
                      <a:solidFill>
                        <a:srgbClr val="F1F1F1"/>
                      </a:solidFill>
                      <a:prstDash val="solid"/>
                      <a:round/>
                      <a:headEnd type="none" w="med" len="med"/>
                      <a:tailEnd type="none" w="med" len="med"/>
                    </a:lnB>
                    <a:solidFill>
                      <a:srgbClr val="F1F1F1"/>
                    </a:solidFill>
                  </a:tcPr>
                </a:tc>
                <a:tc>
                  <a:txBody>
                    <a:bodyPr/>
                    <a:lstStyle/>
                    <a:p>
                      <a:pPr marL="69850">
                        <a:lnSpc>
                          <a:spcPct val="115000"/>
                        </a:lnSpc>
                        <a:spcBef>
                          <a:spcPts val="660"/>
                        </a:spcBef>
                        <a:spcAft>
                          <a:spcPts val="0"/>
                        </a:spcAft>
                      </a:pPr>
                      <a:r>
                        <a:rPr lang="en-US" sz="1600">
                          <a:latin typeface="Arial"/>
                          <a:ea typeface="Cambria"/>
                          <a:cs typeface="Cambria"/>
                        </a:rPr>
                        <a:t>By Bank A/c</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57150" cap="flat" cmpd="sng" algn="ctr">
                      <a:solidFill>
                        <a:srgbClr val="F1F1F1"/>
                      </a:solidFill>
                      <a:prstDash val="solid"/>
                      <a:round/>
                      <a:headEnd type="none" w="med" len="med"/>
                      <a:tailEnd type="none" w="med" len="med"/>
                    </a:lnB>
                    <a:solidFill>
                      <a:srgbClr val="F1F1F1"/>
                    </a:solidFill>
                  </a:tcPr>
                </a:tc>
                <a:tc>
                  <a:txBody>
                    <a:bodyPr/>
                    <a:lstStyle/>
                    <a:p>
                      <a:pPr marL="69850" marR="27305" algn="ctr">
                        <a:lnSpc>
                          <a:spcPct val="115000"/>
                        </a:lnSpc>
                        <a:spcBef>
                          <a:spcPts val="660"/>
                        </a:spcBef>
                        <a:spcAft>
                          <a:spcPts val="0"/>
                        </a:spcAft>
                      </a:pPr>
                      <a:r>
                        <a:rPr lang="en-US" sz="1600">
                          <a:latin typeface="Arial"/>
                          <a:ea typeface="Cambria"/>
                          <a:cs typeface="Cambria"/>
                        </a:rPr>
                        <a:t>-</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57150" cap="flat" cmpd="sng" algn="ctr">
                      <a:solidFill>
                        <a:srgbClr val="F1F1F1"/>
                      </a:solidFill>
                      <a:prstDash val="solid"/>
                      <a:round/>
                      <a:headEnd type="none" w="med" len="med"/>
                      <a:tailEnd type="none" w="med" len="med"/>
                    </a:lnB>
                    <a:solidFill>
                      <a:srgbClr val="F1F1F1"/>
                    </a:solidFill>
                  </a:tcPr>
                </a:tc>
              </a:tr>
              <a:tr h="293747">
                <a:tc>
                  <a:txBody>
                    <a:bodyPr/>
                    <a:lstStyle/>
                    <a:p>
                      <a:pPr marL="69850">
                        <a:lnSpc>
                          <a:spcPct val="115000"/>
                        </a:lnSpc>
                        <a:spcBef>
                          <a:spcPts val="645"/>
                        </a:spcBef>
                        <a:spcAft>
                          <a:spcPts val="0"/>
                        </a:spcAft>
                      </a:pPr>
                      <a:r>
                        <a:rPr lang="en-US" sz="1600">
                          <a:latin typeface="Arial"/>
                          <a:ea typeface="Cambria"/>
                          <a:cs typeface="Cambria"/>
                        </a:rPr>
                        <a:t>To Statement of profile</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57150" cap="flat" cmpd="sng" algn="ctr">
                      <a:solidFill>
                        <a:srgbClr val="F1F1F1"/>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marR="14605" algn="ctr">
                        <a:lnSpc>
                          <a:spcPct val="115000"/>
                        </a:lnSpc>
                        <a:spcBef>
                          <a:spcPts val="645"/>
                        </a:spcBef>
                        <a:spcAft>
                          <a:spcPts val="0"/>
                        </a:spcAft>
                      </a:pPr>
                      <a:r>
                        <a:rPr lang="en-US" sz="1600">
                          <a:latin typeface="Arial"/>
                          <a:ea typeface="Cambria"/>
                          <a:cs typeface="Cambria"/>
                        </a:rPr>
                        <a:t>-</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57150" cap="flat" cmpd="sng" algn="ctr">
                      <a:solidFill>
                        <a:srgbClr val="F1F1F1"/>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645"/>
                        </a:spcBef>
                        <a:spcAft>
                          <a:spcPts val="0"/>
                        </a:spcAft>
                      </a:pPr>
                      <a:r>
                        <a:rPr lang="en-US" sz="1600">
                          <a:latin typeface="Arial"/>
                          <a:ea typeface="Cambria"/>
                          <a:cs typeface="Cambria"/>
                        </a:rPr>
                        <a:t>By Statement of profile</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57150" cap="flat" cmpd="sng" algn="ctr">
                      <a:solidFill>
                        <a:srgbClr val="F1F1F1"/>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marR="27305" algn="ctr">
                        <a:lnSpc>
                          <a:spcPct val="115000"/>
                        </a:lnSpc>
                        <a:spcBef>
                          <a:spcPts val="645"/>
                        </a:spcBef>
                        <a:spcAft>
                          <a:spcPts val="0"/>
                        </a:spcAft>
                      </a:pPr>
                      <a:r>
                        <a:rPr lang="en-US" sz="1600">
                          <a:latin typeface="Arial"/>
                          <a:ea typeface="Cambria"/>
                          <a:cs typeface="Cambria"/>
                        </a:rPr>
                        <a:t>-</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57150" cap="flat" cmpd="sng" algn="ctr">
                      <a:solidFill>
                        <a:srgbClr val="F1F1F1"/>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518343">
                <a:tc>
                  <a:txBody>
                    <a:bodyPr/>
                    <a:lstStyle/>
                    <a:p>
                      <a:pPr marL="69850">
                        <a:lnSpc>
                          <a:spcPct val="115000"/>
                        </a:lnSpc>
                        <a:spcBef>
                          <a:spcPts val="660"/>
                        </a:spcBef>
                        <a:spcAft>
                          <a:spcPts val="0"/>
                        </a:spcAft>
                      </a:pPr>
                      <a:r>
                        <a:rPr lang="en-US" sz="1600">
                          <a:latin typeface="Arial"/>
                          <a:ea typeface="Cambria"/>
                          <a:cs typeface="Cambria"/>
                        </a:rPr>
                        <a:t>Loss (if loss)</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marR="14605" algn="ctr">
                        <a:lnSpc>
                          <a:spcPct val="115000"/>
                        </a:lnSpc>
                        <a:spcBef>
                          <a:spcPts val="660"/>
                        </a:spcBef>
                        <a:spcAft>
                          <a:spcPts val="0"/>
                        </a:spcAft>
                      </a:pPr>
                      <a:r>
                        <a:rPr lang="en-US" sz="1600">
                          <a:latin typeface="Arial"/>
                          <a:ea typeface="Cambria"/>
                          <a:cs typeface="Cambria"/>
                        </a:rPr>
                        <a:t>-</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660"/>
                        </a:spcBef>
                        <a:spcAft>
                          <a:spcPts val="0"/>
                        </a:spcAft>
                      </a:pPr>
                      <a:r>
                        <a:rPr lang="en-US" sz="1600">
                          <a:latin typeface="Arial"/>
                          <a:ea typeface="Cambria"/>
                          <a:cs typeface="Cambria"/>
                        </a:rPr>
                        <a:t>Loss (if Profit)</a:t>
                      </a:r>
                      <a:endParaRPr lang="en-US" sz="16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marR="27305" algn="ctr">
                        <a:lnSpc>
                          <a:spcPct val="115000"/>
                        </a:lnSpc>
                        <a:spcBef>
                          <a:spcPts val="660"/>
                        </a:spcBef>
                        <a:spcAft>
                          <a:spcPts val="0"/>
                        </a:spcAft>
                      </a:pPr>
                      <a:r>
                        <a:rPr lang="en-US" sz="1600" dirty="0">
                          <a:latin typeface="Arial"/>
                          <a:ea typeface="Cambria"/>
                          <a:cs typeface="Cambria"/>
                        </a:rPr>
                        <a:t>-</a:t>
                      </a:r>
                      <a:endParaRPr lang="en-US" sz="1600" dirty="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bl>
          </a:graphicData>
        </a:graphic>
      </p:graphicFrame>
      <p:sp>
        <p:nvSpPr>
          <p:cNvPr id="32769" name="Rectangle 1"/>
          <p:cNvSpPr>
            <a:spLocks noChangeArrowheads="1"/>
          </p:cNvSpPr>
          <p:nvPr/>
        </p:nvSpPr>
        <p:spPr bwMode="auto">
          <a:xfrm>
            <a:off x="1231640" y="615820"/>
            <a:ext cx="7912359"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Calibri" pitchFamily="34" charset="0"/>
                <a:ea typeface="Times New Roman" pitchFamily="18" charset="0"/>
                <a:cs typeface="Mangal" pitchFamily="18" charset="0"/>
              </a:rPr>
              <a:t>Asset Disposal Account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Asset Disposal A/c is opened when an asset (partially or fully) is sold or disposed </a:t>
            </a:r>
            <a:r>
              <a:rPr kumimoji="0" lang="en-US" sz="1600" b="0" i="0" u="none" strike="noStrike" cap="none" normalizeH="0" baseline="0" dirty="0" err="1" smtClean="0">
                <a:ln>
                  <a:noFill/>
                </a:ln>
                <a:solidFill>
                  <a:schemeClr val="tx1"/>
                </a:solidFill>
                <a:effectLst/>
                <a:latin typeface="Calibri" pitchFamily="34" charset="0"/>
                <a:ea typeface="Times New Roman" pitchFamily="18" charset="0"/>
                <a:cs typeface="Mangal" pitchFamily="18" charset="0"/>
              </a:rPr>
              <a:t>o</a:t>
            </a:r>
            <a:r>
              <a:rPr kumimoji="0" lang="en-US" sz="1600" b="0" i="0" u="none" strike="noStrike" cap="none" normalizeH="0" baseline="0" dirty="0" err="1" smtClean="0">
                <a:ln>
                  <a:noFill/>
                </a:ln>
                <a:solidFill>
                  <a:schemeClr val="tx1"/>
                </a:solidFill>
                <a:effectLst/>
                <a:latin typeface="Calibri" pitchFamily="34" charset="0"/>
                <a:ea typeface="Times New Roman" pitchFamily="18" charset="0"/>
                <a:cs typeface="Cambria Math" pitchFamily="18" charset="0"/>
              </a:rPr>
              <a:t>ﬀ</a:t>
            </a: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 All entries related to sold asset are recorded in the asset disposal A/c. Methods of recording the entries in Asset Disposal A/c will depend on a fact whether a provision for depreciation A/c is maintained or not.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Calibri" pitchFamily="34" charset="0"/>
                <a:ea typeface="Times New Roman" pitchFamily="18" charset="0"/>
                <a:cs typeface="Mangal" pitchFamily="18" charset="0"/>
              </a:rPr>
              <a:t>Format of Assets Disposal Account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When provision for Depreciation Account is maintained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391718" y="4683966"/>
            <a:ext cx="1170475" cy="459533"/>
          </a:xfrm>
          <a:prstGeom prst="rect">
            <a:avLst/>
          </a:prstGeom>
          <a:noFill/>
          <a:ln>
            <a:noFill/>
          </a:ln>
        </p:spPr>
      </p:pic>
      <p:sp>
        <p:nvSpPr>
          <p:cNvPr id="53249" name="Rectangle 1"/>
          <p:cNvSpPr>
            <a:spLocks noChangeArrowheads="1"/>
          </p:cNvSpPr>
          <p:nvPr/>
        </p:nvSpPr>
        <p:spPr bwMode="auto">
          <a:xfrm>
            <a:off x="1222310" y="410547"/>
            <a:ext cx="792169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Arial" pitchFamily="34" charset="0"/>
              </a:rPr>
              <a:t>Depreciation Concept: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rgbClr val="FF0000"/>
              </a:solidFill>
              <a:effectLst/>
              <a:latin typeface="Arial" pitchFamily="34" charset="0"/>
              <a:ea typeface="Cambria"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pitchFamily="34" charset="0"/>
                <a:ea typeface="Cambria" pitchFamily="18" charset="0"/>
                <a:cs typeface="Arial" pitchFamily="34" charset="0"/>
              </a:rPr>
              <a:t>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Fixed assets are held on a long term basis and used to generate periodic revenue. That portion of assets, which is believed to have been consumed or expired to earn the revenue, needs to be charged as cost. Such an appropriate proportion of the cost   of fixed assets is called Depreciation.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Business enterprises require fixed assets for their business operations such as furniture and fixtures, </a:t>
            </a:r>
            <a:r>
              <a:rPr kumimoji="0" lang="en-US" sz="1800" b="0" i="0" u="none" strike="noStrike" cap="none" normalizeH="0" baseline="0" dirty="0" err="1" smtClean="0">
                <a:ln>
                  <a:noFill/>
                </a:ln>
                <a:solidFill>
                  <a:schemeClr val="tx1"/>
                </a:solidFill>
                <a:effectLst/>
                <a:latin typeface="Arial" pitchFamily="34" charset="0"/>
                <a:ea typeface="Cambria" pitchFamily="18" charset="0"/>
                <a:cs typeface="Arial" pitchFamily="34" charset="0"/>
              </a:rPr>
              <a:t>o</a:t>
            </a:r>
            <a:r>
              <a:rPr kumimoji="0" lang="en-US" sz="1800" b="0" i="0" u="none" strike="noStrike" cap="none" normalizeH="0" baseline="0" dirty="0" err="1" smtClean="0">
                <a:ln>
                  <a:noFill/>
                </a:ln>
                <a:solidFill>
                  <a:schemeClr val="tx1"/>
                </a:solidFill>
                <a:effectLst/>
                <a:latin typeface="Trebuchet MS" pitchFamily="34" charset="0"/>
                <a:ea typeface="Cambria" pitchFamily="18" charset="0"/>
                <a:cs typeface="Arial" pitchFamily="34" charset="0"/>
              </a:rPr>
              <a:t>ﬀ</a:t>
            </a:r>
            <a:r>
              <a:rPr kumimoji="0" lang="en-US" sz="1800" b="0" i="0" u="none" strike="noStrike" cap="none" normalizeH="0" baseline="0" dirty="0" err="1" smtClean="0">
                <a:ln>
                  <a:noFill/>
                </a:ln>
                <a:solidFill>
                  <a:schemeClr val="tx1"/>
                </a:solidFill>
                <a:effectLst/>
                <a:latin typeface="Arial" pitchFamily="34" charset="0"/>
                <a:ea typeface="Cambria" pitchFamily="18" charset="0"/>
                <a:cs typeface="Arial" pitchFamily="34" charset="0"/>
              </a:rPr>
              <a:t>ice</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 equipments. plant and machinery, motor vehicles. land and building etc. In the process of converting Raw material into finished products, the fixed assets depreciate in value over a period of time, i.e. its useful life.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In other words, the process of allocation of the cost of a fixed asset over its useful life is known as depreciation.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250302" y="1138336"/>
          <a:ext cx="6369698" cy="1897488"/>
        </p:xfrm>
        <a:graphic>
          <a:graphicData uri="http://schemas.openxmlformats.org/drawingml/2006/table">
            <a:tbl>
              <a:tblPr/>
              <a:tblGrid>
                <a:gridCol w="3807451"/>
                <a:gridCol w="191570"/>
                <a:gridCol w="2167134"/>
                <a:gridCol w="203543"/>
              </a:tblGrid>
              <a:tr h="632496">
                <a:tc>
                  <a:txBody>
                    <a:bodyPr/>
                    <a:lstStyle/>
                    <a:p>
                      <a:pPr marL="69850">
                        <a:lnSpc>
                          <a:spcPct val="115000"/>
                        </a:lnSpc>
                        <a:spcBef>
                          <a:spcPts val="660"/>
                        </a:spcBef>
                        <a:spcAft>
                          <a:spcPts val="0"/>
                        </a:spcAft>
                      </a:pPr>
                      <a:r>
                        <a:rPr lang="en-US" sz="1400">
                          <a:latin typeface="Arial"/>
                          <a:ea typeface="Cambria"/>
                          <a:cs typeface="Cambria"/>
                        </a:rPr>
                        <a:t>To Asset A/c (Original Value-Depreciation)</a:t>
                      </a:r>
                      <a:endParaRPr lang="en-US" sz="14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marR="71755" algn="r">
                        <a:lnSpc>
                          <a:spcPct val="115000"/>
                        </a:lnSpc>
                        <a:spcBef>
                          <a:spcPts val="660"/>
                        </a:spcBef>
                        <a:spcAft>
                          <a:spcPts val="0"/>
                        </a:spcAft>
                      </a:pPr>
                      <a:r>
                        <a:rPr lang="en-US" sz="1400">
                          <a:latin typeface="Arial"/>
                          <a:ea typeface="Cambria"/>
                          <a:cs typeface="Cambria"/>
                        </a:rPr>
                        <a:t>-</a:t>
                      </a:r>
                      <a:endParaRPr lang="en-US" sz="14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660"/>
                        </a:spcBef>
                        <a:spcAft>
                          <a:spcPts val="0"/>
                        </a:spcAft>
                      </a:pPr>
                      <a:r>
                        <a:rPr lang="en-US" sz="1400">
                          <a:latin typeface="Arial"/>
                          <a:ea typeface="Cambria"/>
                          <a:cs typeface="Cambria"/>
                        </a:rPr>
                        <a:t>By Bank A/c</a:t>
                      </a:r>
                      <a:endParaRPr lang="en-US" sz="14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660"/>
                        </a:spcBef>
                        <a:spcAft>
                          <a:spcPts val="0"/>
                        </a:spcAft>
                      </a:pPr>
                      <a:r>
                        <a:rPr lang="en-US" sz="1400">
                          <a:latin typeface="Arial"/>
                          <a:ea typeface="Cambria"/>
                          <a:cs typeface="Cambria"/>
                        </a:rPr>
                        <a:t>-</a:t>
                      </a:r>
                      <a:endParaRPr lang="en-US" sz="14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632496">
                <a:tc>
                  <a:txBody>
                    <a:bodyPr/>
                    <a:lstStyle/>
                    <a:p>
                      <a:pPr marL="69850">
                        <a:lnSpc>
                          <a:spcPct val="115000"/>
                        </a:lnSpc>
                        <a:spcBef>
                          <a:spcPts val="660"/>
                        </a:spcBef>
                        <a:spcAft>
                          <a:spcPts val="0"/>
                        </a:spcAft>
                      </a:pPr>
                      <a:r>
                        <a:rPr lang="en-US" sz="1400">
                          <a:latin typeface="Arial"/>
                          <a:ea typeface="Cambria"/>
                          <a:cs typeface="Cambria"/>
                        </a:rPr>
                        <a:t>TO Statement of Profile &amp;</a:t>
                      </a:r>
                      <a:endParaRPr lang="en-US" sz="14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marR="71755" algn="r">
                        <a:lnSpc>
                          <a:spcPct val="115000"/>
                        </a:lnSpc>
                        <a:spcBef>
                          <a:spcPts val="660"/>
                        </a:spcBef>
                        <a:spcAft>
                          <a:spcPts val="0"/>
                        </a:spcAft>
                      </a:pPr>
                      <a:r>
                        <a:rPr lang="en-US" sz="1400">
                          <a:latin typeface="Arial"/>
                          <a:ea typeface="Cambria"/>
                          <a:cs typeface="Cambria"/>
                        </a:rPr>
                        <a:t>-</a:t>
                      </a:r>
                      <a:endParaRPr lang="en-US" sz="14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660"/>
                        </a:spcBef>
                        <a:spcAft>
                          <a:spcPts val="0"/>
                        </a:spcAft>
                      </a:pPr>
                      <a:r>
                        <a:rPr lang="en-US" sz="1400">
                          <a:latin typeface="Arial"/>
                          <a:ea typeface="Cambria"/>
                          <a:cs typeface="Cambria"/>
                        </a:rPr>
                        <a:t>By Statement of profile</a:t>
                      </a:r>
                      <a:endParaRPr lang="en-US" sz="14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660"/>
                        </a:spcBef>
                        <a:spcAft>
                          <a:spcPts val="0"/>
                        </a:spcAft>
                      </a:pPr>
                      <a:r>
                        <a:rPr lang="en-US" sz="1400">
                          <a:latin typeface="Arial"/>
                          <a:ea typeface="Cambria"/>
                          <a:cs typeface="Cambria"/>
                        </a:rPr>
                        <a:t>-</a:t>
                      </a:r>
                      <a:endParaRPr lang="en-US" sz="14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632496">
                <a:tc>
                  <a:txBody>
                    <a:bodyPr/>
                    <a:lstStyle/>
                    <a:p>
                      <a:pPr marL="69850">
                        <a:lnSpc>
                          <a:spcPct val="115000"/>
                        </a:lnSpc>
                        <a:spcBef>
                          <a:spcPts val="660"/>
                        </a:spcBef>
                        <a:spcAft>
                          <a:spcPts val="0"/>
                        </a:spcAft>
                      </a:pPr>
                      <a:r>
                        <a:rPr lang="en-US" sz="1400">
                          <a:latin typeface="Arial"/>
                          <a:ea typeface="Cambria"/>
                          <a:cs typeface="Cambria"/>
                        </a:rPr>
                        <a:t>Loss (if loss)</a:t>
                      </a:r>
                      <a:endParaRPr lang="en-US" sz="14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marR="71755" algn="r">
                        <a:lnSpc>
                          <a:spcPct val="115000"/>
                        </a:lnSpc>
                        <a:spcBef>
                          <a:spcPts val="660"/>
                        </a:spcBef>
                        <a:spcAft>
                          <a:spcPts val="0"/>
                        </a:spcAft>
                      </a:pPr>
                      <a:r>
                        <a:rPr lang="en-US" sz="1400">
                          <a:latin typeface="Arial"/>
                          <a:ea typeface="Cambria"/>
                          <a:cs typeface="Cambria"/>
                        </a:rPr>
                        <a:t>-</a:t>
                      </a:r>
                      <a:endParaRPr lang="en-US" sz="14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660"/>
                        </a:spcBef>
                        <a:spcAft>
                          <a:spcPts val="0"/>
                        </a:spcAft>
                      </a:pPr>
                      <a:r>
                        <a:rPr lang="en-US" sz="1400">
                          <a:latin typeface="Arial"/>
                          <a:ea typeface="Cambria"/>
                          <a:cs typeface="Cambria"/>
                        </a:rPr>
                        <a:t>Loss (if profit)</a:t>
                      </a:r>
                      <a:endParaRPr lang="en-US" sz="14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660"/>
                        </a:spcBef>
                        <a:spcAft>
                          <a:spcPts val="0"/>
                        </a:spcAft>
                      </a:pPr>
                      <a:r>
                        <a:rPr lang="en-US" sz="1400" dirty="0">
                          <a:latin typeface="Arial"/>
                          <a:ea typeface="Cambria"/>
                          <a:cs typeface="Cambria"/>
                        </a:rPr>
                        <a:t>-</a:t>
                      </a:r>
                      <a:endParaRPr lang="en-US" sz="1400" dirty="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bl>
          </a:graphicData>
        </a:graphic>
      </p:graphicFrame>
      <p:sp>
        <p:nvSpPr>
          <p:cNvPr id="30721" name="Rectangle 1"/>
          <p:cNvSpPr>
            <a:spLocks noChangeArrowheads="1"/>
          </p:cNvSpPr>
          <p:nvPr/>
        </p:nvSpPr>
        <p:spPr bwMode="auto">
          <a:xfrm>
            <a:off x="1231640" y="363894"/>
            <a:ext cx="7912359"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When provision for Depreciation Account is not maintained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DEPRECIATION</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NUMBER:7</a:t>
            </a:r>
            <a:endParaRPr b="1"/>
          </a:p>
          <a:p>
            <a:pPr marL="0" lvl="0" indent="0" algn="l" rtl="0">
              <a:spcBef>
                <a:spcPts val="0"/>
              </a:spcBef>
              <a:spcAft>
                <a:spcPts val="0"/>
              </a:spcAft>
              <a:buNone/>
            </a:pPr>
            <a:r>
              <a:rPr lang="en" b="1" dirty="0"/>
              <a:t>CHAPTER NAME </a:t>
            </a:r>
            <a:r>
              <a:rPr lang="en" b="1" dirty="0" smtClean="0"/>
              <a:t>: PROVISION &amp; RESERVE</a:t>
            </a:r>
          </a:p>
          <a:p>
            <a:pPr marL="0" lvl="0" indent="0" algn="l" rtl="0">
              <a:spcBef>
                <a:spcPts val="0"/>
              </a:spcBef>
              <a:spcAft>
                <a:spcPts val="0"/>
              </a:spcAft>
              <a:buNone/>
            </a:pPr>
            <a:r>
              <a:rPr lang="en" b="1" dirty="0" smtClean="0"/>
              <a:t>CLASS-69</a:t>
            </a:r>
            <a:endParaRPr b="1"/>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828384" y="4646645"/>
            <a:ext cx="1315616" cy="496855"/>
          </a:xfrm>
          <a:prstGeom prst="rect">
            <a:avLst/>
          </a:prstGeom>
          <a:noFill/>
          <a:ln>
            <a:noFill/>
          </a:ln>
        </p:spPr>
      </p:pic>
      <p:sp>
        <p:nvSpPr>
          <p:cNvPr id="26625" name="Rectangle 1"/>
          <p:cNvSpPr>
            <a:spLocks noChangeArrowheads="1"/>
          </p:cNvSpPr>
          <p:nvPr/>
        </p:nvSpPr>
        <p:spPr bwMode="auto">
          <a:xfrm>
            <a:off x="1222310" y="569167"/>
            <a:ext cx="7921690" cy="3924151"/>
          </a:xfrm>
          <a:prstGeom prst="rect">
            <a:avLst/>
          </a:prstGeom>
          <a:noFill/>
          <a:ln w="9525">
            <a:noFill/>
            <a:miter lim="800000"/>
            <a:headEnd/>
            <a:tailEnd/>
          </a:ln>
          <a:effectLst/>
        </p:spPr>
        <p:txBody>
          <a:bodyPr vert="horz" wrap="square" lIns="126960"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Arial" pitchFamily="34" charset="0"/>
              </a:rPr>
              <a:t>Provisions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Provision is to be made in respect of a liability, which is certain to be incurred, but its accurate amount is not known.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It is charged in the Profit and loss Account on estimate basis. It Should be clearly understood that if the amount of a known liability can be determined with reasonable accuracy, it can not be a provision.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Arial" pitchFamily="34" charset="0"/>
              </a:rPr>
              <a:t>Notes</a:t>
            </a:r>
            <a:r>
              <a:rPr kumimoji="0" lang="en-US" sz="1800" b="1" i="0" u="none" strike="noStrike" cap="none" normalizeH="0" baseline="0" dirty="0" smtClean="0">
                <a:ln>
                  <a:noFill/>
                </a:ln>
                <a:solidFill>
                  <a:schemeClr val="tx1"/>
                </a:solidFill>
                <a:effectLst/>
                <a:latin typeface="Arial" pitchFamily="34" charset="0"/>
                <a:ea typeface="Cambria" pitchFamily="18" charset="0"/>
                <a:cs typeface="Arial" pitchFamily="34" charset="0"/>
              </a:rPr>
              <a:t>: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Provision is a charge against profits. It means provision has to be made irrespective of business enterprise is earning enough profits or incurring losses.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Arial" pitchFamily="34" charset="0"/>
              </a:rPr>
              <a:t>Examples of Provisions: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Provision for Depreciation on assets, Provision for Repairs and Renewals of assets. Provision for Taxation,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25601" name="Rectangle 1"/>
          <p:cNvSpPr>
            <a:spLocks noChangeArrowheads="1"/>
          </p:cNvSpPr>
          <p:nvPr/>
        </p:nvSpPr>
        <p:spPr bwMode="auto">
          <a:xfrm>
            <a:off x="1315616" y="205273"/>
            <a:ext cx="7828384" cy="3850364"/>
          </a:xfrm>
          <a:prstGeom prst="rect">
            <a:avLst/>
          </a:prstGeom>
          <a:noFill/>
          <a:ln w="9525">
            <a:noFill/>
            <a:miter lim="800000"/>
            <a:headEnd/>
            <a:tailEnd/>
          </a:ln>
          <a:effectLst/>
        </p:spPr>
        <p:txBody>
          <a:bodyPr vert="horz" wrap="square" lIns="126960" tIns="155526"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Gill Sans MT" pitchFamily="34" charset="0"/>
                <a:cs typeface="Arial" pitchFamily="34" charset="0"/>
              </a:rPr>
              <a:t>Reserves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Reserves are the amount set aside out of profits. It is an appropriation of profits and not a charge on the profits.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The amount of profit retained is used in the business when difficult time comes. Since reserves are neither expenses nor losses, so these are not charged to profit &amp; loss Account rather these are debited to Profit &amp; Loss Appropriation Account which is prepared after Profit and Loss Account.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Reserves are also known as ‘</a:t>
            </a:r>
            <a:r>
              <a:rPr kumimoji="0" lang="en-US" sz="1600" b="0" i="0" u="none" strike="noStrike" cap="none" normalizeH="0" baseline="0" dirty="0" err="1" smtClean="0">
                <a:ln>
                  <a:noFill/>
                </a:ln>
                <a:solidFill>
                  <a:schemeClr val="tx1"/>
                </a:solidFill>
                <a:effectLst/>
                <a:latin typeface="Arial" pitchFamily="34" charset="0"/>
                <a:ea typeface="Cambria" pitchFamily="18" charset="0"/>
                <a:cs typeface="Arial" pitchFamily="34" charset="0"/>
              </a:rPr>
              <a:t>Ploughing</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 Back of Profits’.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Reserves are created to strengthening the financial positions of the business enterprise.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Examples are General Reserves, Dividend Equalization Reserve etc.</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If the amount of reserve is invested outside the business then, it is called ‘Reserve Fund’.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Creation of reserve does not reduce the </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 </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profit but only reduced the divisible profits.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973525" y="3614011"/>
            <a:ext cx="1170475" cy="1170475"/>
          </a:xfrm>
          <a:prstGeom prst="rect">
            <a:avLst/>
          </a:prstGeom>
          <a:noFill/>
          <a:ln>
            <a:noFill/>
          </a:ln>
        </p:spPr>
      </p:pic>
      <p:sp>
        <p:nvSpPr>
          <p:cNvPr id="48137" name="Rectangle 9"/>
          <p:cNvSpPr>
            <a:spLocks noChangeArrowheads="1"/>
          </p:cNvSpPr>
          <p:nvPr/>
        </p:nvSpPr>
        <p:spPr bwMode="auto">
          <a:xfrm>
            <a:off x="755650" y="484188"/>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r>
            <a:br>
              <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5" name="Table 4"/>
          <p:cNvGraphicFramePr>
            <a:graphicFrameLocks noGrp="1"/>
          </p:cNvGraphicFramePr>
          <p:nvPr/>
        </p:nvGraphicFramePr>
        <p:xfrm>
          <a:off x="1334278" y="839754"/>
          <a:ext cx="7315200" cy="3184398"/>
        </p:xfrm>
        <a:graphic>
          <a:graphicData uri="http://schemas.openxmlformats.org/drawingml/2006/table">
            <a:tbl>
              <a:tblPr/>
              <a:tblGrid>
                <a:gridCol w="310927"/>
                <a:gridCol w="1326981"/>
                <a:gridCol w="2749725"/>
                <a:gridCol w="2927567"/>
              </a:tblGrid>
              <a:tr h="146666">
                <a:tc gridSpan="2">
                  <a:txBody>
                    <a:bodyPr/>
                    <a:lstStyle/>
                    <a:p>
                      <a:pPr marL="536575" marR="498475" algn="ctr">
                        <a:lnSpc>
                          <a:spcPct val="115000"/>
                        </a:lnSpc>
                        <a:spcBef>
                          <a:spcPts val="685"/>
                        </a:spcBef>
                        <a:spcAft>
                          <a:spcPts val="0"/>
                        </a:spcAft>
                      </a:pPr>
                      <a:r>
                        <a:rPr lang="en-US" sz="1200" b="1" dirty="0">
                          <a:solidFill>
                            <a:srgbClr val="FF0000"/>
                          </a:solidFill>
                          <a:latin typeface="Arial"/>
                          <a:ea typeface="Cambria"/>
                          <a:cs typeface="Cambria"/>
                        </a:rPr>
                        <a:t>Basis</a:t>
                      </a:r>
                      <a:endParaRPr lang="en-US" sz="1200" dirty="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hMerge="1">
                  <a:txBody>
                    <a:bodyPr/>
                    <a:lstStyle/>
                    <a:p>
                      <a:endParaRPr lang="en-US"/>
                    </a:p>
                  </a:txBody>
                  <a:tcPr/>
                </a:tc>
                <a:tc>
                  <a:txBody>
                    <a:bodyPr/>
                    <a:lstStyle/>
                    <a:p>
                      <a:pPr marL="894715" marR="856615" algn="ctr">
                        <a:lnSpc>
                          <a:spcPct val="115000"/>
                        </a:lnSpc>
                        <a:spcBef>
                          <a:spcPts val="685"/>
                        </a:spcBef>
                        <a:spcAft>
                          <a:spcPts val="0"/>
                        </a:spcAft>
                      </a:pPr>
                      <a:r>
                        <a:rPr lang="en-US" sz="1200" b="1">
                          <a:solidFill>
                            <a:srgbClr val="FF0000"/>
                          </a:solidFill>
                          <a:latin typeface="Arial"/>
                          <a:ea typeface="Cambria"/>
                          <a:cs typeface="Cambria"/>
                        </a:rPr>
                        <a:t>Provision</a:t>
                      </a:r>
                      <a:endParaRPr lang="en-US" sz="12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1046480" marR="1009015" algn="ctr">
                        <a:lnSpc>
                          <a:spcPct val="115000"/>
                        </a:lnSpc>
                        <a:spcBef>
                          <a:spcPts val="685"/>
                        </a:spcBef>
                        <a:spcAft>
                          <a:spcPts val="0"/>
                        </a:spcAft>
                      </a:pPr>
                      <a:r>
                        <a:rPr lang="en-US" sz="1200" b="1">
                          <a:solidFill>
                            <a:srgbClr val="FF0000"/>
                          </a:solidFill>
                          <a:latin typeface="Arial"/>
                          <a:ea typeface="Cambria"/>
                          <a:cs typeface="Cambria"/>
                        </a:rPr>
                        <a:t>Reserve</a:t>
                      </a:r>
                      <a:endParaRPr lang="en-US" sz="12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374812">
                <a:tc>
                  <a:txBody>
                    <a:bodyPr/>
                    <a:lstStyle/>
                    <a:p>
                      <a:pPr marL="69850">
                        <a:lnSpc>
                          <a:spcPct val="115000"/>
                        </a:lnSpc>
                        <a:spcBef>
                          <a:spcPts val="660"/>
                        </a:spcBef>
                        <a:spcAft>
                          <a:spcPts val="0"/>
                        </a:spcAft>
                      </a:pPr>
                      <a:endParaRPr lang="en-US" sz="1200">
                        <a:latin typeface="Cambria"/>
                        <a:ea typeface="Cambria"/>
                        <a:cs typeface="Cambria"/>
                      </a:endParaRPr>
                    </a:p>
                    <a:p>
                      <a:pPr marL="56515" marR="26670" algn="ctr">
                        <a:lnSpc>
                          <a:spcPct val="115000"/>
                        </a:lnSpc>
                        <a:spcBef>
                          <a:spcPts val="1160"/>
                        </a:spcBef>
                        <a:spcAft>
                          <a:spcPts val="0"/>
                        </a:spcAft>
                      </a:pPr>
                      <a:r>
                        <a:rPr lang="en-US" sz="1200" b="1">
                          <a:solidFill>
                            <a:srgbClr val="FF0000"/>
                          </a:solidFill>
                          <a:latin typeface="Arial"/>
                          <a:ea typeface="Cambria"/>
                          <a:cs typeface="Cambria"/>
                        </a:rPr>
                        <a:t>1.</a:t>
                      </a:r>
                      <a:endParaRPr lang="en-US" sz="12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660"/>
                        </a:spcBef>
                        <a:spcAft>
                          <a:spcPts val="0"/>
                        </a:spcAft>
                      </a:pPr>
                      <a:endParaRPr lang="en-US" sz="1200" dirty="0">
                        <a:latin typeface="Cambria"/>
                        <a:ea typeface="Cambria"/>
                        <a:cs typeface="Cambria"/>
                      </a:endParaRPr>
                    </a:p>
                    <a:p>
                      <a:pPr marL="69850">
                        <a:lnSpc>
                          <a:spcPct val="115000"/>
                        </a:lnSpc>
                        <a:spcBef>
                          <a:spcPts val="1160"/>
                        </a:spcBef>
                        <a:spcAft>
                          <a:spcPts val="0"/>
                        </a:spcAft>
                      </a:pPr>
                      <a:r>
                        <a:rPr lang="en-US" sz="1200" b="1" dirty="0">
                          <a:solidFill>
                            <a:srgbClr val="FF0000"/>
                          </a:solidFill>
                          <a:latin typeface="Arial"/>
                          <a:ea typeface="Cambria"/>
                          <a:cs typeface="Cambria"/>
                        </a:rPr>
                        <a:t>Meaning</a:t>
                      </a:r>
                      <a:endParaRPr lang="en-US" sz="1200" dirty="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35"/>
                        </a:spcBef>
                        <a:spcAft>
                          <a:spcPts val="0"/>
                        </a:spcAft>
                      </a:pPr>
                      <a:endParaRPr lang="en-US" sz="1200">
                        <a:latin typeface="Cambria"/>
                        <a:ea typeface="Cambria"/>
                        <a:cs typeface="Cambria"/>
                      </a:endParaRPr>
                    </a:p>
                    <a:p>
                      <a:pPr marL="69850" marR="57150">
                        <a:lnSpc>
                          <a:spcPct val="148000"/>
                        </a:lnSpc>
                        <a:spcBef>
                          <a:spcPts val="660"/>
                        </a:spcBef>
                        <a:spcAft>
                          <a:spcPts val="0"/>
                        </a:spcAft>
                      </a:pPr>
                      <a:r>
                        <a:rPr lang="en-US" sz="1200">
                          <a:latin typeface="Arial"/>
                          <a:ea typeface="Cambria"/>
                          <a:cs typeface="Cambria"/>
                        </a:rPr>
                        <a:t>It is created to meet a known liability</a:t>
                      </a:r>
                      <a:endParaRPr lang="en-US" sz="12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marR="508000" algn="just">
                        <a:lnSpc>
                          <a:spcPts val="2100"/>
                        </a:lnSpc>
                        <a:spcBef>
                          <a:spcPts val="120"/>
                        </a:spcBef>
                        <a:spcAft>
                          <a:spcPts val="0"/>
                        </a:spcAft>
                      </a:pPr>
                      <a:r>
                        <a:rPr lang="en-US" sz="1200">
                          <a:latin typeface="Arial"/>
                          <a:ea typeface="Cambria"/>
                          <a:cs typeface="Cambria"/>
                        </a:rPr>
                        <a:t>It is created to strengthen the financial position of business enterprise.</a:t>
                      </a:r>
                      <a:endParaRPr lang="en-US" sz="12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260738">
                <a:tc>
                  <a:txBody>
                    <a:bodyPr/>
                    <a:lstStyle/>
                    <a:p>
                      <a:pPr marL="69850">
                        <a:lnSpc>
                          <a:spcPct val="115000"/>
                        </a:lnSpc>
                        <a:spcBef>
                          <a:spcPts val="660"/>
                        </a:spcBef>
                        <a:spcAft>
                          <a:spcPts val="0"/>
                        </a:spcAft>
                      </a:pPr>
                      <a:endParaRPr lang="en-US" sz="1200">
                        <a:latin typeface="Cambria"/>
                        <a:ea typeface="Cambria"/>
                        <a:cs typeface="Cambria"/>
                      </a:endParaRPr>
                    </a:p>
                    <a:p>
                      <a:pPr marL="56515" marR="26670" algn="ctr">
                        <a:lnSpc>
                          <a:spcPct val="115000"/>
                        </a:lnSpc>
                        <a:spcBef>
                          <a:spcPts val="660"/>
                        </a:spcBef>
                        <a:spcAft>
                          <a:spcPts val="0"/>
                        </a:spcAft>
                      </a:pPr>
                      <a:r>
                        <a:rPr lang="en-US" sz="1200" b="1">
                          <a:solidFill>
                            <a:srgbClr val="FF0000"/>
                          </a:solidFill>
                          <a:latin typeface="Arial"/>
                          <a:ea typeface="Cambria"/>
                          <a:cs typeface="Cambria"/>
                        </a:rPr>
                        <a:t>2.</a:t>
                      </a:r>
                      <a:endParaRPr lang="en-US" sz="12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ts val="2100"/>
                        </a:lnSpc>
                        <a:spcBef>
                          <a:spcPts val="120"/>
                        </a:spcBef>
                        <a:spcAft>
                          <a:spcPts val="0"/>
                        </a:spcAft>
                      </a:pPr>
                      <a:r>
                        <a:rPr lang="en-US" sz="1200" b="1">
                          <a:solidFill>
                            <a:srgbClr val="FF0000"/>
                          </a:solidFill>
                          <a:latin typeface="Arial"/>
                          <a:ea typeface="Cambria"/>
                          <a:cs typeface="Cambria"/>
                        </a:rPr>
                        <a:t>Charge or Appropriation</a:t>
                      </a:r>
                      <a:endParaRPr lang="en-US" sz="12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marR="57150">
                        <a:lnSpc>
                          <a:spcPts val="2100"/>
                        </a:lnSpc>
                        <a:spcBef>
                          <a:spcPts val="120"/>
                        </a:spcBef>
                        <a:spcAft>
                          <a:spcPts val="0"/>
                        </a:spcAft>
                      </a:pPr>
                      <a:r>
                        <a:rPr lang="en-US" sz="1200">
                          <a:latin typeface="Arial"/>
                          <a:ea typeface="Cambria"/>
                          <a:cs typeface="Cambria"/>
                        </a:rPr>
                        <a:t>Provisions are charge against profits.</a:t>
                      </a:r>
                      <a:endParaRPr lang="en-US" sz="12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marR="431800">
                        <a:lnSpc>
                          <a:spcPts val="2100"/>
                        </a:lnSpc>
                        <a:spcBef>
                          <a:spcPts val="120"/>
                        </a:spcBef>
                        <a:spcAft>
                          <a:spcPts val="0"/>
                        </a:spcAft>
                      </a:pPr>
                      <a:r>
                        <a:rPr lang="en-US" sz="1200">
                          <a:latin typeface="Arial"/>
                          <a:ea typeface="Cambria"/>
                          <a:cs typeface="Cambria"/>
                        </a:rPr>
                        <a:t>Reserve</a:t>
                      </a:r>
                      <a:r>
                        <a:rPr lang="en-US" sz="1200" spc="-135">
                          <a:latin typeface="Arial"/>
                          <a:ea typeface="Cambria"/>
                          <a:cs typeface="Cambria"/>
                        </a:rPr>
                        <a:t> </a:t>
                      </a:r>
                      <a:r>
                        <a:rPr lang="en-US" sz="1200">
                          <a:latin typeface="Arial"/>
                          <a:ea typeface="Cambria"/>
                          <a:cs typeface="Cambria"/>
                        </a:rPr>
                        <a:t>is</a:t>
                      </a:r>
                      <a:r>
                        <a:rPr lang="en-US" sz="1200" spc="-135">
                          <a:latin typeface="Arial"/>
                          <a:ea typeface="Cambria"/>
                          <a:cs typeface="Cambria"/>
                        </a:rPr>
                        <a:t> </a:t>
                      </a:r>
                      <a:r>
                        <a:rPr lang="en-US" sz="1200">
                          <a:latin typeface="Arial"/>
                          <a:ea typeface="Cambria"/>
                          <a:cs typeface="Cambria"/>
                        </a:rPr>
                        <a:t>an</a:t>
                      </a:r>
                      <a:r>
                        <a:rPr lang="en-US" sz="1200" spc="-130">
                          <a:latin typeface="Arial"/>
                          <a:ea typeface="Cambria"/>
                          <a:cs typeface="Cambria"/>
                        </a:rPr>
                        <a:t> </a:t>
                      </a:r>
                      <a:r>
                        <a:rPr lang="en-US" sz="1200">
                          <a:latin typeface="Arial"/>
                          <a:ea typeface="Cambria"/>
                          <a:cs typeface="Cambria"/>
                        </a:rPr>
                        <a:t>appropriation</a:t>
                      </a:r>
                      <a:r>
                        <a:rPr lang="en-US" sz="1200" spc="-135">
                          <a:latin typeface="Arial"/>
                          <a:ea typeface="Cambria"/>
                          <a:cs typeface="Cambria"/>
                        </a:rPr>
                        <a:t> </a:t>
                      </a:r>
                      <a:r>
                        <a:rPr lang="en-US" sz="1200">
                          <a:latin typeface="Arial"/>
                          <a:ea typeface="Cambria"/>
                          <a:cs typeface="Cambria"/>
                        </a:rPr>
                        <a:t>of profit.</a:t>
                      </a:r>
                      <a:endParaRPr lang="en-US" sz="12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374812">
                <a:tc>
                  <a:txBody>
                    <a:bodyPr/>
                    <a:lstStyle/>
                    <a:p>
                      <a:pPr marL="69850">
                        <a:lnSpc>
                          <a:spcPct val="115000"/>
                        </a:lnSpc>
                        <a:spcBef>
                          <a:spcPts val="660"/>
                        </a:spcBef>
                        <a:spcAft>
                          <a:spcPts val="0"/>
                        </a:spcAft>
                      </a:pPr>
                      <a:endParaRPr lang="en-US" sz="1200">
                        <a:latin typeface="Cambria"/>
                        <a:ea typeface="Cambria"/>
                        <a:cs typeface="Cambria"/>
                      </a:endParaRPr>
                    </a:p>
                    <a:p>
                      <a:pPr marL="56515" marR="26670" algn="ctr">
                        <a:lnSpc>
                          <a:spcPct val="115000"/>
                        </a:lnSpc>
                        <a:spcBef>
                          <a:spcPts val="1160"/>
                        </a:spcBef>
                        <a:spcAft>
                          <a:spcPts val="0"/>
                        </a:spcAft>
                      </a:pPr>
                      <a:r>
                        <a:rPr lang="en-US" sz="1200" b="1">
                          <a:solidFill>
                            <a:srgbClr val="FF0000"/>
                          </a:solidFill>
                          <a:latin typeface="Arial"/>
                          <a:ea typeface="Cambria"/>
                          <a:cs typeface="Cambria"/>
                        </a:rPr>
                        <a:t>3.</a:t>
                      </a:r>
                      <a:endParaRPr lang="en-US" sz="12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660"/>
                        </a:spcBef>
                        <a:spcAft>
                          <a:spcPts val="0"/>
                        </a:spcAft>
                      </a:pPr>
                      <a:endParaRPr lang="en-US" sz="1200">
                        <a:latin typeface="Cambria"/>
                        <a:ea typeface="Cambria"/>
                        <a:cs typeface="Cambria"/>
                      </a:endParaRPr>
                    </a:p>
                    <a:p>
                      <a:pPr marL="69850">
                        <a:lnSpc>
                          <a:spcPct val="115000"/>
                        </a:lnSpc>
                        <a:spcBef>
                          <a:spcPts val="1160"/>
                        </a:spcBef>
                        <a:spcAft>
                          <a:spcPts val="0"/>
                        </a:spcAft>
                      </a:pPr>
                      <a:r>
                        <a:rPr lang="en-US" sz="1200" b="1">
                          <a:solidFill>
                            <a:srgbClr val="FF0000"/>
                          </a:solidFill>
                          <a:latin typeface="Arial"/>
                          <a:ea typeface="Cambria"/>
                          <a:cs typeface="Cambria"/>
                        </a:rPr>
                        <a:t>Objective</a:t>
                      </a:r>
                      <a:endParaRPr lang="en-US" sz="12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marR="516890">
                        <a:lnSpc>
                          <a:spcPts val="2100"/>
                        </a:lnSpc>
                        <a:spcBef>
                          <a:spcPts val="120"/>
                        </a:spcBef>
                        <a:spcAft>
                          <a:spcPts val="0"/>
                        </a:spcAft>
                      </a:pPr>
                      <a:r>
                        <a:rPr lang="en-US" sz="1200" dirty="0">
                          <a:latin typeface="Arial"/>
                          <a:ea typeface="Cambria"/>
                          <a:cs typeface="Cambria"/>
                        </a:rPr>
                        <a:t>The</a:t>
                      </a:r>
                      <a:r>
                        <a:rPr lang="en-US" sz="1200" spc="-120" dirty="0">
                          <a:latin typeface="Arial"/>
                          <a:ea typeface="Cambria"/>
                          <a:cs typeface="Cambria"/>
                        </a:rPr>
                        <a:t> </a:t>
                      </a:r>
                      <a:r>
                        <a:rPr lang="en-US" sz="1200" dirty="0">
                          <a:latin typeface="Arial"/>
                          <a:ea typeface="Cambria"/>
                          <a:cs typeface="Cambria"/>
                        </a:rPr>
                        <a:t>object</a:t>
                      </a:r>
                      <a:r>
                        <a:rPr lang="en-US" sz="1200" spc="-115" dirty="0">
                          <a:latin typeface="Arial"/>
                          <a:ea typeface="Cambria"/>
                          <a:cs typeface="Cambria"/>
                        </a:rPr>
                        <a:t> </a:t>
                      </a:r>
                      <a:r>
                        <a:rPr lang="en-US" sz="1200" dirty="0">
                          <a:latin typeface="Arial"/>
                          <a:ea typeface="Cambria"/>
                          <a:cs typeface="Cambria"/>
                        </a:rPr>
                        <a:t>is</a:t>
                      </a:r>
                      <a:r>
                        <a:rPr lang="en-US" sz="1200" spc="-115" dirty="0">
                          <a:latin typeface="Arial"/>
                          <a:ea typeface="Cambria"/>
                          <a:cs typeface="Cambria"/>
                        </a:rPr>
                        <a:t> </a:t>
                      </a:r>
                      <a:r>
                        <a:rPr lang="en-US" sz="1200" dirty="0">
                          <a:latin typeface="Arial"/>
                          <a:ea typeface="Cambria"/>
                          <a:cs typeface="Cambria"/>
                        </a:rPr>
                        <a:t>to</a:t>
                      </a:r>
                      <a:r>
                        <a:rPr lang="en-US" sz="1200" spc="-115" dirty="0">
                          <a:latin typeface="Arial"/>
                          <a:ea typeface="Cambria"/>
                          <a:cs typeface="Cambria"/>
                        </a:rPr>
                        <a:t> </a:t>
                      </a:r>
                      <a:r>
                        <a:rPr lang="en-US" sz="1200" dirty="0">
                          <a:latin typeface="Arial"/>
                          <a:ea typeface="Cambria"/>
                          <a:cs typeface="Cambria"/>
                        </a:rPr>
                        <a:t>provide</a:t>
                      </a:r>
                      <a:r>
                        <a:rPr lang="en-US" sz="1200" spc="-120" dirty="0">
                          <a:latin typeface="Arial"/>
                          <a:ea typeface="Cambria"/>
                          <a:cs typeface="Cambria"/>
                        </a:rPr>
                        <a:t> </a:t>
                      </a:r>
                      <a:r>
                        <a:rPr lang="en-US" sz="1200" dirty="0">
                          <a:latin typeface="Arial"/>
                          <a:ea typeface="Cambria"/>
                          <a:cs typeface="Cambria"/>
                        </a:rPr>
                        <a:t>for known liability cannot be calculated</a:t>
                      </a:r>
                      <a:r>
                        <a:rPr lang="en-US" sz="1200" spc="-25" dirty="0">
                          <a:latin typeface="Arial"/>
                          <a:ea typeface="Cambria"/>
                          <a:cs typeface="Cambria"/>
                        </a:rPr>
                        <a:t> </a:t>
                      </a:r>
                      <a:r>
                        <a:rPr lang="en-US" sz="1200" dirty="0">
                          <a:latin typeface="Arial"/>
                          <a:ea typeface="Cambria"/>
                          <a:cs typeface="Cambria"/>
                        </a:rPr>
                        <a:t>accurately.</a:t>
                      </a:r>
                      <a:endParaRPr lang="en-US" sz="1200" dirty="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marR="465455" algn="just">
                        <a:lnSpc>
                          <a:spcPts val="2100"/>
                        </a:lnSpc>
                        <a:spcBef>
                          <a:spcPts val="120"/>
                        </a:spcBef>
                        <a:spcAft>
                          <a:spcPts val="0"/>
                        </a:spcAft>
                      </a:pPr>
                      <a:r>
                        <a:rPr lang="en-US" sz="1200">
                          <a:latin typeface="Arial"/>
                          <a:ea typeface="Cambria"/>
                          <a:cs typeface="Cambria"/>
                        </a:rPr>
                        <a:t>It is created to strengthen the financial position and to meet unforeseen liability</a:t>
                      </a:r>
                      <a:endParaRPr lang="en-US" sz="12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374812">
                <a:tc>
                  <a:txBody>
                    <a:bodyPr/>
                    <a:lstStyle/>
                    <a:p>
                      <a:pPr marL="69850">
                        <a:lnSpc>
                          <a:spcPct val="115000"/>
                        </a:lnSpc>
                        <a:spcBef>
                          <a:spcPts val="660"/>
                        </a:spcBef>
                        <a:spcAft>
                          <a:spcPts val="0"/>
                        </a:spcAft>
                      </a:pPr>
                      <a:endParaRPr lang="en-US" sz="1200">
                        <a:latin typeface="Cambria"/>
                        <a:ea typeface="Cambria"/>
                        <a:cs typeface="Cambria"/>
                      </a:endParaRPr>
                    </a:p>
                    <a:p>
                      <a:pPr marL="56515" marR="26670" algn="ctr">
                        <a:lnSpc>
                          <a:spcPct val="115000"/>
                        </a:lnSpc>
                        <a:spcBef>
                          <a:spcPts val="1160"/>
                        </a:spcBef>
                        <a:spcAft>
                          <a:spcPts val="0"/>
                        </a:spcAft>
                      </a:pPr>
                      <a:r>
                        <a:rPr lang="en-US" sz="1200" b="1">
                          <a:solidFill>
                            <a:srgbClr val="FF0000"/>
                          </a:solidFill>
                          <a:latin typeface="Arial"/>
                          <a:ea typeface="Cambria"/>
                          <a:cs typeface="Cambria"/>
                        </a:rPr>
                        <a:t>4.</a:t>
                      </a:r>
                      <a:endParaRPr lang="en-US" sz="12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marR="17145">
                        <a:lnSpc>
                          <a:spcPts val="2100"/>
                        </a:lnSpc>
                        <a:spcBef>
                          <a:spcPts val="120"/>
                        </a:spcBef>
                        <a:spcAft>
                          <a:spcPts val="0"/>
                        </a:spcAft>
                      </a:pPr>
                      <a:r>
                        <a:rPr lang="en-US" sz="1200" b="1">
                          <a:solidFill>
                            <a:srgbClr val="FF0000"/>
                          </a:solidFill>
                          <a:latin typeface="Arial"/>
                          <a:ea typeface="Cambria"/>
                          <a:cs typeface="Cambria"/>
                        </a:rPr>
                        <a:t>Effect on Profit &amp; Loss A/c</a:t>
                      </a:r>
                      <a:endParaRPr lang="en-US" sz="12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35"/>
                        </a:spcBef>
                        <a:spcAft>
                          <a:spcPts val="0"/>
                        </a:spcAft>
                      </a:pPr>
                      <a:endParaRPr lang="en-US" sz="1200">
                        <a:latin typeface="Cambria"/>
                        <a:ea typeface="Cambria"/>
                        <a:cs typeface="Cambria"/>
                      </a:endParaRPr>
                    </a:p>
                    <a:p>
                      <a:pPr marL="69850" marR="57150">
                        <a:lnSpc>
                          <a:spcPct val="148000"/>
                        </a:lnSpc>
                        <a:spcBef>
                          <a:spcPts val="660"/>
                        </a:spcBef>
                        <a:spcAft>
                          <a:spcPts val="0"/>
                        </a:spcAft>
                      </a:pPr>
                      <a:r>
                        <a:rPr lang="en-US" sz="1200">
                          <a:latin typeface="Arial"/>
                          <a:ea typeface="Cambria"/>
                          <a:cs typeface="Cambria"/>
                        </a:rPr>
                        <a:t>It is debited to the Profit Hence, profit is reduced.</a:t>
                      </a:r>
                      <a:endParaRPr lang="en-US" sz="12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660"/>
                        </a:spcBef>
                        <a:spcAft>
                          <a:spcPts val="0"/>
                        </a:spcAft>
                      </a:pPr>
                      <a:endParaRPr lang="en-US" sz="1200" dirty="0">
                        <a:latin typeface="Cambria"/>
                        <a:ea typeface="Cambria"/>
                        <a:cs typeface="Cambria"/>
                      </a:endParaRPr>
                    </a:p>
                    <a:p>
                      <a:pPr marL="69850">
                        <a:lnSpc>
                          <a:spcPct val="115000"/>
                        </a:lnSpc>
                        <a:spcBef>
                          <a:spcPts val="1135"/>
                        </a:spcBef>
                        <a:spcAft>
                          <a:spcPts val="0"/>
                        </a:spcAft>
                      </a:pPr>
                      <a:r>
                        <a:rPr lang="en-US" sz="1200" dirty="0">
                          <a:latin typeface="Arial"/>
                          <a:ea typeface="Cambria"/>
                          <a:cs typeface="Cambria"/>
                        </a:rPr>
                        <a:t>Reserve reduces divisible profits.</a:t>
                      </a:r>
                      <a:endParaRPr lang="en-US" sz="1200" dirty="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bl>
          </a:graphicData>
        </a:graphic>
      </p:graphicFrame>
      <p:sp>
        <p:nvSpPr>
          <p:cNvPr id="23553" name="Rectangle 1"/>
          <p:cNvSpPr>
            <a:spLocks noChangeArrowheads="1"/>
          </p:cNvSpPr>
          <p:nvPr/>
        </p:nvSpPr>
        <p:spPr bwMode="auto">
          <a:xfrm>
            <a:off x="1520890" y="0"/>
            <a:ext cx="7623110" cy="711043"/>
          </a:xfrm>
          <a:prstGeom prst="rect">
            <a:avLst/>
          </a:prstGeom>
          <a:noFill/>
          <a:ln w="9525">
            <a:noFill/>
            <a:miter lim="800000"/>
            <a:headEnd/>
            <a:tailEnd/>
          </a:ln>
          <a:effectLst/>
        </p:spPr>
        <p:txBody>
          <a:bodyPr vert="horz" wrap="square" lIns="126960" tIns="155526"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Arial" pitchFamily="34" charset="0"/>
              </a:rPr>
              <a:t>DIFFERENCE BETWEEN PROVISIONS AND RESERVES</a:t>
            </a:r>
            <a:endParaRPr kumimoji="0" lang="en-US" sz="1800" b="1"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287624" y="539750"/>
          <a:ext cx="7551576" cy="3612371"/>
        </p:xfrm>
        <a:graphic>
          <a:graphicData uri="http://schemas.openxmlformats.org/drawingml/2006/table">
            <a:tbl>
              <a:tblPr/>
              <a:tblGrid>
                <a:gridCol w="320974"/>
                <a:gridCol w="1369860"/>
                <a:gridCol w="2838577"/>
                <a:gridCol w="3022165"/>
              </a:tblGrid>
              <a:tr h="789466">
                <a:tc>
                  <a:txBody>
                    <a:bodyPr/>
                    <a:lstStyle/>
                    <a:p>
                      <a:pPr marL="69850">
                        <a:lnSpc>
                          <a:spcPct val="115000"/>
                        </a:lnSpc>
                        <a:spcBef>
                          <a:spcPts val="660"/>
                        </a:spcBef>
                        <a:spcAft>
                          <a:spcPts val="0"/>
                        </a:spcAft>
                      </a:pPr>
                      <a:endParaRPr lang="en-US" sz="1200" dirty="0">
                        <a:latin typeface="Cambria"/>
                        <a:ea typeface="Cambria"/>
                        <a:cs typeface="Cambria"/>
                      </a:endParaRPr>
                    </a:p>
                    <a:p>
                      <a:pPr marL="56515" marR="26670" algn="ctr">
                        <a:lnSpc>
                          <a:spcPct val="115000"/>
                        </a:lnSpc>
                        <a:spcBef>
                          <a:spcPts val="660"/>
                        </a:spcBef>
                        <a:spcAft>
                          <a:spcPts val="0"/>
                        </a:spcAft>
                      </a:pPr>
                      <a:r>
                        <a:rPr lang="en-US" sz="1200" b="1" dirty="0">
                          <a:solidFill>
                            <a:srgbClr val="FF0000"/>
                          </a:solidFill>
                          <a:latin typeface="Arial"/>
                          <a:ea typeface="Cambria"/>
                          <a:cs typeface="Cambria"/>
                        </a:rPr>
                        <a:t>5.</a:t>
                      </a:r>
                      <a:endParaRPr lang="en-US" sz="1200" dirty="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660"/>
                        </a:spcBef>
                        <a:spcAft>
                          <a:spcPts val="0"/>
                        </a:spcAft>
                      </a:pPr>
                      <a:endParaRPr lang="en-US" sz="1200" dirty="0">
                        <a:latin typeface="Cambria"/>
                        <a:ea typeface="Cambria"/>
                        <a:cs typeface="Cambria"/>
                      </a:endParaRPr>
                    </a:p>
                    <a:p>
                      <a:pPr marL="69850">
                        <a:lnSpc>
                          <a:spcPct val="115000"/>
                        </a:lnSpc>
                        <a:spcBef>
                          <a:spcPts val="660"/>
                        </a:spcBef>
                        <a:spcAft>
                          <a:spcPts val="0"/>
                        </a:spcAft>
                      </a:pPr>
                      <a:r>
                        <a:rPr lang="en-US" sz="1200" b="1" dirty="0">
                          <a:solidFill>
                            <a:srgbClr val="FF0000"/>
                          </a:solidFill>
                          <a:latin typeface="Arial"/>
                          <a:ea typeface="Cambria"/>
                          <a:cs typeface="Cambria"/>
                        </a:rPr>
                        <a:t>Creation</a:t>
                      </a:r>
                      <a:endParaRPr lang="en-US" sz="1200" dirty="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marR="57150">
                        <a:lnSpc>
                          <a:spcPts val="2100"/>
                        </a:lnSpc>
                        <a:spcBef>
                          <a:spcPts val="120"/>
                        </a:spcBef>
                        <a:spcAft>
                          <a:spcPts val="0"/>
                        </a:spcAft>
                      </a:pPr>
                      <a:r>
                        <a:rPr lang="en-US" sz="1200">
                          <a:latin typeface="Arial"/>
                          <a:ea typeface="Cambria"/>
                          <a:cs typeface="Cambria"/>
                        </a:rPr>
                        <a:t>Provisions</a:t>
                      </a:r>
                      <a:r>
                        <a:rPr lang="en-US" sz="1200" spc="-130">
                          <a:latin typeface="Arial"/>
                          <a:ea typeface="Cambria"/>
                          <a:cs typeface="Cambria"/>
                        </a:rPr>
                        <a:t> </a:t>
                      </a:r>
                      <a:r>
                        <a:rPr lang="en-US" sz="1200">
                          <a:latin typeface="Arial"/>
                          <a:ea typeface="Cambria"/>
                          <a:cs typeface="Cambria"/>
                        </a:rPr>
                        <a:t>are</a:t>
                      </a:r>
                      <a:r>
                        <a:rPr lang="en-US" sz="1200" spc="-130">
                          <a:latin typeface="Arial"/>
                          <a:ea typeface="Cambria"/>
                          <a:cs typeface="Cambria"/>
                        </a:rPr>
                        <a:t> </a:t>
                      </a:r>
                      <a:r>
                        <a:rPr lang="en-US" sz="1200">
                          <a:latin typeface="Arial"/>
                          <a:ea typeface="Cambria"/>
                          <a:cs typeface="Cambria"/>
                        </a:rPr>
                        <a:t>to</a:t>
                      </a:r>
                      <a:r>
                        <a:rPr lang="en-US" sz="1200" spc="-130">
                          <a:latin typeface="Arial"/>
                          <a:ea typeface="Cambria"/>
                          <a:cs typeface="Cambria"/>
                        </a:rPr>
                        <a:t> </a:t>
                      </a:r>
                      <a:r>
                        <a:rPr lang="en-US" sz="1200">
                          <a:latin typeface="Arial"/>
                          <a:ea typeface="Cambria"/>
                          <a:cs typeface="Cambria"/>
                        </a:rPr>
                        <a:t>be</a:t>
                      </a:r>
                      <a:r>
                        <a:rPr lang="en-US" sz="1200" spc="-130">
                          <a:latin typeface="Arial"/>
                          <a:ea typeface="Cambria"/>
                          <a:cs typeface="Cambria"/>
                        </a:rPr>
                        <a:t> </a:t>
                      </a:r>
                      <a:r>
                        <a:rPr lang="en-US" sz="1200">
                          <a:latin typeface="Arial"/>
                          <a:ea typeface="Cambria"/>
                          <a:cs typeface="Cambria"/>
                        </a:rPr>
                        <a:t>created</a:t>
                      </a:r>
                      <a:r>
                        <a:rPr lang="en-US" sz="1200" spc="-130">
                          <a:latin typeface="Arial"/>
                          <a:ea typeface="Cambria"/>
                          <a:cs typeface="Cambria"/>
                        </a:rPr>
                        <a:t> </a:t>
                      </a:r>
                      <a:r>
                        <a:rPr lang="en-US" sz="1200">
                          <a:latin typeface="Arial"/>
                          <a:ea typeface="Cambria"/>
                          <a:cs typeface="Cambria"/>
                        </a:rPr>
                        <a:t>even if there are insufficient</a:t>
                      </a:r>
                      <a:r>
                        <a:rPr lang="en-US" sz="1200" spc="-170">
                          <a:latin typeface="Arial"/>
                          <a:ea typeface="Cambria"/>
                          <a:cs typeface="Cambria"/>
                        </a:rPr>
                        <a:t> </a:t>
                      </a:r>
                      <a:r>
                        <a:rPr lang="en-US" sz="1200">
                          <a:latin typeface="Arial"/>
                          <a:ea typeface="Cambria"/>
                          <a:cs typeface="Cambria"/>
                        </a:rPr>
                        <a:t>profits.</a:t>
                      </a:r>
                      <a:endParaRPr lang="en-US" sz="12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ts val="2100"/>
                        </a:lnSpc>
                        <a:spcBef>
                          <a:spcPts val="120"/>
                        </a:spcBef>
                        <a:spcAft>
                          <a:spcPts val="0"/>
                        </a:spcAft>
                      </a:pPr>
                      <a:r>
                        <a:rPr lang="en-US" sz="1200">
                          <a:latin typeface="Arial"/>
                          <a:ea typeface="Cambria"/>
                          <a:cs typeface="Cambria"/>
                        </a:rPr>
                        <a:t>Reserve is created out of adequate profits only.</a:t>
                      </a:r>
                      <a:endParaRPr lang="en-US" sz="12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1243973">
                <a:tc>
                  <a:txBody>
                    <a:bodyPr/>
                    <a:lstStyle/>
                    <a:p>
                      <a:pPr marL="69850">
                        <a:lnSpc>
                          <a:spcPct val="115000"/>
                        </a:lnSpc>
                        <a:spcBef>
                          <a:spcPts val="660"/>
                        </a:spcBef>
                        <a:spcAft>
                          <a:spcPts val="0"/>
                        </a:spcAft>
                      </a:pPr>
                      <a:endParaRPr lang="en-US" sz="1200">
                        <a:latin typeface="Cambria"/>
                        <a:ea typeface="Cambria"/>
                        <a:cs typeface="Cambria"/>
                      </a:endParaRPr>
                    </a:p>
                    <a:p>
                      <a:pPr marL="69850" marR="14605" algn="ctr">
                        <a:lnSpc>
                          <a:spcPct val="115000"/>
                        </a:lnSpc>
                        <a:spcBef>
                          <a:spcPts val="1160"/>
                        </a:spcBef>
                        <a:spcAft>
                          <a:spcPts val="0"/>
                        </a:spcAft>
                      </a:pPr>
                      <a:r>
                        <a:rPr lang="en-US" sz="1200" b="1">
                          <a:solidFill>
                            <a:srgbClr val="FF0000"/>
                          </a:solidFill>
                          <a:latin typeface="Arial"/>
                          <a:ea typeface="Cambria"/>
                          <a:cs typeface="Cambria"/>
                        </a:rPr>
                        <a:t>6</a:t>
                      </a:r>
                      <a:endParaRPr lang="en-US" sz="12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660"/>
                        </a:spcBef>
                        <a:spcAft>
                          <a:spcPts val="0"/>
                        </a:spcAft>
                      </a:pPr>
                      <a:endParaRPr lang="en-US" sz="1200" dirty="0">
                        <a:latin typeface="Cambria"/>
                        <a:ea typeface="Cambria"/>
                        <a:cs typeface="Cambria"/>
                      </a:endParaRPr>
                    </a:p>
                    <a:p>
                      <a:pPr marL="69850">
                        <a:lnSpc>
                          <a:spcPct val="150000"/>
                        </a:lnSpc>
                        <a:spcBef>
                          <a:spcPts val="660"/>
                        </a:spcBef>
                        <a:spcAft>
                          <a:spcPts val="0"/>
                        </a:spcAft>
                      </a:pPr>
                      <a:r>
                        <a:rPr lang="en-US" sz="1200" b="1" dirty="0">
                          <a:solidFill>
                            <a:srgbClr val="FF0000"/>
                          </a:solidFill>
                          <a:latin typeface="Arial"/>
                          <a:ea typeface="Cambria"/>
                          <a:cs typeface="Cambria"/>
                        </a:rPr>
                        <a:t>Mode of creation</a:t>
                      </a:r>
                      <a:endParaRPr lang="en-US" sz="1200" dirty="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marR="516890">
                        <a:lnSpc>
                          <a:spcPts val="2100"/>
                        </a:lnSpc>
                        <a:spcBef>
                          <a:spcPts val="120"/>
                        </a:spcBef>
                        <a:spcAft>
                          <a:spcPts val="0"/>
                        </a:spcAft>
                      </a:pPr>
                      <a:r>
                        <a:rPr lang="en-US" sz="1200" dirty="0">
                          <a:latin typeface="Arial"/>
                          <a:ea typeface="Cambria"/>
                          <a:cs typeface="Cambria"/>
                        </a:rPr>
                        <a:t>Provisions are created by debiting the Profit &amp; loss account.</a:t>
                      </a:r>
                      <a:endParaRPr lang="en-US" sz="1200" dirty="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35"/>
                        </a:spcBef>
                        <a:spcAft>
                          <a:spcPts val="0"/>
                        </a:spcAft>
                      </a:pPr>
                      <a:endParaRPr lang="en-US" sz="1200" dirty="0">
                        <a:latin typeface="Cambria"/>
                        <a:ea typeface="Cambria"/>
                        <a:cs typeface="Cambria"/>
                      </a:endParaRPr>
                    </a:p>
                    <a:p>
                      <a:pPr marL="69850">
                        <a:lnSpc>
                          <a:spcPct val="148000"/>
                        </a:lnSpc>
                        <a:spcBef>
                          <a:spcPts val="660"/>
                        </a:spcBef>
                        <a:spcAft>
                          <a:spcPts val="0"/>
                        </a:spcAft>
                      </a:pPr>
                      <a:r>
                        <a:rPr lang="en-US" sz="1200" dirty="0">
                          <a:latin typeface="Arial"/>
                          <a:ea typeface="Cambria"/>
                          <a:cs typeface="Cambria"/>
                        </a:rPr>
                        <a:t>It is created through Profit &amp; Loss Appropriation Account.</a:t>
                      </a:r>
                      <a:endParaRPr lang="en-US" sz="1200" dirty="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789466">
                <a:tc>
                  <a:txBody>
                    <a:bodyPr/>
                    <a:lstStyle/>
                    <a:p>
                      <a:pPr marL="69850">
                        <a:lnSpc>
                          <a:spcPct val="115000"/>
                        </a:lnSpc>
                        <a:spcBef>
                          <a:spcPts val="45"/>
                        </a:spcBef>
                        <a:spcAft>
                          <a:spcPts val="0"/>
                        </a:spcAft>
                      </a:pPr>
                      <a:endParaRPr lang="en-US" sz="1200">
                        <a:latin typeface="Cambria"/>
                        <a:ea typeface="Cambria"/>
                        <a:cs typeface="Cambria"/>
                      </a:endParaRPr>
                    </a:p>
                    <a:p>
                      <a:pPr marL="69850" marR="14605" algn="ctr">
                        <a:lnSpc>
                          <a:spcPct val="115000"/>
                        </a:lnSpc>
                        <a:spcBef>
                          <a:spcPts val="660"/>
                        </a:spcBef>
                        <a:spcAft>
                          <a:spcPts val="0"/>
                        </a:spcAft>
                      </a:pPr>
                      <a:r>
                        <a:rPr lang="en-US" sz="1200" b="1">
                          <a:solidFill>
                            <a:srgbClr val="FF0000"/>
                          </a:solidFill>
                          <a:latin typeface="Arial"/>
                          <a:ea typeface="Cambria"/>
                          <a:cs typeface="Cambria"/>
                        </a:rPr>
                        <a:t>7</a:t>
                      </a:r>
                      <a:endParaRPr lang="en-US" sz="12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45"/>
                        </a:spcBef>
                        <a:spcAft>
                          <a:spcPts val="0"/>
                        </a:spcAft>
                      </a:pPr>
                      <a:endParaRPr lang="en-US" sz="1200">
                        <a:latin typeface="Cambria"/>
                        <a:ea typeface="Cambria"/>
                        <a:cs typeface="Cambria"/>
                      </a:endParaRPr>
                    </a:p>
                    <a:p>
                      <a:pPr marL="69850">
                        <a:lnSpc>
                          <a:spcPct val="115000"/>
                        </a:lnSpc>
                        <a:spcBef>
                          <a:spcPts val="660"/>
                        </a:spcBef>
                        <a:spcAft>
                          <a:spcPts val="0"/>
                        </a:spcAft>
                      </a:pPr>
                      <a:r>
                        <a:rPr lang="en-US" sz="1200" b="1">
                          <a:solidFill>
                            <a:srgbClr val="FF0000"/>
                          </a:solidFill>
                          <a:latin typeface="Arial"/>
                          <a:ea typeface="Cambria"/>
                          <a:cs typeface="Cambria"/>
                        </a:rPr>
                        <a:t>Investment</a:t>
                      </a:r>
                      <a:endParaRPr lang="en-US" sz="12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marR="57150">
                        <a:lnSpc>
                          <a:spcPts val="2100"/>
                        </a:lnSpc>
                        <a:spcBef>
                          <a:spcPts val="120"/>
                        </a:spcBef>
                        <a:spcAft>
                          <a:spcPts val="0"/>
                        </a:spcAft>
                      </a:pPr>
                      <a:r>
                        <a:rPr lang="en-US" sz="1200" dirty="0">
                          <a:latin typeface="Arial"/>
                          <a:ea typeface="Cambria"/>
                          <a:cs typeface="Cambria"/>
                        </a:rPr>
                        <a:t>It cannot be invested outside the business.</a:t>
                      </a:r>
                      <a:endParaRPr lang="en-US" sz="1200" dirty="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ts val="2100"/>
                        </a:lnSpc>
                        <a:spcBef>
                          <a:spcPts val="120"/>
                        </a:spcBef>
                        <a:spcAft>
                          <a:spcPts val="0"/>
                        </a:spcAft>
                      </a:pPr>
                      <a:r>
                        <a:rPr lang="en-US" sz="1200" dirty="0">
                          <a:latin typeface="Arial"/>
                          <a:ea typeface="Cambria"/>
                          <a:cs typeface="Cambria"/>
                        </a:rPr>
                        <a:t>Reserve can be invested outside the business.</a:t>
                      </a:r>
                      <a:endParaRPr lang="en-US" sz="1200" dirty="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789466">
                <a:tc>
                  <a:txBody>
                    <a:bodyPr/>
                    <a:lstStyle/>
                    <a:p>
                      <a:pPr marL="69850">
                        <a:lnSpc>
                          <a:spcPct val="115000"/>
                        </a:lnSpc>
                        <a:spcBef>
                          <a:spcPts val="660"/>
                        </a:spcBef>
                        <a:spcAft>
                          <a:spcPts val="0"/>
                        </a:spcAft>
                      </a:pPr>
                      <a:endParaRPr lang="en-US" sz="1200">
                        <a:latin typeface="Cambria"/>
                        <a:ea typeface="Cambria"/>
                        <a:cs typeface="Cambria"/>
                      </a:endParaRPr>
                    </a:p>
                    <a:p>
                      <a:pPr marL="69850" marR="14605" algn="ctr">
                        <a:lnSpc>
                          <a:spcPct val="115000"/>
                        </a:lnSpc>
                        <a:spcBef>
                          <a:spcPts val="660"/>
                        </a:spcBef>
                        <a:spcAft>
                          <a:spcPts val="0"/>
                        </a:spcAft>
                      </a:pPr>
                      <a:r>
                        <a:rPr lang="en-US" sz="1200" b="1">
                          <a:solidFill>
                            <a:srgbClr val="FF0000"/>
                          </a:solidFill>
                          <a:latin typeface="Arial"/>
                          <a:ea typeface="Cambria"/>
                          <a:cs typeface="Cambria"/>
                        </a:rPr>
                        <a:t>8</a:t>
                      </a:r>
                      <a:endParaRPr lang="en-US" sz="12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660"/>
                        </a:spcBef>
                        <a:spcAft>
                          <a:spcPts val="0"/>
                        </a:spcAft>
                      </a:pPr>
                      <a:endParaRPr lang="en-US" sz="1200">
                        <a:latin typeface="Cambria"/>
                        <a:ea typeface="Cambria"/>
                        <a:cs typeface="Cambria"/>
                      </a:endParaRPr>
                    </a:p>
                    <a:p>
                      <a:pPr marL="69850">
                        <a:lnSpc>
                          <a:spcPct val="115000"/>
                        </a:lnSpc>
                        <a:spcBef>
                          <a:spcPts val="660"/>
                        </a:spcBef>
                        <a:spcAft>
                          <a:spcPts val="0"/>
                        </a:spcAft>
                      </a:pPr>
                      <a:r>
                        <a:rPr lang="en-US" sz="1200" b="1">
                          <a:solidFill>
                            <a:srgbClr val="FF0000"/>
                          </a:solidFill>
                          <a:latin typeface="Arial"/>
                          <a:ea typeface="Cambria"/>
                          <a:cs typeface="Cambria"/>
                        </a:rPr>
                        <a:t>Necessity</a:t>
                      </a:r>
                      <a:endParaRPr lang="en-US" sz="120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marR="516890">
                        <a:lnSpc>
                          <a:spcPts val="2100"/>
                        </a:lnSpc>
                        <a:spcBef>
                          <a:spcPts val="120"/>
                        </a:spcBef>
                        <a:spcAft>
                          <a:spcPts val="0"/>
                        </a:spcAft>
                      </a:pPr>
                      <a:r>
                        <a:rPr lang="en-US" sz="1200" dirty="0">
                          <a:latin typeface="Arial"/>
                          <a:ea typeface="Cambria"/>
                          <a:cs typeface="Cambria"/>
                        </a:rPr>
                        <a:t>Creation of provision is necessary as per law.</a:t>
                      </a:r>
                      <a:endParaRPr lang="en-US" sz="1200" dirty="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ts val="2100"/>
                        </a:lnSpc>
                        <a:spcBef>
                          <a:spcPts val="120"/>
                        </a:spcBef>
                        <a:spcAft>
                          <a:spcPts val="0"/>
                        </a:spcAft>
                      </a:pPr>
                      <a:r>
                        <a:rPr lang="en-US" sz="1200" dirty="0">
                          <a:latin typeface="Arial"/>
                          <a:ea typeface="Cambria"/>
                          <a:cs typeface="Cambria"/>
                        </a:rPr>
                        <a:t>Its creation is not necessary. It is created as a matter of prudence.</a:t>
                      </a:r>
                      <a:endParaRPr lang="en-US" sz="1200" dirty="0">
                        <a:latin typeface="Cambria"/>
                        <a:ea typeface="Cambria"/>
                        <a:cs typeface="Cambria"/>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DEPRECIATION</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NUMBER:7</a:t>
            </a:r>
            <a:endParaRPr b="1"/>
          </a:p>
          <a:p>
            <a:pPr marL="0" lvl="0" indent="0" algn="l" rtl="0">
              <a:spcBef>
                <a:spcPts val="0"/>
              </a:spcBef>
              <a:spcAft>
                <a:spcPts val="0"/>
              </a:spcAft>
              <a:buNone/>
            </a:pPr>
            <a:r>
              <a:rPr lang="en" b="1" dirty="0"/>
              <a:t>CHAPTER NAME </a:t>
            </a:r>
            <a:r>
              <a:rPr lang="en" b="1" dirty="0" smtClean="0"/>
              <a:t>: PROVISION &amp; RESERVE</a:t>
            </a:r>
          </a:p>
          <a:p>
            <a:pPr marL="0" lvl="0" indent="0" algn="l" rtl="0">
              <a:spcBef>
                <a:spcPts val="0"/>
              </a:spcBef>
              <a:spcAft>
                <a:spcPts val="0"/>
              </a:spcAft>
              <a:buNone/>
            </a:pPr>
            <a:r>
              <a:rPr lang="en" b="1" dirty="0" smtClean="0"/>
              <a:t>CLASS-70</a:t>
            </a:r>
            <a:endParaRPr b="1"/>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5" name="Google Shape;55;p13"/>
          <p:cNvPicPr preferRelativeResize="0"/>
          <p:nvPr/>
        </p:nvPicPr>
        <p:blipFill rotWithShape="1">
          <a:blip r:embed="rId3">
            <a:alphaModFix/>
          </a:blip>
          <a:srcRect/>
          <a:stretch/>
        </p:blipFill>
        <p:spPr>
          <a:xfrm>
            <a:off x="7973525" y="3315431"/>
            <a:ext cx="1170475" cy="1170475"/>
          </a:xfrm>
          <a:prstGeom prst="rect">
            <a:avLst/>
          </a:prstGeom>
          <a:noFill/>
          <a:ln>
            <a:noFill/>
          </a:ln>
        </p:spPr>
      </p:pic>
      <p:sp>
        <p:nvSpPr>
          <p:cNvPr id="8192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81921" name="Text Box 1"/>
          <p:cNvSpPr txBox="1">
            <a:spLocks noChangeArrowheads="1"/>
          </p:cNvSpPr>
          <p:nvPr/>
        </p:nvSpPr>
        <p:spPr bwMode="auto">
          <a:xfrm>
            <a:off x="898525" y="457200"/>
            <a:ext cx="6886575" cy="104457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Rectangle 1"/>
          <p:cNvSpPr>
            <a:spLocks noChangeArrowheads="1"/>
          </p:cNvSpPr>
          <p:nvPr/>
        </p:nvSpPr>
        <p:spPr bwMode="auto">
          <a:xfrm>
            <a:off x="1166327" y="111967"/>
            <a:ext cx="7977673" cy="4478149"/>
          </a:xfrm>
          <a:prstGeom prst="rect">
            <a:avLst/>
          </a:prstGeom>
          <a:noFill/>
          <a:ln w="9525">
            <a:noFill/>
            <a:miter lim="800000"/>
            <a:headEnd/>
            <a:tailEnd/>
          </a:ln>
          <a:effectLst/>
        </p:spPr>
        <p:txBody>
          <a:bodyPr vert="horz" wrap="square" lIns="126960"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1000" algn="l"/>
              </a:tabLst>
            </a:pPr>
            <a:r>
              <a:rPr kumimoji="0" lang="en-US" sz="16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Types of Reserves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81000"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Revenue Reserves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81000"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General Reserve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81000"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Specific Reserves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81000"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Capital Reserves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0" algn="l"/>
              </a:tabLst>
            </a:pPr>
            <a:r>
              <a:rPr kumimoji="0" lang="en-US" sz="1600" b="1" i="0" u="none" strike="noStrike" cap="none" normalizeH="0" baseline="0" dirty="0" smtClean="0">
                <a:ln>
                  <a:noFill/>
                </a:ln>
                <a:solidFill>
                  <a:srgbClr val="FF0000"/>
                </a:solidFill>
                <a:effectLst/>
                <a:latin typeface="Arial" pitchFamily="34" charset="0"/>
                <a:ea typeface="Gill Sans MT" pitchFamily="34" charset="0"/>
                <a:cs typeface="Arial" pitchFamily="34" charset="0"/>
              </a:rPr>
              <a:t>Revenue Reserves</a:t>
            </a:r>
            <a:endParaRPr kumimoji="0" lang="en-US" sz="1600" b="1"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0"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Revenue Reserves are those reserves which are created by setting aside a par of the net profit of business. Since reserves represent undistributed profit of the company so they are available for declaration of dividend and distribution among shareholders. Revenue Reserves are of two types namely. (1) General Reserves (2) Specific Reserves.</a:t>
            </a:r>
          </a:p>
          <a:p>
            <a:pPr marL="0" marR="0" lvl="0" indent="0" algn="l" defTabSz="914400" rtl="0" eaLnBrk="0" fontAlgn="base" latinLnBrk="0" hangingPunct="0">
              <a:lnSpc>
                <a:spcPct val="100000"/>
              </a:lnSpc>
              <a:spcBef>
                <a:spcPct val="0"/>
              </a:spcBef>
              <a:spcAft>
                <a:spcPct val="0"/>
              </a:spcAft>
              <a:buClrTx/>
              <a:buSzTx/>
              <a:buFontTx/>
              <a:buNone/>
              <a:tabLst>
                <a:tab pos="381000"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81000" algn="l"/>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Arial" pitchFamily="34" charset="0"/>
              </a:rPr>
              <a:t>General Reserves:-</a:t>
            </a:r>
            <a:r>
              <a:rPr kumimoji="0" lang="en-US" sz="1600" b="1" i="0" u="none" strike="noStrike" cap="none" normalizeH="0" baseline="0" dirty="0" smtClean="0">
                <a:ln>
                  <a:noFill/>
                </a:ln>
                <a:solidFill>
                  <a:schemeClr val="tx1"/>
                </a:solidFill>
                <a:effectLst/>
                <a:latin typeface="Arial" pitchFamily="34" charset="0"/>
                <a:ea typeface="Cambria" pitchFamily="18" charset="0"/>
                <a:cs typeface="Arial" pitchFamily="34" charset="0"/>
              </a:rPr>
              <a:t> </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Those reserves which are created out of profit to meet out the </a:t>
            </a:r>
            <a:r>
              <a:rPr kumimoji="0" lang="en-US" sz="1600" b="0" i="0" u="none" strike="noStrike" cap="none" normalizeH="0" baseline="0" dirty="0" err="1" smtClean="0">
                <a:ln>
                  <a:noFill/>
                </a:ln>
                <a:solidFill>
                  <a:schemeClr val="tx1"/>
                </a:solidFill>
                <a:effectLst/>
                <a:latin typeface="Arial" pitchFamily="34" charset="0"/>
                <a:ea typeface="Cambria" pitchFamily="18" charset="0"/>
                <a:cs typeface="Arial" pitchFamily="34" charset="0"/>
              </a:rPr>
              <a:t>unforseen</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 </a:t>
            </a:r>
            <a:r>
              <a:rPr kumimoji="0" lang="en-US" sz="1600" b="0" i="0" u="none" strike="noStrike" cap="none" normalizeH="0" baseline="0" dirty="0" err="1" smtClean="0">
                <a:ln>
                  <a:noFill/>
                </a:ln>
                <a:solidFill>
                  <a:schemeClr val="tx1"/>
                </a:solidFill>
                <a:effectLst/>
                <a:latin typeface="Arial" pitchFamily="34" charset="0"/>
                <a:ea typeface="Cambria" pitchFamily="18" charset="0"/>
                <a:cs typeface="Arial" pitchFamily="34" charset="0"/>
              </a:rPr>
              <a:t>contigencies</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 is called general Reserves. They are termed as 'Free Reserves' or 'Contingency Reserves'. Creation of general reserve is optional. It is an appropriation of profit so it is made only if adequate profit is earned by the company. They are shown on liability side of the balance sheet under the head," </a:t>
            </a:r>
            <a:r>
              <a:rPr kumimoji="0" lang="en-US" sz="1600" b="0" i="0" u="none" strike="noStrike" cap="none" normalizeH="0" baseline="0" dirty="0" err="1" smtClean="0">
                <a:ln>
                  <a:noFill/>
                </a:ln>
                <a:solidFill>
                  <a:schemeClr val="tx1"/>
                </a:solidFill>
                <a:effectLst/>
                <a:latin typeface="Arial" pitchFamily="34" charset="0"/>
                <a:ea typeface="Cambria" pitchFamily="18" charset="0"/>
                <a:cs typeface="Arial" pitchFamily="34" charset="0"/>
              </a:rPr>
              <a:t>Resere</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 and surplus".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8136294" y="4460032"/>
            <a:ext cx="1007706" cy="683467"/>
          </a:xfrm>
          <a:prstGeom prst="rect">
            <a:avLst/>
          </a:prstGeom>
          <a:noFill/>
          <a:ln>
            <a:noFill/>
          </a:ln>
        </p:spPr>
      </p:pic>
      <p:sp>
        <p:nvSpPr>
          <p:cNvPr id="52225" name="Rectangle 1"/>
          <p:cNvSpPr>
            <a:spLocks noChangeArrowheads="1"/>
          </p:cNvSpPr>
          <p:nvPr/>
        </p:nvSpPr>
        <p:spPr bwMode="auto">
          <a:xfrm>
            <a:off x="1175656" y="373224"/>
            <a:ext cx="7968343"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According to accounting standard - 6 (Revised) issued by the ICA</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"Depreciation is a measure of wearing out, consumption or other loss of value of a depreciable asset arising from use, </a:t>
            </a:r>
            <a:r>
              <a:rPr kumimoji="0" lang="en-US" sz="1800" b="0" i="0" u="none" strike="noStrike" cap="none" normalizeH="0" baseline="0" dirty="0" err="1" smtClean="0">
                <a:ln>
                  <a:noFill/>
                </a:ln>
                <a:solidFill>
                  <a:schemeClr val="tx1"/>
                </a:solidFill>
                <a:effectLst/>
                <a:latin typeface="Arial" pitchFamily="34" charset="0"/>
                <a:ea typeface="Cambria" pitchFamily="18" charset="0"/>
                <a:cs typeface="Arial" pitchFamily="34" charset="0"/>
              </a:rPr>
              <a:t>e</a:t>
            </a:r>
            <a:r>
              <a:rPr kumimoji="0" lang="en-US" sz="1800" b="0" i="0" u="none" strike="noStrike" cap="none" normalizeH="0" baseline="0" dirty="0" err="1" smtClean="0">
                <a:ln>
                  <a:noFill/>
                </a:ln>
                <a:solidFill>
                  <a:schemeClr val="tx1"/>
                </a:solidFill>
                <a:effectLst/>
                <a:latin typeface="Trebuchet MS" pitchFamily="34" charset="0"/>
                <a:ea typeface="Cambria" pitchFamily="18" charset="0"/>
                <a:cs typeface="Arial" pitchFamily="34" charset="0"/>
              </a:rPr>
              <a:t>ﬀ</a:t>
            </a:r>
            <a:r>
              <a:rPr kumimoji="0" lang="en-US" sz="1800" b="0" i="0" u="none" strike="noStrike" cap="none" normalizeH="0" baseline="0" dirty="0" err="1" smtClean="0">
                <a:ln>
                  <a:noFill/>
                </a:ln>
                <a:solidFill>
                  <a:schemeClr val="tx1"/>
                </a:solidFill>
                <a:effectLst/>
                <a:latin typeface="Arial" pitchFamily="34" charset="0"/>
                <a:ea typeface="Cambria" pitchFamily="18" charset="0"/>
                <a:cs typeface="Arial" pitchFamily="34" charset="0"/>
              </a:rPr>
              <a:t>usion</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 of time or obsolescence through technology and market changes.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Depreciation is allocated so as to charge a fair proportion of the depreciable in each accounting period-during the expected useful life of the asset. Depreciation includes </a:t>
            </a:r>
            <a:r>
              <a:rPr kumimoji="0" lang="en-US" sz="1800" b="0" i="0" u="none" strike="noStrike" cap="none" normalizeH="0" baseline="0" dirty="0" err="1" smtClean="0">
                <a:ln>
                  <a:noFill/>
                </a:ln>
                <a:solidFill>
                  <a:schemeClr val="tx1"/>
                </a:solidFill>
                <a:effectLst/>
                <a:latin typeface="Arial" pitchFamily="34" charset="0"/>
                <a:ea typeface="Cambria" pitchFamily="18" charset="0"/>
                <a:cs typeface="Arial" pitchFamily="34" charset="0"/>
              </a:rPr>
              <a:t>amorization</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 of assets whose useful life is predetermined.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76;p16"/>
          <p:cNvPicPr preferRelativeResize="0"/>
          <p:nvPr/>
        </p:nvPicPr>
        <p:blipFill rotWithShape="1">
          <a:blip r:embed="rId2">
            <a:alphaModFix/>
          </a:blip>
          <a:srcRect/>
          <a:stretch/>
        </p:blipFill>
        <p:spPr>
          <a:xfrm>
            <a:off x="7707086" y="3965511"/>
            <a:ext cx="1429114" cy="1160114"/>
          </a:xfrm>
          <a:prstGeom prst="rect">
            <a:avLst/>
          </a:prstGeom>
          <a:noFill/>
          <a:ln>
            <a:noFill/>
          </a:ln>
        </p:spPr>
      </p:pic>
      <p:sp>
        <p:nvSpPr>
          <p:cNvPr id="16385" name="Rectangle 1"/>
          <p:cNvSpPr>
            <a:spLocks noChangeArrowheads="1"/>
          </p:cNvSpPr>
          <p:nvPr/>
        </p:nvSpPr>
        <p:spPr bwMode="auto">
          <a:xfrm>
            <a:off x="1390260" y="662472"/>
            <a:ext cx="7753739" cy="3758031"/>
          </a:xfrm>
          <a:prstGeom prst="rect">
            <a:avLst/>
          </a:prstGeom>
          <a:noFill/>
          <a:ln w="9525">
            <a:noFill/>
            <a:miter lim="800000"/>
            <a:headEnd/>
            <a:tailEnd/>
          </a:ln>
          <a:effectLst/>
        </p:spPr>
        <p:txBody>
          <a:bodyPr vert="horz" wrap="square" lIns="126960" tIns="155526"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381000" algn="l"/>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Arial" pitchFamily="34" charset="0"/>
              </a:rPr>
              <a:t>Specific Reserves:-</a:t>
            </a:r>
            <a:r>
              <a:rPr kumimoji="0" lang="en-US" sz="1800" b="1" i="0" u="none" strike="noStrike" cap="none" normalizeH="0" baseline="0" dirty="0" smtClean="0">
                <a:ln>
                  <a:noFill/>
                </a:ln>
                <a:solidFill>
                  <a:schemeClr val="tx1"/>
                </a:solidFill>
                <a:effectLst/>
                <a:latin typeface="Arial" pitchFamily="34" charset="0"/>
                <a:ea typeface="Cambria" pitchFamily="18"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Char char="•"/>
              <a:tabLst>
                <a:tab pos="38100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These Reserves are created for specific purpose and can be </a:t>
            </a:r>
            <a:r>
              <a:rPr kumimoji="0" lang="en-US" sz="1800" b="0" i="0" u="none" strike="noStrike" cap="none" normalizeH="0" baseline="0" dirty="0" err="1" smtClean="0">
                <a:ln>
                  <a:noFill/>
                </a:ln>
                <a:solidFill>
                  <a:schemeClr val="tx1"/>
                </a:solidFill>
                <a:effectLst/>
                <a:latin typeface="Arial" pitchFamily="34" charset="0"/>
                <a:ea typeface="Cambria" pitchFamily="18" charset="0"/>
                <a:cs typeface="Arial" pitchFamily="34" charset="0"/>
              </a:rPr>
              <a:t>utilised</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 for that purpose only. Examples: </a:t>
            </a:r>
            <a:r>
              <a:rPr kumimoji="0" lang="en-US" sz="1800" b="0" i="0" u="none" strike="noStrike" cap="none" normalizeH="0" baseline="0" dirty="0" err="1" smtClean="0">
                <a:ln>
                  <a:noFill/>
                </a:ln>
                <a:solidFill>
                  <a:schemeClr val="tx1"/>
                </a:solidFill>
                <a:effectLst/>
                <a:latin typeface="Arial" pitchFamily="34" charset="0"/>
                <a:ea typeface="Cambria" pitchFamily="18" charset="0"/>
                <a:cs typeface="Arial" pitchFamily="34" charset="0"/>
              </a:rPr>
              <a:t>Divindend</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 Equalization Reserves, Debentures Redemption Reserve, workmen Compensation fund, Investment Fluctuation Reserves etc. </a:t>
            </a:r>
          </a:p>
          <a:p>
            <a:pPr marL="0" marR="0" lvl="0" indent="0" algn="l" defTabSz="914400" rtl="0" eaLnBrk="1" fontAlgn="base" latinLnBrk="0" hangingPunct="1">
              <a:lnSpc>
                <a:spcPct val="100000"/>
              </a:lnSpc>
              <a:spcBef>
                <a:spcPct val="0"/>
              </a:spcBef>
              <a:spcAft>
                <a:spcPct val="0"/>
              </a:spcAft>
              <a:buClrTx/>
              <a:buSzTx/>
              <a:buFontTx/>
              <a:buChar char="•"/>
              <a:tabLst>
                <a:tab pos="3810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81000" algn="l"/>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Arial" pitchFamily="34" charset="0"/>
              </a:rPr>
              <a:t>Reserve fund:-</a:t>
            </a:r>
            <a:r>
              <a:rPr kumimoji="0" lang="en-US" sz="1800" b="1" i="0" u="none" strike="noStrike" cap="none" normalizeH="0" baseline="0" dirty="0" smtClean="0">
                <a:ln>
                  <a:noFill/>
                </a:ln>
                <a:solidFill>
                  <a:schemeClr val="tx1"/>
                </a:solidFill>
                <a:effectLst/>
                <a:latin typeface="Arial" pitchFamily="34" charset="0"/>
                <a:ea typeface="Cambria" pitchFamily="18" charset="0"/>
                <a:cs typeface="Arial" pitchFamily="34" charset="0"/>
              </a:rPr>
              <a:t>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If reserves are invested in outside securities, it is known as </a:t>
            </a:r>
            <a:r>
              <a:rPr kumimoji="0" lang="en-US" sz="1800" b="0" i="0" u="none" strike="noStrike" cap="none" normalizeH="0" baseline="0" dirty="0" err="1" smtClean="0">
                <a:ln>
                  <a:noFill/>
                </a:ln>
                <a:solidFill>
                  <a:schemeClr val="tx1"/>
                </a:solidFill>
                <a:effectLst/>
                <a:latin typeface="Arial" pitchFamily="34" charset="0"/>
                <a:ea typeface="Cambria" pitchFamily="18" charset="0"/>
                <a:cs typeface="Arial" pitchFamily="34" charset="0"/>
              </a:rPr>
              <a:t>Resere</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 fund. </a:t>
            </a:r>
          </a:p>
          <a:p>
            <a:pPr marL="0" marR="0" lvl="0" indent="0" algn="l" defTabSz="914400" rtl="0" eaLnBrk="0" fontAlgn="base" latinLnBrk="0" hangingPunct="0">
              <a:lnSpc>
                <a:spcPct val="100000"/>
              </a:lnSpc>
              <a:spcBef>
                <a:spcPct val="0"/>
              </a:spcBef>
              <a:spcAft>
                <a:spcPct val="0"/>
              </a:spcAft>
              <a:buClrTx/>
              <a:buSzTx/>
              <a:buFontTx/>
              <a:buChar char="•"/>
              <a:tabLst>
                <a:tab pos="3810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81000" algn="l"/>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Arial" pitchFamily="34" charset="0"/>
              </a:rPr>
              <a:t>Capital Reserves:-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The reserves created out of capital profits are known as capital Reserve. Such reserves, generally are not available for distribution as cash dividend  among the share holders of a company.</a:t>
            </a:r>
            <a:endParaRPr kumimoji="0" lang="en-US" sz="1800" b="1"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810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270421" y="3735309"/>
            <a:ext cx="1170475" cy="1170475"/>
          </a:xfrm>
          <a:prstGeom prst="rect">
            <a:avLst/>
          </a:prstGeom>
          <a:noFill/>
          <a:ln>
            <a:noFill/>
          </a:ln>
        </p:spPr>
      </p:pic>
      <p:sp>
        <p:nvSpPr>
          <p:cNvPr id="15361" name="Rectangle 1"/>
          <p:cNvSpPr>
            <a:spLocks noChangeArrowheads="1"/>
          </p:cNvSpPr>
          <p:nvPr/>
        </p:nvSpPr>
        <p:spPr bwMode="auto">
          <a:xfrm>
            <a:off x="1418252" y="597158"/>
            <a:ext cx="7725747" cy="2650035"/>
          </a:xfrm>
          <a:prstGeom prst="rect">
            <a:avLst/>
          </a:prstGeom>
          <a:noFill/>
          <a:ln w="9525">
            <a:noFill/>
            <a:miter lim="800000"/>
            <a:headEnd/>
            <a:tailEnd/>
          </a:ln>
          <a:effectLst/>
        </p:spPr>
        <p:txBody>
          <a:bodyPr vert="horz" wrap="square" lIns="126960" tIns="155526"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1000" algn="l"/>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Arial" pitchFamily="34" charset="0"/>
              </a:rPr>
              <a:t>Examples:-</a:t>
            </a:r>
          </a:p>
          <a:p>
            <a:pPr marL="0" marR="0" lvl="0" indent="0" algn="l" defTabSz="914400" rtl="0" eaLnBrk="1" fontAlgn="base" latinLnBrk="0" hangingPunct="1">
              <a:lnSpc>
                <a:spcPct val="100000"/>
              </a:lnSpc>
              <a:spcBef>
                <a:spcPct val="0"/>
              </a:spcBef>
              <a:spcAft>
                <a:spcPct val="0"/>
              </a:spcAft>
              <a:buClrTx/>
              <a:buSzTx/>
              <a:buFontTx/>
              <a:buNone/>
              <a:tabLst>
                <a:tab pos="381000" algn="l"/>
              </a:tabLst>
            </a:pPr>
            <a:endParaRPr kumimoji="0" lang="en-US" sz="1800" b="1"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8100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Profit on sale of fixed assets.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8100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Profit on revaluation of assets and liabilities.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8100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Securities premium earned on issue of share or debentures.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8100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Profit on the purchase of running business.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8100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Profit earned on forfeiture of shares.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8100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Profit on redemption of debentures.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8100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Profit prior to the incorporation of a company.</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49153" name="Rectangle 1"/>
          <p:cNvSpPr>
            <a:spLocks noChangeArrowheads="1"/>
          </p:cNvSpPr>
          <p:nvPr/>
        </p:nvSpPr>
        <p:spPr bwMode="auto">
          <a:xfrm>
            <a:off x="1278294" y="447868"/>
            <a:ext cx="7865706" cy="3093154"/>
          </a:xfrm>
          <a:prstGeom prst="rect">
            <a:avLst/>
          </a:prstGeom>
          <a:noFill/>
          <a:ln w="9525">
            <a:noFill/>
            <a:miter lim="800000"/>
            <a:headEnd/>
            <a:tailEnd/>
          </a:ln>
          <a:effectLst/>
        </p:spPr>
        <p:txBody>
          <a:bodyPr vert="horz" wrap="square" lIns="126960"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1000" algn="l"/>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Arial" pitchFamily="34" charset="0"/>
              </a:rPr>
              <a:t>Some </a:t>
            </a:r>
            <a:r>
              <a:rPr kumimoji="0" lang="en-US" sz="1800" b="1" i="0" u="none" strike="noStrike" cap="none" normalizeH="0" baseline="0" dirty="0" err="1" smtClean="0">
                <a:ln>
                  <a:noFill/>
                </a:ln>
                <a:solidFill>
                  <a:srgbClr val="FF0000"/>
                </a:solidFill>
                <a:effectLst/>
                <a:latin typeface="Arial" pitchFamily="34" charset="0"/>
                <a:ea typeface="Gill Sans MT" pitchFamily="34" charset="0"/>
                <a:cs typeface="Arial" pitchFamily="34" charset="0"/>
              </a:rPr>
              <a:t>Imporant</a:t>
            </a: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Arial" pitchFamily="34" charset="0"/>
              </a:rPr>
              <a:t> Terms</a:t>
            </a:r>
          </a:p>
          <a:p>
            <a:pPr marL="0" marR="0" lvl="0" indent="0" algn="l" defTabSz="914400" rtl="0" eaLnBrk="1" fontAlgn="base" latinLnBrk="0" hangingPunct="1">
              <a:lnSpc>
                <a:spcPct val="100000"/>
              </a:lnSpc>
              <a:spcBef>
                <a:spcPct val="0"/>
              </a:spcBef>
              <a:spcAft>
                <a:spcPct val="0"/>
              </a:spcAft>
              <a:buClrTx/>
              <a:buSzTx/>
              <a:buFontTx/>
              <a:buNone/>
              <a:tabLst>
                <a:tab pos="381000" algn="l"/>
              </a:tabLst>
            </a:pPr>
            <a:endParaRPr kumimoji="0" lang="en-US" sz="1800" b="1"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81000" algn="l"/>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Arial" pitchFamily="34" charset="0"/>
              </a:rPr>
              <a:t>Obsolescence:-</a:t>
            </a:r>
            <a:r>
              <a:rPr kumimoji="0" lang="en-US" sz="1800" b="1" i="0" u="none" strike="noStrike" cap="none" normalizeH="0" baseline="0" dirty="0" smtClean="0">
                <a:ln>
                  <a:noFill/>
                </a:ln>
                <a:solidFill>
                  <a:schemeClr val="tx1"/>
                </a:solidFill>
                <a:effectLst/>
                <a:latin typeface="Arial" pitchFamily="34" charset="0"/>
                <a:ea typeface="Cambria" pitchFamily="18" charset="0"/>
                <a:cs typeface="Arial" pitchFamily="34" charset="0"/>
              </a:rPr>
              <a:t>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When a fixed tangible assets become useless or unwanted due to new invention.</a:t>
            </a:r>
          </a:p>
          <a:p>
            <a:pPr marL="0" marR="0" lvl="0" indent="0" algn="l" defTabSz="914400" rtl="0" eaLnBrk="0" fontAlgn="base" latinLnBrk="0" hangingPunct="0">
              <a:lnSpc>
                <a:spcPct val="100000"/>
              </a:lnSpc>
              <a:spcBef>
                <a:spcPct val="0"/>
              </a:spcBef>
              <a:spcAft>
                <a:spcPct val="0"/>
              </a:spcAft>
              <a:buClrTx/>
              <a:buSzTx/>
              <a:buFontTx/>
              <a:buChar char="•"/>
              <a:tabLst>
                <a:tab pos="3810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81000" algn="l"/>
              </a:tabLst>
            </a:pPr>
            <a:r>
              <a:rPr kumimoji="0" lang="en-US" sz="1800" b="1" i="0" u="none" strike="noStrike" cap="none" normalizeH="0" baseline="0" dirty="0" err="1" smtClean="0">
                <a:ln>
                  <a:noFill/>
                </a:ln>
                <a:solidFill>
                  <a:srgbClr val="FF0000"/>
                </a:solidFill>
                <a:effectLst/>
                <a:latin typeface="Arial" pitchFamily="34" charset="0"/>
                <a:ea typeface="Cambria" pitchFamily="18" charset="0"/>
                <a:cs typeface="Arial" pitchFamily="34" charset="0"/>
              </a:rPr>
              <a:t>Amorization</a:t>
            </a:r>
            <a:r>
              <a:rPr kumimoji="0" lang="en-US" sz="1800" b="1" i="0" u="none" strike="noStrike" cap="none" normalizeH="0" baseline="0" dirty="0" smtClean="0">
                <a:ln>
                  <a:noFill/>
                </a:ln>
                <a:solidFill>
                  <a:srgbClr val="FF0000"/>
                </a:solidFill>
                <a:effectLst/>
                <a:latin typeface="Arial" pitchFamily="34" charset="0"/>
                <a:ea typeface="Cambria" pitchFamily="18" charset="0"/>
                <a:cs typeface="Arial" pitchFamily="34" charset="0"/>
              </a:rPr>
              <a:t>:-</a:t>
            </a:r>
            <a:r>
              <a:rPr kumimoji="0" lang="en-US" sz="1800" b="1" i="0" u="none" strike="noStrike" cap="none" normalizeH="0" baseline="0" dirty="0" smtClean="0">
                <a:ln>
                  <a:noFill/>
                </a:ln>
                <a:solidFill>
                  <a:schemeClr val="tx1"/>
                </a:solidFill>
                <a:effectLst/>
                <a:latin typeface="Arial" pitchFamily="34" charset="0"/>
                <a:ea typeface="Cambria" pitchFamily="18" charset="0"/>
                <a:cs typeface="Arial" pitchFamily="34" charset="0"/>
              </a:rPr>
              <a:t>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The term </a:t>
            </a:r>
            <a:r>
              <a:rPr kumimoji="0" lang="en-US" sz="1800" b="0" i="0" u="none" strike="noStrike" cap="none" normalizeH="0" baseline="0" dirty="0" err="1" smtClean="0">
                <a:ln>
                  <a:noFill/>
                </a:ln>
                <a:solidFill>
                  <a:schemeClr val="tx1"/>
                </a:solidFill>
                <a:effectLst/>
                <a:latin typeface="Arial" pitchFamily="34" charset="0"/>
                <a:ea typeface="Cambria" pitchFamily="18" charset="0"/>
                <a:cs typeface="Arial" pitchFamily="34" charset="0"/>
              </a:rPr>
              <a:t>amorization</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 is used for writing </a:t>
            </a:r>
            <a:r>
              <a:rPr kumimoji="0" lang="en-US" sz="1800" b="0" i="0" u="none" strike="noStrike" cap="none" normalizeH="0" baseline="0" dirty="0" err="1" smtClean="0">
                <a:ln>
                  <a:noFill/>
                </a:ln>
                <a:solidFill>
                  <a:schemeClr val="tx1"/>
                </a:solidFill>
                <a:effectLst/>
                <a:latin typeface="Arial" pitchFamily="34" charset="0"/>
                <a:ea typeface="Cambria" pitchFamily="18" charset="0"/>
                <a:cs typeface="Arial" pitchFamily="34" charset="0"/>
              </a:rPr>
              <a:t>o</a:t>
            </a:r>
            <a:r>
              <a:rPr kumimoji="0" lang="en-US" sz="1800" b="0" i="0" u="none" strike="noStrike" cap="none" normalizeH="0" baseline="0" dirty="0" err="1" smtClean="0">
                <a:ln>
                  <a:noFill/>
                </a:ln>
                <a:solidFill>
                  <a:schemeClr val="tx1"/>
                </a:solidFill>
                <a:effectLst/>
                <a:latin typeface="Trebuchet MS" pitchFamily="34" charset="0"/>
                <a:ea typeface="Cambria" pitchFamily="18" charset="0"/>
                <a:cs typeface="Arial" pitchFamily="34" charset="0"/>
              </a:rPr>
              <a:t>ﬀ</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 intangible assets such as goodwill, copyright, patents, etc.</a:t>
            </a:r>
          </a:p>
          <a:p>
            <a:pPr marL="0" marR="0" lvl="0" indent="0" algn="l" defTabSz="914400" rtl="0" eaLnBrk="0" fontAlgn="base" latinLnBrk="0" hangingPunct="0">
              <a:lnSpc>
                <a:spcPct val="100000"/>
              </a:lnSpc>
              <a:spcBef>
                <a:spcPct val="0"/>
              </a:spcBef>
              <a:spcAft>
                <a:spcPct val="0"/>
              </a:spcAft>
              <a:buClrTx/>
              <a:buSzTx/>
              <a:buFontTx/>
              <a:buChar char="•"/>
              <a:tabLst>
                <a:tab pos="3810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81000" algn="l"/>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Arial" pitchFamily="34" charset="0"/>
              </a:rPr>
              <a:t>Depletion:-</a:t>
            </a:r>
            <a:r>
              <a:rPr kumimoji="0" lang="en-US" sz="1800" b="1" i="0" u="none" strike="noStrike" cap="none" normalizeH="0" baseline="0" dirty="0" smtClean="0">
                <a:ln>
                  <a:noFill/>
                </a:ln>
                <a:solidFill>
                  <a:schemeClr val="tx1"/>
                </a:solidFill>
                <a:effectLst/>
                <a:latin typeface="Arial" pitchFamily="34" charset="0"/>
                <a:ea typeface="Cambria" pitchFamily="18" charset="0"/>
                <a:cs typeface="Arial" pitchFamily="34" charset="0"/>
              </a:rPr>
              <a:t>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The term depletion is used in relation to decreasing the value of wasting assets or natural resources such as mines, oil wells, timber trees &amp; fishing etc. due to the continue removal or extraction of things.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DEPRECIATION</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NUMBER:7</a:t>
            </a:r>
            <a:endParaRPr b="1"/>
          </a:p>
          <a:p>
            <a:pPr marL="0" lvl="0" indent="0" algn="l" rtl="0">
              <a:spcBef>
                <a:spcPts val="0"/>
              </a:spcBef>
              <a:spcAft>
                <a:spcPts val="0"/>
              </a:spcAft>
              <a:buNone/>
            </a:pPr>
            <a:r>
              <a:rPr lang="en" b="1" dirty="0"/>
              <a:t>CHAPTER NAME </a:t>
            </a:r>
            <a:r>
              <a:rPr lang="en" b="1" dirty="0" smtClean="0"/>
              <a:t>: DEPRECIATION</a:t>
            </a:r>
          </a:p>
          <a:p>
            <a:pPr marL="0" lvl="0" indent="0" algn="l" rtl="0">
              <a:spcBef>
                <a:spcPts val="0"/>
              </a:spcBef>
              <a:spcAft>
                <a:spcPts val="0"/>
              </a:spcAft>
              <a:buNone/>
            </a:pPr>
            <a:r>
              <a:rPr lang="en" b="1" dirty="0" smtClean="0"/>
              <a:t>CLASS-66</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7781730" y="4665306"/>
            <a:ext cx="1354469" cy="460319"/>
          </a:xfrm>
          <a:prstGeom prst="rect">
            <a:avLst/>
          </a:prstGeom>
          <a:noFill/>
          <a:ln>
            <a:noFill/>
          </a:ln>
        </p:spPr>
      </p:pic>
      <p:sp>
        <p:nvSpPr>
          <p:cNvPr id="47105" name="Rectangle 1"/>
          <p:cNvSpPr>
            <a:spLocks noChangeArrowheads="1"/>
          </p:cNvSpPr>
          <p:nvPr/>
        </p:nvSpPr>
        <p:spPr bwMode="auto">
          <a:xfrm>
            <a:off x="1231640" y="195943"/>
            <a:ext cx="7912359" cy="4589027"/>
          </a:xfrm>
          <a:prstGeom prst="rect">
            <a:avLst/>
          </a:prstGeom>
          <a:noFill/>
          <a:ln w="9525">
            <a:noFill/>
            <a:miter lim="800000"/>
            <a:headEnd/>
            <a:tailEnd/>
          </a:ln>
          <a:effectLst/>
        </p:spPr>
        <p:txBody>
          <a:bodyPr vert="horz" wrap="square" lIns="126960" tIns="155526"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81000" algn="l"/>
              </a:tabLst>
            </a:pPr>
            <a:r>
              <a:rPr kumimoji="0" lang="en-US" sz="1600" b="1" i="0" u="none" strike="noStrike" cap="none" normalizeH="0" baseline="0" dirty="0" smtClean="0">
                <a:ln>
                  <a:noFill/>
                </a:ln>
                <a:solidFill>
                  <a:srgbClr val="FF0000"/>
                </a:solidFill>
                <a:effectLst/>
                <a:latin typeface="Arial" pitchFamily="34" charset="0"/>
                <a:ea typeface="Gill Sans MT" pitchFamily="34" charset="0"/>
                <a:cs typeface="Arial" pitchFamily="34" charset="0"/>
              </a:rPr>
              <a:t>Need or objectives of providing Depreciation</a:t>
            </a:r>
          </a:p>
          <a:p>
            <a:pPr marL="0" marR="0" lvl="0" indent="0" algn="l" defTabSz="914400" rtl="0" eaLnBrk="1" fontAlgn="base" latinLnBrk="0" hangingPunct="1">
              <a:lnSpc>
                <a:spcPct val="100000"/>
              </a:lnSpc>
              <a:spcBef>
                <a:spcPct val="0"/>
              </a:spcBef>
              <a:spcAft>
                <a:spcPct val="0"/>
              </a:spcAft>
              <a:buClrTx/>
              <a:buSzTx/>
              <a:buFontTx/>
              <a:buNone/>
              <a:tabLst>
                <a:tab pos="381000" algn="l"/>
              </a:tabLst>
            </a:pPr>
            <a:endParaRPr kumimoji="0" lang="en-US" sz="1600" b="1"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romanLcPeriod"/>
              <a:tabLst>
                <a:tab pos="381000" algn="l"/>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Arial" pitchFamily="34" charset="0"/>
              </a:rPr>
              <a:t>Ascertaining true profit or loss:</a:t>
            </a:r>
          </a:p>
          <a:p>
            <a:pPr marL="457200" marR="0" lvl="1" indent="0" algn="l" defTabSz="914400" rtl="0" eaLnBrk="0" fontAlgn="base" latinLnBrk="0" hangingPunct="0">
              <a:lnSpc>
                <a:spcPct val="100000"/>
              </a:lnSpc>
              <a:spcBef>
                <a:spcPct val="0"/>
              </a:spcBef>
              <a:spcAft>
                <a:spcPct val="0"/>
              </a:spcAft>
              <a:buClrTx/>
              <a:buSzPct val="100000"/>
              <a:buFontTx/>
              <a:buAutoNum type="romanLcPeriod"/>
              <a:tabLst>
                <a:tab pos="381000"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Pct val="100000"/>
              <a:buFontTx/>
              <a:buAutoNum type="arabicPeriod"/>
              <a:tabLst>
                <a:tab pos="381000"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The true profit of an enterprise can be ascertained when all cost; incurred for the purpose of earning revenues have been debited to the profit and loss account.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Pct val="100000"/>
              <a:buFontTx/>
              <a:buAutoNum type="arabicPeriod"/>
              <a:tabLst>
                <a:tab pos="381000"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Fall in the value of assets used in business operations is a part of the cost and should be shown in the profit and loss account of concerned accounting period.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Pct val="100000"/>
              <a:buFontTx/>
              <a:buAutoNum type="arabicPeriod"/>
              <a:tabLst>
                <a:tab pos="381000"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Keeping this in view, depreciation must be debited to profit &amp; loss account, since loss in value of fixed assets is also an expenses like other expenses.</a:t>
            </a:r>
          </a:p>
          <a:p>
            <a:pPr marL="914400" marR="0" lvl="2" indent="0" algn="l" defTabSz="914400" rtl="0" eaLnBrk="0" fontAlgn="base" latinLnBrk="0" hangingPunct="0">
              <a:lnSpc>
                <a:spcPct val="100000"/>
              </a:lnSpc>
              <a:spcBef>
                <a:spcPct val="0"/>
              </a:spcBef>
              <a:spcAft>
                <a:spcPct val="0"/>
              </a:spcAft>
              <a:buClrTx/>
              <a:buSzPct val="100000"/>
              <a:buFontTx/>
              <a:buAutoNum type="arabicPeriod"/>
              <a:tabLst>
                <a:tab pos="381000"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romanLcPeriod"/>
              <a:tabLst>
                <a:tab pos="381000" algn="l"/>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Arial" pitchFamily="34" charset="0"/>
              </a:rPr>
              <a:t>Presentation of True and Fair value of assets:</a:t>
            </a:r>
            <a:r>
              <a:rPr kumimoji="0" lang="en-US" sz="1600" b="1" i="0" u="none" strike="noStrike" cap="none" normalizeH="0" baseline="0" dirty="0" smtClean="0">
                <a:ln>
                  <a:noFill/>
                </a:ln>
                <a:solidFill>
                  <a:schemeClr val="tx1"/>
                </a:solidFill>
                <a:effectLst/>
                <a:latin typeface="Arial" pitchFamily="34" charset="0"/>
                <a:ea typeface="Cambria" pitchFamily="18" charset="0"/>
                <a:cs typeface="Arial" pitchFamily="34" charset="0"/>
              </a:rPr>
              <a:t> </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Arial" pitchFamily="34" charset="0"/>
              </a:rPr>
              <a:t>If depreciation is not provided, the value of assets shown in Balance sheet will not present the true and fair value of assets because assets are shown at the cost price but actual value is less than cost price of the assets.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46081" name="Rectangle 1"/>
          <p:cNvSpPr>
            <a:spLocks noChangeArrowheads="1"/>
          </p:cNvSpPr>
          <p:nvPr/>
        </p:nvSpPr>
        <p:spPr bwMode="auto">
          <a:xfrm>
            <a:off x="634482" y="485192"/>
            <a:ext cx="8509518" cy="3877985"/>
          </a:xfrm>
          <a:prstGeom prst="rect">
            <a:avLst/>
          </a:prstGeom>
          <a:noFill/>
          <a:ln w="9525">
            <a:noFill/>
            <a:miter lim="800000"/>
            <a:headEnd/>
            <a:tailEnd/>
          </a:ln>
          <a:effectLst/>
        </p:spPr>
        <p:txBody>
          <a:bodyPr vert="horz" wrap="square" lIns="380880" tIns="0" rIns="91440" bIns="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Tx/>
              <a:buSzPct val="100000"/>
              <a:tabLst>
                <a:tab pos="381000" algn="l"/>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Arial" pitchFamily="34" charset="0"/>
              </a:rPr>
              <a:t>To ascertain the accurate cost of the Production:</a:t>
            </a:r>
            <a:r>
              <a:rPr kumimoji="0" lang="en-US" sz="1800" b="1" i="0" u="none" strike="noStrike" cap="none" normalizeH="0" baseline="0" dirty="0" smtClean="0">
                <a:ln>
                  <a:noFill/>
                </a:ln>
                <a:solidFill>
                  <a:schemeClr val="tx1"/>
                </a:solidFill>
                <a:effectLst/>
                <a:latin typeface="Arial" pitchFamily="34" charset="0"/>
                <a:ea typeface="Cambria" pitchFamily="18" charset="0"/>
                <a:cs typeface="Arial" pitchFamily="34" charset="0"/>
              </a:rPr>
              <a:t> </a:t>
            </a:r>
          </a:p>
          <a:p>
            <a:pPr marL="457200" marR="0" lvl="1" indent="0" algn="l" defTabSz="914400" rtl="0" eaLnBrk="1" fontAlgn="base" latinLnBrk="0" hangingPunct="1">
              <a:lnSpc>
                <a:spcPct val="100000"/>
              </a:lnSpc>
              <a:spcBef>
                <a:spcPct val="0"/>
              </a:spcBef>
              <a:spcAft>
                <a:spcPct val="0"/>
              </a:spcAft>
              <a:buClrTx/>
              <a:buSzPct val="100000"/>
              <a:tabLst>
                <a:tab pos="381000" algn="l"/>
              </a:tabLst>
            </a:pPr>
            <a:endParaRPr kumimoji="0" lang="en-US" sz="1800" b="1" i="0" u="none" strike="noStrike" cap="none" normalizeH="0" baseline="0" dirty="0" smtClean="0">
              <a:ln>
                <a:noFill/>
              </a:ln>
              <a:solidFill>
                <a:schemeClr val="tx1"/>
              </a:solidFill>
              <a:effectLst/>
              <a:latin typeface="Arial" pitchFamily="34" charset="0"/>
              <a:ea typeface="Cambria" pitchFamily="18" charset="0"/>
              <a:cs typeface="Arial" pitchFamily="34" charset="0"/>
            </a:endParaRPr>
          </a:p>
          <a:p>
            <a:pPr marL="457200" marR="0" lvl="1" indent="0" algn="l" defTabSz="914400" rtl="0" eaLnBrk="1" fontAlgn="base" latinLnBrk="0" hangingPunct="1">
              <a:lnSpc>
                <a:spcPct val="100000"/>
              </a:lnSpc>
              <a:spcBef>
                <a:spcPct val="0"/>
              </a:spcBef>
              <a:spcAft>
                <a:spcPct val="0"/>
              </a:spcAft>
              <a:buClrTx/>
              <a:buSzPct val="100000"/>
              <a:tabLst>
                <a:tab pos="38100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Depreciation is an item of expense, the correct cost of production cannot be calculated unless it is also taken consideration. Hence, depreciation must be provided to ascertain the corn- recto cost of production.</a:t>
            </a:r>
          </a:p>
          <a:p>
            <a:pPr marL="457200" marR="0" lvl="1" indent="0" algn="l" defTabSz="914400" rtl="0" eaLnBrk="1" fontAlgn="base" latinLnBrk="0" hangingPunct="1">
              <a:lnSpc>
                <a:spcPct val="100000"/>
              </a:lnSpc>
              <a:spcBef>
                <a:spcPct val="0"/>
              </a:spcBef>
              <a:spcAft>
                <a:spcPct val="0"/>
              </a:spcAft>
              <a:buClrTx/>
              <a:buSzPct val="100000"/>
              <a:buFontTx/>
              <a:buAutoNum type="romanLcPeriod"/>
              <a:tabLst>
                <a:tab pos="3810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tabLst>
                <a:tab pos="381000" algn="l"/>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Arial" pitchFamily="34" charset="0"/>
              </a:rPr>
              <a:t>Computation of correct income tax:</a:t>
            </a:r>
          </a:p>
          <a:p>
            <a:pPr marL="1371600" marR="0" lvl="3" indent="0" algn="l" defTabSz="914400" rtl="0" eaLnBrk="0" fontAlgn="base" latinLnBrk="0" hangingPunct="0">
              <a:lnSpc>
                <a:spcPct val="100000"/>
              </a:lnSpc>
              <a:spcBef>
                <a:spcPct val="0"/>
              </a:spcBef>
              <a:spcAft>
                <a:spcPct val="0"/>
              </a:spcAft>
              <a:buClrTx/>
              <a:buSzPct val="100000"/>
              <a:tabLst>
                <a:tab pos="38100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Income tax of an enterprise is determined after charging all the costs of production.</a:t>
            </a:r>
          </a:p>
          <a:p>
            <a:pPr marL="1371600" marR="0" lvl="3" indent="0" algn="l" defTabSz="914400" rtl="0" eaLnBrk="0" fontAlgn="base" latinLnBrk="0" hangingPunct="0">
              <a:lnSpc>
                <a:spcPct val="100000"/>
              </a:lnSpc>
              <a:spcBef>
                <a:spcPct val="0"/>
              </a:spcBef>
              <a:spcAft>
                <a:spcPct val="0"/>
              </a:spcAft>
              <a:buClrTx/>
              <a:buSzPct val="100000"/>
              <a:tabLst>
                <a:tab pos="3810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Pct val="100000"/>
              <a:tabLst>
                <a:tab pos="38100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If depreciation is not charged, the profits will be higher and the income tax will also be higher.</a:t>
            </a:r>
          </a:p>
          <a:p>
            <a:pPr marL="914400" marR="0" lvl="2" indent="0" algn="l" defTabSz="914400" rtl="0" eaLnBrk="0" fontAlgn="base" latinLnBrk="0" hangingPunct="0">
              <a:lnSpc>
                <a:spcPct val="100000"/>
              </a:lnSpc>
              <a:spcBef>
                <a:spcPct val="0"/>
              </a:spcBef>
              <a:spcAft>
                <a:spcPct val="0"/>
              </a:spcAft>
              <a:buClrTx/>
              <a:buSzPct val="100000"/>
              <a:tabLst>
                <a:tab pos="3810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Pct val="100000"/>
              <a:tabLst>
                <a:tab pos="38100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Arial" pitchFamily="34" charset="0"/>
              </a:rPr>
              <a:t>If depreciation is charged, Tax liability is reduced.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186444" y="3993502"/>
            <a:ext cx="1170475" cy="998376"/>
          </a:xfrm>
          <a:prstGeom prst="rect">
            <a:avLst/>
          </a:prstGeom>
          <a:noFill/>
          <a:ln>
            <a:noFill/>
          </a:ln>
        </p:spPr>
      </p:pic>
      <p:sp>
        <p:nvSpPr>
          <p:cNvPr id="4" name="Rectangle 3"/>
          <p:cNvSpPr/>
          <p:nvPr/>
        </p:nvSpPr>
        <p:spPr>
          <a:xfrm>
            <a:off x="1334278" y="755780"/>
            <a:ext cx="7511142" cy="1754326"/>
          </a:xfrm>
          <a:prstGeom prst="rect">
            <a:avLst/>
          </a:prstGeom>
        </p:spPr>
        <p:txBody>
          <a:bodyPr wrap="square">
            <a:spAutoFit/>
          </a:bodyPr>
          <a:lstStyle/>
          <a:p>
            <a:pPr marL="457200" lvl="1" eaLnBrk="0" fontAlgn="base" hangingPunct="0">
              <a:spcBef>
                <a:spcPct val="0"/>
              </a:spcBef>
              <a:spcAft>
                <a:spcPct val="0"/>
              </a:spcAft>
              <a:buClrTx/>
              <a:buSzPct val="100000"/>
              <a:tabLst>
                <a:tab pos="381000" algn="l"/>
              </a:tabLst>
            </a:pPr>
            <a:r>
              <a:rPr lang="en-US" sz="1800" b="1" dirty="0" smtClean="0">
                <a:solidFill>
                  <a:srgbClr val="FF0000"/>
                </a:solidFill>
                <a:latin typeface="Arial" pitchFamily="34" charset="0"/>
                <a:ea typeface="Cambria" pitchFamily="18" charset="0"/>
                <a:cs typeface="Arial" pitchFamily="34" charset="0"/>
              </a:rPr>
              <a:t>Provision of funds and replacement of assets:</a:t>
            </a:r>
          </a:p>
          <a:p>
            <a:pPr marL="457200" lvl="1" eaLnBrk="0" fontAlgn="base" hangingPunct="0">
              <a:spcBef>
                <a:spcPct val="0"/>
              </a:spcBef>
              <a:spcAft>
                <a:spcPct val="0"/>
              </a:spcAft>
              <a:buClrTx/>
              <a:buSzPct val="100000"/>
              <a:buFontTx/>
              <a:buAutoNum type="romanLcPeriod"/>
              <a:tabLst>
                <a:tab pos="381000" algn="l"/>
              </a:tabLst>
            </a:pPr>
            <a:endParaRPr lang="en-US" sz="1800" b="1" dirty="0" smtClean="0">
              <a:solidFill>
                <a:srgbClr val="FF0000"/>
              </a:solidFill>
              <a:latin typeface="Arial" pitchFamily="34" charset="0"/>
              <a:ea typeface="Cambria" pitchFamily="18" charset="0"/>
              <a:cs typeface="Arial" pitchFamily="34" charset="0"/>
            </a:endParaRPr>
          </a:p>
          <a:p>
            <a:pPr marL="457200" lvl="1" eaLnBrk="0" fontAlgn="base" hangingPunct="0">
              <a:spcBef>
                <a:spcPct val="0"/>
              </a:spcBef>
              <a:spcAft>
                <a:spcPct val="0"/>
              </a:spcAft>
              <a:buClrTx/>
              <a:buSzPct val="100000"/>
              <a:tabLst>
                <a:tab pos="381000" algn="l"/>
              </a:tabLst>
            </a:pPr>
            <a:r>
              <a:rPr lang="en-US" sz="1800" dirty="0" smtClean="0">
                <a:solidFill>
                  <a:schemeClr val="tx1"/>
                </a:solidFill>
                <a:latin typeface="Arial" pitchFamily="34" charset="0"/>
                <a:ea typeface="Cambria" pitchFamily="18" charset="0"/>
                <a:cs typeface="Arial" pitchFamily="34" charset="0"/>
              </a:rPr>
              <a:t>Depreciation is a non cash expense. So that amount of depreciation charged to profit and loss accounts is retained in business every year. These funds are available for replacement of the assets when its useful life is over.</a:t>
            </a:r>
            <a:endParaRPr lang="en-US" sz="1800" dirty="0" smtClean="0">
              <a:solidFill>
                <a:schemeClr val="tx1"/>
              </a:solidFill>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727</TotalTime>
  <Words>2104</Words>
  <Application>Microsoft Office PowerPoint</Application>
  <PresentationFormat>On-screen Show (16:9)</PresentationFormat>
  <Paragraphs>270</Paragraphs>
  <Slides>32</Slides>
  <Notes>23</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Solstice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p:lastModifiedBy>
  <cp:revision>31</cp:revision>
  <dcterms:modified xsi:type="dcterms:W3CDTF">2021-09-13T04:40:24Z</dcterms:modified>
</cp:coreProperties>
</file>