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omments/comment6.xml" ContentType="application/vnd.openxmlformats-officedocument.presentationml.comment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omments/comment7.xml" ContentType="application/vnd.openxmlformats-officedocument.presentationml.comment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37"/>
  </p:notesMasterIdLst>
  <p:sldIdLst>
    <p:sldId id="256" r:id="rId2"/>
    <p:sldId id="271" r:id="rId3"/>
    <p:sldId id="263" r:id="rId4"/>
    <p:sldId id="370" r:id="rId5"/>
    <p:sldId id="395" r:id="rId6"/>
    <p:sldId id="300" r:id="rId7"/>
    <p:sldId id="264" r:id="rId8"/>
    <p:sldId id="389" r:id="rId9"/>
    <p:sldId id="396" r:id="rId10"/>
    <p:sldId id="272" r:id="rId11"/>
    <p:sldId id="273" r:id="rId12"/>
    <p:sldId id="270" r:id="rId13"/>
    <p:sldId id="257" r:id="rId14"/>
    <p:sldId id="339" r:id="rId15"/>
    <p:sldId id="269" r:id="rId16"/>
    <p:sldId id="391" r:id="rId17"/>
    <p:sldId id="375" r:id="rId18"/>
    <p:sldId id="397" r:id="rId19"/>
    <p:sldId id="302" r:id="rId20"/>
    <p:sldId id="373" r:id="rId21"/>
    <p:sldId id="304" r:id="rId22"/>
    <p:sldId id="377" r:id="rId23"/>
    <p:sldId id="398" r:id="rId24"/>
    <p:sldId id="305" r:id="rId25"/>
    <p:sldId id="266" r:id="rId26"/>
    <p:sldId id="275" r:id="rId27"/>
    <p:sldId id="385" r:id="rId28"/>
    <p:sldId id="306" r:id="rId29"/>
    <p:sldId id="399" r:id="rId30"/>
    <p:sldId id="400" r:id="rId31"/>
    <p:sldId id="341" r:id="rId32"/>
    <p:sldId id="343" r:id="rId33"/>
    <p:sldId id="401" r:id="rId34"/>
    <p:sldId id="402" r:id="rId35"/>
    <p:sldId id="403" r:id="rId3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9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4624" autoAdjust="0"/>
  </p:normalViewPr>
  <p:slideViewPr>
    <p:cSldViewPr snapToGrid="0">
      <p:cViewPr>
        <p:scale>
          <a:sx n="102" d="100"/>
          <a:sy n="102" d="100"/>
        </p:scale>
        <p:origin x="-444" y="6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8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90">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9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92">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9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94">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9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96">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0">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9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98">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10/22/2020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10/22/2020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comments" Target="../comments/comment6.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CLASS-58</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39950" name="Rectangle 14"/>
          <p:cNvSpPr>
            <a:spLocks noChangeArrowheads="1"/>
          </p:cNvSpPr>
          <p:nvPr/>
        </p:nvSpPr>
        <p:spPr bwMode="auto">
          <a:xfrm>
            <a:off x="1240970" y="503853"/>
            <a:ext cx="7903029"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Rectification of  Errors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Introduction</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Trial balance is a statement prepared with debit and credit totals or balances extracted form the ledger to verify the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arithmatic</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accuracy of accounts. The objectives of Trial balance are :</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To ascertain the arithmetic accuracy of accounts.</a:t>
            </a: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To help in locating errors.</a:t>
            </a: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To help in preparation of single account.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9751" y="3576689"/>
            <a:ext cx="1170475" cy="1170475"/>
          </a:xfrm>
          <a:prstGeom prst="rect">
            <a:avLst/>
          </a:prstGeom>
          <a:noFill/>
          <a:ln>
            <a:noFill/>
          </a:ln>
        </p:spPr>
      </p:pic>
      <p:sp>
        <p:nvSpPr>
          <p:cNvPr id="38913" name="Rectangle 1"/>
          <p:cNvSpPr>
            <a:spLocks noChangeArrowheads="1"/>
          </p:cNvSpPr>
          <p:nvPr/>
        </p:nvSpPr>
        <p:spPr bwMode="auto">
          <a:xfrm>
            <a:off x="1380930" y="587828"/>
            <a:ext cx="7763069" cy="2539157"/>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Need of Rectification</a:t>
            </a:r>
          </a:p>
          <a:p>
            <a:pPr marL="0" marR="0" lvl="0" indent="0" algn="l" defTabSz="914400" rtl="0" eaLnBrk="1" fontAlgn="base" latinLnBrk="0" hangingPunct="1">
              <a:lnSpc>
                <a:spcPct val="100000"/>
              </a:lnSpc>
              <a:spcBef>
                <a:spcPct val="0"/>
              </a:spcBef>
              <a:spcAft>
                <a:spcPct val="0"/>
              </a:spcAft>
              <a:buClrTx/>
              <a:buSzTx/>
              <a:buFontTx/>
              <a:buNone/>
              <a:tabLst>
                <a:tab pos="3429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For the preparation of correct Accounting Records.</a:t>
            </a: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Preparation of P&amp;L A/c with corrected figures to ascertain correct Profit or Loss.</a:t>
            </a: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To find out the true financial position of the firm by preparing Balance Sheet with corrected figures.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graphicFrame>
        <p:nvGraphicFramePr>
          <p:cNvPr id="5" name="Table 4"/>
          <p:cNvGraphicFramePr>
            <a:graphicFrameLocks noGrp="1"/>
          </p:cNvGraphicFramePr>
          <p:nvPr/>
        </p:nvGraphicFramePr>
        <p:xfrm>
          <a:off x="1524000" y="727788"/>
          <a:ext cx="7414727" cy="746449"/>
        </p:xfrm>
        <a:graphic>
          <a:graphicData uri="http://schemas.openxmlformats.org/drawingml/2006/table">
            <a:tbl>
              <a:tblPr/>
              <a:tblGrid>
                <a:gridCol w="3943715"/>
                <a:gridCol w="3471012"/>
              </a:tblGrid>
              <a:tr h="746449">
                <a:tc>
                  <a:txBody>
                    <a:bodyPr/>
                    <a:lstStyle/>
                    <a:p>
                      <a:pPr marL="744855">
                        <a:lnSpc>
                          <a:spcPct val="115000"/>
                        </a:lnSpc>
                        <a:spcBef>
                          <a:spcPts val="685"/>
                        </a:spcBef>
                        <a:spcAft>
                          <a:spcPts val="0"/>
                        </a:spcAft>
                      </a:pPr>
                      <a:r>
                        <a:rPr lang="en-US" sz="1800" b="1" dirty="0">
                          <a:latin typeface="Calibri"/>
                          <a:ea typeface="Palatino Linotype"/>
                          <a:cs typeface="Calibri"/>
                        </a:rPr>
                        <a:t>Type of Error with</a:t>
                      </a:r>
                      <a:r>
                        <a:rPr lang="en-US" sz="1800" b="1" spc="-260" dirty="0">
                          <a:latin typeface="Calibri"/>
                          <a:ea typeface="Palatino Linotype"/>
                          <a:cs typeface="Calibri"/>
                        </a:rPr>
                        <a:t> </a:t>
                      </a:r>
                      <a:r>
                        <a:rPr lang="en-US" sz="1800" b="1" dirty="0">
                          <a:latin typeface="Calibri"/>
                          <a:ea typeface="Palatino Linotype"/>
                          <a:cs typeface="Calibri"/>
                        </a:rPr>
                        <a:t>Meaning</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c>
                  <a:txBody>
                    <a:bodyPr/>
                    <a:lstStyle/>
                    <a:p>
                      <a:pPr marL="639445">
                        <a:lnSpc>
                          <a:spcPct val="115000"/>
                        </a:lnSpc>
                        <a:spcBef>
                          <a:spcPts val="685"/>
                        </a:spcBef>
                        <a:spcAft>
                          <a:spcPts val="0"/>
                        </a:spcAft>
                      </a:pPr>
                      <a:r>
                        <a:rPr lang="en-US" sz="1800" b="1" dirty="0">
                          <a:latin typeface="Calibri"/>
                          <a:ea typeface="Palatino Linotype"/>
                          <a:cs typeface="Calibri"/>
                        </a:rPr>
                        <a:t>Sub-Types with Examples</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tcPr>
                </a:tc>
              </a:tr>
            </a:tbl>
          </a:graphicData>
        </a:graphic>
      </p:graphicFrame>
      <p:sp>
        <p:nvSpPr>
          <p:cNvPr id="33793" name="Rectangle 1"/>
          <p:cNvSpPr>
            <a:spLocks noChangeArrowheads="1"/>
          </p:cNvSpPr>
          <p:nvPr/>
        </p:nvSpPr>
        <p:spPr bwMode="auto">
          <a:xfrm>
            <a:off x="1119672" y="0"/>
            <a:ext cx="8024327" cy="784830"/>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  Classification of Errors</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(On the basis on Nature)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nvGraphicFramePr>
        <p:xfrm>
          <a:off x="1524000" y="1660359"/>
          <a:ext cx="7405396" cy="2836996"/>
        </p:xfrm>
        <a:graphic>
          <a:graphicData uri="http://schemas.openxmlformats.org/drawingml/2006/table">
            <a:tbl>
              <a:tblPr/>
              <a:tblGrid>
                <a:gridCol w="3939337"/>
                <a:gridCol w="3466059"/>
              </a:tblGrid>
              <a:tr h="1216245">
                <a:tc rowSpan="2">
                  <a:txBody>
                    <a:bodyPr/>
                    <a:lstStyle/>
                    <a:p>
                      <a:pPr algn="l">
                        <a:lnSpc>
                          <a:spcPct val="115000"/>
                        </a:lnSpc>
                        <a:spcAft>
                          <a:spcPts val="0"/>
                        </a:spcAft>
                      </a:pPr>
                      <a:endParaRPr lang="en-US" sz="1600" dirty="0">
                        <a:latin typeface="Calibri"/>
                        <a:ea typeface="Palatino Linotype"/>
                        <a:cs typeface="Calibri"/>
                      </a:endParaRPr>
                    </a:p>
                    <a:p>
                      <a:pPr marL="69850" marR="41275" algn="l">
                        <a:lnSpc>
                          <a:spcPct val="130000"/>
                        </a:lnSpc>
                        <a:spcAft>
                          <a:spcPts val="0"/>
                        </a:spcAft>
                      </a:pPr>
                      <a:r>
                        <a:rPr lang="en-US" sz="1600" b="1" dirty="0">
                          <a:latin typeface="Calibri"/>
                          <a:ea typeface="Palatino Linotype"/>
                          <a:cs typeface="Calibri"/>
                        </a:rPr>
                        <a:t>1. Error of Omission </a:t>
                      </a:r>
                      <a:r>
                        <a:rPr lang="en-US" sz="1600" dirty="0">
                          <a:latin typeface="Calibri"/>
                          <a:ea typeface="Palatino Linotype"/>
                          <a:cs typeface="Calibri"/>
                        </a:rPr>
                        <a:t>(When a transaction is completely</a:t>
                      </a:r>
                      <a:r>
                        <a:rPr lang="en-US" sz="1600" spc="-115" dirty="0">
                          <a:latin typeface="Calibri"/>
                          <a:ea typeface="Palatino Linotype"/>
                          <a:cs typeface="Calibri"/>
                        </a:rPr>
                        <a:t> </a:t>
                      </a:r>
                      <a:r>
                        <a:rPr lang="en-US" sz="1600" dirty="0">
                          <a:latin typeface="Calibri"/>
                          <a:ea typeface="Palatino Linotype"/>
                          <a:cs typeface="Calibri"/>
                        </a:rPr>
                        <a:t>or</a:t>
                      </a:r>
                      <a:r>
                        <a:rPr lang="en-US" sz="1600" spc="-115" dirty="0">
                          <a:latin typeface="Calibri"/>
                          <a:ea typeface="Palatino Linotype"/>
                          <a:cs typeface="Calibri"/>
                        </a:rPr>
                        <a:t> </a:t>
                      </a:r>
                      <a:r>
                        <a:rPr lang="en-US" sz="1600" dirty="0">
                          <a:latin typeface="Calibri"/>
                          <a:ea typeface="Palatino Linotype"/>
                          <a:cs typeface="Calibri"/>
                        </a:rPr>
                        <a:t>partially</a:t>
                      </a:r>
                      <a:r>
                        <a:rPr lang="en-US" sz="1600" spc="-115" dirty="0">
                          <a:latin typeface="Calibri"/>
                          <a:ea typeface="Palatino Linotype"/>
                          <a:cs typeface="Calibri"/>
                        </a:rPr>
                        <a:t> </a:t>
                      </a:r>
                      <a:r>
                        <a:rPr lang="en-US" sz="1600" dirty="0">
                          <a:latin typeface="Calibri"/>
                          <a:ea typeface="Palatino Linotype"/>
                          <a:cs typeface="Calibri"/>
                        </a:rPr>
                        <a:t>omitted</a:t>
                      </a:r>
                      <a:r>
                        <a:rPr lang="en-US" sz="1600" spc="-110" dirty="0">
                          <a:latin typeface="Calibri"/>
                          <a:ea typeface="Palatino Linotype"/>
                          <a:cs typeface="Calibri"/>
                        </a:rPr>
                        <a:t> </a:t>
                      </a:r>
                      <a:r>
                        <a:rPr lang="en-US" sz="1600" dirty="0">
                          <a:latin typeface="Calibri"/>
                          <a:ea typeface="Palatino Linotype"/>
                          <a:cs typeface="Calibri"/>
                        </a:rPr>
                        <a:t>to</a:t>
                      </a:r>
                      <a:r>
                        <a:rPr lang="en-US" sz="1600" spc="-110" dirty="0">
                          <a:latin typeface="Calibri"/>
                          <a:ea typeface="Palatino Linotype"/>
                          <a:cs typeface="Calibri"/>
                        </a:rPr>
                        <a:t> </a:t>
                      </a:r>
                      <a:r>
                        <a:rPr lang="en-US" sz="1600" dirty="0">
                          <a:latin typeface="Calibri"/>
                          <a:ea typeface="Palatino Linotype"/>
                          <a:cs typeface="Calibri"/>
                        </a:rPr>
                        <a:t>be</a:t>
                      </a:r>
                      <a:r>
                        <a:rPr lang="en-US" sz="1600" spc="-110" dirty="0">
                          <a:latin typeface="Calibri"/>
                          <a:ea typeface="Palatino Linotype"/>
                          <a:cs typeface="Calibri"/>
                        </a:rPr>
                        <a:t> </a:t>
                      </a:r>
                      <a:r>
                        <a:rPr lang="en-US" sz="1600" dirty="0">
                          <a:latin typeface="Calibri"/>
                          <a:ea typeface="Palatino Linotype"/>
                          <a:cs typeface="Calibri"/>
                        </a:rPr>
                        <a:t>recorded in the</a:t>
                      </a:r>
                      <a:r>
                        <a:rPr lang="en-US" sz="1600" spc="-50" dirty="0">
                          <a:latin typeface="Calibri"/>
                          <a:ea typeface="Palatino Linotype"/>
                          <a:cs typeface="Calibri"/>
                        </a:rPr>
                        <a:t> </a:t>
                      </a:r>
                      <a:r>
                        <a:rPr lang="en-US" sz="1600" dirty="0">
                          <a:latin typeface="Calibri"/>
                          <a:ea typeface="Palatino Linotype"/>
                          <a:cs typeface="Calibri"/>
                        </a:rPr>
                        <a:t>books)</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285115" algn="just">
                        <a:lnSpc>
                          <a:spcPts val="2100"/>
                        </a:lnSpc>
                        <a:spcBef>
                          <a:spcPts val="60"/>
                        </a:spcBef>
                        <a:spcAft>
                          <a:spcPts val="0"/>
                        </a:spcAft>
                      </a:pPr>
                      <a:r>
                        <a:rPr lang="en-US" sz="1600" b="1">
                          <a:latin typeface="Calibri"/>
                          <a:ea typeface="Palatino Linotype"/>
                          <a:cs typeface="Calibri"/>
                        </a:rPr>
                        <a:t>a)</a:t>
                      </a:r>
                      <a:r>
                        <a:rPr lang="en-US" sz="1600" b="1" spc="-205">
                          <a:latin typeface="Calibri"/>
                          <a:ea typeface="Palatino Linotype"/>
                          <a:cs typeface="Calibri"/>
                        </a:rPr>
                        <a:t> </a:t>
                      </a:r>
                      <a:r>
                        <a:rPr lang="en-US" sz="1600" b="1">
                          <a:latin typeface="Calibri"/>
                          <a:ea typeface="Palatino Linotype"/>
                          <a:cs typeface="Calibri"/>
                        </a:rPr>
                        <a:t>Error</a:t>
                      </a:r>
                      <a:r>
                        <a:rPr lang="en-US" sz="1600" b="1" spc="-205">
                          <a:latin typeface="Calibri"/>
                          <a:ea typeface="Palatino Linotype"/>
                          <a:cs typeface="Calibri"/>
                        </a:rPr>
                        <a:t> </a:t>
                      </a:r>
                      <a:r>
                        <a:rPr lang="en-US" sz="1600" b="1">
                          <a:latin typeface="Calibri"/>
                          <a:ea typeface="Palatino Linotype"/>
                          <a:cs typeface="Calibri"/>
                        </a:rPr>
                        <a:t>of</a:t>
                      </a:r>
                      <a:r>
                        <a:rPr lang="en-US" sz="1600" b="1" spc="-205">
                          <a:latin typeface="Calibri"/>
                          <a:ea typeface="Palatino Linotype"/>
                          <a:cs typeface="Calibri"/>
                        </a:rPr>
                        <a:t> </a:t>
                      </a:r>
                      <a:r>
                        <a:rPr lang="en-US" sz="1600" b="1">
                          <a:latin typeface="Calibri"/>
                          <a:ea typeface="Palatino Linotype"/>
                          <a:cs typeface="Calibri"/>
                        </a:rPr>
                        <a:t>complete</a:t>
                      </a:r>
                      <a:r>
                        <a:rPr lang="en-US" sz="1600" b="1" spc="-205">
                          <a:latin typeface="Calibri"/>
                          <a:ea typeface="Palatino Linotype"/>
                          <a:cs typeface="Calibri"/>
                        </a:rPr>
                        <a:t> </a:t>
                      </a:r>
                      <a:r>
                        <a:rPr lang="en-US" sz="1600" b="1">
                          <a:latin typeface="Calibri"/>
                          <a:ea typeface="Palatino Linotype"/>
                          <a:cs typeface="Calibri"/>
                        </a:rPr>
                        <a:t>Omission</a:t>
                      </a:r>
                      <a:r>
                        <a:rPr lang="en-US" sz="1600" b="1" spc="-205">
                          <a:latin typeface="Calibri"/>
                          <a:ea typeface="Palatino Linotype"/>
                          <a:cs typeface="Calibri"/>
                        </a:rPr>
                        <a:t> </a:t>
                      </a:r>
                      <a:r>
                        <a:rPr lang="en-US" sz="1600">
                          <a:latin typeface="Calibri"/>
                          <a:ea typeface="Palatino Linotype"/>
                          <a:cs typeface="Calibri"/>
                        </a:rPr>
                        <a:t>Good- sold</a:t>
                      </a:r>
                      <a:r>
                        <a:rPr lang="en-US" sz="1600" spc="-75">
                          <a:latin typeface="Calibri"/>
                          <a:ea typeface="Palatino Linotype"/>
                          <a:cs typeface="Calibri"/>
                        </a:rPr>
                        <a:t> </a:t>
                      </a:r>
                      <a:r>
                        <a:rPr lang="en-US" sz="1600">
                          <a:latin typeface="Calibri"/>
                          <a:ea typeface="Palatino Linotype"/>
                          <a:cs typeface="Calibri"/>
                        </a:rPr>
                        <a:t>to</a:t>
                      </a:r>
                      <a:r>
                        <a:rPr lang="en-US" sz="1600" spc="-75">
                          <a:latin typeface="Calibri"/>
                          <a:ea typeface="Palatino Linotype"/>
                          <a:cs typeface="Calibri"/>
                        </a:rPr>
                        <a:t> </a:t>
                      </a:r>
                      <a:r>
                        <a:rPr lang="en-US" sz="1600">
                          <a:latin typeface="Calibri"/>
                          <a:ea typeface="Palatino Linotype"/>
                          <a:cs typeface="Calibri"/>
                        </a:rPr>
                        <a:t>X</a:t>
                      </a:r>
                      <a:r>
                        <a:rPr lang="en-US" sz="1600" spc="-70">
                          <a:latin typeface="Calibri"/>
                          <a:ea typeface="Palatino Linotype"/>
                          <a:cs typeface="Calibri"/>
                        </a:rPr>
                        <a:t> </a:t>
                      </a:r>
                      <a:r>
                        <a:rPr lang="en-US" sz="1600">
                          <a:latin typeface="Calibri"/>
                          <a:ea typeface="Palatino Linotype"/>
                          <a:cs typeface="Calibri"/>
                        </a:rPr>
                        <a:t>on</a:t>
                      </a:r>
                      <a:r>
                        <a:rPr lang="en-US" sz="1600" spc="-75">
                          <a:latin typeface="Calibri"/>
                          <a:ea typeface="Palatino Linotype"/>
                          <a:cs typeface="Calibri"/>
                        </a:rPr>
                        <a:t> </a:t>
                      </a:r>
                      <a:r>
                        <a:rPr lang="en-US" sz="1600">
                          <a:latin typeface="Calibri"/>
                          <a:ea typeface="Palatino Linotype"/>
                          <a:cs typeface="Calibri"/>
                        </a:rPr>
                        <a:t>credit</a:t>
                      </a:r>
                      <a:r>
                        <a:rPr lang="en-US" sz="1600" spc="-75">
                          <a:latin typeface="Calibri"/>
                          <a:ea typeface="Palatino Linotype"/>
                          <a:cs typeface="Calibri"/>
                        </a:rPr>
                        <a:t> </a:t>
                      </a:r>
                      <a:r>
                        <a:rPr lang="en-US" sz="1600">
                          <a:latin typeface="Calibri"/>
                          <a:ea typeface="Palatino Linotype"/>
                          <a:cs typeface="Calibri"/>
                        </a:rPr>
                        <a:t>but</a:t>
                      </a:r>
                      <a:r>
                        <a:rPr lang="en-US" sz="1600" spc="-70">
                          <a:latin typeface="Calibri"/>
                          <a:ea typeface="Palatino Linotype"/>
                          <a:cs typeface="Calibri"/>
                        </a:rPr>
                        <a:t> </a:t>
                      </a:r>
                      <a:r>
                        <a:rPr lang="en-US" sz="1600">
                          <a:latin typeface="Calibri"/>
                          <a:ea typeface="Palatino Linotype"/>
                          <a:cs typeface="Calibri"/>
                        </a:rPr>
                        <a:t>not</a:t>
                      </a:r>
                      <a:r>
                        <a:rPr lang="en-US" sz="1600" spc="-75">
                          <a:latin typeface="Calibri"/>
                          <a:ea typeface="Palatino Linotype"/>
                          <a:cs typeface="Calibri"/>
                        </a:rPr>
                        <a:t> </a:t>
                      </a:r>
                      <a:r>
                        <a:rPr lang="en-US" sz="1600">
                          <a:latin typeface="Calibri"/>
                          <a:ea typeface="Palatino Linotype"/>
                          <a:cs typeface="Calibri"/>
                        </a:rPr>
                        <a:t>recorded</a:t>
                      </a:r>
                      <a:r>
                        <a:rPr lang="en-US" sz="1600" spc="-70">
                          <a:latin typeface="Calibri"/>
                          <a:ea typeface="Palatino Linotype"/>
                          <a:cs typeface="Calibri"/>
                        </a:rPr>
                        <a:t> </a:t>
                      </a:r>
                      <a:r>
                        <a:rPr lang="en-US" sz="1600">
                          <a:latin typeface="Calibri"/>
                          <a:ea typeface="Palatino Linotype"/>
                          <a:cs typeface="Calibri"/>
                        </a:rPr>
                        <a:t>in Sales</a:t>
                      </a:r>
                      <a:r>
                        <a:rPr lang="en-US" sz="1600" spc="-25">
                          <a:latin typeface="Calibri"/>
                          <a:ea typeface="Palatino Linotype"/>
                          <a:cs typeface="Calibri"/>
                        </a:rPr>
                        <a:t> </a:t>
                      </a:r>
                      <a:r>
                        <a:rPr lang="en-US" sz="1600">
                          <a:latin typeface="Calibri"/>
                          <a:ea typeface="Palatino Linotype"/>
                          <a:cs typeface="Calibri"/>
                        </a:rPr>
                        <a:t>Book.</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1620751">
                <a:tc vMerge="1">
                  <a:txBody>
                    <a:bodyPr/>
                    <a:lstStyle/>
                    <a:p>
                      <a:endParaRPr lang="en-US"/>
                    </a:p>
                  </a:txBody>
                  <a:tcPr/>
                </a:tc>
                <a:tc>
                  <a:txBody>
                    <a:bodyPr/>
                    <a:lstStyle/>
                    <a:p>
                      <a:pPr marL="69850" marR="74930" algn="l">
                        <a:lnSpc>
                          <a:spcPts val="2100"/>
                        </a:lnSpc>
                        <a:spcBef>
                          <a:spcPts val="60"/>
                        </a:spcBef>
                        <a:spcAft>
                          <a:spcPts val="0"/>
                        </a:spcAft>
                      </a:pPr>
                      <a:r>
                        <a:rPr lang="en-US" sz="1600" b="1" dirty="0">
                          <a:latin typeface="Calibri"/>
                          <a:ea typeface="Palatino Linotype"/>
                          <a:cs typeface="Calibri"/>
                        </a:rPr>
                        <a:t>b) Partial Commission </a:t>
                      </a:r>
                      <a:r>
                        <a:rPr lang="en-US" sz="1600" dirty="0">
                          <a:latin typeface="Calibri"/>
                          <a:ea typeface="Palatino Linotype"/>
                          <a:cs typeface="Calibri"/>
                        </a:rPr>
                        <a:t>Purchase machinery Rs. 5,000 in cash recorded in cash</a:t>
                      </a:r>
                      <a:r>
                        <a:rPr lang="en-US" sz="1600" spc="-90" dirty="0">
                          <a:latin typeface="Calibri"/>
                          <a:ea typeface="Palatino Linotype"/>
                          <a:cs typeface="Calibri"/>
                        </a:rPr>
                        <a:t> </a:t>
                      </a:r>
                      <a:r>
                        <a:rPr lang="en-US" sz="1600" dirty="0">
                          <a:latin typeface="Calibri"/>
                          <a:ea typeface="Palatino Linotype"/>
                          <a:cs typeface="Calibri"/>
                        </a:rPr>
                        <a:t>Book</a:t>
                      </a:r>
                      <a:r>
                        <a:rPr lang="en-US" sz="1600" spc="-90" dirty="0">
                          <a:latin typeface="Calibri"/>
                          <a:ea typeface="Palatino Linotype"/>
                          <a:cs typeface="Calibri"/>
                        </a:rPr>
                        <a:t> </a:t>
                      </a:r>
                      <a:r>
                        <a:rPr lang="en-US" sz="1600" dirty="0">
                          <a:latin typeface="Calibri"/>
                          <a:ea typeface="Palatino Linotype"/>
                          <a:cs typeface="Calibri"/>
                        </a:rPr>
                        <a:t>but</a:t>
                      </a:r>
                      <a:r>
                        <a:rPr lang="en-US" sz="1600" spc="-90" dirty="0">
                          <a:latin typeface="Calibri"/>
                          <a:ea typeface="Palatino Linotype"/>
                          <a:cs typeface="Calibri"/>
                        </a:rPr>
                        <a:t> </a:t>
                      </a:r>
                      <a:r>
                        <a:rPr lang="en-US" sz="1600" dirty="0">
                          <a:latin typeface="Calibri"/>
                          <a:ea typeface="Palatino Linotype"/>
                          <a:cs typeface="Calibri"/>
                        </a:rPr>
                        <a:t>not</a:t>
                      </a:r>
                      <a:r>
                        <a:rPr lang="en-US" sz="1600" spc="-90" dirty="0">
                          <a:latin typeface="Calibri"/>
                          <a:ea typeface="Palatino Linotype"/>
                          <a:cs typeface="Calibri"/>
                        </a:rPr>
                        <a:t> </a:t>
                      </a:r>
                      <a:r>
                        <a:rPr lang="en-US" sz="1600" dirty="0">
                          <a:latin typeface="Calibri"/>
                          <a:ea typeface="Palatino Linotype"/>
                          <a:cs typeface="Calibri"/>
                        </a:rPr>
                        <a:t>recorded</a:t>
                      </a:r>
                      <a:r>
                        <a:rPr lang="en-US" sz="1600" spc="-90" dirty="0">
                          <a:latin typeface="Calibri"/>
                          <a:ea typeface="Palatino Linotype"/>
                          <a:cs typeface="Calibri"/>
                        </a:rPr>
                        <a:t> </a:t>
                      </a:r>
                      <a:r>
                        <a:rPr lang="en-US" sz="1600" dirty="0">
                          <a:latin typeface="Calibri"/>
                          <a:ea typeface="Palatino Linotype"/>
                          <a:cs typeface="Calibri"/>
                        </a:rPr>
                        <a:t>in</a:t>
                      </a:r>
                      <a:r>
                        <a:rPr lang="en-US" sz="1600" spc="-85" dirty="0">
                          <a:latin typeface="Calibri"/>
                          <a:ea typeface="Palatino Linotype"/>
                          <a:cs typeface="Calibri"/>
                        </a:rPr>
                        <a:t> </a:t>
                      </a:r>
                      <a:r>
                        <a:rPr lang="en-US" sz="1600" dirty="0">
                          <a:latin typeface="Calibri"/>
                          <a:ea typeface="Palatino Linotype"/>
                          <a:cs typeface="Calibri"/>
                        </a:rPr>
                        <a:t>Machinery A/c.</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575249" y="341033"/>
            <a:ext cx="6115138"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graphicFrame>
        <p:nvGraphicFramePr>
          <p:cNvPr id="5" name="Table 4"/>
          <p:cNvGraphicFramePr>
            <a:graphicFrameLocks noGrp="1"/>
          </p:cNvGraphicFramePr>
          <p:nvPr/>
        </p:nvGraphicFramePr>
        <p:xfrm>
          <a:off x="1524000" y="177284"/>
          <a:ext cx="7284098" cy="4326439"/>
        </p:xfrm>
        <a:graphic>
          <a:graphicData uri="http://schemas.openxmlformats.org/drawingml/2006/table">
            <a:tbl>
              <a:tblPr/>
              <a:tblGrid>
                <a:gridCol w="3874812"/>
                <a:gridCol w="3409286"/>
              </a:tblGrid>
              <a:tr h="1077233">
                <a:tc rowSpan="5">
                  <a:txBody>
                    <a:bodyPr/>
                    <a:lstStyle/>
                    <a:p>
                      <a:pPr algn="l">
                        <a:lnSpc>
                          <a:spcPct val="115000"/>
                        </a:lnSpc>
                        <a:spcAft>
                          <a:spcPts val="0"/>
                        </a:spcAft>
                      </a:pPr>
                      <a:endParaRPr lang="en-US" sz="1600" dirty="0">
                        <a:latin typeface="Calibri"/>
                        <a:ea typeface="Palatino Linotype"/>
                        <a:cs typeface="Calibri"/>
                      </a:endParaRPr>
                    </a:p>
                    <a:p>
                      <a:pPr marL="69850" marR="168275" algn="l">
                        <a:lnSpc>
                          <a:spcPct val="130000"/>
                        </a:lnSpc>
                        <a:spcAft>
                          <a:spcPts val="0"/>
                        </a:spcAft>
                      </a:pPr>
                      <a:r>
                        <a:rPr lang="en-US" sz="1600" b="1" dirty="0">
                          <a:latin typeface="Calibri"/>
                          <a:ea typeface="Palatino Linotype"/>
                          <a:cs typeface="Calibri"/>
                        </a:rPr>
                        <a:t>2. Error of Commission </a:t>
                      </a:r>
                      <a:r>
                        <a:rPr lang="en-US" sz="1600" dirty="0">
                          <a:latin typeface="Calibri"/>
                          <a:ea typeface="Palatino Linotype"/>
                          <a:cs typeface="Calibri"/>
                        </a:rPr>
                        <a:t>(These errors are caused</a:t>
                      </a:r>
                      <a:r>
                        <a:rPr lang="en-US" sz="1600" spc="-115" dirty="0">
                          <a:latin typeface="Calibri"/>
                          <a:ea typeface="Palatino Linotype"/>
                          <a:cs typeface="Calibri"/>
                        </a:rPr>
                        <a:t> </a:t>
                      </a:r>
                      <a:r>
                        <a:rPr lang="en-US" sz="1600" dirty="0">
                          <a:latin typeface="Calibri"/>
                          <a:ea typeface="Palatino Linotype"/>
                          <a:cs typeface="Calibri"/>
                        </a:rPr>
                        <a:t>due</a:t>
                      </a:r>
                      <a:r>
                        <a:rPr lang="en-US" sz="1600" spc="-115" dirty="0">
                          <a:latin typeface="Calibri"/>
                          <a:ea typeface="Palatino Linotype"/>
                          <a:cs typeface="Calibri"/>
                        </a:rPr>
                        <a:t> </a:t>
                      </a:r>
                      <a:r>
                        <a:rPr lang="en-US" sz="1600" dirty="0">
                          <a:latin typeface="Calibri"/>
                          <a:ea typeface="Palatino Linotype"/>
                          <a:cs typeface="Calibri"/>
                        </a:rPr>
                        <a:t>to</a:t>
                      </a:r>
                      <a:r>
                        <a:rPr lang="en-US" sz="1600" spc="-110" dirty="0">
                          <a:latin typeface="Calibri"/>
                          <a:ea typeface="Palatino Linotype"/>
                          <a:cs typeface="Calibri"/>
                        </a:rPr>
                        <a:t> </a:t>
                      </a:r>
                      <a:r>
                        <a:rPr lang="en-US" sz="1600" dirty="0">
                          <a:latin typeface="Calibri"/>
                          <a:ea typeface="Palatino Linotype"/>
                          <a:cs typeface="Calibri"/>
                        </a:rPr>
                        <a:t>wrong</a:t>
                      </a:r>
                      <a:r>
                        <a:rPr lang="en-US" sz="1600" spc="-115" dirty="0">
                          <a:latin typeface="Calibri"/>
                          <a:ea typeface="Palatino Linotype"/>
                          <a:cs typeface="Calibri"/>
                        </a:rPr>
                        <a:t> </a:t>
                      </a:r>
                      <a:r>
                        <a:rPr lang="en-US" sz="1600" dirty="0">
                          <a:latin typeface="Calibri"/>
                          <a:ea typeface="Palatino Linotype"/>
                          <a:cs typeface="Calibri"/>
                        </a:rPr>
                        <a:t>recording</a:t>
                      </a:r>
                      <a:r>
                        <a:rPr lang="en-US" sz="1600" spc="-110" dirty="0">
                          <a:latin typeface="Calibri"/>
                          <a:ea typeface="Palatino Linotype"/>
                          <a:cs typeface="Calibri"/>
                        </a:rPr>
                        <a:t> </a:t>
                      </a:r>
                      <a:r>
                        <a:rPr lang="en-US" sz="1600" dirty="0">
                          <a:latin typeface="Calibri"/>
                          <a:ea typeface="Palatino Linotype"/>
                          <a:cs typeface="Calibri"/>
                        </a:rPr>
                        <a:t>of</a:t>
                      </a:r>
                      <a:r>
                        <a:rPr lang="en-US" sz="1600" spc="-115" dirty="0">
                          <a:latin typeface="Calibri"/>
                          <a:ea typeface="Palatino Linotype"/>
                          <a:cs typeface="Calibri"/>
                        </a:rPr>
                        <a:t> </a:t>
                      </a:r>
                      <a:r>
                        <a:rPr lang="en-US" sz="1600" dirty="0">
                          <a:latin typeface="Calibri"/>
                          <a:ea typeface="Palatino Linotype"/>
                          <a:cs typeface="Calibri"/>
                        </a:rPr>
                        <a:t>transaction, wrong</a:t>
                      </a:r>
                      <a:r>
                        <a:rPr lang="en-US" sz="1600" spc="-135" dirty="0">
                          <a:latin typeface="Calibri"/>
                          <a:ea typeface="Palatino Linotype"/>
                          <a:cs typeface="Calibri"/>
                        </a:rPr>
                        <a:t> </a:t>
                      </a:r>
                      <a:r>
                        <a:rPr lang="en-US" sz="1600" dirty="0" err="1">
                          <a:latin typeface="Calibri"/>
                          <a:ea typeface="Palatino Linotype"/>
                          <a:cs typeface="Calibri"/>
                        </a:rPr>
                        <a:t>totalling</a:t>
                      </a:r>
                      <a:r>
                        <a:rPr lang="en-US" sz="1600" spc="-130" dirty="0">
                          <a:latin typeface="Calibri"/>
                          <a:ea typeface="Palatino Linotype"/>
                          <a:cs typeface="Calibri"/>
                        </a:rPr>
                        <a:t> </a:t>
                      </a:r>
                      <a:r>
                        <a:rPr lang="en-US" sz="1600" dirty="0">
                          <a:latin typeface="Calibri"/>
                          <a:ea typeface="Palatino Linotype"/>
                          <a:cs typeface="Calibri"/>
                        </a:rPr>
                        <a:t>of</a:t>
                      </a:r>
                      <a:r>
                        <a:rPr lang="en-US" sz="1600" spc="-130" dirty="0">
                          <a:latin typeface="Calibri"/>
                          <a:ea typeface="Palatino Linotype"/>
                          <a:cs typeface="Calibri"/>
                        </a:rPr>
                        <a:t> </a:t>
                      </a:r>
                      <a:r>
                        <a:rPr lang="en-US" sz="1600" dirty="0">
                          <a:latin typeface="Calibri"/>
                          <a:ea typeface="Palatino Linotype"/>
                          <a:cs typeface="Calibri"/>
                        </a:rPr>
                        <a:t>subsidiary</a:t>
                      </a:r>
                      <a:r>
                        <a:rPr lang="en-US" sz="1600" spc="-135" dirty="0">
                          <a:latin typeface="Calibri"/>
                          <a:ea typeface="Palatino Linotype"/>
                          <a:cs typeface="Calibri"/>
                        </a:rPr>
                        <a:t> </a:t>
                      </a:r>
                      <a:r>
                        <a:rPr lang="en-US" sz="1600" dirty="0">
                          <a:latin typeface="Calibri"/>
                          <a:ea typeface="Palatino Linotype"/>
                          <a:cs typeface="Calibri"/>
                        </a:rPr>
                        <a:t>books</a:t>
                      </a:r>
                      <a:r>
                        <a:rPr lang="en-US" sz="1600" spc="-130" dirty="0">
                          <a:latin typeface="Calibri"/>
                          <a:ea typeface="Palatino Linotype"/>
                          <a:cs typeface="Calibri"/>
                        </a:rPr>
                        <a:t> </a:t>
                      </a:r>
                      <a:r>
                        <a:rPr lang="en-US" sz="1600" dirty="0">
                          <a:latin typeface="Calibri"/>
                          <a:ea typeface="Palatino Linotype"/>
                          <a:cs typeface="Calibri"/>
                        </a:rPr>
                        <a:t>of</a:t>
                      </a:r>
                      <a:r>
                        <a:rPr lang="en-US" sz="1600" spc="-135" dirty="0">
                          <a:latin typeface="Calibri"/>
                          <a:ea typeface="Palatino Linotype"/>
                          <a:cs typeface="Calibri"/>
                        </a:rPr>
                        <a:t> </a:t>
                      </a:r>
                      <a:r>
                        <a:rPr lang="en-US" sz="1600" dirty="0">
                          <a:latin typeface="Calibri"/>
                          <a:ea typeface="Palatino Linotype"/>
                          <a:cs typeface="Calibri"/>
                        </a:rPr>
                        <a:t>Ledger A/c,</a:t>
                      </a:r>
                      <a:r>
                        <a:rPr lang="en-US" sz="1600" spc="-160" dirty="0">
                          <a:latin typeface="Calibri"/>
                          <a:ea typeface="Palatino Linotype"/>
                          <a:cs typeface="Calibri"/>
                        </a:rPr>
                        <a:t> </a:t>
                      </a:r>
                      <a:r>
                        <a:rPr lang="en-US" sz="1600" dirty="0">
                          <a:latin typeface="Calibri"/>
                          <a:ea typeface="Palatino Linotype"/>
                          <a:cs typeface="Calibri"/>
                        </a:rPr>
                        <a:t>Wrong</a:t>
                      </a:r>
                      <a:r>
                        <a:rPr lang="en-US" sz="1600" spc="-160" dirty="0">
                          <a:latin typeface="Calibri"/>
                          <a:ea typeface="Palatino Linotype"/>
                          <a:cs typeface="Calibri"/>
                        </a:rPr>
                        <a:t> </a:t>
                      </a:r>
                      <a:r>
                        <a:rPr lang="en-US" sz="1600" dirty="0">
                          <a:latin typeface="Calibri"/>
                          <a:ea typeface="Palatino Linotype"/>
                          <a:cs typeface="Calibri"/>
                        </a:rPr>
                        <a:t>posting</a:t>
                      </a:r>
                      <a:r>
                        <a:rPr lang="en-US" sz="1600" spc="-155" dirty="0">
                          <a:latin typeface="Calibri"/>
                          <a:ea typeface="Palatino Linotype"/>
                          <a:cs typeface="Calibri"/>
                        </a:rPr>
                        <a:t> </a:t>
                      </a:r>
                      <a:r>
                        <a:rPr lang="en-US" sz="1600" dirty="0">
                          <a:latin typeface="Calibri"/>
                          <a:ea typeface="Palatino Linotype"/>
                          <a:cs typeface="Calibri"/>
                        </a:rPr>
                        <a:t>and</a:t>
                      </a:r>
                      <a:r>
                        <a:rPr lang="en-US" sz="1600" spc="-160" dirty="0">
                          <a:latin typeface="Calibri"/>
                          <a:ea typeface="Palatino Linotype"/>
                          <a:cs typeface="Calibri"/>
                        </a:rPr>
                        <a:t> </a:t>
                      </a:r>
                      <a:r>
                        <a:rPr lang="en-US" sz="1600" dirty="0">
                          <a:latin typeface="Calibri"/>
                          <a:ea typeface="Palatino Linotype"/>
                          <a:cs typeface="Calibri"/>
                        </a:rPr>
                        <a:t>wrong</a:t>
                      </a:r>
                      <a:r>
                        <a:rPr lang="en-US" sz="1600" spc="-160" dirty="0">
                          <a:latin typeface="Calibri"/>
                          <a:ea typeface="Palatino Linotype"/>
                          <a:cs typeface="Calibri"/>
                        </a:rPr>
                        <a:t> </a:t>
                      </a:r>
                      <a:r>
                        <a:rPr lang="en-US" sz="1600" dirty="0">
                          <a:latin typeface="Calibri"/>
                          <a:ea typeface="Palatino Linotype"/>
                          <a:cs typeface="Calibri"/>
                        </a:rPr>
                        <a:t>carry</a:t>
                      </a:r>
                      <a:r>
                        <a:rPr lang="en-US" sz="1600" spc="-160" dirty="0">
                          <a:latin typeface="Calibri"/>
                          <a:ea typeface="Palatino Linotype"/>
                          <a:cs typeface="Calibri"/>
                        </a:rPr>
                        <a:t> </a:t>
                      </a:r>
                      <a:r>
                        <a:rPr lang="en-US" sz="1600" dirty="0">
                          <a:latin typeface="Calibri"/>
                          <a:ea typeface="Palatino Linotype"/>
                          <a:cs typeface="Calibri"/>
                        </a:rPr>
                        <a:t>forward)</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257175" algn="just">
                        <a:lnSpc>
                          <a:spcPts val="2100"/>
                        </a:lnSpc>
                        <a:spcBef>
                          <a:spcPts val="120"/>
                        </a:spcBef>
                        <a:spcAft>
                          <a:spcPts val="0"/>
                        </a:spcAft>
                      </a:pPr>
                      <a:r>
                        <a:rPr lang="en-US" sz="1600" b="1">
                          <a:latin typeface="Calibri"/>
                          <a:ea typeface="Palatino Linotype"/>
                          <a:cs typeface="Calibri"/>
                        </a:rPr>
                        <a:t>a) Error of Recording in the Book of Original</a:t>
                      </a:r>
                      <a:r>
                        <a:rPr lang="en-US" sz="1600" b="1" spc="-165">
                          <a:latin typeface="Calibri"/>
                          <a:ea typeface="Palatino Linotype"/>
                          <a:cs typeface="Calibri"/>
                        </a:rPr>
                        <a:t> </a:t>
                      </a:r>
                      <a:r>
                        <a:rPr lang="en-US" sz="1600" b="1">
                          <a:latin typeface="Calibri"/>
                          <a:ea typeface="Palatino Linotype"/>
                          <a:cs typeface="Calibri"/>
                        </a:rPr>
                        <a:t>Entry</a:t>
                      </a:r>
                      <a:r>
                        <a:rPr lang="en-US" sz="1600" b="1" spc="-165">
                          <a:latin typeface="Calibri"/>
                          <a:ea typeface="Palatino Linotype"/>
                          <a:cs typeface="Calibri"/>
                        </a:rPr>
                        <a:t> </a:t>
                      </a:r>
                      <a:r>
                        <a:rPr lang="en-US" sz="1600">
                          <a:latin typeface="Calibri"/>
                          <a:ea typeface="Palatino Linotype"/>
                          <a:cs typeface="Calibri"/>
                        </a:rPr>
                        <a:t>Goods</a:t>
                      </a:r>
                      <a:r>
                        <a:rPr lang="en-US" sz="1600" spc="-125">
                          <a:latin typeface="Calibri"/>
                          <a:ea typeface="Palatino Linotype"/>
                          <a:cs typeface="Calibri"/>
                        </a:rPr>
                        <a:t> </a:t>
                      </a:r>
                      <a:r>
                        <a:rPr lang="en-US" sz="1600">
                          <a:latin typeface="Calibri"/>
                          <a:ea typeface="Palatino Linotype"/>
                          <a:cs typeface="Calibri"/>
                        </a:rPr>
                        <a:t>purchased</a:t>
                      </a:r>
                      <a:r>
                        <a:rPr lang="en-US" sz="1600" spc="-125">
                          <a:latin typeface="Calibri"/>
                          <a:ea typeface="Palatino Linotype"/>
                          <a:cs typeface="Calibri"/>
                        </a:rPr>
                        <a:t> </a:t>
                      </a:r>
                      <a:r>
                        <a:rPr lang="en-US" sz="1600">
                          <a:latin typeface="Calibri"/>
                          <a:ea typeface="Palatino Linotype"/>
                          <a:cs typeface="Calibri"/>
                        </a:rPr>
                        <a:t>from Ravi</a:t>
                      </a:r>
                      <a:r>
                        <a:rPr lang="en-US" sz="1600" spc="-120">
                          <a:latin typeface="Calibri"/>
                          <a:ea typeface="Palatino Linotype"/>
                          <a:cs typeface="Calibri"/>
                        </a:rPr>
                        <a:t> </a:t>
                      </a:r>
                      <a:r>
                        <a:rPr lang="en-US" sz="1600">
                          <a:latin typeface="Calibri"/>
                          <a:ea typeface="Palatino Linotype"/>
                          <a:cs typeface="Calibri"/>
                        </a:rPr>
                        <a:t>for</a:t>
                      </a:r>
                      <a:r>
                        <a:rPr lang="en-US" sz="1600" spc="-115">
                          <a:latin typeface="Calibri"/>
                          <a:ea typeface="Palatino Linotype"/>
                          <a:cs typeface="Calibri"/>
                        </a:rPr>
                        <a:t> </a:t>
                      </a:r>
                      <a:r>
                        <a:rPr lang="en-US" sz="1600">
                          <a:latin typeface="Calibri"/>
                          <a:ea typeface="Palatino Linotype"/>
                          <a:cs typeface="Calibri"/>
                        </a:rPr>
                        <a:t>Rs.</a:t>
                      </a:r>
                      <a:r>
                        <a:rPr lang="en-US" sz="1600" spc="-120">
                          <a:latin typeface="Calibri"/>
                          <a:ea typeface="Palatino Linotype"/>
                          <a:cs typeface="Calibri"/>
                        </a:rPr>
                        <a:t> </a:t>
                      </a:r>
                      <a:r>
                        <a:rPr lang="en-US" sz="1600">
                          <a:latin typeface="Calibri"/>
                          <a:ea typeface="Palatino Linotype"/>
                          <a:cs typeface="Calibri"/>
                        </a:rPr>
                        <a:t>450,</a:t>
                      </a:r>
                      <a:r>
                        <a:rPr lang="en-US" sz="1600" spc="-115">
                          <a:latin typeface="Calibri"/>
                          <a:ea typeface="Palatino Linotype"/>
                          <a:cs typeface="Calibri"/>
                        </a:rPr>
                        <a:t> </a:t>
                      </a:r>
                      <a:r>
                        <a:rPr lang="en-US" sz="1600">
                          <a:latin typeface="Calibri"/>
                          <a:ea typeface="Palatino Linotype"/>
                          <a:cs typeface="Calibri"/>
                        </a:rPr>
                        <a:t>but</a:t>
                      </a:r>
                      <a:r>
                        <a:rPr lang="en-US" sz="1600" spc="-115">
                          <a:latin typeface="Calibri"/>
                          <a:ea typeface="Palatino Linotype"/>
                          <a:cs typeface="Calibri"/>
                        </a:rPr>
                        <a:t> </a:t>
                      </a:r>
                      <a:r>
                        <a:rPr lang="en-US" sz="1600">
                          <a:latin typeface="Calibri"/>
                          <a:ea typeface="Palatino Linotype"/>
                          <a:cs typeface="Calibri"/>
                        </a:rPr>
                        <a:t>Goods</a:t>
                      </a:r>
                      <a:r>
                        <a:rPr lang="en-US" sz="1600" spc="-120">
                          <a:latin typeface="Calibri"/>
                          <a:ea typeface="Palatino Linotype"/>
                          <a:cs typeface="Calibri"/>
                        </a:rPr>
                        <a:t> </a:t>
                      </a:r>
                      <a:r>
                        <a:rPr lang="en-US" sz="1600">
                          <a:latin typeface="Calibri"/>
                          <a:ea typeface="Palatino Linotype"/>
                          <a:cs typeface="Calibri"/>
                        </a:rPr>
                        <a:t>recorded</a:t>
                      </a:r>
                      <a:r>
                        <a:rPr lang="en-US" sz="1600" spc="-115">
                          <a:latin typeface="Calibri"/>
                          <a:ea typeface="Palatino Linotype"/>
                          <a:cs typeface="Calibri"/>
                        </a:rPr>
                        <a:t> </a:t>
                      </a:r>
                      <a:r>
                        <a:rPr lang="en-US" sz="1600">
                          <a:latin typeface="Calibri"/>
                          <a:ea typeface="Palatino Linotype"/>
                          <a:cs typeface="Calibri"/>
                        </a:rPr>
                        <a:t>as Rs. 540, in the Purchases</a:t>
                      </a:r>
                      <a:r>
                        <a:rPr lang="en-US" sz="1600" spc="-195">
                          <a:latin typeface="Calibri"/>
                          <a:ea typeface="Palatino Linotype"/>
                          <a:cs typeface="Calibri"/>
                        </a:rPr>
                        <a:t> </a:t>
                      </a:r>
                      <a:r>
                        <a:rPr lang="en-US" sz="1600">
                          <a:latin typeface="Calibri"/>
                          <a:ea typeface="Palatino Linotype"/>
                          <a:cs typeface="Calibri"/>
                        </a:rPr>
                        <a:t>Book.</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807925">
                <a:tc vMerge="1">
                  <a:txBody>
                    <a:bodyPr/>
                    <a:lstStyle/>
                    <a:p>
                      <a:endParaRPr lang="en-US"/>
                    </a:p>
                  </a:txBody>
                  <a:tcPr/>
                </a:tc>
                <a:tc>
                  <a:txBody>
                    <a:bodyPr/>
                    <a:lstStyle/>
                    <a:p>
                      <a:pPr marL="69850" marR="134620" algn="l">
                        <a:lnSpc>
                          <a:spcPts val="2100"/>
                        </a:lnSpc>
                        <a:spcBef>
                          <a:spcPts val="120"/>
                        </a:spcBef>
                        <a:spcAft>
                          <a:spcPts val="0"/>
                        </a:spcAft>
                      </a:pPr>
                      <a:r>
                        <a:rPr lang="en-US" sz="1600" b="1">
                          <a:latin typeface="Calibri"/>
                          <a:ea typeface="Palatino Linotype"/>
                          <a:cs typeface="Calibri"/>
                        </a:rPr>
                        <a:t>b)</a:t>
                      </a:r>
                      <a:r>
                        <a:rPr lang="en-US" sz="1600" b="1" spc="-145">
                          <a:latin typeface="Calibri"/>
                          <a:ea typeface="Palatino Linotype"/>
                          <a:cs typeface="Calibri"/>
                        </a:rPr>
                        <a:t> </a:t>
                      </a:r>
                      <a:r>
                        <a:rPr lang="en-US" sz="1600" b="1">
                          <a:latin typeface="Calibri"/>
                          <a:ea typeface="Palatino Linotype"/>
                          <a:cs typeface="Calibri"/>
                        </a:rPr>
                        <a:t>Wrong</a:t>
                      </a:r>
                      <a:r>
                        <a:rPr lang="en-US" sz="1600" b="1" spc="-140">
                          <a:latin typeface="Calibri"/>
                          <a:ea typeface="Palatino Linotype"/>
                          <a:cs typeface="Calibri"/>
                        </a:rPr>
                        <a:t> </a:t>
                      </a:r>
                      <a:r>
                        <a:rPr lang="en-US" sz="1600" b="1">
                          <a:latin typeface="Calibri"/>
                          <a:ea typeface="Palatino Linotype"/>
                          <a:cs typeface="Calibri"/>
                        </a:rPr>
                        <a:t>Totalling</a:t>
                      </a:r>
                      <a:r>
                        <a:rPr lang="en-US" sz="1600" b="1" spc="-140">
                          <a:latin typeface="Calibri"/>
                          <a:ea typeface="Palatino Linotype"/>
                          <a:cs typeface="Calibri"/>
                        </a:rPr>
                        <a:t> </a:t>
                      </a:r>
                      <a:r>
                        <a:rPr lang="en-US" sz="1600" b="1">
                          <a:latin typeface="Calibri"/>
                          <a:ea typeface="Palatino Linotype"/>
                          <a:cs typeface="Calibri"/>
                        </a:rPr>
                        <a:t>of</a:t>
                      </a:r>
                      <a:r>
                        <a:rPr lang="en-US" sz="1600" b="1" spc="-140">
                          <a:latin typeface="Calibri"/>
                          <a:ea typeface="Palatino Linotype"/>
                          <a:cs typeface="Calibri"/>
                        </a:rPr>
                        <a:t> </a:t>
                      </a:r>
                      <a:r>
                        <a:rPr lang="en-US" sz="1600" b="1">
                          <a:latin typeface="Calibri"/>
                          <a:ea typeface="Palatino Linotype"/>
                          <a:cs typeface="Calibri"/>
                        </a:rPr>
                        <a:t>Subsidiary</a:t>
                      </a:r>
                      <a:r>
                        <a:rPr lang="en-US" sz="1600" b="1" spc="-140">
                          <a:latin typeface="Calibri"/>
                          <a:ea typeface="Palatino Linotype"/>
                          <a:cs typeface="Calibri"/>
                        </a:rPr>
                        <a:t> </a:t>
                      </a:r>
                      <a:r>
                        <a:rPr lang="en-US" sz="1600" b="1">
                          <a:latin typeface="Calibri"/>
                          <a:ea typeface="Palatino Linotype"/>
                          <a:cs typeface="Calibri"/>
                        </a:rPr>
                        <a:t>Book Example: </a:t>
                      </a:r>
                      <a:r>
                        <a:rPr lang="en-US" sz="1600">
                          <a:latin typeface="Calibri"/>
                          <a:ea typeface="Palatino Linotype"/>
                          <a:cs typeface="Calibri"/>
                        </a:rPr>
                        <a:t>Purchase Books has been undercast</a:t>
                      </a:r>
                      <a:r>
                        <a:rPr lang="en-US" sz="1600" spc="-55">
                          <a:latin typeface="Calibri"/>
                          <a:ea typeface="Palatino Linotype"/>
                          <a:cs typeface="Calibri"/>
                        </a:rPr>
                        <a:t> </a:t>
                      </a:r>
                      <a:r>
                        <a:rPr lang="en-US" sz="1600">
                          <a:latin typeface="Calibri"/>
                          <a:ea typeface="Palatino Linotype"/>
                          <a:cs typeface="Calibri"/>
                        </a:rPr>
                        <a:t>(short</a:t>
                      </a:r>
                      <a:r>
                        <a:rPr lang="en-US" sz="1600" spc="-55">
                          <a:latin typeface="Calibri"/>
                          <a:ea typeface="Palatino Linotype"/>
                          <a:cs typeface="Calibri"/>
                        </a:rPr>
                        <a:t> </a:t>
                      </a:r>
                      <a:r>
                        <a:rPr lang="en-US" sz="1600">
                          <a:latin typeface="Calibri"/>
                          <a:ea typeface="Palatino Linotype"/>
                          <a:cs typeface="Calibri"/>
                        </a:rPr>
                        <a:t>totalled)</a:t>
                      </a:r>
                      <a:r>
                        <a:rPr lang="en-US" sz="1600" spc="-60">
                          <a:latin typeface="Calibri"/>
                          <a:ea typeface="Palatino Linotype"/>
                          <a:cs typeface="Calibri"/>
                        </a:rPr>
                        <a:t> </a:t>
                      </a:r>
                      <a:r>
                        <a:rPr lang="en-US" sz="1600">
                          <a:latin typeface="Calibri"/>
                          <a:ea typeface="Palatino Linotype"/>
                          <a:cs typeface="Calibri"/>
                        </a:rPr>
                        <a:t>by</a:t>
                      </a:r>
                      <a:r>
                        <a:rPr lang="en-US" sz="1600" spc="-60">
                          <a:latin typeface="Calibri"/>
                          <a:ea typeface="Palatino Linotype"/>
                          <a:cs typeface="Calibri"/>
                        </a:rPr>
                        <a:t> </a:t>
                      </a:r>
                      <a:r>
                        <a:rPr lang="en-US" sz="1600">
                          <a:latin typeface="Calibri"/>
                          <a:ea typeface="Palatino Linotype"/>
                          <a:cs typeface="Calibri"/>
                        </a:rPr>
                        <a:t>Rs.</a:t>
                      </a:r>
                      <a:r>
                        <a:rPr lang="en-US" sz="1600" spc="-60">
                          <a:latin typeface="Calibri"/>
                          <a:ea typeface="Palatino Linotype"/>
                          <a:cs typeface="Calibri"/>
                        </a:rPr>
                        <a:t> </a:t>
                      </a:r>
                      <a:r>
                        <a:rPr lang="en-US" sz="1600">
                          <a:latin typeface="Calibri"/>
                          <a:ea typeface="Palatino Linotype"/>
                          <a:cs typeface="Calibri"/>
                        </a:rPr>
                        <a:t>100.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807925">
                <a:tc vMerge="1">
                  <a:txBody>
                    <a:bodyPr/>
                    <a:lstStyle/>
                    <a:p>
                      <a:endParaRPr lang="en-US"/>
                    </a:p>
                  </a:txBody>
                  <a:tcPr/>
                </a:tc>
                <a:tc>
                  <a:txBody>
                    <a:bodyPr/>
                    <a:lstStyle/>
                    <a:p>
                      <a:pPr marL="69850" marR="76835" algn="l">
                        <a:lnSpc>
                          <a:spcPts val="2100"/>
                        </a:lnSpc>
                        <a:spcBef>
                          <a:spcPts val="120"/>
                        </a:spcBef>
                        <a:spcAft>
                          <a:spcPts val="0"/>
                        </a:spcAft>
                      </a:pPr>
                      <a:r>
                        <a:rPr lang="en-US" sz="1600" b="1">
                          <a:latin typeface="Calibri"/>
                          <a:ea typeface="Palatino Linotype"/>
                          <a:cs typeface="Calibri"/>
                        </a:rPr>
                        <a:t>c) Error in Totalling or Balancing of Ledger</a:t>
                      </a:r>
                      <a:r>
                        <a:rPr lang="en-US" sz="1600" b="1" spc="-235">
                          <a:latin typeface="Calibri"/>
                          <a:ea typeface="Palatino Linotype"/>
                          <a:cs typeface="Calibri"/>
                        </a:rPr>
                        <a:t> </a:t>
                      </a:r>
                      <a:r>
                        <a:rPr lang="en-US" sz="1600" b="1">
                          <a:latin typeface="Calibri"/>
                          <a:ea typeface="Palatino Linotype"/>
                          <a:cs typeface="Calibri"/>
                        </a:rPr>
                        <a:t>A/cs*</a:t>
                      </a:r>
                      <a:r>
                        <a:rPr lang="en-US" sz="1600" b="1" spc="-230">
                          <a:latin typeface="Calibri"/>
                          <a:ea typeface="Palatino Linotype"/>
                          <a:cs typeface="Calibri"/>
                        </a:rPr>
                        <a:t> </a:t>
                      </a:r>
                      <a:r>
                        <a:rPr lang="en-US" sz="1600" b="1">
                          <a:latin typeface="Calibri"/>
                          <a:ea typeface="Palatino Linotype"/>
                          <a:cs typeface="Calibri"/>
                        </a:rPr>
                        <a:t>Example:</a:t>
                      </a:r>
                      <a:r>
                        <a:rPr lang="en-US" sz="1600" b="1" spc="-235">
                          <a:latin typeface="Calibri"/>
                          <a:ea typeface="Palatino Linotype"/>
                          <a:cs typeface="Calibri"/>
                        </a:rPr>
                        <a:t> </a:t>
                      </a:r>
                      <a:r>
                        <a:rPr lang="en-US" sz="1600">
                          <a:latin typeface="Calibri"/>
                          <a:ea typeface="Palatino Linotype"/>
                          <a:cs typeface="Calibri"/>
                        </a:rPr>
                        <a:t>Creditors</a:t>
                      </a:r>
                      <a:r>
                        <a:rPr lang="en-US" sz="1600" spc="-195">
                          <a:latin typeface="Calibri"/>
                          <a:ea typeface="Palatino Linotype"/>
                          <a:cs typeface="Calibri"/>
                        </a:rPr>
                        <a:t> </a:t>
                      </a:r>
                      <a:r>
                        <a:rPr lang="en-US" sz="1600">
                          <a:latin typeface="Calibri"/>
                          <a:ea typeface="Palatino Linotype"/>
                          <a:cs typeface="Calibri"/>
                        </a:rPr>
                        <a:t>A/c</a:t>
                      </a:r>
                      <a:r>
                        <a:rPr lang="en-US" sz="1600" spc="-190">
                          <a:latin typeface="Calibri"/>
                          <a:ea typeface="Palatino Linotype"/>
                          <a:cs typeface="Calibri"/>
                        </a:rPr>
                        <a:t> </a:t>
                      </a:r>
                      <a:r>
                        <a:rPr lang="en-US" sz="1600">
                          <a:latin typeface="Calibri"/>
                          <a:ea typeface="Palatino Linotype"/>
                          <a:cs typeface="Calibri"/>
                        </a:rPr>
                        <a:t>has been balanced short by Rs.</a:t>
                      </a:r>
                      <a:r>
                        <a:rPr lang="en-US" sz="1600" spc="-155">
                          <a:latin typeface="Calibri"/>
                          <a:ea typeface="Palatino Linotype"/>
                          <a:cs typeface="Calibri"/>
                        </a:rPr>
                        <a:t> </a:t>
                      </a:r>
                      <a:r>
                        <a:rPr lang="en-US" sz="1600">
                          <a:latin typeface="Calibri"/>
                          <a:ea typeface="Palatino Linotype"/>
                          <a:cs typeface="Calibri"/>
                        </a:rPr>
                        <a:t>500.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12556">
                <a:tc vMerge="1">
                  <a:txBody>
                    <a:bodyPr/>
                    <a:lstStyle/>
                    <a:p>
                      <a:endParaRPr lang="en-US"/>
                    </a:p>
                  </a:txBody>
                  <a:tcPr/>
                </a:tc>
                <a:tc>
                  <a:txBody>
                    <a:bodyPr/>
                    <a:lstStyle/>
                    <a:p>
                      <a:pPr marL="69850" algn="l">
                        <a:lnSpc>
                          <a:spcPct val="115000"/>
                        </a:lnSpc>
                        <a:spcBef>
                          <a:spcPts val="685"/>
                        </a:spcBef>
                        <a:spcAft>
                          <a:spcPts val="0"/>
                        </a:spcAft>
                      </a:pPr>
                      <a:r>
                        <a:rPr lang="en-US" sz="1600" b="1">
                          <a:latin typeface="Calibri"/>
                          <a:ea typeface="Palatino Linotype"/>
                          <a:cs typeface="Calibri"/>
                        </a:rPr>
                        <a:t>d) Error of Posting</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221127">
                <a:tc vMerge="1">
                  <a:txBody>
                    <a:bodyPr/>
                    <a:lstStyle/>
                    <a:p>
                      <a:endParaRPr lang="en-US"/>
                    </a:p>
                  </a:txBody>
                  <a:tcPr/>
                </a:tc>
                <a:tc>
                  <a:txBody>
                    <a:bodyPr/>
                    <a:lstStyle/>
                    <a:p>
                      <a:pPr marL="69850" marR="74930" algn="l">
                        <a:lnSpc>
                          <a:spcPts val="2100"/>
                        </a:lnSpc>
                        <a:spcBef>
                          <a:spcPts val="60"/>
                        </a:spcBef>
                        <a:spcAft>
                          <a:spcPts val="0"/>
                        </a:spcAft>
                      </a:pPr>
                      <a:r>
                        <a:rPr lang="en-US" sz="1600" dirty="0" err="1">
                          <a:latin typeface="Calibri"/>
                          <a:ea typeface="Palatino Linotype"/>
                          <a:cs typeface="Calibri"/>
                        </a:rPr>
                        <a:t>i</a:t>
                      </a:r>
                      <a:r>
                        <a:rPr lang="en-US" sz="1600" dirty="0">
                          <a:latin typeface="Calibri"/>
                          <a:ea typeface="Palatino Linotype"/>
                          <a:cs typeface="Calibri"/>
                        </a:rPr>
                        <a:t>) Posting to the wrong side but correct account Goods sold to X for Rs. 550, entered</a:t>
                      </a:r>
                      <a:r>
                        <a:rPr lang="en-US" sz="1600" spc="-105" dirty="0">
                          <a:latin typeface="Calibri"/>
                          <a:ea typeface="Palatino Linotype"/>
                          <a:cs typeface="Calibri"/>
                        </a:rPr>
                        <a:t> </a:t>
                      </a:r>
                      <a:r>
                        <a:rPr lang="en-US" sz="1600" dirty="0">
                          <a:latin typeface="Calibri"/>
                          <a:ea typeface="Palatino Linotype"/>
                          <a:cs typeface="Calibri"/>
                        </a:rPr>
                        <a:t>to</a:t>
                      </a:r>
                      <a:r>
                        <a:rPr lang="en-US" sz="1600" spc="-105" dirty="0">
                          <a:latin typeface="Calibri"/>
                          <a:ea typeface="Palatino Linotype"/>
                          <a:cs typeface="Calibri"/>
                        </a:rPr>
                        <a:t> </a:t>
                      </a:r>
                      <a:r>
                        <a:rPr lang="en-US" sz="1600" dirty="0">
                          <a:latin typeface="Calibri"/>
                          <a:ea typeface="Palatino Linotype"/>
                          <a:cs typeface="Calibri"/>
                        </a:rPr>
                        <a:t>the</a:t>
                      </a:r>
                      <a:r>
                        <a:rPr lang="en-US" sz="1600" spc="-100" dirty="0">
                          <a:latin typeface="Calibri"/>
                          <a:ea typeface="Palatino Linotype"/>
                          <a:cs typeface="Calibri"/>
                        </a:rPr>
                        <a:t> </a:t>
                      </a:r>
                      <a:r>
                        <a:rPr lang="en-US" sz="1600" dirty="0">
                          <a:latin typeface="Calibri"/>
                          <a:ea typeface="Palatino Linotype"/>
                          <a:cs typeface="Calibri"/>
                        </a:rPr>
                        <a:t>credit</a:t>
                      </a:r>
                      <a:r>
                        <a:rPr lang="en-US" sz="1600" spc="-105" dirty="0">
                          <a:latin typeface="Calibri"/>
                          <a:ea typeface="Palatino Linotype"/>
                          <a:cs typeface="Calibri"/>
                        </a:rPr>
                        <a:t> </a:t>
                      </a:r>
                      <a:r>
                        <a:rPr lang="en-US" sz="1600" dirty="0">
                          <a:latin typeface="Calibri"/>
                          <a:ea typeface="Palatino Linotype"/>
                          <a:cs typeface="Calibri"/>
                        </a:rPr>
                        <a:t>of</a:t>
                      </a:r>
                      <a:r>
                        <a:rPr lang="en-US" sz="1600" spc="-100" dirty="0">
                          <a:latin typeface="Calibri"/>
                          <a:ea typeface="Palatino Linotype"/>
                          <a:cs typeface="Calibri"/>
                        </a:rPr>
                        <a:t> </a:t>
                      </a:r>
                      <a:r>
                        <a:rPr lang="en-US" sz="1600" dirty="0">
                          <a:latin typeface="Calibri"/>
                          <a:ea typeface="Palatino Linotype"/>
                          <a:cs typeface="Calibri"/>
                        </a:rPr>
                        <a:t>Rs.</a:t>
                      </a:r>
                      <a:r>
                        <a:rPr lang="en-US" sz="1600" spc="-110" dirty="0">
                          <a:latin typeface="Calibri"/>
                          <a:ea typeface="Palatino Linotype"/>
                          <a:cs typeface="Calibri"/>
                        </a:rPr>
                        <a:t> </a:t>
                      </a:r>
                      <a:r>
                        <a:rPr lang="en-US" sz="1600" dirty="0">
                          <a:latin typeface="Calibri"/>
                          <a:ea typeface="Palatino Linotype"/>
                          <a:cs typeface="Calibri"/>
                        </a:rPr>
                        <a:t>X's</a:t>
                      </a:r>
                      <a:r>
                        <a:rPr lang="en-US" sz="1600" spc="-100" dirty="0">
                          <a:latin typeface="Calibri"/>
                          <a:ea typeface="Palatino Linotype"/>
                          <a:cs typeface="Calibri"/>
                        </a:rPr>
                        <a:t> </a:t>
                      </a:r>
                      <a:r>
                        <a:rPr lang="en-US" sz="1600" dirty="0">
                          <a:latin typeface="Calibri"/>
                          <a:ea typeface="Palatino Linotype"/>
                          <a:cs typeface="Calibri"/>
                        </a:rPr>
                        <a:t>A/c</a:t>
                      </a:r>
                      <a:r>
                        <a:rPr lang="en-US" sz="1600" spc="-105" dirty="0">
                          <a:latin typeface="Calibri"/>
                          <a:ea typeface="Palatino Linotype"/>
                          <a:cs typeface="Calibri"/>
                        </a:rPr>
                        <a:t> </a:t>
                      </a:r>
                      <a:r>
                        <a:rPr lang="en-US" sz="1600" dirty="0">
                          <a:latin typeface="Calibri"/>
                          <a:ea typeface="Palatino Linotype"/>
                          <a:cs typeface="Calibri"/>
                        </a:rPr>
                        <a:t>instead of</a:t>
                      </a:r>
                      <a:r>
                        <a:rPr lang="en-US" sz="1600" spc="-95" dirty="0">
                          <a:latin typeface="Calibri"/>
                          <a:ea typeface="Palatino Linotype"/>
                          <a:cs typeface="Calibri"/>
                        </a:rPr>
                        <a:t> </a:t>
                      </a:r>
                      <a:r>
                        <a:rPr lang="en-US" sz="1600" dirty="0">
                          <a:latin typeface="Calibri"/>
                          <a:ea typeface="Palatino Linotype"/>
                          <a:cs typeface="Calibri"/>
                        </a:rPr>
                        <a:t>posting</a:t>
                      </a:r>
                      <a:r>
                        <a:rPr lang="en-US" sz="1600" spc="-90" dirty="0">
                          <a:latin typeface="Calibri"/>
                          <a:ea typeface="Palatino Linotype"/>
                          <a:cs typeface="Calibri"/>
                        </a:rPr>
                        <a:t> </a:t>
                      </a:r>
                      <a:r>
                        <a:rPr lang="en-US" sz="1600" dirty="0">
                          <a:latin typeface="Calibri"/>
                          <a:ea typeface="Palatino Linotype"/>
                          <a:cs typeface="Calibri"/>
                        </a:rPr>
                        <a:t>to</a:t>
                      </a:r>
                      <a:r>
                        <a:rPr lang="en-US" sz="1600" spc="-90" dirty="0">
                          <a:latin typeface="Calibri"/>
                          <a:ea typeface="Palatino Linotype"/>
                          <a:cs typeface="Calibri"/>
                        </a:rPr>
                        <a:t> </a:t>
                      </a:r>
                      <a:r>
                        <a:rPr lang="en-US" sz="1600" dirty="0">
                          <a:latin typeface="Calibri"/>
                          <a:ea typeface="Palatino Linotype"/>
                          <a:cs typeface="Calibri"/>
                        </a:rPr>
                        <a:t>the</a:t>
                      </a:r>
                      <a:r>
                        <a:rPr lang="en-US" sz="1600" spc="-90" dirty="0">
                          <a:latin typeface="Calibri"/>
                          <a:ea typeface="Palatino Linotype"/>
                          <a:cs typeface="Calibri"/>
                        </a:rPr>
                        <a:t> </a:t>
                      </a:r>
                      <a:r>
                        <a:rPr lang="en-US" sz="1600" dirty="0">
                          <a:latin typeface="Calibri"/>
                          <a:ea typeface="Palatino Linotype"/>
                          <a:cs typeface="Calibri"/>
                        </a:rPr>
                        <a:t>debit</a:t>
                      </a:r>
                      <a:r>
                        <a:rPr lang="en-US" sz="1600" spc="-90" dirty="0">
                          <a:latin typeface="Calibri"/>
                          <a:ea typeface="Palatino Linotype"/>
                          <a:cs typeface="Calibri"/>
                        </a:rPr>
                        <a:t> </a:t>
                      </a:r>
                      <a:r>
                        <a:rPr lang="en-US" sz="1600" dirty="0">
                          <a:latin typeface="Calibri"/>
                          <a:ea typeface="Palatino Linotype"/>
                          <a:cs typeface="Calibri"/>
                        </a:rPr>
                        <a:t>side</a:t>
                      </a:r>
                      <a:r>
                        <a:rPr lang="en-US" sz="1600" spc="-95" dirty="0">
                          <a:latin typeface="Calibri"/>
                          <a:ea typeface="Palatino Linotype"/>
                          <a:cs typeface="Calibri"/>
                        </a:rPr>
                        <a:t> </a:t>
                      </a:r>
                      <a:r>
                        <a:rPr lang="en-US" sz="1600" dirty="0">
                          <a:latin typeface="Calibri"/>
                          <a:ea typeface="Palatino Linotype"/>
                          <a:cs typeface="Calibri"/>
                        </a:rPr>
                        <a:t>of</a:t>
                      </a:r>
                      <a:r>
                        <a:rPr lang="en-US" sz="1600" spc="-90" dirty="0">
                          <a:latin typeface="Calibri"/>
                          <a:ea typeface="Palatino Linotype"/>
                          <a:cs typeface="Calibri"/>
                        </a:rPr>
                        <a:t> </a:t>
                      </a:r>
                      <a:r>
                        <a:rPr lang="en-US" sz="1600" dirty="0">
                          <a:latin typeface="Calibri"/>
                          <a:ea typeface="Palatino Linotype"/>
                          <a:cs typeface="Calibri"/>
                        </a:rPr>
                        <a:t>his</a:t>
                      </a:r>
                      <a:r>
                        <a:rPr lang="en-US" sz="1600" spc="-90" dirty="0">
                          <a:latin typeface="Calibri"/>
                          <a:ea typeface="Palatino Linotype"/>
                          <a:cs typeface="Calibri"/>
                        </a:rPr>
                        <a:t> </a:t>
                      </a:r>
                      <a:r>
                        <a:rPr lang="en-US" sz="1600" dirty="0">
                          <a:latin typeface="Calibri"/>
                          <a:ea typeface="Palatino Linotype"/>
                          <a:cs typeface="Calibri"/>
                        </a:rPr>
                        <a:t>account.</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3999" y="513183"/>
          <a:ext cx="6994849" cy="3038742"/>
        </p:xfrm>
        <a:graphic>
          <a:graphicData uri="http://schemas.openxmlformats.org/drawingml/2006/table">
            <a:tbl>
              <a:tblPr/>
              <a:tblGrid>
                <a:gridCol w="6994849"/>
              </a:tblGrid>
              <a:tr h="479802">
                <a:tc>
                  <a:txBody>
                    <a:bodyPr/>
                    <a:lstStyle/>
                    <a:p>
                      <a:pPr marL="69850" algn="l">
                        <a:lnSpc>
                          <a:spcPct val="115000"/>
                        </a:lnSpc>
                        <a:spcBef>
                          <a:spcPts val="540"/>
                        </a:spcBef>
                        <a:spcAft>
                          <a:spcPts val="0"/>
                        </a:spcAft>
                      </a:pPr>
                      <a:r>
                        <a:rPr lang="en-US" sz="1800">
                          <a:latin typeface="Calibri"/>
                          <a:ea typeface="Palatino Linotype"/>
                          <a:cs typeface="Calibri"/>
                        </a:rPr>
                        <a:t>ii) Posting with wrong amount.</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479802">
                <a:tc>
                  <a:txBody>
                    <a:bodyPr/>
                    <a:lstStyle/>
                    <a:p>
                      <a:pPr marL="69850" algn="l">
                        <a:lnSpc>
                          <a:spcPct val="115000"/>
                        </a:lnSpc>
                        <a:spcBef>
                          <a:spcPts val="540"/>
                        </a:spcBef>
                        <a:spcAft>
                          <a:spcPts val="0"/>
                        </a:spcAft>
                      </a:pPr>
                      <a:r>
                        <a:rPr lang="en-US" sz="1800">
                          <a:latin typeface="Calibri"/>
                          <a:ea typeface="Palatino Linotype"/>
                          <a:cs typeface="Calibri"/>
                        </a:rPr>
                        <a:t>iii) Posting twice in an A/c.</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852980">
                <a:tc>
                  <a:txBody>
                    <a:bodyPr/>
                    <a:lstStyle/>
                    <a:p>
                      <a:pPr marL="69850" marR="111125" algn="l">
                        <a:lnSpc>
                          <a:spcPts val="2100"/>
                        </a:lnSpc>
                        <a:spcBef>
                          <a:spcPts val="60"/>
                        </a:spcBef>
                        <a:spcAft>
                          <a:spcPts val="0"/>
                        </a:spcAft>
                      </a:pPr>
                      <a:r>
                        <a:rPr lang="en-US" sz="1800">
                          <a:latin typeface="Calibri"/>
                          <a:ea typeface="Palatino Linotype"/>
                          <a:cs typeface="Calibri"/>
                        </a:rPr>
                        <a:t>iv)</a:t>
                      </a:r>
                      <a:r>
                        <a:rPr lang="en-US" sz="1800" spc="-125">
                          <a:latin typeface="Calibri"/>
                          <a:ea typeface="Palatino Linotype"/>
                          <a:cs typeface="Calibri"/>
                        </a:rPr>
                        <a:t> </a:t>
                      </a:r>
                      <a:r>
                        <a:rPr lang="en-US" sz="1800">
                          <a:latin typeface="Calibri"/>
                          <a:ea typeface="Palatino Linotype"/>
                          <a:cs typeface="Calibri"/>
                        </a:rPr>
                        <a:t>Errors</a:t>
                      </a:r>
                      <a:r>
                        <a:rPr lang="en-US" sz="1800" spc="-115">
                          <a:latin typeface="Calibri"/>
                          <a:ea typeface="Palatino Linotype"/>
                          <a:cs typeface="Calibri"/>
                        </a:rPr>
                        <a:t> </a:t>
                      </a:r>
                      <a:r>
                        <a:rPr lang="en-US" sz="1800">
                          <a:latin typeface="Calibri"/>
                          <a:ea typeface="Palatino Linotype"/>
                          <a:cs typeface="Calibri"/>
                        </a:rPr>
                        <a:t>in</a:t>
                      </a:r>
                      <a:r>
                        <a:rPr lang="en-US" sz="1800" spc="-120">
                          <a:latin typeface="Calibri"/>
                          <a:ea typeface="Palatino Linotype"/>
                          <a:cs typeface="Calibri"/>
                        </a:rPr>
                        <a:t> </a:t>
                      </a:r>
                      <a:r>
                        <a:rPr lang="en-US" sz="1800">
                          <a:latin typeface="Calibri"/>
                          <a:ea typeface="Palatino Linotype"/>
                          <a:cs typeface="Calibri"/>
                        </a:rPr>
                        <a:t>posting</a:t>
                      </a:r>
                      <a:r>
                        <a:rPr lang="en-US" sz="1800" spc="-120">
                          <a:latin typeface="Calibri"/>
                          <a:ea typeface="Palatino Linotype"/>
                          <a:cs typeface="Calibri"/>
                        </a:rPr>
                        <a:t> </a:t>
                      </a:r>
                      <a:r>
                        <a:rPr lang="en-US" sz="1800">
                          <a:latin typeface="Calibri"/>
                          <a:ea typeface="Palatino Linotype"/>
                          <a:cs typeface="Calibri"/>
                        </a:rPr>
                        <a:t>to</a:t>
                      </a:r>
                      <a:r>
                        <a:rPr lang="en-US" sz="1800" spc="-115">
                          <a:latin typeface="Calibri"/>
                          <a:ea typeface="Palatino Linotype"/>
                          <a:cs typeface="Calibri"/>
                        </a:rPr>
                        <a:t> </a:t>
                      </a:r>
                      <a:r>
                        <a:rPr lang="en-US" sz="1800">
                          <a:latin typeface="Calibri"/>
                          <a:ea typeface="Palatino Linotype"/>
                          <a:cs typeface="Calibri"/>
                        </a:rPr>
                        <a:t>the</a:t>
                      </a:r>
                      <a:r>
                        <a:rPr lang="en-US" sz="1800" spc="-120">
                          <a:latin typeface="Calibri"/>
                          <a:ea typeface="Palatino Linotype"/>
                          <a:cs typeface="Calibri"/>
                        </a:rPr>
                        <a:t> </a:t>
                      </a:r>
                      <a:r>
                        <a:rPr lang="en-US" sz="1800">
                          <a:latin typeface="Calibri"/>
                          <a:ea typeface="Palatino Linotype"/>
                          <a:cs typeface="Calibri"/>
                        </a:rPr>
                        <a:t>wrong</a:t>
                      </a:r>
                      <a:r>
                        <a:rPr lang="en-US" sz="1800" spc="-120">
                          <a:latin typeface="Calibri"/>
                          <a:ea typeface="Palatino Linotype"/>
                          <a:cs typeface="Calibri"/>
                        </a:rPr>
                        <a:t> </a:t>
                      </a:r>
                      <a:r>
                        <a:rPr lang="en-US" sz="1800">
                          <a:latin typeface="Calibri"/>
                          <a:ea typeface="Palatino Linotype"/>
                          <a:cs typeface="Calibri"/>
                        </a:rPr>
                        <a:t>A/c</a:t>
                      </a:r>
                      <a:r>
                        <a:rPr lang="en-US" sz="1800" spc="-115">
                          <a:latin typeface="Calibri"/>
                          <a:ea typeface="Palatino Linotype"/>
                          <a:cs typeface="Calibri"/>
                        </a:rPr>
                        <a:t> </a:t>
                      </a:r>
                      <a:r>
                        <a:rPr lang="en-US" sz="1800">
                          <a:latin typeface="Calibri"/>
                          <a:ea typeface="Palatino Linotype"/>
                          <a:cs typeface="Calibri"/>
                        </a:rPr>
                        <a:t>but correct side don't affect Trial</a:t>
                      </a:r>
                      <a:r>
                        <a:rPr lang="en-US" sz="1800" spc="-215">
                          <a:latin typeface="Calibri"/>
                          <a:ea typeface="Palatino Linotype"/>
                          <a:cs typeface="Calibri"/>
                        </a:rPr>
                        <a:t> </a:t>
                      </a:r>
                      <a:r>
                        <a:rPr lang="en-US" sz="1800">
                          <a:latin typeface="Calibri"/>
                          <a:ea typeface="Palatino Linotype"/>
                          <a:cs typeface="Calibri"/>
                        </a:rPr>
                        <a:t>Balance.</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226158">
                <a:tc>
                  <a:txBody>
                    <a:bodyPr/>
                    <a:lstStyle/>
                    <a:p>
                      <a:pPr marL="69850" algn="l">
                        <a:lnSpc>
                          <a:spcPct val="115000"/>
                        </a:lnSpc>
                        <a:spcBef>
                          <a:spcPts val="685"/>
                        </a:spcBef>
                        <a:spcAft>
                          <a:spcPts val="0"/>
                        </a:spcAft>
                      </a:pPr>
                      <a:r>
                        <a:rPr lang="en-US" sz="1800" b="1" dirty="0">
                          <a:latin typeface="Calibri"/>
                          <a:ea typeface="Palatino Linotype"/>
                          <a:cs typeface="Calibri"/>
                        </a:rPr>
                        <a:t>e) Error in carrying forward</a:t>
                      </a:r>
                      <a:endParaRPr lang="en-US" sz="1800" dirty="0">
                        <a:latin typeface="Palatino Linotype"/>
                        <a:ea typeface="Palatino Linotype"/>
                        <a:cs typeface="Palatino Linotype"/>
                      </a:endParaRPr>
                    </a:p>
                    <a:p>
                      <a:pPr marL="69850" marR="522605" algn="l">
                        <a:lnSpc>
                          <a:spcPts val="2100"/>
                        </a:lnSpc>
                        <a:spcBef>
                          <a:spcPts val="80"/>
                        </a:spcBef>
                        <a:spcAft>
                          <a:spcPts val="0"/>
                        </a:spcAft>
                      </a:pPr>
                      <a:r>
                        <a:rPr lang="en-US" sz="1800" dirty="0">
                          <a:latin typeface="Calibri"/>
                          <a:ea typeface="Palatino Linotype"/>
                          <a:cs typeface="Calibri"/>
                        </a:rPr>
                        <a:t>Total</a:t>
                      </a:r>
                      <a:r>
                        <a:rPr lang="en-US" sz="1800" spc="-100" dirty="0">
                          <a:latin typeface="Calibri"/>
                          <a:ea typeface="Palatino Linotype"/>
                          <a:cs typeface="Calibri"/>
                        </a:rPr>
                        <a:t> </a:t>
                      </a:r>
                      <a:r>
                        <a:rPr lang="en-US" sz="1800" dirty="0">
                          <a:latin typeface="Calibri"/>
                          <a:ea typeface="Palatino Linotype"/>
                          <a:cs typeface="Calibri"/>
                        </a:rPr>
                        <a:t>of</a:t>
                      </a:r>
                      <a:r>
                        <a:rPr lang="en-US" sz="1800" spc="-95" dirty="0">
                          <a:latin typeface="Calibri"/>
                          <a:ea typeface="Palatino Linotype"/>
                          <a:cs typeface="Calibri"/>
                        </a:rPr>
                        <a:t> </a:t>
                      </a:r>
                      <a:r>
                        <a:rPr lang="en-US" sz="1800" dirty="0">
                          <a:latin typeface="Calibri"/>
                          <a:ea typeface="Palatino Linotype"/>
                          <a:cs typeface="Calibri"/>
                        </a:rPr>
                        <a:t>purchases</a:t>
                      </a:r>
                      <a:r>
                        <a:rPr lang="en-US" sz="1800" spc="-95" dirty="0">
                          <a:latin typeface="Calibri"/>
                          <a:ea typeface="Palatino Linotype"/>
                          <a:cs typeface="Calibri"/>
                        </a:rPr>
                        <a:t> </a:t>
                      </a:r>
                      <a:r>
                        <a:rPr lang="en-US" sz="1800" dirty="0">
                          <a:latin typeface="Calibri"/>
                          <a:ea typeface="Palatino Linotype"/>
                          <a:cs typeface="Calibri"/>
                        </a:rPr>
                        <a:t>book</a:t>
                      </a:r>
                      <a:r>
                        <a:rPr lang="en-US" sz="1800" spc="-95" dirty="0">
                          <a:latin typeface="Calibri"/>
                          <a:ea typeface="Palatino Linotype"/>
                          <a:cs typeface="Calibri"/>
                        </a:rPr>
                        <a:t> </a:t>
                      </a:r>
                      <a:r>
                        <a:rPr lang="en-US" sz="1800" dirty="0">
                          <a:latin typeface="Calibri"/>
                          <a:ea typeface="Palatino Linotype"/>
                          <a:cs typeface="Calibri"/>
                        </a:rPr>
                        <a:t>Rs.</a:t>
                      </a:r>
                      <a:r>
                        <a:rPr lang="en-US" sz="1800" spc="-100" dirty="0">
                          <a:latin typeface="Calibri"/>
                          <a:ea typeface="Palatino Linotype"/>
                          <a:cs typeface="Calibri"/>
                        </a:rPr>
                        <a:t> </a:t>
                      </a:r>
                      <a:r>
                        <a:rPr lang="en-US" sz="1800" dirty="0">
                          <a:latin typeface="Calibri"/>
                          <a:ea typeface="Palatino Linotype"/>
                          <a:cs typeface="Calibri"/>
                        </a:rPr>
                        <a:t>2,500</a:t>
                      </a:r>
                      <a:r>
                        <a:rPr lang="en-US" sz="1800" spc="-95" dirty="0">
                          <a:latin typeface="Calibri"/>
                          <a:ea typeface="Palatino Linotype"/>
                          <a:cs typeface="Calibri"/>
                        </a:rPr>
                        <a:t> </a:t>
                      </a:r>
                      <a:r>
                        <a:rPr lang="en-US" sz="1800" dirty="0">
                          <a:latin typeface="Calibri"/>
                          <a:ea typeface="Palatino Linotype"/>
                          <a:cs typeface="Calibri"/>
                        </a:rPr>
                        <a:t>is carried forward as Rs.</a:t>
                      </a:r>
                      <a:r>
                        <a:rPr lang="en-US" sz="1800" spc="-120" dirty="0">
                          <a:latin typeface="Calibri"/>
                          <a:ea typeface="Palatino Linotype"/>
                          <a:cs typeface="Calibri"/>
                        </a:rPr>
                        <a:t> </a:t>
                      </a:r>
                      <a:r>
                        <a:rPr lang="en-US" sz="1800" dirty="0">
                          <a:latin typeface="Calibri"/>
                          <a:ea typeface="Palatino Linotype"/>
                          <a:cs typeface="Calibri"/>
                        </a:rPr>
                        <a:t>2050.</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3999" y="466532"/>
          <a:ext cx="7237445" cy="3496887"/>
        </p:xfrm>
        <a:graphic>
          <a:graphicData uri="http://schemas.openxmlformats.org/drawingml/2006/table">
            <a:tbl>
              <a:tblPr/>
              <a:tblGrid>
                <a:gridCol w="3849994"/>
                <a:gridCol w="3387451"/>
              </a:tblGrid>
              <a:tr h="1515890">
                <a:tc rowSpan="2">
                  <a:txBody>
                    <a:bodyPr/>
                    <a:lstStyle/>
                    <a:p>
                      <a:pPr algn="l">
                        <a:lnSpc>
                          <a:spcPct val="115000"/>
                        </a:lnSpc>
                        <a:spcAft>
                          <a:spcPts val="0"/>
                        </a:spcAft>
                      </a:pPr>
                      <a:endParaRPr lang="en-US" sz="1800">
                        <a:latin typeface="Calibri"/>
                        <a:ea typeface="Palatino Linotype"/>
                        <a:cs typeface="Calibri"/>
                      </a:endParaRPr>
                    </a:p>
                    <a:p>
                      <a:pPr marL="69850" marR="112395" algn="just">
                        <a:lnSpc>
                          <a:spcPct val="130000"/>
                        </a:lnSpc>
                        <a:spcBef>
                          <a:spcPts val="1020"/>
                        </a:spcBef>
                        <a:spcAft>
                          <a:spcPts val="0"/>
                        </a:spcAft>
                      </a:pPr>
                      <a:r>
                        <a:rPr lang="en-US" sz="1800" b="1">
                          <a:latin typeface="Calibri"/>
                          <a:ea typeface="Palatino Linotype"/>
                          <a:cs typeface="Calibri"/>
                        </a:rPr>
                        <a:t>3. Errors of Principal </a:t>
                      </a:r>
                      <a:r>
                        <a:rPr lang="en-US" sz="1800">
                          <a:latin typeface="Calibri"/>
                          <a:ea typeface="Palatino Linotype"/>
                          <a:cs typeface="Calibri"/>
                        </a:rPr>
                        <a:t>(These error are caused due</a:t>
                      </a:r>
                      <a:r>
                        <a:rPr lang="en-US" sz="1800" spc="-95">
                          <a:latin typeface="Calibri"/>
                          <a:ea typeface="Palatino Linotype"/>
                          <a:cs typeface="Calibri"/>
                        </a:rPr>
                        <a:t> </a:t>
                      </a:r>
                      <a:r>
                        <a:rPr lang="en-US" sz="1800">
                          <a:latin typeface="Calibri"/>
                          <a:ea typeface="Palatino Linotype"/>
                          <a:cs typeface="Calibri"/>
                        </a:rPr>
                        <a:t>to</a:t>
                      </a:r>
                      <a:r>
                        <a:rPr lang="en-US" sz="1800" spc="-95">
                          <a:latin typeface="Calibri"/>
                          <a:ea typeface="Palatino Linotype"/>
                          <a:cs typeface="Calibri"/>
                        </a:rPr>
                        <a:t> </a:t>
                      </a:r>
                      <a:r>
                        <a:rPr lang="en-US" sz="1800">
                          <a:latin typeface="Calibri"/>
                          <a:ea typeface="Palatino Linotype"/>
                          <a:cs typeface="Calibri"/>
                        </a:rPr>
                        <a:t>the</a:t>
                      </a:r>
                      <a:r>
                        <a:rPr lang="en-US" sz="1800" spc="-90">
                          <a:latin typeface="Calibri"/>
                          <a:ea typeface="Palatino Linotype"/>
                          <a:cs typeface="Calibri"/>
                        </a:rPr>
                        <a:t> </a:t>
                      </a:r>
                      <a:r>
                        <a:rPr lang="en-US" sz="1800">
                          <a:latin typeface="Calibri"/>
                          <a:ea typeface="Palatino Linotype"/>
                          <a:cs typeface="Calibri"/>
                        </a:rPr>
                        <a:t>violation</a:t>
                      </a:r>
                      <a:r>
                        <a:rPr lang="en-US" sz="1800" spc="-95">
                          <a:latin typeface="Calibri"/>
                          <a:ea typeface="Palatino Linotype"/>
                          <a:cs typeface="Calibri"/>
                        </a:rPr>
                        <a:t> </a:t>
                      </a:r>
                      <a:r>
                        <a:rPr lang="en-US" sz="1800">
                          <a:latin typeface="Calibri"/>
                          <a:ea typeface="Palatino Linotype"/>
                          <a:cs typeface="Calibri"/>
                        </a:rPr>
                        <a:t>of</a:t>
                      </a:r>
                      <a:r>
                        <a:rPr lang="en-US" sz="1800" spc="-95">
                          <a:latin typeface="Calibri"/>
                          <a:ea typeface="Palatino Linotype"/>
                          <a:cs typeface="Calibri"/>
                        </a:rPr>
                        <a:t> </a:t>
                      </a:r>
                      <a:r>
                        <a:rPr lang="en-US" sz="1800">
                          <a:latin typeface="Calibri"/>
                          <a:ea typeface="Palatino Linotype"/>
                          <a:cs typeface="Calibri"/>
                        </a:rPr>
                        <a:t>accounting</a:t>
                      </a:r>
                      <a:r>
                        <a:rPr lang="en-US" sz="1800" spc="-90">
                          <a:latin typeface="Calibri"/>
                          <a:ea typeface="Palatino Linotype"/>
                          <a:cs typeface="Calibri"/>
                        </a:rPr>
                        <a:t> </a:t>
                      </a:r>
                      <a:r>
                        <a:rPr lang="en-US" sz="1800">
                          <a:latin typeface="Calibri"/>
                          <a:ea typeface="Palatino Linotype"/>
                          <a:cs typeface="Calibri"/>
                        </a:rPr>
                        <a:t>principal</a:t>
                      </a:r>
                      <a:r>
                        <a:rPr lang="en-US" sz="1800" spc="-95">
                          <a:latin typeface="Calibri"/>
                          <a:ea typeface="Palatino Linotype"/>
                          <a:cs typeface="Calibri"/>
                        </a:rPr>
                        <a:t> </a:t>
                      </a:r>
                      <a:r>
                        <a:rPr lang="en-US" sz="1800">
                          <a:latin typeface="Calibri"/>
                          <a:ea typeface="Palatino Linotype"/>
                          <a:cs typeface="Calibri"/>
                        </a:rPr>
                        <a:t>i.e. allocation</a:t>
                      </a:r>
                      <a:r>
                        <a:rPr lang="en-US" sz="1800" spc="-155">
                          <a:latin typeface="Calibri"/>
                          <a:ea typeface="Palatino Linotype"/>
                          <a:cs typeface="Calibri"/>
                        </a:rPr>
                        <a:t> </a:t>
                      </a:r>
                      <a:r>
                        <a:rPr lang="en-US" sz="1800">
                          <a:latin typeface="Calibri"/>
                          <a:ea typeface="Palatino Linotype"/>
                          <a:cs typeface="Calibri"/>
                        </a:rPr>
                        <a:t>between</a:t>
                      </a:r>
                      <a:r>
                        <a:rPr lang="en-US" sz="1800" spc="-155">
                          <a:latin typeface="Calibri"/>
                          <a:ea typeface="Palatino Linotype"/>
                          <a:cs typeface="Calibri"/>
                        </a:rPr>
                        <a:t> </a:t>
                      </a:r>
                      <a:r>
                        <a:rPr lang="en-US" sz="1800">
                          <a:latin typeface="Calibri"/>
                          <a:ea typeface="Palatino Linotype"/>
                          <a:cs typeface="Calibri"/>
                        </a:rPr>
                        <a:t>Capital</a:t>
                      </a:r>
                      <a:r>
                        <a:rPr lang="en-US" sz="1800" spc="-155">
                          <a:latin typeface="Calibri"/>
                          <a:ea typeface="Palatino Linotype"/>
                          <a:cs typeface="Calibri"/>
                        </a:rPr>
                        <a:t> </a:t>
                      </a:r>
                      <a:r>
                        <a:rPr lang="en-US" sz="1800">
                          <a:latin typeface="Calibri"/>
                          <a:ea typeface="Palatino Linotype"/>
                          <a:cs typeface="Calibri"/>
                        </a:rPr>
                        <a:t>and</a:t>
                      </a:r>
                      <a:r>
                        <a:rPr lang="en-US" sz="1800" spc="-150">
                          <a:latin typeface="Calibri"/>
                          <a:ea typeface="Palatino Linotype"/>
                          <a:cs typeface="Calibri"/>
                        </a:rPr>
                        <a:t> </a:t>
                      </a:r>
                      <a:r>
                        <a:rPr lang="en-US" sz="1800">
                          <a:latin typeface="Calibri"/>
                          <a:ea typeface="Palatino Linotype"/>
                          <a:cs typeface="Calibri"/>
                        </a:rPr>
                        <a:t>Revenue</a:t>
                      </a:r>
                      <a:r>
                        <a:rPr lang="en-US" sz="1800" spc="-155">
                          <a:latin typeface="Calibri"/>
                          <a:ea typeface="Palatino Linotype"/>
                          <a:cs typeface="Calibri"/>
                        </a:rPr>
                        <a:t> </a:t>
                      </a:r>
                      <a:r>
                        <a:rPr lang="en-US" sz="1800">
                          <a:latin typeface="Calibri"/>
                          <a:ea typeface="Palatino Linotype"/>
                          <a:cs typeface="Calibri"/>
                        </a:rPr>
                        <a:t>items)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c>
                  <a:txBody>
                    <a:bodyPr/>
                    <a:lstStyle/>
                    <a:p>
                      <a:pPr marL="69850" marR="90805" algn="l">
                        <a:lnSpc>
                          <a:spcPct val="135000"/>
                        </a:lnSpc>
                        <a:spcBef>
                          <a:spcPts val="385"/>
                        </a:spcBef>
                        <a:spcAft>
                          <a:spcPts val="0"/>
                        </a:spcAft>
                      </a:pPr>
                      <a:r>
                        <a:rPr lang="en-US" sz="1800" b="1">
                          <a:latin typeface="Calibri"/>
                          <a:ea typeface="Palatino Linotype"/>
                          <a:cs typeface="Calibri"/>
                        </a:rPr>
                        <a:t>a) Treating capital items as revenue item example: </a:t>
                      </a:r>
                      <a:r>
                        <a:rPr lang="en-US" sz="1800">
                          <a:latin typeface="Calibri"/>
                          <a:ea typeface="Palatino Linotype"/>
                          <a:cs typeface="Calibri"/>
                        </a:rPr>
                        <a:t>Wages paid for the installation of a new machinery charged</a:t>
                      </a:r>
                      <a:endParaRPr lang="en-US" sz="1800">
                        <a:latin typeface="Palatino Linotype"/>
                        <a:ea typeface="Palatino Linotype"/>
                        <a:cs typeface="Palatino Linotype"/>
                      </a:endParaRPr>
                    </a:p>
                    <a:p>
                      <a:pPr marL="69850" algn="l">
                        <a:lnSpc>
                          <a:spcPts val="1525"/>
                        </a:lnSpc>
                        <a:spcAft>
                          <a:spcPts val="0"/>
                        </a:spcAft>
                      </a:pPr>
                      <a:r>
                        <a:rPr lang="en-US" sz="1800">
                          <a:latin typeface="Calibri"/>
                          <a:ea typeface="Palatino Linotype"/>
                          <a:cs typeface="Calibri"/>
                        </a:rPr>
                        <a:t>to Wages A/c instead of machinery A/c.</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tcPr>
                </a:tc>
              </a:tr>
              <a:tr h="1621414">
                <a:tc vMerge="1">
                  <a:txBody>
                    <a:bodyPr/>
                    <a:lstStyle/>
                    <a:p>
                      <a:endParaRPr lang="en-US"/>
                    </a:p>
                  </a:txBody>
                  <a:tcPr/>
                </a:tc>
                <a:tc>
                  <a:txBody>
                    <a:bodyPr/>
                    <a:lstStyle/>
                    <a:p>
                      <a:pPr marL="69850" marR="186055" algn="l">
                        <a:lnSpc>
                          <a:spcPts val="2100"/>
                        </a:lnSpc>
                        <a:spcBef>
                          <a:spcPts val="120"/>
                        </a:spcBef>
                        <a:spcAft>
                          <a:spcPts val="0"/>
                        </a:spcAft>
                      </a:pPr>
                      <a:r>
                        <a:rPr lang="en-US" sz="1800" b="1" dirty="0">
                          <a:latin typeface="Calibri"/>
                          <a:ea typeface="Palatino Linotype"/>
                          <a:cs typeface="Calibri"/>
                        </a:rPr>
                        <a:t>b) Treating revenue items as Capital item Example: </a:t>
                      </a:r>
                      <a:r>
                        <a:rPr lang="en-US" sz="1800" dirty="0">
                          <a:latin typeface="Calibri"/>
                          <a:ea typeface="Palatino Linotype"/>
                          <a:cs typeface="Calibri"/>
                        </a:rPr>
                        <a:t>Rs. 200 paid for the repairs</a:t>
                      </a:r>
                      <a:r>
                        <a:rPr lang="en-US" sz="1800" spc="-95" dirty="0">
                          <a:latin typeface="Calibri"/>
                          <a:ea typeface="Palatino Linotype"/>
                          <a:cs typeface="Calibri"/>
                        </a:rPr>
                        <a:t> </a:t>
                      </a:r>
                      <a:r>
                        <a:rPr lang="en-US" sz="1800" dirty="0">
                          <a:latin typeface="Calibri"/>
                          <a:ea typeface="Palatino Linotype"/>
                          <a:cs typeface="Calibri"/>
                        </a:rPr>
                        <a:t>of</a:t>
                      </a:r>
                      <a:r>
                        <a:rPr lang="en-US" sz="1800" spc="-90" dirty="0">
                          <a:latin typeface="Calibri"/>
                          <a:ea typeface="Palatino Linotype"/>
                          <a:cs typeface="Calibri"/>
                        </a:rPr>
                        <a:t> </a:t>
                      </a:r>
                      <a:r>
                        <a:rPr lang="en-US" sz="1800" dirty="0">
                          <a:latin typeface="Calibri"/>
                          <a:ea typeface="Palatino Linotype"/>
                          <a:cs typeface="Calibri"/>
                        </a:rPr>
                        <a:t>an</a:t>
                      </a:r>
                      <a:r>
                        <a:rPr lang="en-US" sz="1800" spc="-90" dirty="0">
                          <a:latin typeface="Calibri"/>
                          <a:ea typeface="Palatino Linotype"/>
                          <a:cs typeface="Calibri"/>
                        </a:rPr>
                        <a:t> </a:t>
                      </a:r>
                      <a:r>
                        <a:rPr lang="en-US" sz="1800" dirty="0">
                          <a:latin typeface="Calibri"/>
                          <a:ea typeface="Palatino Linotype"/>
                          <a:cs typeface="Calibri"/>
                        </a:rPr>
                        <a:t>old</a:t>
                      </a:r>
                      <a:r>
                        <a:rPr lang="en-US" sz="1800" spc="-90" dirty="0">
                          <a:latin typeface="Calibri"/>
                          <a:ea typeface="Palatino Linotype"/>
                          <a:cs typeface="Calibri"/>
                        </a:rPr>
                        <a:t> </a:t>
                      </a:r>
                      <a:r>
                        <a:rPr lang="en-US" sz="1800" dirty="0">
                          <a:latin typeface="Calibri"/>
                          <a:ea typeface="Palatino Linotype"/>
                          <a:cs typeface="Calibri"/>
                        </a:rPr>
                        <a:t>Machinery</a:t>
                      </a:r>
                      <a:r>
                        <a:rPr lang="en-US" sz="1800" spc="-90" dirty="0">
                          <a:latin typeface="Calibri"/>
                          <a:ea typeface="Palatino Linotype"/>
                          <a:cs typeface="Calibri"/>
                        </a:rPr>
                        <a:t> </a:t>
                      </a:r>
                      <a:r>
                        <a:rPr lang="en-US" sz="1800" dirty="0">
                          <a:latin typeface="Calibri"/>
                          <a:ea typeface="Palatino Linotype"/>
                          <a:cs typeface="Calibri"/>
                        </a:rPr>
                        <a:t>but</a:t>
                      </a:r>
                      <a:r>
                        <a:rPr lang="en-US" sz="1800" spc="-95" dirty="0">
                          <a:latin typeface="Calibri"/>
                          <a:ea typeface="Palatino Linotype"/>
                          <a:cs typeface="Calibri"/>
                        </a:rPr>
                        <a:t> </a:t>
                      </a:r>
                      <a:r>
                        <a:rPr lang="en-US" sz="1800" dirty="0">
                          <a:latin typeface="Calibri"/>
                          <a:ea typeface="Palatino Linotype"/>
                          <a:cs typeface="Calibri"/>
                        </a:rPr>
                        <a:t>debited to</a:t>
                      </a:r>
                      <a:r>
                        <a:rPr lang="en-US" sz="1800" spc="-165" dirty="0">
                          <a:latin typeface="Calibri"/>
                          <a:ea typeface="Palatino Linotype"/>
                          <a:cs typeface="Calibri"/>
                        </a:rPr>
                        <a:t> </a:t>
                      </a:r>
                      <a:r>
                        <a:rPr lang="en-US" sz="1800" dirty="0">
                          <a:latin typeface="Calibri"/>
                          <a:ea typeface="Palatino Linotype"/>
                          <a:cs typeface="Calibri"/>
                        </a:rPr>
                        <a:t>Machinery</a:t>
                      </a:r>
                      <a:r>
                        <a:rPr lang="en-US" sz="1800" spc="-170" dirty="0">
                          <a:latin typeface="Calibri"/>
                          <a:ea typeface="Palatino Linotype"/>
                          <a:cs typeface="Calibri"/>
                        </a:rPr>
                        <a:t> </a:t>
                      </a:r>
                      <a:r>
                        <a:rPr lang="en-US" sz="1800" dirty="0">
                          <a:latin typeface="Calibri"/>
                          <a:ea typeface="Palatino Linotype"/>
                          <a:cs typeface="Calibri"/>
                        </a:rPr>
                        <a:t>A/c</a:t>
                      </a:r>
                      <a:r>
                        <a:rPr lang="en-US" sz="1800" spc="-160" dirty="0">
                          <a:latin typeface="Calibri"/>
                          <a:ea typeface="Palatino Linotype"/>
                          <a:cs typeface="Calibri"/>
                        </a:rPr>
                        <a:t> </a:t>
                      </a:r>
                      <a:r>
                        <a:rPr lang="en-US" sz="1800" dirty="0">
                          <a:latin typeface="Calibri"/>
                          <a:ea typeface="Palatino Linotype"/>
                          <a:cs typeface="Calibri"/>
                        </a:rPr>
                        <a:t>instead</a:t>
                      </a:r>
                      <a:r>
                        <a:rPr lang="en-US" sz="1800" spc="-165" dirty="0">
                          <a:latin typeface="Calibri"/>
                          <a:ea typeface="Palatino Linotype"/>
                          <a:cs typeface="Calibri"/>
                        </a:rPr>
                        <a:t> </a:t>
                      </a:r>
                      <a:r>
                        <a:rPr lang="en-US" sz="1800" dirty="0">
                          <a:latin typeface="Calibri"/>
                          <a:ea typeface="Palatino Linotype"/>
                          <a:cs typeface="Calibri"/>
                        </a:rPr>
                        <a:t>of</a:t>
                      </a:r>
                      <a:r>
                        <a:rPr lang="en-US" sz="1800" spc="-165" dirty="0">
                          <a:latin typeface="Calibri"/>
                          <a:ea typeface="Palatino Linotype"/>
                          <a:cs typeface="Calibri"/>
                        </a:rPr>
                        <a:t> </a:t>
                      </a:r>
                      <a:r>
                        <a:rPr lang="en-US" sz="1800" dirty="0">
                          <a:latin typeface="Calibri"/>
                          <a:ea typeface="Palatino Linotype"/>
                          <a:cs typeface="Calibri"/>
                        </a:rPr>
                        <a:t>Repairs</a:t>
                      </a:r>
                      <a:r>
                        <a:rPr lang="en-US" sz="1800" spc="-165" dirty="0">
                          <a:latin typeface="Calibri"/>
                          <a:ea typeface="Palatino Linotype"/>
                          <a:cs typeface="Calibri"/>
                        </a:rPr>
                        <a:t> </a:t>
                      </a:r>
                      <a:r>
                        <a:rPr lang="en-US" sz="1800" dirty="0">
                          <a:latin typeface="Calibri"/>
                          <a:ea typeface="Palatino Linotype"/>
                          <a:cs typeface="Calibri"/>
                        </a:rPr>
                        <a:t>A/c.</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4000" y="578498"/>
          <a:ext cx="7190792" cy="2526652"/>
        </p:xfrm>
        <a:graphic>
          <a:graphicData uri="http://schemas.openxmlformats.org/drawingml/2006/table">
            <a:tbl>
              <a:tblPr/>
              <a:tblGrid>
                <a:gridCol w="3825177"/>
                <a:gridCol w="3365615"/>
              </a:tblGrid>
              <a:tr h="2526652">
                <a:tc>
                  <a:txBody>
                    <a:bodyPr/>
                    <a:lstStyle/>
                    <a:p>
                      <a:pPr algn="l">
                        <a:lnSpc>
                          <a:spcPct val="115000"/>
                        </a:lnSpc>
                        <a:spcBef>
                          <a:spcPts val="45"/>
                        </a:spcBef>
                        <a:spcAft>
                          <a:spcPts val="0"/>
                        </a:spcAft>
                      </a:pPr>
                      <a:endParaRPr lang="en-US" sz="1800">
                        <a:latin typeface="Calibri"/>
                        <a:ea typeface="Palatino Linotype"/>
                        <a:cs typeface="Calibri"/>
                      </a:endParaRPr>
                    </a:p>
                    <a:p>
                      <a:pPr marL="69850" marR="173990" algn="just">
                        <a:lnSpc>
                          <a:spcPct val="130000"/>
                        </a:lnSpc>
                        <a:spcAft>
                          <a:spcPts val="0"/>
                        </a:spcAft>
                      </a:pPr>
                      <a:r>
                        <a:rPr lang="en-US" sz="1800" b="1">
                          <a:latin typeface="Calibri"/>
                          <a:ea typeface="Palatino Linotype"/>
                          <a:cs typeface="Calibri"/>
                        </a:rPr>
                        <a:t>4.</a:t>
                      </a:r>
                      <a:r>
                        <a:rPr lang="en-US" sz="1800" b="1" spc="-145">
                          <a:latin typeface="Calibri"/>
                          <a:ea typeface="Palatino Linotype"/>
                          <a:cs typeface="Calibri"/>
                        </a:rPr>
                        <a:t> </a:t>
                      </a:r>
                      <a:r>
                        <a:rPr lang="en-US" sz="1800" b="1">
                          <a:latin typeface="Calibri"/>
                          <a:ea typeface="Palatino Linotype"/>
                          <a:cs typeface="Calibri"/>
                        </a:rPr>
                        <a:t>Compensating</a:t>
                      </a:r>
                      <a:r>
                        <a:rPr lang="en-US" sz="1800" b="1" spc="-145">
                          <a:latin typeface="Calibri"/>
                          <a:ea typeface="Palatino Linotype"/>
                          <a:cs typeface="Calibri"/>
                        </a:rPr>
                        <a:t> </a:t>
                      </a:r>
                      <a:r>
                        <a:rPr lang="en-US" sz="1800" b="1">
                          <a:latin typeface="Calibri"/>
                          <a:ea typeface="Palatino Linotype"/>
                          <a:cs typeface="Calibri"/>
                        </a:rPr>
                        <a:t>Errors</a:t>
                      </a:r>
                      <a:r>
                        <a:rPr lang="en-US" sz="1800" b="1" spc="-145">
                          <a:latin typeface="Calibri"/>
                          <a:ea typeface="Palatino Linotype"/>
                          <a:cs typeface="Calibri"/>
                        </a:rPr>
                        <a:t> </a:t>
                      </a:r>
                      <a:r>
                        <a:rPr lang="en-US" sz="1800">
                          <a:latin typeface="Calibri"/>
                          <a:ea typeface="Palatino Linotype"/>
                          <a:cs typeface="Calibri"/>
                        </a:rPr>
                        <a:t>(Two</a:t>
                      </a:r>
                      <a:r>
                        <a:rPr lang="en-US" sz="1800" spc="-110">
                          <a:latin typeface="Calibri"/>
                          <a:ea typeface="Palatino Linotype"/>
                          <a:cs typeface="Calibri"/>
                        </a:rPr>
                        <a:t> </a:t>
                      </a:r>
                      <a:r>
                        <a:rPr lang="en-US" sz="1800">
                          <a:latin typeface="Calibri"/>
                          <a:ea typeface="Palatino Linotype"/>
                          <a:cs typeface="Calibri"/>
                        </a:rPr>
                        <a:t>or</a:t>
                      </a:r>
                      <a:r>
                        <a:rPr lang="en-US" sz="1800" spc="-110">
                          <a:latin typeface="Calibri"/>
                          <a:ea typeface="Palatino Linotype"/>
                          <a:cs typeface="Calibri"/>
                        </a:rPr>
                        <a:t> </a:t>
                      </a:r>
                      <a:r>
                        <a:rPr lang="en-US" sz="1800">
                          <a:latin typeface="Calibri"/>
                          <a:ea typeface="Palatino Linotype"/>
                          <a:cs typeface="Calibri"/>
                        </a:rPr>
                        <a:t>more</a:t>
                      </a:r>
                      <a:r>
                        <a:rPr lang="en-US" sz="1800" spc="-105">
                          <a:latin typeface="Calibri"/>
                          <a:ea typeface="Palatino Linotype"/>
                          <a:cs typeface="Calibri"/>
                        </a:rPr>
                        <a:t> </a:t>
                      </a:r>
                      <a:r>
                        <a:rPr lang="en-US" sz="1800">
                          <a:latin typeface="Calibri"/>
                          <a:ea typeface="Palatino Linotype"/>
                          <a:cs typeface="Calibri"/>
                        </a:rPr>
                        <a:t>errors committed</a:t>
                      </a:r>
                      <a:r>
                        <a:rPr lang="en-US" sz="1800" spc="-65">
                          <a:latin typeface="Calibri"/>
                          <a:ea typeface="Palatino Linotype"/>
                          <a:cs typeface="Calibri"/>
                        </a:rPr>
                        <a:t> </a:t>
                      </a:r>
                      <a:r>
                        <a:rPr lang="en-US" sz="1800">
                          <a:latin typeface="Calibri"/>
                          <a:ea typeface="Palatino Linotype"/>
                          <a:cs typeface="Calibri"/>
                        </a:rPr>
                        <a:t>in</a:t>
                      </a:r>
                      <a:r>
                        <a:rPr lang="en-US" sz="1800" spc="-60">
                          <a:latin typeface="Calibri"/>
                          <a:ea typeface="Palatino Linotype"/>
                          <a:cs typeface="Calibri"/>
                        </a:rPr>
                        <a:t> </a:t>
                      </a:r>
                      <a:r>
                        <a:rPr lang="en-US" sz="1800">
                          <a:latin typeface="Calibri"/>
                          <a:ea typeface="Palatino Linotype"/>
                          <a:cs typeface="Calibri"/>
                        </a:rPr>
                        <a:t>such</a:t>
                      </a:r>
                      <a:r>
                        <a:rPr lang="en-US" sz="1800" spc="-60">
                          <a:latin typeface="Calibri"/>
                          <a:ea typeface="Palatino Linotype"/>
                          <a:cs typeface="Calibri"/>
                        </a:rPr>
                        <a:t> </a:t>
                      </a:r>
                      <a:r>
                        <a:rPr lang="en-US" sz="1800">
                          <a:latin typeface="Calibri"/>
                          <a:ea typeface="Palatino Linotype"/>
                          <a:cs typeface="Calibri"/>
                        </a:rPr>
                        <a:t>a</a:t>
                      </a:r>
                      <a:r>
                        <a:rPr lang="en-US" sz="1800" spc="-60">
                          <a:latin typeface="Calibri"/>
                          <a:ea typeface="Palatino Linotype"/>
                          <a:cs typeface="Calibri"/>
                        </a:rPr>
                        <a:t> </a:t>
                      </a:r>
                      <a:r>
                        <a:rPr lang="en-US" sz="1800">
                          <a:latin typeface="Calibri"/>
                          <a:ea typeface="Palatino Linotype"/>
                          <a:cs typeface="Calibri"/>
                        </a:rPr>
                        <a:t>way</a:t>
                      </a:r>
                      <a:r>
                        <a:rPr lang="en-US" sz="1800" spc="-70">
                          <a:latin typeface="Calibri"/>
                          <a:ea typeface="Palatino Linotype"/>
                          <a:cs typeface="Calibri"/>
                        </a:rPr>
                        <a:t> </a:t>
                      </a:r>
                      <a:r>
                        <a:rPr lang="en-US" sz="1800">
                          <a:latin typeface="Calibri"/>
                          <a:ea typeface="Palatino Linotype"/>
                          <a:cs typeface="Calibri"/>
                        </a:rPr>
                        <a:t>that</a:t>
                      </a:r>
                      <a:r>
                        <a:rPr lang="en-US" sz="1800" spc="-60">
                          <a:latin typeface="Calibri"/>
                          <a:ea typeface="Palatino Linotype"/>
                          <a:cs typeface="Calibri"/>
                        </a:rPr>
                        <a:t> </a:t>
                      </a:r>
                      <a:r>
                        <a:rPr lang="en-US" sz="1800">
                          <a:latin typeface="Calibri"/>
                          <a:ea typeface="Palatino Linotype"/>
                          <a:cs typeface="Calibri"/>
                        </a:rPr>
                        <a:t>the</a:t>
                      </a:r>
                      <a:r>
                        <a:rPr lang="en-US" sz="1800" spc="-60">
                          <a:latin typeface="Calibri"/>
                          <a:ea typeface="Palatino Linotype"/>
                          <a:cs typeface="Calibri"/>
                        </a:rPr>
                        <a:t> </a:t>
                      </a:r>
                      <a:r>
                        <a:rPr lang="en-US" sz="1800">
                          <a:latin typeface="Calibri"/>
                          <a:ea typeface="Palatino Linotype"/>
                          <a:cs typeface="Calibri"/>
                        </a:rPr>
                        <a:t>net</a:t>
                      </a:r>
                      <a:r>
                        <a:rPr lang="en-US" sz="1800" spc="-60">
                          <a:latin typeface="Calibri"/>
                          <a:ea typeface="Palatino Linotype"/>
                          <a:cs typeface="Calibri"/>
                        </a:rPr>
                        <a:t> </a:t>
                      </a:r>
                      <a:r>
                        <a:rPr lang="en-US" sz="1800">
                          <a:latin typeface="Calibri"/>
                          <a:ea typeface="Palatino Linotype"/>
                          <a:cs typeface="Calibri"/>
                        </a:rPr>
                        <a:t>effect</a:t>
                      </a:r>
                      <a:r>
                        <a:rPr lang="en-US" sz="1800" spc="-60">
                          <a:latin typeface="Calibri"/>
                          <a:ea typeface="Palatino Linotype"/>
                          <a:cs typeface="Calibri"/>
                        </a:rPr>
                        <a:t> </a:t>
                      </a:r>
                      <a:r>
                        <a:rPr lang="en-US" sz="1800">
                          <a:latin typeface="Calibri"/>
                          <a:ea typeface="Palatino Linotype"/>
                          <a:cs typeface="Calibri"/>
                        </a:rPr>
                        <a:t>of these errors in</a:t>
                      </a:r>
                      <a:r>
                        <a:rPr lang="en-US" sz="1800" spc="-60">
                          <a:latin typeface="Calibri"/>
                          <a:ea typeface="Palatino Linotype"/>
                          <a:cs typeface="Calibri"/>
                        </a:rPr>
                        <a:t> </a:t>
                      </a:r>
                      <a:r>
                        <a:rPr lang="en-US" sz="1800">
                          <a:latin typeface="Calibri"/>
                          <a:ea typeface="Palatino Linotype"/>
                          <a:cs typeface="Calibri"/>
                        </a:rPr>
                        <a:t>nil).</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06680" algn="l">
                        <a:lnSpc>
                          <a:spcPts val="2100"/>
                        </a:lnSpc>
                        <a:spcBef>
                          <a:spcPts val="60"/>
                        </a:spcBef>
                        <a:spcAft>
                          <a:spcPts val="0"/>
                        </a:spcAft>
                      </a:pPr>
                      <a:r>
                        <a:rPr lang="en-US" sz="1800" b="1" dirty="0">
                          <a:latin typeface="Calibri"/>
                          <a:ea typeface="Palatino Linotype"/>
                          <a:cs typeface="Calibri"/>
                        </a:rPr>
                        <a:t>Example:</a:t>
                      </a:r>
                      <a:r>
                        <a:rPr lang="en-US" sz="1800" b="1" spc="-160" dirty="0">
                          <a:latin typeface="Calibri"/>
                          <a:ea typeface="Palatino Linotype"/>
                          <a:cs typeface="Calibri"/>
                        </a:rPr>
                        <a:t> </a:t>
                      </a:r>
                      <a:r>
                        <a:rPr lang="en-US" sz="1800" dirty="0">
                          <a:latin typeface="Calibri"/>
                          <a:ea typeface="Palatino Linotype"/>
                          <a:cs typeface="Calibri"/>
                        </a:rPr>
                        <a:t>Cash</a:t>
                      </a:r>
                      <a:r>
                        <a:rPr lang="en-US" sz="1800" spc="-120" dirty="0">
                          <a:latin typeface="Calibri"/>
                          <a:ea typeface="Palatino Linotype"/>
                          <a:cs typeface="Calibri"/>
                        </a:rPr>
                        <a:t> </a:t>
                      </a:r>
                      <a:r>
                        <a:rPr lang="en-US" sz="1800" dirty="0">
                          <a:latin typeface="Calibri"/>
                          <a:ea typeface="Palatino Linotype"/>
                          <a:cs typeface="Calibri"/>
                        </a:rPr>
                        <a:t>paid</a:t>
                      </a:r>
                      <a:r>
                        <a:rPr lang="en-US" sz="1800" spc="-120" dirty="0">
                          <a:latin typeface="Calibri"/>
                          <a:ea typeface="Palatino Linotype"/>
                          <a:cs typeface="Calibri"/>
                        </a:rPr>
                        <a:t> </a:t>
                      </a:r>
                      <a:r>
                        <a:rPr lang="en-US" sz="1800" dirty="0">
                          <a:latin typeface="Calibri"/>
                          <a:ea typeface="Palatino Linotype"/>
                          <a:cs typeface="Calibri"/>
                        </a:rPr>
                        <a:t>to</a:t>
                      </a:r>
                      <a:r>
                        <a:rPr lang="en-US" sz="1800" spc="-125" dirty="0">
                          <a:latin typeface="Calibri"/>
                          <a:ea typeface="Palatino Linotype"/>
                          <a:cs typeface="Calibri"/>
                        </a:rPr>
                        <a:t> </a:t>
                      </a:r>
                      <a:r>
                        <a:rPr lang="en-US" sz="1800" dirty="0">
                          <a:latin typeface="Calibri"/>
                          <a:ea typeface="Palatino Linotype"/>
                          <a:cs typeface="Calibri"/>
                        </a:rPr>
                        <a:t>Ram</a:t>
                      </a:r>
                      <a:r>
                        <a:rPr lang="en-US" sz="1800" spc="-120" dirty="0">
                          <a:latin typeface="Calibri"/>
                          <a:ea typeface="Palatino Linotype"/>
                          <a:cs typeface="Calibri"/>
                        </a:rPr>
                        <a:t> </a:t>
                      </a:r>
                      <a:r>
                        <a:rPr lang="en-US" sz="1800" dirty="0">
                          <a:latin typeface="Calibri"/>
                          <a:ea typeface="Palatino Linotype"/>
                          <a:cs typeface="Calibri"/>
                        </a:rPr>
                        <a:t>Rs.</a:t>
                      </a:r>
                      <a:r>
                        <a:rPr lang="en-US" sz="1800" spc="-125" dirty="0">
                          <a:latin typeface="Calibri"/>
                          <a:ea typeface="Palatino Linotype"/>
                          <a:cs typeface="Calibri"/>
                        </a:rPr>
                        <a:t> </a:t>
                      </a:r>
                      <a:r>
                        <a:rPr lang="en-US" sz="1800" dirty="0">
                          <a:latin typeface="Calibri"/>
                          <a:ea typeface="Palatino Linotype"/>
                          <a:cs typeface="Calibri"/>
                        </a:rPr>
                        <a:t>5,000</a:t>
                      </a:r>
                      <a:r>
                        <a:rPr lang="en-US" sz="1800" spc="-120" dirty="0">
                          <a:latin typeface="Calibri"/>
                          <a:ea typeface="Palatino Linotype"/>
                          <a:cs typeface="Calibri"/>
                        </a:rPr>
                        <a:t> </a:t>
                      </a:r>
                      <a:r>
                        <a:rPr lang="en-US" sz="1800" dirty="0">
                          <a:latin typeface="Calibri"/>
                          <a:ea typeface="Palatino Linotype"/>
                          <a:cs typeface="Calibri"/>
                        </a:rPr>
                        <a:t>but debited-him as Rs. 500 and paid Mohan Rs. 500 but debited him as Rs. 5,000 so, net effect will be</a:t>
                      </a:r>
                      <a:r>
                        <a:rPr lang="en-US" sz="1800" spc="-90" dirty="0">
                          <a:latin typeface="Calibri"/>
                          <a:ea typeface="Palatino Linotype"/>
                          <a:cs typeface="Calibri"/>
                        </a:rPr>
                        <a:t> </a:t>
                      </a:r>
                      <a:r>
                        <a:rPr lang="en-US" sz="1800" dirty="0">
                          <a:latin typeface="Calibri"/>
                          <a:ea typeface="Palatino Linotype"/>
                          <a:cs typeface="Calibri"/>
                        </a:rPr>
                        <a:t>nil.</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CLASS-61</a:t>
            </a: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02469" y="3548697"/>
            <a:ext cx="1170475" cy="1170475"/>
          </a:xfrm>
          <a:prstGeom prst="rect">
            <a:avLst/>
          </a:prstGeom>
          <a:noFill/>
          <a:ln>
            <a:noFill/>
          </a:ln>
        </p:spPr>
      </p:pic>
      <p:sp>
        <p:nvSpPr>
          <p:cNvPr id="22529" name="Rectangle 1"/>
          <p:cNvSpPr>
            <a:spLocks noChangeArrowheads="1"/>
          </p:cNvSpPr>
          <p:nvPr/>
        </p:nvSpPr>
        <p:spPr bwMode="auto">
          <a:xfrm>
            <a:off x="1166326" y="643812"/>
            <a:ext cx="7977673" cy="3942085"/>
          </a:xfrm>
          <a:prstGeom prst="rect">
            <a:avLst/>
          </a:prstGeom>
          <a:noFill/>
          <a:ln w="9525">
            <a:noFill/>
            <a:miter lim="800000"/>
            <a:headEnd/>
            <a:tailEnd/>
          </a:ln>
          <a:effectLst/>
        </p:spPr>
        <p:txBody>
          <a:bodyPr vert="horz" wrap="square" lIns="114264" tIns="6348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TYPES OF ERRORS FROM RECTIFICATION POINT OF VIEW</a:t>
            </a:r>
          </a:p>
          <a:p>
            <a:pPr marL="0" marR="0" lvl="0" indent="0" algn="l" defTabSz="914400" rtl="0" eaLnBrk="1" fontAlgn="base" latinLnBrk="0" hangingPunct="1">
              <a:lnSpc>
                <a:spcPct val="100000"/>
              </a:lnSpc>
              <a:spcBef>
                <a:spcPct val="0"/>
              </a:spcBef>
              <a:spcAft>
                <a:spcPct val="0"/>
              </a:spcAft>
              <a:buClrTx/>
              <a:buSzTx/>
              <a:buFontTx/>
              <a:buNone/>
              <a:tabLst>
                <a:tab pos="3429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From Rectification point of view errors are classified into the following two categories only: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Case I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Errors which don't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aﬀect</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the Trial Balance OR Two Sided Errors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Case II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Errors which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aﬀect</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the Trial Balance OR one Sided Errors.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Errors don't Affecting Trial Balance</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of complete commission.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Wrong recording in the books of original entry.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Complete commission from posting.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of posting to the wrong A/c but on the correct side.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Compensating errors.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of principle.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581331"/>
            <a:ext cx="1170475" cy="375557"/>
          </a:xfrm>
          <a:prstGeom prst="rect">
            <a:avLst/>
          </a:prstGeom>
          <a:noFill/>
          <a:ln>
            <a:noFill/>
          </a:ln>
        </p:spPr>
      </p:pic>
      <p:sp>
        <p:nvSpPr>
          <p:cNvPr id="49153" name="Rectangle 1"/>
          <p:cNvSpPr>
            <a:spLocks noChangeArrowheads="1"/>
          </p:cNvSpPr>
          <p:nvPr/>
        </p:nvSpPr>
        <p:spPr bwMode="auto">
          <a:xfrm>
            <a:off x="1464906" y="-494522"/>
            <a:ext cx="7679094" cy="6106505"/>
          </a:xfrm>
          <a:prstGeom prst="rect">
            <a:avLst/>
          </a:prstGeom>
          <a:noFill/>
          <a:ln w="9525">
            <a:noFill/>
            <a:miter lim="800000"/>
            <a:headEnd/>
            <a:tailEnd/>
          </a:ln>
          <a:effectLst/>
        </p:spPr>
        <p:txBody>
          <a:bodyPr vert="horz" wrap="square" lIns="114264" tIns="926808" rIns="31740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223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rPr>
              <a:t>TRIAL BALANCE</a:t>
            </a:r>
          </a:p>
          <a:p>
            <a:pPr marL="0" marR="0" lvl="0" indent="0" algn="l" defTabSz="914400" rtl="0" eaLnBrk="1" fontAlgn="base" latinLnBrk="0" hangingPunct="1">
              <a:lnSpc>
                <a:spcPct val="100000"/>
              </a:lnSpc>
              <a:spcBef>
                <a:spcPct val="0"/>
              </a:spcBef>
              <a:spcAft>
                <a:spcPct val="0"/>
              </a:spcAft>
              <a:buClrTx/>
              <a:buSzTx/>
              <a:buFontTx/>
              <a:buNone/>
              <a:tabLst>
                <a:tab pos="6223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Meaning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When posting of all the transactions into the Ledger is completed and accounts are balanced off, then the balance of each account is put on a list called Trial Balance.</a:t>
            </a: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Definition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Trial Balance is the list of debit and credit balances taken out from ledger. “It also includes the balances of Cash and bank taken from the 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622300" algn="l"/>
              </a:tabLst>
            </a:pP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Preparation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Steps (Only Balance Method)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U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Ledger A/</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cs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which shows a debit balance is put on the Debit side of the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U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The A/c Showing credit balance is put on the Credit side of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U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Accounts which shows no balance i.e. whose Debit and Credit totals are equal are not entered in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UcPeriod"/>
              <a:tabLst>
                <a:tab pos="622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Then the two sides of the Trial Balance are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totalled</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If they are equal it is assumed that</a:t>
            </a:r>
            <a:endPar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22300" algn="l"/>
              </a:tabLst>
            </a:pP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a:r>
            <a:b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b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2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there is no arithmetical error in the posting and balancing of Ledger A/cs.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1505" name="Rectangle 1"/>
          <p:cNvSpPr>
            <a:spLocks noChangeArrowheads="1"/>
          </p:cNvSpPr>
          <p:nvPr/>
        </p:nvSpPr>
        <p:spPr bwMode="auto">
          <a:xfrm>
            <a:off x="1296954" y="774440"/>
            <a:ext cx="7847045" cy="3647152"/>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Errors Affecting Trial Balance</a:t>
            </a:r>
          </a:p>
          <a:p>
            <a:pPr marL="0" marR="0" lvl="0" indent="0" algn="l" defTabSz="914400" rtl="0" eaLnBrk="1" fontAlgn="base" latinLnBrk="0" hangingPunct="1">
              <a:lnSpc>
                <a:spcPct val="100000"/>
              </a:lnSpc>
              <a:spcBef>
                <a:spcPct val="0"/>
              </a:spcBef>
              <a:spcAft>
                <a:spcPct val="0"/>
              </a:spcAft>
              <a:buClrTx/>
              <a:buSzTx/>
              <a:buFontTx/>
              <a:buNone/>
              <a:tabLst>
                <a:tab pos="3429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 in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totalling</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of subsidiary books as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undercast</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and overcast.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 in the balancing of ledger accounts.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 in posting to the correct Account but wrong amount.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 of partial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ommission</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Rectification of Errors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the errors are detected, these have to be rectified in the books of accounts. Rectification of errors depends upon.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Type of error and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time of depiction of an error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973525" y="3614011"/>
            <a:ext cx="1170475" cy="1170475"/>
          </a:xfrm>
          <a:prstGeom prst="rect">
            <a:avLst/>
          </a:prstGeom>
          <a:noFill/>
          <a:ln>
            <a:noFill/>
          </a:ln>
        </p:spPr>
      </p:pic>
      <p:sp>
        <p:nvSpPr>
          <p:cNvPr id="48137" name="Rectangle 9"/>
          <p:cNvSpPr>
            <a:spLocks noChangeArrowheads="1"/>
          </p:cNvSpPr>
          <p:nvPr/>
        </p:nvSpPr>
        <p:spPr bwMode="auto">
          <a:xfrm>
            <a:off x="755650" y="4841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en-US" sz="11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57" name="Rectangle 1"/>
          <p:cNvSpPr>
            <a:spLocks noChangeArrowheads="1"/>
          </p:cNvSpPr>
          <p:nvPr/>
        </p:nvSpPr>
        <p:spPr bwMode="auto">
          <a:xfrm>
            <a:off x="1362268" y="727788"/>
            <a:ext cx="7781731" cy="3370153"/>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Time of Depiction of an error means.</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detected before the preparation of Trial Balance.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detected after preparing Trial Balance but before preparing final accounts.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Errors detected after preparing Final Accounts.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RECTIFICATION O OF TWO SIDED ERRORS</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Two sided errors are those errors which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aﬀect</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two sides of Accounts. These errors don't </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aﬀect</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trial Balance as discussed earlier.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These errors are rectified by passing a journal entry irrespective of the time of depiction. In other words their rectifying entry will be same whether (a) the error is depicted before Trial Balance or (b) after the preparation of Trial Balance but before the Final A/</a:t>
            </a:r>
            <a:r>
              <a:rPr kumimoji="0" lang="en-US" sz="18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cs</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are prepared.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CLASS-62</a:t>
            </a:r>
            <a:endParaRPr b="1"/>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rotWithShape="1">
          <a:blip r:embed="rId3">
            <a:alphaModFix/>
          </a:blip>
          <a:srcRect/>
          <a:stretch/>
        </p:blipFill>
        <p:spPr>
          <a:xfrm>
            <a:off x="7973525" y="3315431"/>
            <a:ext cx="1170475" cy="1170475"/>
          </a:xfrm>
          <a:prstGeom prst="rect">
            <a:avLst/>
          </a:prstGeom>
          <a:noFill/>
          <a:ln>
            <a:noFill/>
          </a:ln>
        </p:spPr>
      </p:pic>
      <p:sp>
        <p:nvSpPr>
          <p:cNvPr id="8192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1921" name="Text Box 1"/>
          <p:cNvSpPr txBox="1">
            <a:spLocks noChangeArrowheads="1"/>
          </p:cNvSpPr>
          <p:nvPr/>
        </p:nvSpPr>
        <p:spPr bwMode="auto">
          <a:xfrm>
            <a:off x="898525" y="457200"/>
            <a:ext cx="6886575" cy="1044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433" name="Rectangle 1"/>
          <p:cNvSpPr>
            <a:spLocks noChangeArrowheads="1"/>
          </p:cNvSpPr>
          <p:nvPr/>
        </p:nvSpPr>
        <p:spPr bwMode="auto">
          <a:xfrm>
            <a:off x="1073020" y="625151"/>
            <a:ext cx="8070980" cy="3370153"/>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Steps for Rectification</a:t>
            </a:r>
          </a:p>
          <a:p>
            <a:pPr marL="0" marR="0" lvl="0" indent="0" algn="l" defTabSz="914400" rtl="0" eaLnBrk="1" fontAlgn="base" latinLnBrk="0" hangingPunct="1">
              <a:lnSpc>
                <a:spcPct val="100000"/>
              </a:lnSpc>
              <a:spcBef>
                <a:spcPct val="0"/>
              </a:spcBef>
              <a:spcAft>
                <a:spcPct val="0"/>
              </a:spcAft>
              <a:buClrTx/>
              <a:buSzTx/>
              <a:buFontTx/>
              <a:buNone/>
              <a:tabLst>
                <a:tab pos="342900" algn="l"/>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Locate the effect of Error on Different Accounts.</a:t>
            </a: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Account showing excess Credit should be debited.</a:t>
            </a: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Account showing excess Debit should be credited.</a:t>
            </a: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Account showing short Debit should be debited.</a:t>
            </a: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Tx/>
              <a:buSzPct val="100000"/>
              <a:buFontTx/>
              <a:buAutoNum type="romanLcPeriod"/>
              <a:tabLst>
                <a:tab pos="342900"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 Account showing short Credit should be credited.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76;p16"/>
          <p:cNvPicPr preferRelativeResize="0"/>
          <p:nvPr/>
        </p:nvPicPr>
        <p:blipFill rotWithShape="1">
          <a:blip r:embed="rId2">
            <a:alphaModFix/>
          </a:blip>
          <a:srcRect/>
          <a:stretch/>
        </p:blipFill>
        <p:spPr>
          <a:xfrm>
            <a:off x="7707086" y="3965511"/>
            <a:ext cx="1429114" cy="1160114"/>
          </a:xfrm>
          <a:prstGeom prst="rect">
            <a:avLst/>
          </a:prstGeom>
          <a:noFill/>
          <a:ln>
            <a:noFill/>
          </a:ln>
        </p:spPr>
      </p:pic>
      <p:sp>
        <p:nvSpPr>
          <p:cNvPr id="12289" name="Rectangle 1"/>
          <p:cNvSpPr>
            <a:spLocks noChangeArrowheads="1"/>
          </p:cNvSpPr>
          <p:nvPr/>
        </p:nvSpPr>
        <p:spPr bwMode="auto">
          <a:xfrm>
            <a:off x="1250302" y="681134"/>
            <a:ext cx="7893698" cy="3877985"/>
          </a:xfrm>
          <a:prstGeom prst="rect">
            <a:avLst/>
          </a:prstGeom>
          <a:noFill/>
          <a:ln w="9525">
            <a:noFill/>
            <a:miter lim="800000"/>
            <a:headEnd/>
            <a:tailEnd/>
          </a:ln>
          <a:effectLst/>
        </p:spPr>
        <p:txBody>
          <a:bodyPr vert="horz" wrap="square" lIns="114264" tIns="0" rIns="91440" bIns="0" numCol="1" anchor="ctr" anchorCtr="0" compatLnSpc="1">
            <a:prstTxWarp prst="textNoShape">
              <a:avLst/>
            </a:prstTxWarp>
            <a:spAutoFit/>
          </a:bodyPr>
          <a:lstStyle/>
          <a:p>
            <a:pPr marL="0" marR="0" lvl="0" indent="60325" algn="l" defTabSz="914400" rtl="0" eaLnBrk="1" fontAlgn="base" latinLnBrk="0" hangingPunct="1">
              <a:lnSpc>
                <a:spcPct val="100000"/>
              </a:lnSpc>
              <a:spcBef>
                <a:spcPct val="0"/>
              </a:spcBef>
              <a:spcAft>
                <a:spcPct val="0"/>
              </a:spcAft>
              <a:buClrTx/>
              <a:buSzTx/>
              <a:buFontTx/>
              <a:buNone/>
              <a:tabLst>
                <a:tab pos="242888"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Examples (With Explanation)</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60325" algn="l" defTabSz="914400" rtl="0" eaLnBrk="0" fontAlgn="base" latinLnBrk="0" hangingPunct="0">
              <a:lnSpc>
                <a:spcPct val="100000"/>
              </a:lnSpc>
              <a:spcBef>
                <a:spcPct val="0"/>
              </a:spcBef>
              <a:spcAft>
                <a:spcPct val="0"/>
              </a:spcAft>
              <a:buClrTx/>
              <a:buSzTx/>
              <a:buFontTx/>
              <a:buChar char="•"/>
              <a:tabLst>
                <a:tab pos="242888" algn="l"/>
              </a:tabLst>
            </a:pPr>
            <a:r>
              <a:rPr kumimoji="0" lang="en-US" sz="18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When an account has wrongly been debited in place of another A/c.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None/>
              <a:tabLst>
                <a:tab pos="242888"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Rectification will be done by debiting the correct account and Crediting the A/c which was wrongly debited.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None/>
              <a:tabLst>
                <a:tab pos="242888" algn="l"/>
              </a:tabLst>
            </a:pPr>
            <a:r>
              <a:rPr kumimoji="0" lang="en-US" sz="18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Example </a:t>
            </a:r>
            <a:r>
              <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Machinery purchased for Rs. 10,000 has been debited to Purchases A/c.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Char char="•"/>
              <a:tabLst>
                <a:tab pos="242888"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Machinery A/c is not debited hence its debit side is short by A/c 10,000 whereas purchases A/c debited by mistake. Purchases A/c debit side is in excess by Rs. 10, 000.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Char char="•"/>
              <a:tabLst>
                <a:tab pos="242888"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While rectifying this mistake Machinery A/c will be debited by Rs. 10,000 because it was not debited earlier and Purchases A/c will be credited because it was wrongly debited.</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60325" algn="l" defTabSz="914400" rtl="0" eaLnBrk="0" fontAlgn="base" latinLnBrk="0" hangingPunct="0">
              <a:lnSpc>
                <a:spcPct val="100000"/>
              </a:lnSpc>
              <a:spcBef>
                <a:spcPct val="0"/>
              </a:spcBef>
              <a:spcAft>
                <a:spcPct val="0"/>
              </a:spcAft>
              <a:buClrTx/>
              <a:buSzTx/>
              <a:buFontTx/>
              <a:buNone/>
              <a:tabLst>
                <a:tab pos="242888" algn="l"/>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Rectifying Entry is</a:t>
            </a: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60325" algn="l" defTabSz="914400" rtl="0" eaLnBrk="0" fontAlgn="base" latinLnBrk="0" hangingPunct="0">
              <a:lnSpc>
                <a:spcPct val="100000"/>
              </a:lnSpc>
              <a:spcBef>
                <a:spcPct val="0"/>
              </a:spcBef>
              <a:spcAft>
                <a:spcPct val="0"/>
              </a:spcAft>
              <a:buClrTx/>
              <a:buSzTx/>
              <a:buFontTx/>
              <a:buNone/>
              <a:tabLst>
                <a:tab pos="24288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270421" y="3735309"/>
            <a:ext cx="1170475" cy="1170475"/>
          </a:xfrm>
          <a:prstGeom prst="rect">
            <a:avLst/>
          </a:prstGeom>
          <a:noFill/>
          <a:ln>
            <a:noFill/>
          </a:ln>
        </p:spPr>
      </p:pic>
      <p:graphicFrame>
        <p:nvGraphicFramePr>
          <p:cNvPr id="5" name="Table 4"/>
          <p:cNvGraphicFramePr>
            <a:graphicFrameLocks noGrp="1"/>
          </p:cNvGraphicFramePr>
          <p:nvPr/>
        </p:nvGraphicFramePr>
        <p:xfrm>
          <a:off x="1523999" y="559838"/>
          <a:ext cx="7330751" cy="3107094"/>
        </p:xfrm>
        <a:graphic>
          <a:graphicData uri="http://schemas.openxmlformats.org/drawingml/2006/table">
            <a:tbl>
              <a:tblPr/>
              <a:tblGrid>
                <a:gridCol w="523624"/>
                <a:gridCol w="4850421"/>
                <a:gridCol w="440948"/>
                <a:gridCol w="757879"/>
                <a:gridCol w="757879"/>
              </a:tblGrid>
              <a:tr h="1007163">
                <a:tc>
                  <a:txBody>
                    <a:bodyPr/>
                    <a:lstStyle/>
                    <a:p>
                      <a:pPr>
                        <a:lnSpc>
                          <a:spcPct val="115000"/>
                        </a:lnSpc>
                        <a:spcAft>
                          <a:spcPts val="0"/>
                        </a:spcAft>
                      </a:pPr>
                      <a:endParaRPr lang="en-US" sz="1600" dirty="0">
                        <a:latin typeface="Palatino Linotype"/>
                        <a:ea typeface="Palatino Linotype"/>
                        <a:cs typeface="Palatino Linotype"/>
                      </a:endParaRPr>
                    </a:p>
                    <a:p>
                      <a:pPr marL="75565">
                        <a:lnSpc>
                          <a:spcPct val="115000"/>
                        </a:lnSpc>
                        <a:spcAft>
                          <a:spcPts val="0"/>
                        </a:spcAft>
                      </a:pPr>
                      <a:r>
                        <a:rPr lang="en-US" sz="1600" b="1" dirty="0">
                          <a:latin typeface="Calibri"/>
                          <a:ea typeface="Palatino Linotype"/>
                          <a:cs typeface="Calibri"/>
                        </a:rPr>
                        <a:t>Date</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dirty="0">
                        <a:latin typeface="Palatino Linotype"/>
                        <a:ea typeface="Palatino Linotype"/>
                        <a:cs typeface="Palatino Linotype"/>
                      </a:endParaRPr>
                    </a:p>
                    <a:p>
                      <a:pPr marL="1790700" marR="1752600" algn="ctr">
                        <a:lnSpc>
                          <a:spcPct val="115000"/>
                        </a:lnSpc>
                        <a:spcAft>
                          <a:spcPts val="0"/>
                        </a:spcAft>
                      </a:pPr>
                      <a:r>
                        <a:rPr lang="en-US" sz="1600" b="1" dirty="0">
                          <a:latin typeface="Calibri"/>
                          <a:ea typeface="Palatino Linotype"/>
                          <a:cs typeface="Calibri"/>
                        </a:rPr>
                        <a:t>Particulars</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Palatino Linotype"/>
                        <a:ea typeface="Palatino Linotype"/>
                        <a:cs typeface="Palatino Linotype"/>
                      </a:endParaRPr>
                    </a:p>
                    <a:p>
                      <a:pPr marL="72390">
                        <a:lnSpc>
                          <a:spcPct val="115000"/>
                        </a:lnSpc>
                        <a:spcAft>
                          <a:spcPts val="0"/>
                        </a:spcAft>
                      </a:pPr>
                      <a:r>
                        <a:rPr lang="en-US" sz="1600" b="1">
                          <a:latin typeface="Calibri"/>
                          <a:ea typeface="Palatino Linotype"/>
                          <a:cs typeface="Calibri"/>
                        </a:rPr>
                        <a:t>L.F.</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86690" marR="142875" indent="53340">
                        <a:lnSpc>
                          <a:spcPts val="2100"/>
                        </a:lnSpc>
                        <a:spcBef>
                          <a:spcPts val="120"/>
                        </a:spcBef>
                        <a:spcAft>
                          <a:spcPts val="0"/>
                        </a:spcAft>
                      </a:pPr>
                      <a:r>
                        <a:rPr lang="en-US" sz="1600" b="1">
                          <a:latin typeface="Calibri"/>
                          <a:ea typeface="Palatino Linotype"/>
                          <a:cs typeface="Calibri"/>
                        </a:rPr>
                        <a:t>Dr. (Rs.)</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86690" marR="142875" indent="60960">
                        <a:lnSpc>
                          <a:spcPts val="2100"/>
                        </a:lnSpc>
                        <a:spcBef>
                          <a:spcPts val="120"/>
                        </a:spcBef>
                        <a:spcAft>
                          <a:spcPts val="0"/>
                        </a:spcAft>
                      </a:pPr>
                      <a:r>
                        <a:rPr lang="en-US" sz="1600" b="1">
                          <a:latin typeface="Calibri"/>
                          <a:ea typeface="Palatino Linotype"/>
                          <a:cs typeface="Calibri"/>
                        </a:rPr>
                        <a:t>Cr. (Rs.)</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55864">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600">
                          <a:latin typeface="Calibri"/>
                          <a:ea typeface="Palatino Linotype"/>
                          <a:cs typeface="Calibri"/>
                        </a:rPr>
                        <a:t>Machinery A/c Dr.</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600">
                          <a:latin typeface="Calibri"/>
                          <a:ea typeface="Palatino Linotype"/>
                          <a:cs typeface="Calibri"/>
                        </a:rPr>
                        <a:t>10,000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55864">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600">
                          <a:latin typeface="Calibri"/>
                          <a:ea typeface="Palatino Linotype"/>
                          <a:cs typeface="Calibri"/>
                        </a:rPr>
                        <a:t>To Purchases A/c</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600">
                          <a:latin typeface="Calibri"/>
                          <a:ea typeface="Palatino Linotype"/>
                          <a:cs typeface="Calibri"/>
                        </a:rPr>
                        <a:t>10,000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988203">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ts val="2100"/>
                        </a:lnSpc>
                        <a:spcBef>
                          <a:spcPts val="60"/>
                        </a:spcBef>
                        <a:spcAft>
                          <a:spcPts val="0"/>
                        </a:spcAft>
                      </a:pPr>
                      <a:r>
                        <a:rPr lang="en-US" sz="1600" dirty="0">
                          <a:latin typeface="Calibri"/>
                          <a:ea typeface="Palatino Linotype"/>
                          <a:cs typeface="Calibri"/>
                        </a:rPr>
                        <a:t>(For</a:t>
                      </a:r>
                      <a:r>
                        <a:rPr lang="en-US" sz="1600" spc="-125" dirty="0">
                          <a:latin typeface="Calibri"/>
                          <a:ea typeface="Palatino Linotype"/>
                          <a:cs typeface="Calibri"/>
                        </a:rPr>
                        <a:t> </a:t>
                      </a:r>
                      <a:r>
                        <a:rPr lang="en-US" sz="1600" dirty="0">
                          <a:latin typeface="Calibri"/>
                          <a:ea typeface="Palatino Linotype"/>
                          <a:cs typeface="Calibri"/>
                        </a:rPr>
                        <a:t>Purchases</a:t>
                      </a:r>
                      <a:r>
                        <a:rPr lang="en-US" sz="1600" spc="-120" dirty="0">
                          <a:latin typeface="Calibri"/>
                          <a:ea typeface="Palatino Linotype"/>
                          <a:cs typeface="Calibri"/>
                        </a:rPr>
                        <a:t> </a:t>
                      </a:r>
                      <a:r>
                        <a:rPr lang="en-US" sz="1600" dirty="0">
                          <a:latin typeface="Calibri"/>
                          <a:ea typeface="Palatino Linotype"/>
                          <a:cs typeface="Calibri"/>
                        </a:rPr>
                        <a:t>of</a:t>
                      </a:r>
                      <a:r>
                        <a:rPr lang="en-US" sz="1600" spc="-120" dirty="0">
                          <a:latin typeface="Calibri"/>
                          <a:ea typeface="Palatino Linotype"/>
                          <a:cs typeface="Calibri"/>
                        </a:rPr>
                        <a:t> </a:t>
                      </a:r>
                      <a:r>
                        <a:rPr lang="en-US" sz="1600" dirty="0">
                          <a:latin typeface="Calibri"/>
                          <a:ea typeface="Palatino Linotype"/>
                          <a:cs typeface="Calibri"/>
                        </a:rPr>
                        <a:t>machinery</a:t>
                      </a:r>
                      <a:r>
                        <a:rPr lang="en-US" sz="1600" spc="-120" dirty="0">
                          <a:latin typeface="Calibri"/>
                          <a:ea typeface="Palatino Linotype"/>
                          <a:cs typeface="Calibri"/>
                        </a:rPr>
                        <a:t> </a:t>
                      </a:r>
                      <a:r>
                        <a:rPr lang="en-US" sz="1600" dirty="0">
                          <a:latin typeface="Calibri"/>
                          <a:ea typeface="Palatino Linotype"/>
                          <a:cs typeface="Calibri"/>
                        </a:rPr>
                        <a:t>wrongly</a:t>
                      </a:r>
                      <a:r>
                        <a:rPr lang="en-US" sz="1600" spc="-125" dirty="0">
                          <a:latin typeface="Calibri"/>
                          <a:ea typeface="Palatino Linotype"/>
                          <a:cs typeface="Calibri"/>
                        </a:rPr>
                        <a:t> </a:t>
                      </a:r>
                      <a:r>
                        <a:rPr lang="en-US" sz="1600" dirty="0">
                          <a:latin typeface="Calibri"/>
                          <a:ea typeface="Palatino Linotype"/>
                          <a:cs typeface="Calibri"/>
                        </a:rPr>
                        <a:t>debited</a:t>
                      </a:r>
                      <a:r>
                        <a:rPr lang="en-US" sz="1600" spc="-120" dirty="0">
                          <a:latin typeface="Calibri"/>
                          <a:ea typeface="Palatino Linotype"/>
                          <a:cs typeface="Calibri"/>
                        </a:rPr>
                        <a:t> </a:t>
                      </a:r>
                      <a:r>
                        <a:rPr lang="en-US" sz="1600" dirty="0">
                          <a:latin typeface="Calibri"/>
                          <a:ea typeface="Palatino Linotype"/>
                          <a:cs typeface="Calibri"/>
                        </a:rPr>
                        <a:t>to</a:t>
                      </a:r>
                      <a:r>
                        <a:rPr lang="en-US" sz="1600" spc="-120" dirty="0">
                          <a:latin typeface="Calibri"/>
                          <a:ea typeface="Palatino Linotype"/>
                          <a:cs typeface="Calibri"/>
                        </a:rPr>
                        <a:t> </a:t>
                      </a:r>
                      <a:r>
                        <a:rPr lang="en-US" sz="1600" dirty="0">
                          <a:latin typeface="Calibri"/>
                          <a:ea typeface="Palatino Linotype"/>
                          <a:cs typeface="Calibri"/>
                        </a:rPr>
                        <a:t>Purchases A/c)</a:t>
                      </a:r>
                      <a:endParaRPr lang="en-US" sz="16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049" name="Rectangle 1"/>
          <p:cNvSpPr>
            <a:spLocks noChangeArrowheads="1"/>
          </p:cNvSpPr>
          <p:nvPr/>
        </p:nvSpPr>
        <p:spPr bwMode="auto">
          <a:xfrm>
            <a:off x="1334278" y="802433"/>
            <a:ext cx="780972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296863" algn="l"/>
              </a:tabLst>
            </a:pPr>
            <a:r>
              <a:rPr kumimoji="0" lang="en-US" sz="18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When an account has wrongly been Credited in place of another account. Example </a:t>
            </a:r>
            <a:r>
              <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t>
            </a:r>
          </a:p>
          <a:p>
            <a:pPr marL="0" marR="0" lvl="0" indent="0" algn="l" defTabSz="914400" rtl="0" eaLnBrk="1" fontAlgn="base" latinLnBrk="0" hangingPunct="1">
              <a:lnSpc>
                <a:spcPct val="100000"/>
              </a:lnSpc>
              <a:spcBef>
                <a:spcPct val="0"/>
              </a:spcBef>
              <a:spcAft>
                <a:spcPct val="0"/>
              </a:spcAft>
              <a:buClrTx/>
              <a:buSzTx/>
              <a:buFontTx/>
              <a:buChar char="•"/>
              <a:tabLst>
                <a:tab pos="296863" algn="l"/>
              </a:tabLst>
            </a:pPr>
            <a:endPar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96863" algn="l"/>
              </a:tabLst>
            </a:pPr>
            <a:r>
              <a:rPr kumimoji="0" lang="en-US" sz="18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Rs. 5,000 received from the sale of old furniture has been Credited to Sale A/c. Solution : This error also affects the two A/c</a:t>
            </a:r>
          </a:p>
          <a:p>
            <a:pPr marL="0" marR="0" lvl="0" indent="0" algn="l" defTabSz="914400" rtl="0" eaLnBrk="1" fontAlgn="base" latinLnBrk="0" hangingPunct="1">
              <a:lnSpc>
                <a:spcPct val="100000"/>
              </a:lnSpc>
              <a:spcBef>
                <a:spcPct val="0"/>
              </a:spcBef>
              <a:spcAft>
                <a:spcPct val="0"/>
              </a:spcAft>
              <a:buClrTx/>
              <a:buSzTx/>
              <a:buFontTx/>
              <a:buChar char="•"/>
              <a:tabLst>
                <a:tab pos="296863"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6863"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Furniture A/c is not Credited hence its credit side is short by 5,000. Sales A/c is credited by mistake its credit side is excess of 5,000.</a:t>
            </a:r>
          </a:p>
          <a:p>
            <a:pPr marL="0" marR="0" lvl="0" indent="0" algn="l" defTabSz="914400" rtl="0" eaLnBrk="0" fontAlgn="base" latinLnBrk="0" hangingPunct="0">
              <a:lnSpc>
                <a:spcPct val="100000"/>
              </a:lnSpc>
              <a:spcBef>
                <a:spcPct val="0"/>
              </a:spcBef>
              <a:spcAft>
                <a:spcPct val="0"/>
              </a:spcAft>
              <a:buClrTx/>
              <a:buSzTx/>
              <a:buFontTx/>
              <a:buChar char="•"/>
              <a:tabLst>
                <a:tab pos="296863"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96863" algn="l"/>
              </a:tabLst>
            </a:pPr>
            <a:r>
              <a:rPr kumimoji="0" lang="en-US" sz="18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Therefore for rectifying this mistake Sales A/c will be debited because it was wrongly Credited and Furniture A/c which was not Credited earlier will now be credited by 5,000.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a:alphaModFix/>
          </a:blip>
          <a:srcRect/>
          <a:stretch/>
        </p:blipFill>
        <p:spPr>
          <a:xfrm>
            <a:off x="7699629" y="3735309"/>
            <a:ext cx="1170475" cy="1170475"/>
          </a:xfrm>
          <a:prstGeom prst="rect">
            <a:avLst/>
          </a:prstGeom>
          <a:noFill/>
          <a:ln>
            <a:noFill/>
          </a:ln>
        </p:spPr>
      </p:pic>
      <p:graphicFrame>
        <p:nvGraphicFramePr>
          <p:cNvPr id="5" name="Table 4"/>
          <p:cNvGraphicFramePr>
            <a:graphicFrameLocks noGrp="1"/>
          </p:cNvGraphicFramePr>
          <p:nvPr/>
        </p:nvGraphicFramePr>
        <p:xfrm>
          <a:off x="1524000" y="942393"/>
          <a:ext cx="7190791" cy="2360742"/>
        </p:xfrm>
        <a:graphic>
          <a:graphicData uri="http://schemas.openxmlformats.org/drawingml/2006/table">
            <a:tbl>
              <a:tblPr/>
              <a:tblGrid>
                <a:gridCol w="540661"/>
                <a:gridCol w="4487486"/>
                <a:gridCol w="459562"/>
                <a:gridCol w="851541"/>
                <a:gridCol w="851541"/>
              </a:tblGrid>
              <a:tr h="670837">
                <a:tc>
                  <a:txBody>
                    <a:bodyPr/>
                    <a:lstStyle/>
                    <a:p>
                      <a:pPr marL="88265">
                        <a:lnSpc>
                          <a:spcPct val="115000"/>
                        </a:lnSpc>
                        <a:spcBef>
                          <a:spcPts val="685"/>
                        </a:spcBef>
                        <a:spcAft>
                          <a:spcPts val="0"/>
                        </a:spcAft>
                      </a:pPr>
                      <a:r>
                        <a:rPr lang="en-US" sz="1800" b="1" dirty="0">
                          <a:latin typeface="Calibri"/>
                          <a:ea typeface="Palatino Linotype"/>
                          <a:cs typeface="Calibri"/>
                        </a:rPr>
                        <a:t>Date</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663700" marR="1625600" algn="ctr">
                        <a:lnSpc>
                          <a:spcPct val="115000"/>
                        </a:lnSpc>
                        <a:spcBef>
                          <a:spcPts val="685"/>
                        </a:spcBef>
                        <a:spcAft>
                          <a:spcPts val="0"/>
                        </a:spcAft>
                      </a:pPr>
                      <a:r>
                        <a:rPr lang="en-US" sz="1800" b="1">
                          <a:latin typeface="Calibri"/>
                          <a:ea typeface="Palatino Linotype"/>
                          <a:cs typeface="Calibri"/>
                        </a:rPr>
                        <a:t>Particulars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85090">
                        <a:lnSpc>
                          <a:spcPct val="115000"/>
                        </a:lnSpc>
                        <a:spcBef>
                          <a:spcPts val="685"/>
                        </a:spcBef>
                        <a:spcAft>
                          <a:spcPts val="0"/>
                        </a:spcAft>
                      </a:pPr>
                      <a:r>
                        <a:rPr lang="en-US" sz="1800" b="1">
                          <a:latin typeface="Calibri"/>
                          <a:ea typeface="Palatino Linotype"/>
                          <a:cs typeface="Calibri"/>
                        </a:rPr>
                        <a:t>L.F.</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96520">
                        <a:lnSpc>
                          <a:spcPct val="115000"/>
                        </a:lnSpc>
                        <a:spcBef>
                          <a:spcPts val="685"/>
                        </a:spcBef>
                        <a:spcAft>
                          <a:spcPts val="0"/>
                        </a:spcAft>
                      </a:pPr>
                      <a:r>
                        <a:rPr lang="en-US" sz="1800" b="1">
                          <a:latin typeface="Calibri"/>
                          <a:ea typeface="Palatino Linotype"/>
                          <a:cs typeface="Calibri"/>
                        </a:rPr>
                        <a:t>Dr. (Rs.)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04140">
                        <a:lnSpc>
                          <a:spcPct val="115000"/>
                        </a:lnSpc>
                        <a:spcBef>
                          <a:spcPts val="685"/>
                        </a:spcBef>
                        <a:spcAft>
                          <a:spcPts val="0"/>
                        </a:spcAft>
                      </a:pPr>
                      <a:r>
                        <a:rPr lang="en-US" sz="1800" b="1">
                          <a:latin typeface="Calibri"/>
                          <a:ea typeface="Palatino Linotype"/>
                          <a:cs typeface="Calibri"/>
                        </a:rPr>
                        <a:t>Cr. (Rs.)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38533">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800" dirty="0">
                          <a:latin typeface="Calibri"/>
                          <a:ea typeface="Palatino Linotype"/>
                          <a:cs typeface="Calibri"/>
                        </a:rPr>
                        <a:t>Sales A/c Dr.</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800">
                          <a:latin typeface="Calibri"/>
                          <a:ea typeface="Palatino Linotype"/>
                          <a:cs typeface="Calibri"/>
                        </a:rPr>
                        <a:t>5,000</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538533">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800">
                          <a:latin typeface="Calibri"/>
                          <a:ea typeface="Palatino Linotype"/>
                          <a:cs typeface="Calibri"/>
                        </a:rPr>
                        <a:t>To Furniture A/c</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800">
                          <a:latin typeface="Calibri"/>
                          <a:ea typeface="Palatino Linotype"/>
                          <a:cs typeface="Calibri"/>
                        </a:rPr>
                        <a:t>5,000</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38533">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800">
                          <a:latin typeface="Calibri"/>
                          <a:ea typeface="Palatino Linotype"/>
                          <a:cs typeface="Calibri"/>
                        </a:rPr>
                        <a:t>(Sales of old Furniture wrongly Credited to Sales A/c)</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8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
        <p:nvSpPr>
          <p:cNvPr id="10241" name="Rectangle 1"/>
          <p:cNvSpPr>
            <a:spLocks noChangeArrowheads="1"/>
          </p:cNvSpPr>
          <p:nvPr/>
        </p:nvSpPr>
        <p:spPr bwMode="auto">
          <a:xfrm>
            <a:off x="1436914" y="382555"/>
            <a:ext cx="7707086" cy="538609"/>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Hence Rectifying Entry is</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48129" name="Rectangle 1"/>
          <p:cNvSpPr>
            <a:spLocks noChangeArrowheads="1"/>
          </p:cNvSpPr>
          <p:nvPr/>
        </p:nvSpPr>
        <p:spPr bwMode="auto">
          <a:xfrm>
            <a:off x="1362268" y="373224"/>
            <a:ext cx="7781731" cy="2539157"/>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rPr>
              <a:t>Objectives or Functions of Trial Balance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It helps in ascertaining the arithmetic accuracy of ledger accounts.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Helps in locating errors.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Provides the summary of Ledger A/cs.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ea typeface="Times New Roman" pitchFamily="18" charset="0"/>
                <a:cs typeface="Mangal" pitchFamily="18" charset="0"/>
              </a:rPr>
              <a:t> Helps in the preparation of Final A/cs.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CLASS-63</a:t>
            </a:r>
            <a:endParaRPr b="1"/>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6" name="Table 5"/>
          <p:cNvGraphicFramePr>
            <a:graphicFrameLocks noGrp="1"/>
          </p:cNvGraphicFramePr>
          <p:nvPr/>
        </p:nvGraphicFramePr>
        <p:xfrm>
          <a:off x="1524000" y="2752531"/>
          <a:ext cx="7181461" cy="1699431"/>
        </p:xfrm>
        <a:graphic>
          <a:graphicData uri="http://schemas.openxmlformats.org/drawingml/2006/table">
            <a:tbl>
              <a:tblPr/>
              <a:tblGrid>
                <a:gridCol w="526460"/>
                <a:gridCol w="4562659"/>
                <a:gridCol w="445466"/>
                <a:gridCol w="823438"/>
                <a:gridCol w="823438"/>
              </a:tblGrid>
              <a:tr h="441068">
                <a:tc>
                  <a:txBody>
                    <a:bodyPr/>
                    <a:lstStyle/>
                    <a:p>
                      <a:pPr marL="81915">
                        <a:lnSpc>
                          <a:spcPct val="115000"/>
                        </a:lnSpc>
                        <a:spcBef>
                          <a:spcPts val="685"/>
                        </a:spcBef>
                        <a:spcAft>
                          <a:spcPts val="0"/>
                        </a:spcAft>
                      </a:pPr>
                      <a:r>
                        <a:rPr lang="en-US" sz="1600" b="1">
                          <a:solidFill>
                            <a:srgbClr val="FF0000"/>
                          </a:solidFill>
                          <a:latin typeface="Calibri"/>
                          <a:ea typeface="Palatino Linotype"/>
                          <a:cs typeface="Calibri"/>
                        </a:rPr>
                        <a:t>Date</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701800" marR="1663700" algn="ctr">
                        <a:lnSpc>
                          <a:spcPct val="115000"/>
                        </a:lnSpc>
                        <a:spcBef>
                          <a:spcPts val="685"/>
                        </a:spcBef>
                        <a:spcAft>
                          <a:spcPts val="0"/>
                        </a:spcAft>
                      </a:pPr>
                      <a:r>
                        <a:rPr lang="en-US" sz="1600" b="1">
                          <a:solidFill>
                            <a:srgbClr val="FF0000"/>
                          </a:solidFill>
                          <a:latin typeface="Calibri"/>
                          <a:ea typeface="Palatino Linotype"/>
                          <a:cs typeface="Calibri"/>
                        </a:rPr>
                        <a:t>Particulars</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78740">
                        <a:lnSpc>
                          <a:spcPct val="115000"/>
                        </a:lnSpc>
                        <a:spcBef>
                          <a:spcPts val="685"/>
                        </a:spcBef>
                        <a:spcAft>
                          <a:spcPts val="0"/>
                        </a:spcAft>
                      </a:pPr>
                      <a:r>
                        <a:rPr lang="en-US" sz="1600" b="1">
                          <a:solidFill>
                            <a:srgbClr val="FF0000"/>
                          </a:solidFill>
                          <a:latin typeface="Calibri"/>
                          <a:ea typeface="Palatino Linotype"/>
                          <a:cs typeface="Calibri"/>
                        </a:rPr>
                        <a:t>L.F.</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83820">
                        <a:lnSpc>
                          <a:spcPct val="115000"/>
                        </a:lnSpc>
                        <a:spcBef>
                          <a:spcPts val="685"/>
                        </a:spcBef>
                        <a:spcAft>
                          <a:spcPts val="0"/>
                        </a:spcAft>
                      </a:pPr>
                      <a:r>
                        <a:rPr lang="en-US" sz="1600" b="1">
                          <a:solidFill>
                            <a:srgbClr val="FF0000"/>
                          </a:solidFill>
                          <a:latin typeface="Calibri"/>
                          <a:ea typeface="Palatino Linotype"/>
                          <a:cs typeface="Calibri"/>
                        </a:rPr>
                        <a:t>Dr. (Rs.)</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91440">
                        <a:lnSpc>
                          <a:spcPct val="115000"/>
                        </a:lnSpc>
                        <a:spcBef>
                          <a:spcPts val="685"/>
                        </a:spcBef>
                        <a:spcAft>
                          <a:spcPts val="0"/>
                        </a:spcAft>
                      </a:pPr>
                      <a:r>
                        <a:rPr lang="en-US" sz="1600" b="1">
                          <a:solidFill>
                            <a:srgbClr val="FF0000"/>
                          </a:solidFill>
                          <a:latin typeface="Calibri"/>
                          <a:ea typeface="Palatino Linotype"/>
                          <a:cs typeface="Calibri"/>
                        </a:rPr>
                        <a:t>Cr. (Rs.)</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56830">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600">
                          <a:latin typeface="Calibri"/>
                          <a:ea typeface="Palatino Linotype"/>
                          <a:cs typeface="Calibri"/>
                        </a:rPr>
                        <a:t>Seema A/c Dr.</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600">
                          <a:latin typeface="Calibri"/>
                          <a:ea typeface="Palatino Linotype"/>
                          <a:cs typeface="Calibri"/>
                        </a:rPr>
                        <a:t>90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56830">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600">
                          <a:latin typeface="Calibri"/>
                          <a:ea typeface="Palatino Linotype"/>
                          <a:cs typeface="Calibri"/>
                        </a:rPr>
                        <a:t>To Sales A/c</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ct val="115000"/>
                        </a:lnSpc>
                        <a:spcBef>
                          <a:spcPts val="540"/>
                        </a:spcBef>
                        <a:spcAft>
                          <a:spcPts val="0"/>
                        </a:spcAft>
                      </a:pPr>
                      <a:r>
                        <a:rPr lang="en-US" sz="1600">
                          <a:latin typeface="Calibri"/>
                          <a:ea typeface="Palatino Linotype"/>
                          <a:cs typeface="Calibri"/>
                        </a:rPr>
                        <a:t>90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56830">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540"/>
                        </a:spcBef>
                        <a:spcAft>
                          <a:spcPts val="0"/>
                        </a:spcAft>
                      </a:pPr>
                      <a:r>
                        <a:rPr lang="en-US" sz="1600">
                          <a:latin typeface="Calibri"/>
                          <a:ea typeface="Palatino Linotype"/>
                          <a:cs typeface="Calibri"/>
                        </a:rPr>
                        <a:t>(For goods sold to Seema for 540 wrongly entered 450.)</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6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
        <p:nvSpPr>
          <p:cNvPr id="5121" name="Rectangle 1"/>
          <p:cNvSpPr>
            <a:spLocks noChangeArrowheads="1"/>
          </p:cNvSpPr>
          <p:nvPr/>
        </p:nvSpPr>
        <p:spPr bwMode="auto">
          <a:xfrm>
            <a:off x="1240970" y="466530"/>
            <a:ext cx="7903029"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50838" algn="l"/>
              </a:tabLst>
            </a:pPr>
            <a:r>
              <a:rPr kumimoji="0" lang="en-US" sz="16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When there is a short debit in one A/c and a short Credit another A/c. Example :</a:t>
            </a:r>
            <a:r>
              <a:rPr kumimoji="0" lang="en-US" sz="16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Goods sold to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Seema</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for 540 was entered in the Sales Book as 450.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50838" algn="l"/>
              </a:tabLst>
            </a:pPr>
            <a:r>
              <a:rPr kumimoji="0" lang="en-US" sz="16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Solution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0838"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Here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Seema's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A/c is debited by 90 short and Sales A/c is credited by 90 short.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50838"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Therefore rectification will be done by Debiting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Seema's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A/c Crediting Sales A/c. Hence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50838"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Rectifying entry is: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50838"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55;p13"/>
          <p:cNvPicPr preferRelativeResize="0"/>
          <p:nvPr/>
        </p:nvPicPr>
        <p:blipFill rotWithShape="1">
          <a:blip r:embed="rId2">
            <a:alphaModFix/>
          </a:blip>
          <a:srcRect/>
          <a:stretch/>
        </p:blipFill>
        <p:spPr>
          <a:xfrm>
            <a:off x="7973525" y="3973025"/>
            <a:ext cx="1170475" cy="1170475"/>
          </a:xfrm>
          <a:prstGeom prst="rect">
            <a:avLst/>
          </a:prstGeom>
          <a:noFill/>
          <a:ln>
            <a:noFill/>
          </a:ln>
        </p:spPr>
      </p:pic>
      <p:graphicFrame>
        <p:nvGraphicFramePr>
          <p:cNvPr id="6" name="Table 5"/>
          <p:cNvGraphicFramePr>
            <a:graphicFrameLocks noGrp="1"/>
          </p:cNvGraphicFramePr>
          <p:nvPr/>
        </p:nvGraphicFramePr>
        <p:xfrm>
          <a:off x="1524000" y="2116549"/>
          <a:ext cx="7498703" cy="2035116"/>
        </p:xfrm>
        <a:graphic>
          <a:graphicData uri="http://schemas.openxmlformats.org/drawingml/2006/table">
            <a:tbl>
              <a:tblPr/>
              <a:tblGrid>
                <a:gridCol w="535621"/>
                <a:gridCol w="5130690"/>
                <a:gridCol w="451050"/>
                <a:gridCol w="690671"/>
                <a:gridCol w="690671"/>
              </a:tblGrid>
              <a:tr h="847499">
                <a:tc>
                  <a:txBody>
                    <a:bodyPr/>
                    <a:lstStyle/>
                    <a:p>
                      <a:pPr algn="l">
                        <a:lnSpc>
                          <a:spcPct val="115000"/>
                        </a:lnSpc>
                        <a:spcAft>
                          <a:spcPts val="0"/>
                        </a:spcAft>
                      </a:pPr>
                      <a:endParaRPr lang="en-US" sz="1800" dirty="0">
                        <a:latin typeface="Palatino Linotype"/>
                        <a:ea typeface="Palatino Linotype"/>
                        <a:cs typeface="Palatino Linotype"/>
                      </a:endParaRPr>
                    </a:p>
                    <a:p>
                      <a:pPr marL="75565" algn="l">
                        <a:lnSpc>
                          <a:spcPct val="115000"/>
                        </a:lnSpc>
                        <a:spcAft>
                          <a:spcPts val="0"/>
                        </a:spcAft>
                      </a:pPr>
                      <a:r>
                        <a:rPr lang="en-US" sz="1800" b="1" dirty="0">
                          <a:latin typeface="Calibri"/>
                          <a:ea typeface="Palatino Linotype"/>
                          <a:cs typeface="Calibri"/>
                        </a:rPr>
                        <a:t>Date</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lnSpc>
                          <a:spcPct val="115000"/>
                        </a:lnSpc>
                        <a:spcAft>
                          <a:spcPts val="0"/>
                        </a:spcAft>
                      </a:pPr>
                      <a:endParaRPr lang="en-US" sz="1800">
                        <a:latin typeface="Palatino Linotype"/>
                        <a:ea typeface="Palatino Linotype"/>
                        <a:cs typeface="Palatino Linotype"/>
                      </a:endParaRPr>
                    </a:p>
                    <a:p>
                      <a:pPr marL="1866900" marR="1828800" algn="ctr">
                        <a:lnSpc>
                          <a:spcPct val="115000"/>
                        </a:lnSpc>
                        <a:spcAft>
                          <a:spcPts val="0"/>
                        </a:spcAft>
                      </a:pPr>
                      <a:r>
                        <a:rPr lang="en-US" sz="1800" b="1">
                          <a:latin typeface="Calibri"/>
                          <a:ea typeface="Palatino Linotype"/>
                          <a:cs typeface="Calibri"/>
                        </a:rPr>
                        <a:t>Particulars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lnSpc>
                          <a:spcPct val="115000"/>
                        </a:lnSpc>
                        <a:spcAft>
                          <a:spcPts val="0"/>
                        </a:spcAft>
                      </a:pPr>
                      <a:endParaRPr lang="en-US" sz="1800">
                        <a:latin typeface="Palatino Linotype"/>
                        <a:ea typeface="Palatino Linotype"/>
                        <a:cs typeface="Palatino Linotype"/>
                      </a:endParaRPr>
                    </a:p>
                    <a:p>
                      <a:pPr marL="72390" algn="l">
                        <a:lnSpc>
                          <a:spcPct val="115000"/>
                        </a:lnSpc>
                        <a:spcAft>
                          <a:spcPts val="0"/>
                        </a:spcAft>
                      </a:pPr>
                      <a:r>
                        <a:rPr lang="en-US" sz="1800" b="1">
                          <a:latin typeface="Calibri"/>
                          <a:ea typeface="Palatino Linotype"/>
                          <a:cs typeface="Calibri"/>
                        </a:rPr>
                        <a:t>L.F.</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48590" marR="104775" indent="53340" algn="l">
                        <a:lnSpc>
                          <a:spcPts val="2100"/>
                        </a:lnSpc>
                        <a:spcBef>
                          <a:spcPts val="120"/>
                        </a:spcBef>
                        <a:spcAft>
                          <a:spcPts val="0"/>
                        </a:spcAft>
                      </a:pPr>
                      <a:r>
                        <a:rPr lang="en-US" sz="1800" b="1">
                          <a:latin typeface="Calibri"/>
                          <a:ea typeface="Palatino Linotype"/>
                          <a:cs typeface="Calibri"/>
                        </a:rPr>
                        <a:t>Dr. (Rs.)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148590" marR="104775" indent="60960" algn="l">
                        <a:lnSpc>
                          <a:spcPts val="2100"/>
                        </a:lnSpc>
                        <a:spcBef>
                          <a:spcPts val="120"/>
                        </a:spcBef>
                        <a:spcAft>
                          <a:spcPts val="0"/>
                        </a:spcAft>
                      </a:pPr>
                      <a:r>
                        <a:rPr lang="en-US" sz="1800" b="1">
                          <a:latin typeface="Calibri"/>
                          <a:ea typeface="Palatino Linotype"/>
                          <a:cs typeface="Calibri"/>
                        </a:rPr>
                        <a:t>Cr. (Rs.)</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313134">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540"/>
                        </a:spcBef>
                        <a:spcAft>
                          <a:spcPts val="0"/>
                        </a:spcAft>
                      </a:pPr>
                      <a:r>
                        <a:rPr lang="en-US" sz="1800">
                          <a:latin typeface="Calibri"/>
                          <a:ea typeface="Palatino Linotype"/>
                          <a:cs typeface="Calibri"/>
                        </a:rPr>
                        <a:t>Mohan Dr.</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algn="l">
                        <a:lnSpc>
                          <a:spcPct val="115000"/>
                        </a:lnSpc>
                        <a:spcBef>
                          <a:spcPts val="540"/>
                        </a:spcBef>
                        <a:spcAft>
                          <a:spcPts val="0"/>
                        </a:spcAft>
                      </a:pPr>
                      <a:r>
                        <a:rPr lang="en-US" sz="1800">
                          <a:latin typeface="Calibri"/>
                          <a:ea typeface="Palatino Linotype"/>
                          <a:cs typeface="Calibri"/>
                        </a:rPr>
                        <a:t>2,700</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r h="313134">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540"/>
                        </a:spcBef>
                        <a:spcAft>
                          <a:spcPts val="0"/>
                        </a:spcAft>
                      </a:pPr>
                      <a:r>
                        <a:rPr lang="en-US" sz="1800" dirty="0">
                          <a:latin typeface="Calibri"/>
                          <a:ea typeface="Palatino Linotype"/>
                          <a:cs typeface="Calibri"/>
                        </a:rPr>
                        <a:t>To Purchases A/c</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gn="l">
                        <a:lnSpc>
                          <a:spcPct val="115000"/>
                        </a:lnSpc>
                        <a:spcBef>
                          <a:spcPts val="540"/>
                        </a:spcBef>
                        <a:spcAft>
                          <a:spcPts val="0"/>
                        </a:spcAft>
                      </a:pPr>
                      <a:r>
                        <a:rPr lang="en-US" sz="1800">
                          <a:latin typeface="Calibri"/>
                          <a:ea typeface="Palatino Linotype"/>
                          <a:cs typeface="Calibri"/>
                        </a:rPr>
                        <a:t>2,700</a:t>
                      </a:r>
                      <a:endParaRPr lang="en-US" sz="18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56681">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83820" algn="l">
                        <a:lnSpc>
                          <a:spcPts val="2100"/>
                        </a:lnSpc>
                        <a:spcBef>
                          <a:spcPts val="60"/>
                        </a:spcBef>
                        <a:spcAft>
                          <a:spcPts val="0"/>
                        </a:spcAft>
                      </a:pPr>
                      <a:r>
                        <a:rPr lang="en-US" sz="1800" dirty="0">
                          <a:latin typeface="Calibri"/>
                          <a:ea typeface="Palatino Linotype"/>
                          <a:cs typeface="Calibri"/>
                        </a:rPr>
                        <a:t>(For</a:t>
                      </a:r>
                      <a:r>
                        <a:rPr lang="en-US" sz="1800" spc="-120" dirty="0">
                          <a:latin typeface="Calibri"/>
                          <a:ea typeface="Palatino Linotype"/>
                          <a:cs typeface="Calibri"/>
                        </a:rPr>
                        <a:t> </a:t>
                      </a:r>
                      <a:r>
                        <a:rPr lang="en-US" sz="1800" dirty="0">
                          <a:latin typeface="Calibri"/>
                          <a:ea typeface="Palatino Linotype"/>
                          <a:cs typeface="Calibri"/>
                        </a:rPr>
                        <a:t>purchases</a:t>
                      </a:r>
                      <a:r>
                        <a:rPr lang="en-US" sz="1800" spc="-120" dirty="0">
                          <a:latin typeface="Calibri"/>
                          <a:ea typeface="Palatino Linotype"/>
                          <a:cs typeface="Calibri"/>
                        </a:rPr>
                        <a:t> </a:t>
                      </a:r>
                      <a:r>
                        <a:rPr lang="en-US" sz="1800" dirty="0">
                          <a:latin typeface="Calibri"/>
                          <a:ea typeface="Palatino Linotype"/>
                          <a:cs typeface="Calibri"/>
                        </a:rPr>
                        <a:t>of</a:t>
                      </a:r>
                      <a:r>
                        <a:rPr lang="en-US" sz="1800" spc="-115" dirty="0">
                          <a:latin typeface="Calibri"/>
                          <a:ea typeface="Palatino Linotype"/>
                          <a:cs typeface="Calibri"/>
                        </a:rPr>
                        <a:t> </a:t>
                      </a:r>
                      <a:r>
                        <a:rPr lang="en-US" sz="1800" dirty="0">
                          <a:latin typeface="Calibri"/>
                          <a:ea typeface="Palatino Linotype"/>
                          <a:cs typeface="Calibri"/>
                        </a:rPr>
                        <a:t>goods</a:t>
                      </a:r>
                      <a:r>
                        <a:rPr lang="en-US" sz="1800" spc="-115" dirty="0">
                          <a:latin typeface="Calibri"/>
                          <a:ea typeface="Palatino Linotype"/>
                          <a:cs typeface="Calibri"/>
                        </a:rPr>
                        <a:t> </a:t>
                      </a:r>
                      <a:r>
                        <a:rPr lang="en-US" sz="1800" dirty="0">
                          <a:latin typeface="Calibri"/>
                          <a:ea typeface="Palatino Linotype"/>
                          <a:cs typeface="Calibri"/>
                        </a:rPr>
                        <a:t>from</a:t>
                      </a:r>
                      <a:r>
                        <a:rPr lang="en-US" sz="1800" spc="-115" dirty="0">
                          <a:latin typeface="Calibri"/>
                          <a:ea typeface="Palatino Linotype"/>
                          <a:cs typeface="Calibri"/>
                        </a:rPr>
                        <a:t> </a:t>
                      </a:r>
                      <a:r>
                        <a:rPr lang="en-US" sz="1800" dirty="0">
                          <a:latin typeface="Calibri"/>
                          <a:ea typeface="Palatino Linotype"/>
                          <a:cs typeface="Calibri"/>
                        </a:rPr>
                        <a:t>Mohan</a:t>
                      </a:r>
                      <a:r>
                        <a:rPr lang="en-US" sz="1800" spc="-115" dirty="0">
                          <a:latin typeface="Calibri"/>
                          <a:ea typeface="Palatino Linotype"/>
                          <a:cs typeface="Calibri"/>
                        </a:rPr>
                        <a:t> </a:t>
                      </a:r>
                      <a:r>
                        <a:rPr lang="en-US" sz="1800" dirty="0">
                          <a:latin typeface="Calibri"/>
                          <a:ea typeface="Palatino Linotype"/>
                          <a:cs typeface="Calibri"/>
                        </a:rPr>
                        <a:t>fort</a:t>
                      </a:r>
                      <a:r>
                        <a:rPr lang="en-US" sz="1800" spc="-115" dirty="0">
                          <a:latin typeface="Calibri"/>
                          <a:ea typeface="Palatino Linotype"/>
                          <a:cs typeface="Calibri"/>
                        </a:rPr>
                        <a:t> </a:t>
                      </a:r>
                      <a:r>
                        <a:rPr lang="en-US" sz="1800" dirty="0">
                          <a:latin typeface="Calibri"/>
                          <a:ea typeface="Palatino Linotype"/>
                          <a:cs typeface="Calibri"/>
                        </a:rPr>
                        <a:t>300</a:t>
                      </a:r>
                      <a:r>
                        <a:rPr lang="en-US" sz="1800" spc="-120" dirty="0">
                          <a:latin typeface="Calibri"/>
                          <a:ea typeface="Palatino Linotype"/>
                          <a:cs typeface="Calibri"/>
                        </a:rPr>
                        <a:t> </a:t>
                      </a:r>
                      <a:r>
                        <a:rPr lang="en-US" sz="1800" dirty="0">
                          <a:latin typeface="Calibri"/>
                          <a:ea typeface="Palatino Linotype"/>
                          <a:cs typeface="Calibri"/>
                        </a:rPr>
                        <a:t>wrongly entered Rs.</a:t>
                      </a:r>
                      <a:r>
                        <a:rPr lang="en-US" sz="1800" spc="-50" dirty="0">
                          <a:latin typeface="Calibri"/>
                          <a:ea typeface="Palatino Linotype"/>
                          <a:cs typeface="Calibri"/>
                        </a:rPr>
                        <a:t> </a:t>
                      </a:r>
                      <a:r>
                        <a:rPr lang="en-US" sz="1800" dirty="0">
                          <a:latin typeface="Calibri"/>
                          <a:ea typeface="Palatino Linotype"/>
                          <a:cs typeface="Calibri"/>
                        </a:rPr>
                        <a:t>3000)</a:t>
                      </a:r>
                      <a:endParaRPr lang="en-US" sz="18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gn="l">
                        <a:lnSpc>
                          <a:spcPct val="115000"/>
                        </a:lnSpc>
                        <a:spcAft>
                          <a:spcPts val="0"/>
                        </a:spcAft>
                      </a:pPr>
                      <a:endParaRPr lang="en-US" sz="180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gn="l">
                        <a:lnSpc>
                          <a:spcPct val="115000"/>
                        </a:lnSpc>
                        <a:spcAft>
                          <a:spcPts val="0"/>
                        </a:spcAft>
                      </a:pPr>
                      <a:endParaRPr lang="en-US" sz="1800" dirty="0">
                        <a:latin typeface="Calibri"/>
                        <a:ea typeface="Palatino Linotype"/>
                        <a:cs typeface="Calibri"/>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sp>
        <p:nvSpPr>
          <p:cNvPr id="3073" name="Rectangle 1"/>
          <p:cNvSpPr>
            <a:spLocks noChangeArrowheads="1"/>
          </p:cNvSpPr>
          <p:nvPr/>
        </p:nvSpPr>
        <p:spPr bwMode="auto">
          <a:xfrm>
            <a:off x="1278294" y="0"/>
            <a:ext cx="7865706" cy="2262158"/>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60325" algn="l" defTabSz="914400" rtl="0" eaLnBrk="1" fontAlgn="base" latinLnBrk="0" hangingPunct="1">
              <a:lnSpc>
                <a:spcPct val="100000"/>
              </a:lnSpc>
              <a:spcBef>
                <a:spcPct val="0"/>
              </a:spcBef>
              <a:spcAft>
                <a:spcPct val="0"/>
              </a:spcAft>
              <a:buClrTx/>
              <a:buSzTx/>
              <a:buFontTx/>
              <a:buChar char="•"/>
              <a:tabLst>
                <a:tab pos="357188" algn="l"/>
              </a:tabLst>
            </a:pPr>
            <a:r>
              <a:rPr kumimoji="0" lang="en-US" sz="1600" b="1" i="0" u="none" strike="noStrike" cap="none" normalizeH="0" baseline="0" dirty="0" smtClean="0">
                <a:ln>
                  <a:noFill/>
                </a:ln>
                <a:solidFill>
                  <a:srgbClr val="FF0000"/>
                </a:solidFill>
                <a:effectLst/>
                <a:latin typeface="Arial" pitchFamily="34" charset="0"/>
                <a:ea typeface="Palatino Linotype" pitchFamily="18" charset="0"/>
                <a:cs typeface="Calibri" pitchFamily="34" charset="0"/>
              </a:rPr>
              <a:t>When there is an Excess Debit in on A/c and Excess Credit in an-other A/c. Example:</a:t>
            </a:r>
            <a:r>
              <a:rPr kumimoji="0" lang="en-US" sz="1600" b="1"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Goods Purchases from Mohan is Debited and credited by 3,000 instead of 300 i.e. 2,700 more.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Char char="•"/>
              <a:tabLst>
                <a:tab pos="357188"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Here Purchases A/c is Debited by 3,000 instead or 300, i.e. 2,700 more. Mohan's Ac is also Credited by Rs. 2,700 more.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60325" algn="l" defTabSz="914400" rtl="0" eaLnBrk="0" fontAlgn="base" latinLnBrk="0" hangingPunct="0">
              <a:lnSpc>
                <a:spcPct val="100000"/>
              </a:lnSpc>
              <a:spcBef>
                <a:spcPct val="0"/>
              </a:spcBef>
              <a:spcAft>
                <a:spcPct val="0"/>
              </a:spcAft>
              <a:buClrTx/>
              <a:buSzTx/>
              <a:buFontTx/>
              <a:buChar char="•"/>
              <a:tabLst>
                <a:tab pos="357188"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Rectification will be done by debiting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Mohans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A/c &amp; Crediting Purchases A/c by Rs. 2,700 i.e. the entry in the reverse direction.</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60325" algn="l" defTabSz="914400" rtl="0" eaLnBrk="0" fontAlgn="base" latinLnBrk="0" hangingPunct="0">
              <a:lnSpc>
                <a:spcPct val="100000"/>
              </a:lnSpc>
              <a:spcBef>
                <a:spcPct val="0"/>
              </a:spcBef>
              <a:spcAft>
                <a:spcPct val="0"/>
              </a:spcAft>
              <a:buClrTx/>
              <a:buSzTx/>
              <a:buFontTx/>
              <a:buNone/>
              <a:tabLst>
                <a:tab pos="357188"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Rectifying Entry</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60325" algn="l" defTabSz="914400" rtl="0" eaLnBrk="0" fontAlgn="base" latinLnBrk="0" hangingPunct="0">
              <a:lnSpc>
                <a:spcPct val="100000"/>
              </a:lnSpc>
              <a:spcBef>
                <a:spcPct val="0"/>
              </a:spcBef>
              <a:spcAft>
                <a:spcPct val="0"/>
              </a:spcAft>
              <a:buClrTx/>
              <a:buSzTx/>
              <a:buFontTx/>
              <a:buNone/>
              <a:tabLst>
                <a:tab pos="357188"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2" name="image2.png"/>
          <p:cNvPicPr>
            <a:picLocks noChangeAspect="1" noChangeArrowheads="1"/>
          </p:cNvPicPr>
          <p:nvPr/>
        </p:nvPicPr>
        <p:blipFill>
          <a:blip r:embed="rId2"/>
          <a:srcRect/>
          <a:stretch>
            <a:fillRect/>
          </a:stretch>
        </p:blipFill>
        <p:spPr bwMode="auto">
          <a:xfrm>
            <a:off x="1547813" y="520700"/>
            <a:ext cx="168275" cy="100013"/>
          </a:xfrm>
          <a:prstGeom prst="rect">
            <a:avLst/>
          </a:prstGeom>
          <a:noFill/>
        </p:spPr>
      </p:pic>
      <p:pic>
        <p:nvPicPr>
          <p:cNvPr id="78851" name="image3.png"/>
          <p:cNvPicPr>
            <a:picLocks noChangeAspect="1" noChangeArrowheads="1"/>
          </p:cNvPicPr>
          <p:nvPr/>
        </p:nvPicPr>
        <p:blipFill>
          <a:blip r:embed="rId3"/>
          <a:srcRect/>
          <a:stretch>
            <a:fillRect/>
          </a:stretch>
        </p:blipFill>
        <p:spPr bwMode="auto">
          <a:xfrm>
            <a:off x="1687513" y="787400"/>
            <a:ext cx="168275" cy="100013"/>
          </a:xfrm>
          <a:prstGeom prst="rect">
            <a:avLst/>
          </a:prstGeom>
          <a:noFill/>
        </p:spPr>
      </p:pic>
      <p:pic>
        <p:nvPicPr>
          <p:cNvPr id="78850" name="Picture 2"/>
          <p:cNvPicPr>
            <a:picLocks noChangeAspect="1" noChangeArrowheads="1"/>
          </p:cNvPicPr>
          <p:nvPr/>
        </p:nvPicPr>
        <p:blipFill>
          <a:blip r:embed="rId3"/>
          <a:srcRect/>
          <a:stretch>
            <a:fillRect/>
          </a:stretch>
        </p:blipFill>
        <p:spPr bwMode="auto">
          <a:xfrm>
            <a:off x="1611313" y="1054100"/>
            <a:ext cx="168275" cy="100013"/>
          </a:xfrm>
          <a:prstGeom prst="rect">
            <a:avLst/>
          </a:prstGeom>
          <a:noFill/>
        </p:spPr>
      </p:pic>
      <p:pic>
        <p:nvPicPr>
          <p:cNvPr id="78849" name="Picture 1"/>
          <p:cNvPicPr>
            <a:picLocks noChangeAspect="1" noChangeArrowheads="1"/>
          </p:cNvPicPr>
          <p:nvPr/>
        </p:nvPicPr>
        <p:blipFill>
          <a:blip r:embed="rId2"/>
          <a:srcRect/>
          <a:stretch>
            <a:fillRect/>
          </a:stretch>
        </p:blipFill>
        <p:spPr bwMode="auto">
          <a:xfrm>
            <a:off x="1636713" y="1320800"/>
            <a:ext cx="168275" cy="100013"/>
          </a:xfrm>
          <a:prstGeom prst="rect">
            <a:avLst/>
          </a:prstGeom>
          <a:noFill/>
        </p:spPr>
      </p:pic>
      <p:sp>
        <p:nvSpPr>
          <p:cNvPr id="78853" name="Rectangle 5"/>
          <p:cNvSpPr>
            <a:spLocks noChangeArrowheads="1"/>
          </p:cNvSpPr>
          <p:nvPr/>
        </p:nvSpPr>
        <p:spPr bwMode="auto">
          <a:xfrm>
            <a:off x="1194318" y="447868"/>
            <a:ext cx="7949681" cy="2770931"/>
          </a:xfrm>
          <a:prstGeom prst="rect">
            <a:avLst/>
          </a:prstGeom>
          <a:noFill/>
          <a:ln w="9525">
            <a:noFill/>
            <a:miter lim="800000"/>
            <a:headEnd/>
            <a:tailEnd/>
          </a:ln>
          <a:effectLst/>
        </p:spPr>
        <p:txBody>
          <a:bodyPr vert="horz" wrap="square" lIns="114264" tIns="61893"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600" b="1" i="0" u="sng" strike="noStrike" cap="none" normalizeH="0" baseline="0" dirty="0" smtClean="0">
                <a:ln>
                  <a:noFill/>
                </a:ln>
                <a:solidFill>
                  <a:srgbClr val="FF0000"/>
                </a:solidFill>
                <a:effectLst/>
                <a:latin typeface="Arial" pitchFamily="34" charset="0"/>
                <a:ea typeface="Palatino Linotype" pitchFamily="18" charset="0"/>
                <a:cs typeface="Calibri" pitchFamily="34" charset="0"/>
              </a:rPr>
              <a:t>RECTIFICATION OF ONE SIDED ERRORS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These errors affect only one side of an Account either debit or credit. Therefore these errors affect the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Rectification of these errors is done differently in these two cases i.e.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UcParenR"/>
              <a:tabLst>
                <a:tab pos="3429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Before preparing the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romanUcParenR"/>
              <a:tabLst>
                <a:tab pos="3429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After preparing the Trial Balance.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Case I : Rectification of one sided errors before preparing Trial Balance.</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these errors are rectified before preparing Trial Balance i.e. transferring the difference in the Trial Balance to the Suspense Account. (Which will be explained late on), then it is done directly by debiting or crediting the concerned ledger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8854" name="Rectangle 6"/>
          <p:cNvSpPr>
            <a:spLocks noChangeArrowheads="1"/>
          </p:cNvSpPr>
          <p:nvPr/>
        </p:nvSpPr>
        <p:spPr bwMode="auto">
          <a:xfrm>
            <a:off x="1315616" y="3219061"/>
            <a:ext cx="791728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471613" algn="l"/>
                <a:tab pos="1525588" algn="l"/>
                <a:tab pos="1555750" algn="l"/>
                <a:tab pos="1609725" algn="l"/>
              </a:tabLst>
            </a:pPr>
            <a:r>
              <a:rPr kumimoji="0" lang="en-US"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For Short Debit	Concerned A/c is debited. For Excess Credit				Concerned A/c is debited. For Short Credit		Concerned A/c is credited. For Excess Debit			Concerned A/c is credited.</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8" name="image2.png"/>
          <p:cNvPicPr>
            <a:picLocks noChangeAspect="1" noChangeArrowheads="1"/>
          </p:cNvPicPr>
          <p:nvPr/>
        </p:nvPicPr>
        <p:blipFill>
          <a:blip r:embed="rId2"/>
          <a:srcRect/>
          <a:stretch>
            <a:fillRect/>
          </a:stretch>
        </p:blipFill>
        <p:spPr bwMode="auto">
          <a:xfrm>
            <a:off x="2881313" y="565150"/>
            <a:ext cx="168275" cy="100013"/>
          </a:xfrm>
          <a:prstGeom prst="rect">
            <a:avLst/>
          </a:prstGeom>
          <a:noFill/>
        </p:spPr>
      </p:pic>
      <p:pic>
        <p:nvPicPr>
          <p:cNvPr id="77827" name="Picture 3"/>
          <p:cNvPicPr>
            <a:picLocks noChangeAspect="1" noChangeArrowheads="1"/>
          </p:cNvPicPr>
          <p:nvPr/>
        </p:nvPicPr>
        <p:blipFill>
          <a:blip r:embed="rId2"/>
          <a:srcRect/>
          <a:stretch>
            <a:fillRect/>
          </a:stretch>
        </p:blipFill>
        <p:spPr bwMode="auto">
          <a:xfrm>
            <a:off x="3033713" y="831850"/>
            <a:ext cx="168275" cy="100013"/>
          </a:xfrm>
          <a:prstGeom prst="rect">
            <a:avLst/>
          </a:prstGeom>
          <a:noFill/>
        </p:spPr>
      </p:pic>
      <p:pic>
        <p:nvPicPr>
          <p:cNvPr id="77826" name="Picture 2"/>
          <p:cNvPicPr>
            <a:picLocks noChangeAspect="1" noChangeArrowheads="1"/>
          </p:cNvPicPr>
          <p:nvPr/>
        </p:nvPicPr>
        <p:blipFill>
          <a:blip r:embed="rId2"/>
          <a:srcRect/>
          <a:stretch>
            <a:fillRect/>
          </a:stretch>
        </p:blipFill>
        <p:spPr bwMode="auto">
          <a:xfrm>
            <a:off x="2957513" y="520700"/>
            <a:ext cx="168275" cy="100013"/>
          </a:xfrm>
          <a:prstGeom prst="rect">
            <a:avLst/>
          </a:prstGeom>
          <a:noFill/>
        </p:spPr>
      </p:pic>
      <p:pic>
        <p:nvPicPr>
          <p:cNvPr id="77825" name="image3.png"/>
          <p:cNvPicPr>
            <a:picLocks noChangeAspect="1" noChangeArrowheads="1"/>
          </p:cNvPicPr>
          <p:nvPr/>
        </p:nvPicPr>
        <p:blipFill>
          <a:blip r:embed="rId3"/>
          <a:srcRect/>
          <a:stretch>
            <a:fillRect/>
          </a:stretch>
        </p:blipFill>
        <p:spPr bwMode="auto">
          <a:xfrm>
            <a:off x="2982913" y="787400"/>
            <a:ext cx="168275" cy="100013"/>
          </a:xfrm>
          <a:prstGeom prst="rect">
            <a:avLst/>
          </a:prstGeom>
          <a:noFill/>
        </p:spPr>
      </p:pic>
      <p:sp>
        <p:nvSpPr>
          <p:cNvPr id="77829" name="Rectangle 5"/>
          <p:cNvSpPr>
            <a:spLocks noChangeArrowheads="1"/>
          </p:cNvSpPr>
          <p:nvPr/>
        </p:nvSpPr>
        <p:spPr bwMode="auto">
          <a:xfrm>
            <a:off x="1222310" y="0"/>
            <a:ext cx="7921689" cy="830997"/>
          </a:xfrm>
          <a:prstGeom prst="rect">
            <a:avLst/>
          </a:prstGeom>
          <a:noFill/>
          <a:ln w="9525">
            <a:noFill/>
            <a:miter lim="800000"/>
            <a:headEnd/>
            <a:tailEnd/>
          </a:ln>
          <a:effectLst/>
        </p:spPr>
        <p:txBody>
          <a:bodyPr vert="horz" wrap="square" lIns="114264"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Case II : Rectification of one Sided Error after preparing Trial Balance.</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the errors are detected after the preparation of Trial Balance then ever single sided error is rectified by passing a Journal entry through Suspense Account.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7830" name="Rectangle 6"/>
          <p:cNvSpPr>
            <a:spLocks noChangeArrowheads="1"/>
          </p:cNvSpPr>
          <p:nvPr/>
        </p:nvSpPr>
        <p:spPr bwMode="auto">
          <a:xfrm>
            <a:off x="1138334" y="914399"/>
            <a:ext cx="7837715"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00350" algn="l"/>
                <a:tab pos="2955925"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Short debit in one Account	Debit that Account and Credit the Suspense A/c. Excess Credit in one Account		Credit that A/c and Debit the Suspense A/c.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00350" algn="l"/>
                <a:tab pos="2955925"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7831" name="Rectangle 7"/>
          <p:cNvSpPr>
            <a:spLocks noChangeArrowheads="1"/>
          </p:cNvSpPr>
          <p:nvPr/>
        </p:nvSpPr>
        <p:spPr bwMode="auto">
          <a:xfrm>
            <a:off x="1268964" y="1586204"/>
            <a:ext cx="7520474" cy="2631490"/>
          </a:xfrm>
          <a:prstGeom prst="rect">
            <a:avLst/>
          </a:prstGeom>
          <a:noFill/>
          <a:ln w="9525">
            <a:noFill/>
            <a:miter lim="800000"/>
            <a:headEnd/>
            <a:tailEnd/>
          </a:ln>
          <a:effectLst/>
        </p:spPr>
        <p:txBody>
          <a:bodyPr vert="horz" wrap="square" lIns="114264"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Short Credit in one Account	Credit that A/c and Debit the Suspense A/c. Excess Debit in one Account		Credit that A/c and Debit the Suspense A/c.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71788" algn="l"/>
                <a:tab pos="2901950" algn="l"/>
              </a:tabLst>
            </a:pPr>
            <a:r>
              <a:rPr kumimoji="0" lang="en-US" sz="12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Suspense Account and its Disposal</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In the chapter of Trial Balance we have learnt about the Suspense A/c.</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871788" algn="l"/>
                <a:tab pos="2901950" algn="l"/>
              </a:tabLst>
            </a:pPr>
            <a:r>
              <a:rPr kumimoji="0" lang="en-US" sz="12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Important</a:t>
            </a:r>
            <a:endPar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a:t>
            </a:r>
            <a:r>
              <a:rPr kumimoji="0" lang="en-US" sz="12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inspite</a:t>
            </a: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of all the </a:t>
            </a:r>
            <a:r>
              <a:rPr kumimoji="0" lang="en-US" sz="12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eﬀorts</a:t>
            </a: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the Trial Balance does not tally the </a:t>
            </a:r>
            <a:r>
              <a:rPr kumimoji="0" lang="en-US" sz="1200" b="0" i="0" u="none" strike="noStrike" cap="none" normalizeH="0" baseline="0" dirty="0" err="1" smtClean="0">
                <a:ln>
                  <a:noFill/>
                </a:ln>
                <a:solidFill>
                  <a:schemeClr val="tx1"/>
                </a:solidFill>
                <a:effectLst/>
                <a:latin typeface="Arial" pitchFamily="34" charset="0"/>
                <a:ea typeface="Palatino Linotype" pitchFamily="18" charset="0"/>
                <a:cs typeface="Calibri" pitchFamily="34" charset="0"/>
              </a:rPr>
              <a:t>diﬀerence</a:t>
            </a: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 is put to a newly opened account named Suspense A/c.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Suspense A/c is an imaginary account, opened temporarily for the purpose of reconciling a Trial Balance.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Later on when the errors affecting the Trial Balance are located, rectification entries are passed through the Suspense A/c.</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When all the errors are located and rectified, the Suspense A/c will be Automatically closed i.e., it will show zero balance.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871788" algn="l"/>
                <a:tab pos="2901950" algn="l"/>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Calibri" pitchFamily="34" charset="0"/>
              </a:rPr>
              <a:t>But if suspense A/c still shows a balance it will indicated that some error are still to be discovered and rectified.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CLASS-59</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47105" name="Rectangle 1"/>
          <p:cNvSpPr>
            <a:spLocks noChangeArrowheads="1"/>
          </p:cNvSpPr>
          <p:nvPr/>
        </p:nvSpPr>
        <p:spPr bwMode="auto">
          <a:xfrm>
            <a:off x="1548882" y="578498"/>
            <a:ext cx="7595118" cy="3693319"/>
          </a:xfrm>
          <a:prstGeom prst="rect">
            <a:avLst/>
          </a:prstGeom>
          <a:noFill/>
          <a:ln w="9525">
            <a:noFill/>
            <a:miter lim="800000"/>
            <a:headEnd/>
            <a:tailEnd/>
          </a:ln>
          <a:effectLst/>
        </p:spPr>
        <p:txBody>
          <a:bodyPr vert="horz" wrap="square" lIns="114264"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rPr>
              <a:t>Posting of opening Entries:</a:t>
            </a:r>
          </a:p>
          <a:p>
            <a:pPr marL="0" marR="0" lvl="0" indent="0" algn="l" defTabSz="914400" rtl="0" eaLnBrk="1" fontAlgn="base" latinLnBrk="0" hangingPunct="1">
              <a:lnSpc>
                <a:spcPct val="100000"/>
              </a:lnSpc>
              <a:spcBef>
                <a:spcPct val="0"/>
              </a:spcBef>
              <a:spcAft>
                <a:spcPct val="0"/>
              </a:spcAft>
              <a:buClrTx/>
              <a:buSzTx/>
              <a:buFontTx/>
              <a:buNone/>
              <a:tabLst>
                <a:tab pos="368300" algn="l"/>
              </a:tabLst>
            </a:pP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First of all opening Journal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Entr</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is done in the Journal proper.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68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All Assets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Acs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are Debited and Liabilities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Acs</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are Credited.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Diﬀerence</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between the totals of the two sides is the Capital.</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1" i="0" u="none" strike="noStrike" cap="none" normalizeH="0" baseline="0" dirty="0" err="1" smtClean="0">
                <a:ln>
                  <a:noFill/>
                </a:ln>
                <a:solidFill>
                  <a:schemeClr val="tx1"/>
                </a:solidFill>
                <a:effectLst/>
                <a:latin typeface="Book Antiqua" pitchFamily="18" charset="0"/>
                <a:ea typeface="Palatino Linotype" pitchFamily="18" charset="0"/>
                <a:cs typeface="Palatino Linotype" pitchFamily="18" charset="0"/>
              </a:rPr>
              <a:t>Imporant</a:t>
            </a:r>
            <a:r>
              <a:rPr kumimoji="0" lang="en-US" sz="1600" b="1" i="0" u="none" strike="noStrike" cap="none" normalizeH="0" baseline="0" dirty="0" smtClean="0">
                <a:ln>
                  <a:noFill/>
                </a:ln>
                <a:solidFill>
                  <a:schemeClr val="tx1"/>
                </a:solidFill>
                <a:effectLst/>
                <a:latin typeface="Book Antiqua" pitchFamily="18" charset="0"/>
                <a:ea typeface="Palatino Linotype" pitchFamily="18" charset="0"/>
                <a:cs typeface="Palatino Linotype" pitchFamily="18" charset="0"/>
              </a:rPr>
              <a:t> : </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Besides opening Journal entries, any transaction which is not covered under any of the </a:t>
            </a:r>
            <a:r>
              <a:rPr kumimoji="0" lang="en-US" sz="1600" b="0" i="0" u="none" strike="noStrike" cap="none" normalizeH="0" baseline="0" dirty="0" err="1" smtClean="0">
                <a:ln>
                  <a:noFill/>
                </a:ln>
                <a:solidFill>
                  <a:schemeClr val="tx1"/>
                </a:solidFill>
                <a:effectLst/>
                <a:latin typeface="Arial" pitchFamily="34" charset="0"/>
                <a:ea typeface="Palatino Linotype" pitchFamily="18" charset="0"/>
                <a:cs typeface="Palatino Linotype" pitchFamily="18" charset="0"/>
              </a:rPr>
              <a:t>Subsidiar</a:t>
            </a: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 Book is recorded in Journal proper.</a:t>
            </a: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rPr>
              <a:t>Suspense Account :</a:t>
            </a:r>
            <a:endParaRPr kumimoji="0" lang="en-US" sz="16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When Trial Balance Does not agree, then first of all we try to locate the errors. Sometimes, in spite of the best efforts, all the errors are not located and the Trial Balance does not tally.</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8300" algn="l"/>
              </a:tabLst>
            </a:pPr>
            <a:r>
              <a:rPr kumimoji="0" lang="en-US" sz="16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Then in order to avoid delay in the preparation of final accounts, a new account is opened which is known as “Suspense Account” Difference in Trial Balance is posted to this Account.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graphicFrame>
        <p:nvGraphicFramePr>
          <p:cNvPr id="4" name="Table 3"/>
          <p:cNvGraphicFramePr>
            <a:graphicFrameLocks noGrp="1"/>
          </p:cNvGraphicFramePr>
          <p:nvPr/>
        </p:nvGraphicFramePr>
        <p:xfrm>
          <a:off x="1524000" y="475860"/>
          <a:ext cx="7237446" cy="1212982"/>
        </p:xfrm>
        <a:graphic>
          <a:graphicData uri="http://schemas.openxmlformats.org/drawingml/2006/table">
            <a:tbl>
              <a:tblPr/>
              <a:tblGrid>
                <a:gridCol w="272085"/>
                <a:gridCol w="3020137"/>
                <a:gridCol w="272085"/>
                <a:gridCol w="3673139"/>
              </a:tblGrid>
              <a:tr h="606491">
                <a:tc>
                  <a:txBody>
                    <a:bodyPr/>
                    <a:lstStyle/>
                    <a:p>
                      <a:pPr>
                        <a:lnSpc>
                          <a:spcPct val="115000"/>
                        </a:lnSpc>
                        <a:spcBef>
                          <a:spcPts val="55"/>
                        </a:spcBef>
                        <a:spcAft>
                          <a:spcPts val="0"/>
                        </a:spcAft>
                      </a:pPr>
                      <a:endParaRPr lang="en-US" sz="1600" dirty="0">
                        <a:latin typeface="Palatino Linotype"/>
                        <a:ea typeface="Palatino Linotype"/>
                        <a:cs typeface="Palatino Linotype"/>
                      </a:endParaRPr>
                    </a:p>
                    <a:p>
                      <a:pPr marL="55245" marR="28575" algn="ctr">
                        <a:lnSpc>
                          <a:spcPct val="115000"/>
                        </a:lnSpc>
                        <a:spcAft>
                          <a:spcPts val="0"/>
                        </a:spcAft>
                      </a:pPr>
                      <a:r>
                        <a:rPr lang="en-US" sz="1600" dirty="0">
                          <a:latin typeface="Palatino Linotype"/>
                          <a:ea typeface="Palatino Linotype"/>
                          <a:cs typeface="Palatino Linotype"/>
                        </a:rPr>
                        <a:t>1.</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590550">
                        <a:lnSpc>
                          <a:spcPts val="2100"/>
                        </a:lnSpc>
                        <a:spcBef>
                          <a:spcPts val="60"/>
                        </a:spcBef>
                        <a:spcAft>
                          <a:spcPts val="0"/>
                        </a:spcAft>
                      </a:pPr>
                      <a:r>
                        <a:rPr lang="en-US" sz="1600">
                          <a:latin typeface="Palatino Linotype"/>
                          <a:ea typeface="Palatino Linotype"/>
                          <a:cs typeface="Palatino Linotype"/>
                        </a:rPr>
                        <a:t>If there is Excess Debit in the Trial Baal</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55"/>
                        </a:spcBef>
                        <a:spcAft>
                          <a:spcPts val="0"/>
                        </a:spcAft>
                      </a:pPr>
                      <a:endParaRPr lang="en-US" sz="1600">
                        <a:latin typeface="Palatino Linotype"/>
                        <a:ea typeface="Palatino Linotype"/>
                        <a:cs typeface="Palatino Linotype"/>
                      </a:endParaRPr>
                    </a:p>
                    <a:p>
                      <a:pPr marR="41910" algn="r">
                        <a:lnSpc>
                          <a:spcPct val="115000"/>
                        </a:lnSpc>
                        <a:spcAft>
                          <a:spcPts val="0"/>
                        </a:spcAft>
                      </a:pPr>
                      <a:r>
                        <a:rPr lang="en-US" sz="1600">
                          <a:latin typeface="Arial"/>
                          <a:ea typeface="Palatino Linotype"/>
                          <a:cs typeface="Palatino Linotype"/>
                        </a:rPr>
                        <a:t>→</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455930">
                        <a:lnSpc>
                          <a:spcPts val="2100"/>
                        </a:lnSpc>
                        <a:spcBef>
                          <a:spcPts val="60"/>
                        </a:spcBef>
                        <a:spcAft>
                          <a:spcPts val="0"/>
                        </a:spcAft>
                      </a:pPr>
                      <a:r>
                        <a:rPr lang="en-US" sz="1600" dirty="0">
                          <a:latin typeface="Palatino Linotype"/>
                          <a:ea typeface="Palatino Linotype"/>
                          <a:cs typeface="Palatino Linotype"/>
                        </a:rPr>
                        <a:t>Difference</a:t>
                      </a:r>
                      <a:r>
                        <a:rPr lang="en-US" sz="1600" spc="-120" dirty="0">
                          <a:latin typeface="Palatino Linotype"/>
                          <a:ea typeface="Palatino Linotype"/>
                          <a:cs typeface="Palatino Linotype"/>
                        </a:rPr>
                        <a:t> </a:t>
                      </a:r>
                      <a:r>
                        <a:rPr lang="en-US" sz="1600" dirty="0">
                          <a:latin typeface="Palatino Linotype"/>
                          <a:ea typeface="Palatino Linotype"/>
                          <a:cs typeface="Palatino Linotype"/>
                        </a:rPr>
                        <a:t>is</a:t>
                      </a:r>
                      <a:r>
                        <a:rPr lang="en-US" sz="1600" spc="-120" dirty="0">
                          <a:latin typeface="Palatino Linotype"/>
                          <a:ea typeface="Palatino Linotype"/>
                          <a:cs typeface="Palatino Linotype"/>
                        </a:rPr>
                        <a:t> </a:t>
                      </a:r>
                      <a:r>
                        <a:rPr lang="en-US" sz="1600" dirty="0">
                          <a:latin typeface="Palatino Linotype"/>
                          <a:ea typeface="Palatino Linotype"/>
                          <a:cs typeface="Palatino Linotype"/>
                        </a:rPr>
                        <a:t>posted</a:t>
                      </a:r>
                      <a:r>
                        <a:rPr lang="en-US" sz="1600" spc="-120" dirty="0">
                          <a:latin typeface="Palatino Linotype"/>
                          <a:ea typeface="Palatino Linotype"/>
                          <a:cs typeface="Palatino Linotype"/>
                        </a:rPr>
                        <a:t> </a:t>
                      </a:r>
                      <a:r>
                        <a:rPr lang="en-US" sz="1600" dirty="0">
                          <a:latin typeface="Palatino Linotype"/>
                          <a:ea typeface="Palatino Linotype"/>
                          <a:cs typeface="Palatino Linotype"/>
                        </a:rPr>
                        <a:t>to</a:t>
                      </a:r>
                      <a:r>
                        <a:rPr lang="en-US" sz="1600" spc="-115" dirty="0">
                          <a:latin typeface="Palatino Linotype"/>
                          <a:ea typeface="Palatino Linotype"/>
                          <a:cs typeface="Palatino Linotype"/>
                        </a:rPr>
                        <a:t> </a:t>
                      </a:r>
                      <a:r>
                        <a:rPr lang="en-US" sz="1600" dirty="0">
                          <a:latin typeface="Palatino Linotype"/>
                          <a:ea typeface="Palatino Linotype"/>
                          <a:cs typeface="Palatino Linotype"/>
                        </a:rPr>
                        <a:t>the</a:t>
                      </a:r>
                      <a:r>
                        <a:rPr lang="en-US" sz="1600" spc="-120" dirty="0">
                          <a:latin typeface="Palatino Linotype"/>
                          <a:ea typeface="Palatino Linotype"/>
                          <a:cs typeface="Palatino Linotype"/>
                        </a:rPr>
                        <a:t> </a:t>
                      </a:r>
                      <a:r>
                        <a:rPr lang="en-US" sz="1600" dirty="0">
                          <a:latin typeface="Palatino Linotype"/>
                          <a:ea typeface="Palatino Linotype"/>
                          <a:cs typeface="Palatino Linotype"/>
                        </a:rPr>
                        <a:t>Credit</a:t>
                      </a:r>
                      <a:r>
                        <a:rPr lang="en-US" sz="1600" spc="-120" dirty="0">
                          <a:latin typeface="Palatino Linotype"/>
                          <a:ea typeface="Palatino Linotype"/>
                          <a:cs typeface="Palatino Linotype"/>
                        </a:rPr>
                        <a:t> </a:t>
                      </a:r>
                      <a:r>
                        <a:rPr lang="en-US" sz="1600" dirty="0">
                          <a:latin typeface="Palatino Linotype"/>
                          <a:ea typeface="Palatino Linotype"/>
                          <a:cs typeface="Palatino Linotype"/>
                        </a:rPr>
                        <a:t>side</a:t>
                      </a:r>
                      <a:r>
                        <a:rPr lang="en-US" sz="1600" spc="-115" dirty="0">
                          <a:latin typeface="Palatino Linotype"/>
                          <a:ea typeface="Palatino Linotype"/>
                          <a:cs typeface="Palatino Linotype"/>
                        </a:rPr>
                        <a:t> </a:t>
                      </a:r>
                      <a:r>
                        <a:rPr lang="en-US" sz="1600" dirty="0">
                          <a:latin typeface="Palatino Linotype"/>
                          <a:ea typeface="Palatino Linotype"/>
                          <a:cs typeface="Palatino Linotype"/>
                        </a:rPr>
                        <a:t>of Suspense</a:t>
                      </a:r>
                      <a:r>
                        <a:rPr lang="en-US" sz="1600" spc="-30" dirty="0">
                          <a:latin typeface="Palatino Linotype"/>
                          <a:ea typeface="Palatino Linotype"/>
                          <a:cs typeface="Palatino Linotype"/>
                        </a:rPr>
                        <a:t> </a:t>
                      </a:r>
                      <a:r>
                        <a:rPr lang="en-US" sz="1600" dirty="0">
                          <a:latin typeface="Palatino Linotype"/>
                          <a:ea typeface="Palatino Linotype"/>
                          <a:cs typeface="Palatino Linotype"/>
                        </a:rPr>
                        <a:t>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06491">
                <a:tc>
                  <a:txBody>
                    <a:bodyPr/>
                    <a:lstStyle/>
                    <a:p>
                      <a:pPr>
                        <a:lnSpc>
                          <a:spcPct val="115000"/>
                        </a:lnSpc>
                        <a:spcBef>
                          <a:spcPts val="55"/>
                        </a:spcBef>
                        <a:spcAft>
                          <a:spcPts val="0"/>
                        </a:spcAft>
                      </a:pPr>
                      <a:endParaRPr lang="en-US" sz="1600">
                        <a:latin typeface="Palatino Linotype"/>
                        <a:ea typeface="Palatino Linotype"/>
                        <a:cs typeface="Palatino Linotype"/>
                      </a:endParaRPr>
                    </a:p>
                    <a:p>
                      <a:pPr marL="55245" marR="28575" algn="ctr">
                        <a:lnSpc>
                          <a:spcPct val="115000"/>
                        </a:lnSpc>
                        <a:spcAft>
                          <a:spcPts val="0"/>
                        </a:spcAft>
                      </a:pPr>
                      <a:r>
                        <a:rPr lang="en-US" sz="1600">
                          <a:latin typeface="Palatino Linotype"/>
                          <a:ea typeface="Palatino Linotype"/>
                          <a:cs typeface="Palatino Linotype"/>
                        </a:rPr>
                        <a:t>2.</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196215">
                        <a:lnSpc>
                          <a:spcPts val="2100"/>
                        </a:lnSpc>
                        <a:spcBef>
                          <a:spcPts val="60"/>
                        </a:spcBef>
                        <a:spcAft>
                          <a:spcPts val="0"/>
                        </a:spcAft>
                      </a:pPr>
                      <a:r>
                        <a:rPr lang="en-US" sz="1600">
                          <a:latin typeface="Palatino Linotype"/>
                          <a:ea typeface="Palatino Linotype"/>
                          <a:cs typeface="Palatino Linotype"/>
                        </a:rPr>
                        <a:t>If</a:t>
                      </a:r>
                      <a:r>
                        <a:rPr lang="en-US" sz="1600" spc="-75">
                          <a:latin typeface="Palatino Linotype"/>
                          <a:ea typeface="Palatino Linotype"/>
                          <a:cs typeface="Palatino Linotype"/>
                        </a:rPr>
                        <a:t> </a:t>
                      </a:r>
                      <a:r>
                        <a:rPr lang="en-US" sz="1600">
                          <a:latin typeface="Palatino Linotype"/>
                          <a:ea typeface="Palatino Linotype"/>
                          <a:cs typeface="Palatino Linotype"/>
                        </a:rPr>
                        <a:t>there</a:t>
                      </a:r>
                      <a:r>
                        <a:rPr lang="en-US" sz="1600" spc="-70">
                          <a:latin typeface="Palatino Linotype"/>
                          <a:ea typeface="Palatino Linotype"/>
                          <a:cs typeface="Palatino Linotype"/>
                        </a:rPr>
                        <a:t> </a:t>
                      </a:r>
                      <a:r>
                        <a:rPr lang="en-US" sz="1600">
                          <a:latin typeface="Palatino Linotype"/>
                          <a:ea typeface="Palatino Linotype"/>
                          <a:cs typeface="Palatino Linotype"/>
                        </a:rPr>
                        <a:t>is</a:t>
                      </a:r>
                      <a:r>
                        <a:rPr lang="en-US" sz="1600" spc="-70">
                          <a:latin typeface="Palatino Linotype"/>
                          <a:ea typeface="Palatino Linotype"/>
                          <a:cs typeface="Palatino Linotype"/>
                        </a:rPr>
                        <a:t> </a:t>
                      </a:r>
                      <a:r>
                        <a:rPr lang="en-US" sz="1600">
                          <a:latin typeface="Palatino Linotype"/>
                          <a:ea typeface="Palatino Linotype"/>
                          <a:cs typeface="Palatino Linotype"/>
                        </a:rPr>
                        <a:t>Excess</a:t>
                      </a:r>
                      <a:r>
                        <a:rPr lang="en-US" sz="1600" spc="-70">
                          <a:latin typeface="Palatino Linotype"/>
                          <a:ea typeface="Palatino Linotype"/>
                          <a:cs typeface="Palatino Linotype"/>
                        </a:rPr>
                        <a:t> </a:t>
                      </a:r>
                      <a:r>
                        <a:rPr lang="en-US" sz="1600">
                          <a:latin typeface="Palatino Linotype"/>
                          <a:ea typeface="Palatino Linotype"/>
                          <a:cs typeface="Palatino Linotype"/>
                        </a:rPr>
                        <a:t>Credit</a:t>
                      </a:r>
                      <a:r>
                        <a:rPr lang="en-US" sz="1600" spc="-75">
                          <a:latin typeface="Palatino Linotype"/>
                          <a:ea typeface="Palatino Linotype"/>
                          <a:cs typeface="Palatino Linotype"/>
                        </a:rPr>
                        <a:t> </a:t>
                      </a:r>
                      <a:r>
                        <a:rPr lang="en-US" sz="1600">
                          <a:latin typeface="Palatino Linotype"/>
                          <a:ea typeface="Palatino Linotype"/>
                          <a:cs typeface="Palatino Linotype"/>
                        </a:rPr>
                        <a:t>in</a:t>
                      </a:r>
                      <a:r>
                        <a:rPr lang="en-US" sz="1600" spc="-70">
                          <a:latin typeface="Palatino Linotype"/>
                          <a:ea typeface="Palatino Linotype"/>
                          <a:cs typeface="Palatino Linotype"/>
                        </a:rPr>
                        <a:t> </a:t>
                      </a:r>
                      <a:r>
                        <a:rPr lang="en-US" sz="1600">
                          <a:latin typeface="Palatino Linotype"/>
                          <a:ea typeface="Palatino Linotype"/>
                          <a:cs typeface="Palatino Linotype"/>
                        </a:rPr>
                        <a:t>the</a:t>
                      </a:r>
                      <a:r>
                        <a:rPr lang="en-US" sz="1600" spc="-70">
                          <a:latin typeface="Palatino Linotype"/>
                          <a:ea typeface="Palatino Linotype"/>
                          <a:cs typeface="Palatino Linotype"/>
                        </a:rPr>
                        <a:t> </a:t>
                      </a:r>
                      <a:r>
                        <a:rPr lang="en-US" sz="1600">
                          <a:latin typeface="Palatino Linotype"/>
                          <a:ea typeface="Palatino Linotype"/>
                          <a:cs typeface="Palatino Linotype"/>
                        </a:rPr>
                        <a:t>Trial Balance</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Bef>
                          <a:spcPts val="55"/>
                        </a:spcBef>
                        <a:spcAft>
                          <a:spcPts val="0"/>
                        </a:spcAft>
                      </a:pPr>
                      <a:endParaRPr lang="en-US" sz="1600">
                        <a:latin typeface="Palatino Linotype"/>
                        <a:ea typeface="Palatino Linotype"/>
                        <a:cs typeface="Palatino Linotype"/>
                      </a:endParaRPr>
                    </a:p>
                    <a:p>
                      <a:pPr marR="41910" algn="r">
                        <a:lnSpc>
                          <a:spcPct val="115000"/>
                        </a:lnSpc>
                        <a:spcAft>
                          <a:spcPts val="0"/>
                        </a:spcAft>
                      </a:pPr>
                      <a:r>
                        <a:rPr lang="en-US" sz="1600">
                          <a:latin typeface="Arial"/>
                          <a:ea typeface="Palatino Linotype"/>
                          <a:cs typeface="Palatino Linotype"/>
                        </a:rPr>
                        <a:t>→</a:t>
                      </a:r>
                      <a:endParaRPr lang="en-US" sz="16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c>
                  <a:txBody>
                    <a:bodyPr/>
                    <a:lstStyle/>
                    <a:p>
                      <a:pPr marL="69850" marR="510540">
                        <a:lnSpc>
                          <a:spcPts val="2100"/>
                        </a:lnSpc>
                        <a:spcBef>
                          <a:spcPts val="60"/>
                        </a:spcBef>
                        <a:spcAft>
                          <a:spcPts val="0"/>
                        </a:spcAft>
                      </a:pPr>
                      <a:r>
                        <a:rPr lang="en-US" sz="1600" dirty="0">
                          <a:latin typeface="Palatino Linotype"/>
                          <a:ea typeface="Palatino Linotype"/>
                          <a:cs typeface="Palatino Linotype"/>
                        </a:rPr>
                        <a:t>Difference</a:t>
                      </a:r>
                      <a:r>
                        <a:rPr lang="en-US" sz="1600" spc="-110" dirty="0">
                          <a:latin typeface="Palatino Linotype"/>
                          <a:ea typeface="Palatino Linotype"/>
                          <a:cs typeface="Palatino Linotype"/>
                        </a:rPr>
                        <a:t> </a:t>
                      </a:r>
                      <a:r>
                        <a:rPr lang="en-US" sz="1600" dirty="0">
                          <a:latin typeface="Palatino Linotype"/>
                          <a:ea typeface="Palatino Linotype"/>
                          <a:cs typeface="Palatino Linotype"/>
                        </a:rPr>
                        <a:t>is</a:t>
                      </a:r>
                      <a:r>
                        <a:rPr lang="en-US" sz="1600" spc="-105" dirty="0">
                          <a:latin typeface="Palatino Linotype"/>
                          <a:ea typeface="Palatino Linotype"/>
                          <a:cs typeface="Palatino Linotype"/>
                        </a:rPr>
                        <a:t> </a:t>
                      </a:r>
                      <a:r>
                        <a:rPr lang="en-US" sz="1600" dirty="0">
                          <a:latin typeface="Palatino Linotype"/>
                          <a:ea typeface="Palatino Linotype"/>
                          <a:cs typeface="Palatino Linotype"/>
                        </a:rPr>
                        <a:t>posted</a:t>
                      </a:r>
                      <a:r>
                        <a:rPr lang="en-US" sz="1600" spc="-110" dirty="0">
                          <a:latin typeface="Palatino Linotype"/>
                          <a:ea typeface="Palatino Linotype"/>
                          <a:cs typeface="Palatino Linotype"/>
                        </a:rPr>
                        <a:t> </a:t>
                      </a:r>
                      <a:r>
                        <a:rPr lang="en-US" sz="1600" dirty="0">
                          <a:latin typeface="Palatino Linotype"/>
                          <a:ea typeface="Palatino Linotype"/>
                          <a:cs typeface="Palatino Linotype"/>
                        </a:rPr>
                        <a:t>to</a:t>
                      </a:r>
                      <a:r>
                        <a:rPr lang="en-US" sz="1600" spc="-105" dirty="0">
                          <a:latin typeface="Palatino Linotype"/>
                          <a:ea typeface="Palatino Linotype"/>
                          <a:cs typeface="Palatino Linotype"/>
                        </a:rPr>
                        <a:t> </a:t>
                      </a:r>
                      <a:r>
                        <a:rPr lang="en-US" sz="1600" dirty="0">
                          <a:latin typeface="Palatino Linotype"/>
                          <a:ea typeface="Palatino Linotype"/>
                          <a:cs typeface="Palatino Linotype"/>
                        </a:rPr>
                        <a:t>the</a:t>
                      </a:r>
                      <a:r>
                        <a:rPr lang="en-US" sz="1600" spc="-105" dirty="0">
                          <a:latin typeface="Palatino Linotype"/>
                          <a:ea typeface="Palatino Linotype"/>
                          <a:cs typeface="Palatino Linotype"/>
                        </a:rPr>
                        <a:t> </a:t>
                      </a:r>
                      <a:r>
                        <a:rPr lang="en-US" sz="1600" dirty="0">
                          <a:latin typeface="Palatino Linotype"/>
                          <a:ea typeface="Palatino Linotype"/>
                          <a:cs typeface="Palatino Linotype"/>
                        </a:rPr>
                        <a:t>Debit</a:t>
                      </a:r>
                      <a:r>
                        <a:rPr lang="en-US" sz="1600" spc="-110" dirty="0">
                          <a:latin typeface="Palatino Linotype"/>
                          <a:ea typeface="Palatino Linotype"/>
                          <a:cs typeface="Palatino Linotype"/>
                        </a:rPr>
                        <a:t> </a:t>
                      </a:r>
                      <a:r>
                        <a:rPr lang="en-US" sz="1600" dirty="0">
                          <a:latin typeface="Palatino Linotype"/>
                          <a:ea typeface="Palatino Linotype"/>
                          <a:cs typeface="Palatino Linotype"/>
                        </a:rPr>
                        <a:t>side</a:t>
                      </a:r>
                      <a:r>
                        <a:rPr lang="en-US" sz="1600" spc="-105" dirty="0">
                          <a:latin typeface="Palatino Linotype"/>
                          <a:ea typeface="Palatino Linotype"/>
                          <a:cs typeface="Palatino Linotype"/>
                        </a:rPr>
                        <a:t> </a:t>
                      </a:r>
                      <a:r>
                        <a:rPr lang="en-US" sz="1600" dirty="0">
                          <a:latin typeface="Palatino Linotype"/>
                          <a:ea typeface="Palatino Linotype"/>
                          <a:cs typeface="Palatino Linotype"/>
                        </a:rPr>
                        <a:t>of Suspense</a:t>
                      </a:r>
                      <a:r>
                        <a:rPr lang="en-US" sz="1600" spc="-30" dirty="0">
                          <a:latin typeface="Palatino Linotype"/>
                          <a:ea typeface="Palatino Linotype"/>
                          <a:cs typeface="Palatino Linotype"/>
                        </a:rPr>
                        <a:t> </a:t>
                      </a:r>
                      <a:r>
                        <a:rPr lang="en-US" sz="1600" dirty="0">
                          <a:latin typeface="Palatino Linotype"/>
                          <a:ea typeface="Palatino Linotype"/>
                          <a:cs typeface="Palatino Linotype"/>
                        </a:rPr>
                        <a:t>A/c</a:t>
                      </a: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1F1F1"/>
                    </a:solidFill>
                  </a:tcPr>
                </a:tc>
              </a:tr>
            </a:tbl>
          </a:graphicData>
        </a:graphic>
      </p:graphicFrame>
      <p:graphicFrame>
        <p:nvGraphicFramePr>
          <p:cNvPr id="5" name="Table 4"/>
          <p:cNvGraphicFramePr>
            <a:graphicFrameLocks noGrp="1"/>
          </p:cNvGraphicFramePr>
          <p:nvPr/>
        </p:nvGraphicFramePr>
        <p:xfrm>
          <a:off x="1520890" y="2239347"/>
          <a:ext cx="7106816" cy="2341982"/>
        </p:xfrm>
        <a:graphic>
          <a:graphicData uri="http://schemas.openxmlformats.org/drawingml/2006/table">
            <a:tbl>
              <a:tblPr/>
              <a:tblGrid>
                <a:gridCol w="507629"/>
                <a:gridCol w="1416019"/>
                <a:gridCol w="1723269"/>
                <a:gridCol w="1469455"/>
                <a:gridCol w="1990444"/>
              </a:tblGrid>
              <a:tr h="681304">
                <a:tc>
                  <a:txBody>
                    <a:bodyPr/>
                    <a:lstStyle/>
                    <a:p>
                      <a:pPr marL="69850">
                        <a:lnSpc>
                          <a:spcPct val="115000"/>
                        </a:lnSpc>
                        <a:spcBef>
                          <a:spcPts val="540"/>
                        </a:spcBef>
                        <a:spcAft>
                          <a:spcPts val="0"/>
                        </a:spcAft>
                      </a:pPr>
                      <a:r>
                        <a:rPr lang="en-US" sz="1100" dirty="0">
                          <a:latin typeface="Palatino Linotype"/>
                          <a:ea typeface="Palatino Linotype"/>
                          <a:cs typeface="Palatino Linotype"/>
                        </a:rPr>
                        <a:t>S</a:t>
                      </a:r>
                      <a:endParaRPr lang="en-US" sz="1000" dirty="0">
                        <a:latin typeface="Palatino Linotype"/>
                        <a:ea typeface="Palatino Linotype"/>
                        <a:cs typeface="Palatino Linotype"/>
                      </a:endParaRPr>
                    </a:p>
                    <a:p>
                      <a:pPr marL="69850">
                        <a:lnSpc>
                          <a:spcPct val="115000"/>
                        </a:lnSpc>
                        <a:spcBef>
                          <a:spcPts val="480"/>
                        </a:spcBef>
                        <a:spcAft>
                          <a:spcPts val="0"/>
                        </a:spcAft>
                      </a:pPr>
                      <a:r>
                        <a:rPr lang="en-US" sz="1100" dirty="0">
                          <a:latin typeface="Palatino Linotype"/>
                          <a:ea typeface="Palatino Linotype"/>
                          <a:cs typeface="Palatino Linotype"/>
                        </a:rPr>
                        <a:t>.No.</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marR="196850">
                        <a:lnSpc>
                          <a:spcPts val="2100"/>
                        </a:lnSpc>
                        <a:spcBef>
                          <a:spcPts val="60"/>
                        </a:spcBef>
                        <a:spcAft>
                          <a:spcPts val="0"/>
                        </a:spcAft>
                      </a:pPr>
                      <a:r>
                        <a:rPr lang="en-US" sz="1100">
                          <a:latin typeface="Palatino Linotype"/>
                          <a:ea typeface="Palatino Linotype"/>
                          <a:cs typeface="Palatino Linotype"/>
                        </a:rPr>
                        <a:t>Trial Dr. Total (Rs.)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60"/>
                        </a:spcBef>
                        <a:spcAft>
                          <a:spcPts val="0"/>
                        </a:spcAft>
                      </a:pPr>
                      <a:r>
                        <a:rPr lang="en-US" sz="1100">
                          <a:latin typeface="Palatino Linotype"/>
                          <a:ea typeface="Palatino Linotype"/>
                          <a:cs typeface="Palatino Linotype"/>
                        </a:rPr>
                        <a:t>Balance (Cr. Total) (Rs.)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Difference (Rs.)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Posted to Suspense A/c</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567753">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1.</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2,25,000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2,16,500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marL="69850">
                        <a:lnSpc>
                          <a:spcPct val="115000"/>
                        </a:lnSpc>
                        <a:spcBef>
                          <a:spcPts val="540"/>
                        </a:spcBef>
                        <a:spcAft>
                          <a:spcPts val="0"/>
                        </a:spcAft>
                      </a:pPr>
                      <a:r>
                        <a:rPr lang="en-US" sz="1100">
                          <a:latin typeface="Palatino Linotype"/>
                          <a:ea typeface="Palatino Linotype"/>
                          <a:cs typeface="Palatino Linotype"/>
                        </a:rPr>
                        <a:t>8,500 (Excess</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c>
                  <a:txBody>
                    <a:bodyPr/>
                    <a:lstStyle/>
                    <a:p>
                      <a:pPr marL="69850">
                        <a:lnSpc>
                          <a:spcPct val="115000"/>
                        </a:lnSpc>
                        <a:spcBef>
                          <a:spcPts val="1040"/>
                        </a:spcBef>
                        <a:spcAft>
                          <a:spcPts val="0"/>
                        </a:spcAft>
                      </a:pPr>
                      <a:r>
                        <a:rPr lang="en-US" sz="1100" dirty="0">
                          <a:latin typeface="Palatino Linotype"/>
                          <a:ea typeface="Palatino Linotype"/>
                          <a:cs typeface="Palatino Linotype"/>
                        </a:rPr>
                        <a:t>Credit Side of Suspense</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1F1F1"/>
                    </a:solidFill>
                  </a:tcPr>
                </a:tc>
              </a:tr>
              <a:tr h="411621">
                <a:tc>
                  <a:txBody>
                    <a:bodyPr/>
                    <a:lstStyle/>
                    <a:p>
                      <a:pPr>
                        <a:lnSpc>
                          <a:spcPct val="115000"/>
                        </a:lnSpc>
                        <a:spcAft>
                          <a:spcPts val="0"/>
                        </a:spcAft>
                      </a:pPr>
                      <a:endParaRPr lang="en-US" sz="1000">
                        <a:latin typeface="Times New Roman"/>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000">
                        <a:latin typeface="Times New Roman"/>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a:lnSpc>
                          <a:spcPct val="115000"/>
                        </a:lnSpc>
                        <a:spcAft>
                          <a:spcPts val="0"/>
                        </a:spcAft>
                      </a:pPr>
                      <a:endParaRPr lang="en-US" sz="1000">
                        <a:latin typeface="Times New Roman"/>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240"/>
                        </a:spcBef>
                        <a:spcAft>
                          <a:spcPts val="0"/>
                        </a:spcAft>
                      </a:pPr>
                      <a:r>
                        <a:rPr lang="en-US" sz="1100">
                          <a:latin typeface="Palatino Linotype"/>
                          <a:ea typeface="Palatino Linotype"/>
                          <a:cs typeface="Palatino Linotype"/>
                        </a:rPr>
                        <a:t>Debit)</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c>
                  <a:txBody>
                    <a:bodyPr/>
                    <a:lstStyle/>
                    <a:p>
                      <a:pPr marL="69850">
                        <a:lnSpc>
                          <a:spcPct val="115000"/>
                        </a:lnSpc>
                        <a:spcBef>
                          <a:spcPts val="240"/>
                        </a:spcBef>
                        <a:spcAft>
                          <a:spcPts val="0"/>
                        </a:spcAft>
                      </a:pPr>
                      <a:r>
                        <a:rPr lang="en-US" sz="1100">
                          <a:latin typeface="Palatino Linotype"/>
                          <a:ea typeface="Palatino Linotype"/>
                          <a:cs typeface="Palatino Linotype"/>
                        </a:rPr>
                        <a:t>A/c</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a:noFill/>
                    </a:lnT>
                    <a:lnB w="12700" cap="flat" cmpd="sng" algn="ctr">
                      <a:solidFill>
                        <a:srgbClr val="7F7F7F"/>
                      </a:solidFill>
                      <a:prstDash val="solid"/>
                      <a:round/>
                      <a:headEnd type="none" w="med" len="med"/>
                      <a:tailEnd type="none" w="med" len="med"/>
                    </a:lnB>
                    <a:solidFill>
                      <a:srgbClr val="F1F1F1"/>
                    </a:solidFill>
                  </a:tcPr>
                </a:tc>
              </a:tr>
              <a:tr h="681304">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2.</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2,16,500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nSpc>
                          <a:spcPct val="115000"/>
                        </a:lnSpc>
                        <a:spcBef>
                          <a:spcPts val="30"/>
                        </a:spcBef>
                        <a:spcAft>
                          <a:spcPts val="0"/>
                        </a:spcAft>
                      </a:pPr>
                      <a:endParaRPr lang="en-US" sz="1000">
                        <a:latin typeface="Palatino Linotype"/>
                        <a:ea typeface="Palatino Linotype"/>
                        <a:cs typeface="Palatino Linotype"/>
                      </a:endParaRPr>
                    </a:p>
                    <a:p>
                      <a:pPr marL="69850">
                        <a:lnSpc>
                          <a:spcPct val="115000"/>
                        </a:lnSpc>
                        <a:spcAft>
                          <a:spcPts val="0"/>
                        </a:spcAft>
                      </a:pPr>
                      <a:r>
                        <a:rPr lang="en-US" sz="1100">
                          <a:latin typeface="Palatino Linotype"/>
                          <a:ea typeface="Palatino Linotype"/>
                          <a:cs typeface="Palatino Linotype"/>
                        </a:rPr>
                        <a:t>2,25,000</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60"/>
                        </a:spcBef>
                        <a:spcAft>
                          <a:spcPts val="0"/>
                        </a:spcAft>
                      </a:pPr>
                      <a:r>
                        <a:rPr lang="en-US" sz="1100">
                          <a:latin typeface="Palatino Linotype"/>
                          <a:ea typeface="Palatino Linotype"/>
                          <a:cs typeface="Palatino Linotype"/>
                        </a:rPr>
                        <a:t>8,500 (Excess Debit)</a:t>
                      </a:r>
                      <a:endParaRPr lang="en-US" sz="100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69850">
                        <a:lnSpc>
                          <a:spcPts val="2100"/>
                        </a:lnSpc>
                        <a:spcBef>
                          <a:spcPts val="60"/>
                        </a:spcBef>
                        <a:spcAft>
                          <a:spcPts val="0"/>
                        </a:spcAft>
                      </a:pPr>
                      <a:r>
                        <a:rPr lang="en-US" sz="1100" dirty="0">
                          <a:latin typeface="Palatino Linotype"/>
                          <a:ea typeface="Palatino Linotype"/>
                          <a:cs typeface="Palatino Linotype"/>
                        </a:rPr>
                        <a:t>Debit Side of Suspense A/c</a:t>
                      </a:r>
                      <a:endParaRPr lang="en-US" sz="1000" dirty="0">
                        <a:latin typeface="Palatino Linotype"/>
                        <a:ea typeface="Palatino Linotype"/>
                        <a:cs typeface="Palatino Linotype"/>
                      </a:endParaRPr>
                    </a:p>
                  </a:txBody>
                  <a:tcPr marL="0" marR="0" marT="0" marB="0">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bl>
          </a:graphicData>
        </a:graphic>
      </p:graphicFrame>
      <p:sp>
        <p:nvSpPr>
          <p:cNvPr id="40961" name="Rectangle 1"/>
          <p:cNvSpPr>
            <a:spLocks noChangeArrowheads="1"/>
          </p:cNvSpPr>
          <p:nvPr/>
        </p:nvSpPr>
        <p:spPr bwMode="auto">
          <a:xfrm>
            <a:off x="0" y="1791478"/>
            <a:ext cx="9144000" cy="692497"/>
          </a:xfrm>
          <a:prstGeom prst="rect">
            <a:avLst/>
          </a:prstGeom>
          <a:noFill/>
          <a:ln w="9525">
            <a:noFill/>
            <a:miter lim="800000"/>
            <a:headEnd/>
            <a:tailEnd/>
          </a:ln>
          <a:effectLst/>
        </p:spPr>
        <p:txBody>
          <a:bodyPr vert="horz" wrap="square" lIns="2459850" tIns="45720" rIns="2423349"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Palatino Linotype" pitchFamily="18" charset="0"/>
                <a:cs typeface="Palatino Linotype" pitchFamily="18" charset="0"/>
              </a:rPr>
              <a:t>Example: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Book Antiqua" pitchFamily="18" charset="0"/>
                <a:cs typeface="Book Antiqua" pitchFamily="18" charset="0"/>
              </a:rPr>
              <a:t>Trial Balance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TRIAL BALANCE &amp;RECTIFICATION OF ERRORS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NUMBER:6</a:t>
            </a:r>
            <a:endParaRPr b="1"/>
          </a:p>
          <a:p>
            <a:pPr marL="0" lvl="0" indent="0" algn="l" rtl="0">
              <a:spcBef>
                <a:spcPts val="0"/>
              </a:spcBef>
              <a:spcAft>
                <a:spcPts val="0"/>
              </a:spcAft>
              <a:buNone/>
            </a:pPr>
            <a:r>
              <a:rPr lang="en" b="1" dirty="0"/>
              <a:t>CHAPTER NAME </a:t>
            </a:r>
            <a:r>
              <a:rPr lang="en" b="1" dirty="0" smtClean="0"/>
              <a:t>: </a:t>
            </a:r>
            <a:r>
              <a:rPr lang="en" b="1" dirty="0" smtClean="0"/>
              <a:t>TRIAL BALANCE &amp;RECTIFICATION OF ERRORS</a:t>
            </a:r>
            <a:endParaRPr lang="en" b="1" dirty="0" smtClean="0"/>
          </a:p>
          <a:p>
            <a:pPr marL="0" lvl="0" indent="0" algn="l" rtl="0">
              <a:spcBef>
                <a:spcPts val="0"/>
              </a:spcBef>
              <a:spcAft>
                <a:spcPts val="0"/>
              </a:spcAft>
              <a:buNone/>
            </a:pPr>
            <a:r>
              <a:rPr lang="en" b="1" dirty="0" smtClean="0"/>
              <a:t>CLASS-60</a:t>
            </a:r>
            <a:endParaRPr b="1"/>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656</TotalTime>
  <Words>2158</Words>
  <Application>Microsoft Office PowerPoint</Application>
  <PresentationFormat>On-screen Show (16:9)</PresentationFormat>
  <Paragraphs>293</Paragraphs>
  <Slides>35</Slides>
  <Notes>21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28</cp:revision>
  <dcterms:modified xsi:type="dcterms:W3CDTF">2020-10-22T16:02:34Z</dcterms:modified>
</cp:coreProperties>
</file>