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97" r:id="rId5"/>
    <p:sldId id="340" r:id="rId6"/>
    <p:sldId id="341" r:id="rId7"/>
    <p:sldId id="313" r:id="rId8"/>
    <p:sldId id="338" r:id="rId9"/>
    <p:sldId id="336" r:id="rId10"/>
    <p:sldId id="337" r:id="rId11"/>
    <p:sldId id="339" r:id="rId12"/>
    <p:sldId id="331" r:id="rId13"/>
    <p:sldId id="260" r:id="rId14"/>
    <p:sldId id="261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76" y="-68"/>
      </p:cViewPr>
      <p:guideLst>
        <p:guide orient="horz" pos="1739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Char char="●"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652780" y="1058545"/>
            <a:ext cx="7390765" cy="172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lang="en-GB" sz="1800" b="1" i="0" u="none" strike="noStrike" cap="none" dirty="0">
              <a:solidFill>
                <a:srgbClr val="000000"/>
              </a:solidFill>
              <a:latin typeface="Calibri" panose="020F0502020204030204" charset="0"/>
              <a:ea typeface="Arial" panose="020B0604020202020204"/>
              <a:cs typeface="Calibri" panose="020F0502020204030204" charset="0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SESSION :</a:t>
            </a:r>
            <a:r>
              <a:rPr lang="en-US" altLang="en-GB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 </a:t>
            </a:r>
            <a:r>
              <a:rPr lang="en-IN" altLang="en-US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9</a:t>
            </a:r>
            <a:endParaRPr lang="en-IN" sz="1800" b="1" i="0" u="none" strike="noStrike" cap="none" dirty="0">
              <a:solidFill>
                <a:srgbClr val="000000"/>
              </a:solidFill>
              <a:latin typeface="Calibri" panose="020F0502020204030204" charset="0"/>
              <a:ea typeface="Arial" panose="020B0604020202020204"/>
              <a:cs typeface="Calibri" panose="020F0502020204030204" charset="0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CLASS :</a:t>
            </a:r>
            <a:r>
              <a:rPr lang="en-US" altLang="en-GB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V</a:t>
            </a:r>
            <a:endParaRPr sz="1800" b="1" i="0" u="none" strike="noStrike" cap="none">
              <a:solidFill>
                <a:srgbClr val="000000"/>
              </a:solidFill>
              <a:latin typeface="Calibri" panose="020F0502020204030204" charset="0"/>
              <a:ea typeface="Arial" panose="020B0604020202020204"/>
              <a:cs typeface="Calibri" panose="020F0502020204030204" charset="0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SUBJECT : (</a:t>
            </a:r>
            <a:r>
              <a:rPr lang="en-US" altLang="en-IN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SOCIAL SCIENCE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)</a:t>
            </a:r>
            <a:endParaRPr sz="1800" b="1" i="0" u="none" strike="noStrike" cap="none">
              <a:solidFill>
                <a:srgbClr val="000000"/>
              </a:solidFill>
              <a:latin typeface="Calibri" panose="020F0502020204030204" charset="0"/>
              <a:ea typeface="Arial" panose="020B0604020202020204"/>
              <a:cs typeface="Calibri" panose="020F0502020204030204" charset="0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CHAPTER NUMBER:</a:t>
            </a:r>
            <a:r>
              <a:rPr lang="en-US" altLang="en-GB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 </a:t>
            </a:r>
            <a:r>
              <a:rPr lang="en-IN" altLang="en-US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5</a:t>
            </a:r>
            <a:endParaRPr sz="1800" b="1" i="0" u="none" strike="noStrike" cap="none">
              <a:solidFill>
                <a:srgbClr val="000000"/>
              </a:solidFill>
              <a:latin typeface="Calibri" panose="020F0502020204030204" charset="0"/>
              <a:ea typeface="Arial" panose="020B0604020202020204"/>
              <a:cs typeface="Calibri" panose="020F0502020204030204" charset="0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CHAPTER NAME :</a:t>
            </a:r>
            <a:r>
              <a:rPr lang="en-US" altLang="en-GB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 DRC - The Land of Dense Forest</a:t>
            </a:r>
            <a:endParaRPr lang="en-US" sz="1800" b="1" dirty="0">
              <a:latin typeface="Calibri" panose="020F0502020204030204" charset="0"/>
              <a:cs typeface="Calibri" panose="020F0502020204030204" charset="0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SUBTOPIC :</a:t>
            </a:r>
            <a:r>
              <a:rPr lang="en-US" altLang="en-GB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altLang="en-IN" sz="1800" b="1" i="0" u="none" strike="noStrike" cap="none" dirty="0">
                <a:solidFill>
                  <a:srgbClr val="000000"/>
                </a:solidFill>
                <a:latin typeface="Calibri" panose="020F0502020204030204" charset="0"/>
                <a:ea typeface="Arial" panose="020B0604020202020204"/>
                <a:cs typeface="Calibri" panose="020F0502020204030204" charset="0"/>
                <a:sym typeface="Arial" panose="020B0604020202020204"/>
              </a:rPr>
              <a:t>Class Test &amp; Map Work</a:t>
            </a:r>
            <a:endParaRPr lang="en-US" altLang="en-IN" sz="1800" b="1" i="0" u="none" strike="noStrike" cap="none" dirty="0">
              <a:solidFill>
                <a:srgbClr val="000000"/>
              </a:solidFill>
              <a:latin typeface="Calibri" panose="020F0502020204030204" charset="0"/>
              <a:ea typeface="Arial" panose="020B0604020202020204"/>
              <a:cs typeface="Calibri" panose="020F050202020403020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p>
            <a:r>
              <a:rPr lang="en-IN" altLang="en-US" sz="2000" b="1">
                <a:latin typeface="Calibri" panose="020F0502020204030204" charset="0"/>
                <a:cs typeface="Calibri" panose="020F0502020204030204" charset="0"/>
              </a:rPr>
              <a:t>HW</a:t>
            </a:r>
            <a:br>
              <a:rPr lang="en-IN" altLang="en-US" sz="2000" b="1">
                <a:latin typeface="Calibri" panose="020F0502020204030204" charset="0"/>
                <a:cs typeface="Calibri" panose="020F0502020204030204" charset="0"/>
              </a:rPr>
            </a:br>
            <a:r>
              <a:rPr lang="en-US" altLang="en-IN" sz="2000" b="1">
                <a:latin typeface="Calibri" panose="020F0502020204030204" charset="0"/>
                <a:cs typeface="Calibri" panose="020F0502020204030204" charset="0"/>
              </a:rPr>
              <a:t>Do Worksheet no. 1 to 4</a:t>
            </a:r>
            <a:endParaRPr lang="en-US" altLang="en-IN" sz="2000" b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89240" y="4160520"/>
            <a:ext cx="1056640" cy="75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209915" y="412314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/>
          <p:nvPr/>
        </p:nvSpPr>
        <p:spPr>
          <a:xfrm>
            <a:off x="272415" y="285115"/>
            <a:ext cx="5478145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200" b="1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LEARNING OUTCOME: </a:t>
            </a:r>
            <a:endParaRPr lang="en-GB" sz="2200" b="1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Clr>
                <a:srgbClr val="000000"/>
              </a:buClr>
              <a:buSzPts val="2200"/>
              <a:buFont typeface="Arial" panose="020B0604020202020204"/>
              <a:buNone/>
            </a:pPr>
            <a:endParaRPr sz="1800" b="1" cap="none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2400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By the end of the class, children will be able to:</a:t>
            </a:r>
            <a:endParaRPr lang="en-GB" sz="2400" cap="none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indent="0"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2400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1.Know the difference between weather and climate of our area and tropical zone area.</a:t>
            </a:r>
            <a:endParaRPr lang="en-GB" sz="2400" cap="none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indent="0"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IN" altLang="en-GB" sz="2400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</a:t>
            </a:r>
            <a:r>
              <a:rPr lang="en-GB" sz="2400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Know how location of a place affects the climate of that place.</a:t>
            </a:r>
            <a:endParaRPr lang="en-GB" sz="2400" cap="none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Google Shape;55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51560" y="386363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72745" y="1323340"/>
            <a:ext cx="386461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OBJECTIVES:</a:t>
            </a:r>
            <a:endParaRPr 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72745" y="2034540"/>
            <a:ext cx="64039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000" b="1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Children will :</a:t>
            </a:r>
            <a:endParaRPr lang="en-US" sz="2000" b="1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0" indent="0"/>
            <a:r>
              <a:rPr lang="en-US" sz="2000" b="1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1.Enhance their talent</a:t>
            </a:r>
            <a:endParaRPr lang="en-US" sz="2000" b="1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0" indent="0"/>
            <a:r>
              <a:rPr lang="en-US" sz="2000" b="1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2.Sharpen their mind.</a:t>
            </a:r>
            <a:endParaRPr lang="en-US" sz="2000" b="1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8740" y="2222500"/>
            <a:ext cx="2472055" cy="278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" y="74930"/>
            <a:ext cx="2472690" cy="278892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5107940" y="151765"/>
            <a:ext cx="3748405" cy="2516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875" y="756285"/>
            <a:ext cx="2470785" cy="340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" y="755650"/>
            <a:ext cx="2472690" cy="3407410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5495925" y="756285"/>
            <a:ext cx="3316605" cy="3406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Google Shape;55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89240" y="4264660"/>
            <a:ext cx="105664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80695" y="314325"/>
            <a:ext cx="5080000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/>
            <a:r>
              <a:rPr lang="en-US" sz="2000" u="sng">
                <a:latin typeface="Calibri" panose="020F0502020204030204" charset="0"/>
                <a:ea typeface="SimSun" panose="02010600030101010101" pitchFamily="2" charset="-122"/>
              </a:rPr>
              <a:t>A. </a:t>
            </a:r>
            <a:r>
              <a:rPr lang="en-US" sz="2000" b="1" u="sng"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Define the following words:</a:t>
            </a:r>
            <a:endParaRPr lang="en-US" sz="2000" b="1" u="sng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</a:rPr>
              <a:t>1. </a:t>
            </a:r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Savannah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</a:rPr>
              <a:t>2. </a:t>
            </a:r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Canopy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</a:rPr>
              <a:t>3. </a:t>
            </a:r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Pygmies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</a:rPr>
              <a:t>4. </a:t>
            </a:r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Tribe</a:t>
            </a:r>
            <a:endParaRPr lang="en-US" sz="2000"/>
          </a:p>
        </p:txBody>
      </p:sp>
      <p:sp>
        <p:nvSpPr>
          <p:cNvPr id="3" name="Text Box 2"/>
          <p:cNvSpPr txBox="1"/>
          <p:nvPr/>
        </p:nvSpPr>
        <p:spPr>
          <a:xfrm>
            <a:off x="480695" y="2166620"/>
            <a:ext cx="846518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/>
            <a:r>
              <a:rPr lang="en-US" sz="2000" u="sng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B. </a:t>
            </a:r>
            <a:r>
              <a:rPr lang="en-US" sz="2000" b="1" u="sng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Write in one word:</a:t>
            </a:r>
            <a:endParaRPr lang="en-US" sz="2000" b="1" u="sng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1.The trees of the forest are covered with leaves throughout the year.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2.The only country in the world in which bonobos are found in the wild.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3.The dwarf chimpanzees found in DRC.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4.An insect found in the forest of DRC that causes the dreaded sleeping sickness.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5.The capital of DRC.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6.Sent to another country for sale.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729730" y="485775"/>
            <a:ext cx="16040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( 1X4=4 )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6729730" y="2071370"/>
            <a:ext cx="16040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( 1X6=6 )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04800" y="81280"/>
            <a:ext cx="2032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</a:rPr>
              <a:t>CLASS TEST: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Google Shape;55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89240" y="4160520"/>
            <a:ext cx="1056640" cy="7518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450850" y="1233170"/>
            <a:ext cx="773747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/>
            <a:r>
              <a:rPr lang="en-US" sz="2000" b="1" u="sng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C. Answer the following questions:                                        </a:t>
            </a:r>
            <a:endParaRPr lang="en-US" sz="2000" b="1" u="sng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endParaRPr lang="en-US" sz="2000" b="1" u="sng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1. Write the location and extent of the DRC.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2. Why is the climate of the DRC hot and humid?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3. Describe the way pygmies live.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4. Name any four common trees grown in the DRC.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5. Name any two countries with which DRC shares its boundaries.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584315" y="1278890"/>
            <a:ext cx="16040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( 2X5=10 )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Google Shape;55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89240" y="4160520"/>
            <a:ext cx="105664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223520" y="679450"/>
            <a:ext cx="8512175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/>
            <a:r>
              <a:rPr lang="en-US" sz="2000" u="sng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CLASS TEST:</a:t>
            </a:r>
            <a:endParaRPr lang="en-US" sz="2000" u="sng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marL="457200" indent="-457200"/>
            <a:r>
              <a:rPr lang="en-US" sz="2000" u="sng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A. </a:t>
            </a:r>
            <a:r>
              <a:rPr lang="en-US" sz="2000" b="1" u="sng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Define the following words:</a:t>
            </a:r>
            <a:endParaRPr lang="en-US" sz="2000" b="1" u="sng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1. Savanna-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marL="457200" indent="-457200"/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Ans. A large area of grassland with scattered trees, found in southern part of DRC.</a:t>
            </a:r>
            <a:endParaRPr lang="en-US" sz="20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2. Canopy-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marL="457200" indent="-457200"/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Ans. Branches of trees that spread over an area like a roof.</a:t>
            </a:r>
            <a:endParaRPr lang="en-US" sz="20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3. Pygmies-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marL="457200" indent="-457200"/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Ans. People of less than average height who mainly live in Central Africa and South-east Asia in Negritos.</a:t>
            </a:r>
            <a:endParaRPr lang="en-US" sz="20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4. Tribe-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marL="457200" indent="-457200"/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Ans. A large group of people who live in the same area and share a common language, religion and customs.</a:t>
            </a:r>
            <a:endParaRPr lang="en-US" sz="2000" b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783070" y="760730"/>
            <a:ext cx="16040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( 1X4=4 )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Google Shape;55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89240" y="4160520"/>
            <a:ext cx="1056640" cy="751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02235" y="1125855"/>
            <a:ext cx="904176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/>
            <a:r>
              <a:rPr lang="en-US" sz="1800" u="sng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B. </a:t>
            </a:r>
            <a:r>
              <a:rPr lang="en-US" sz="1800" b="1" u="sng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Write in one word:</a:t>
            </a:r>
            <a:endParaRPr lang="en-US" sz="1800" b="1" u="sng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marL="457200" indent="-457200"/>
            <a:endParaRPr lang="en-US" sz="1800" b="1" u="sng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1800">
                <a:latin typeface="Calibri" panose="020F0502020204030204" charset="0"/>
                <a:cs typeface="Calibri" panose="020F0502020204030204" charset="0"/>
                <a:sym typeface="+mn-ea"/>
              </a:rPr>
              <a:t>1.The trees of the forest are covered with leaves throughout the year - </a:t>
            </a:r>
            <a:r>
              <a:rPr lang="en-US" sz="18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EVERGREEN FOREST</a:t>
            </a:r>
            <a:endParaRPr lang="en-US" sz="1800" b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/>
            <a:r>
              <a:rPr lang="en-US" sz="1800">
                <a:latin typeface="Calibri" panose="020F0502020204030204" charset="0"/>
                <a:cs typeface="Calibri" panose="020F0502020204030204" charset="0"/>
                <a:sym typeface="+mn-ea"/>
              </a:rPr>
              <a:t>2.The only country in the world in which bonobos are found in the wild - </a:t>
            </a:r>
            <a:r>
              <a:rPr lang="en-US" sz="18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DRC</a:t>
            </a:r>
            <a:endParaRPr lang="en-US" sz="180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/>
            <a:r>
              <a:rPr lang="en-US" sz="1800">
                <a:latin typeface="Calibri" panose="020F0502020204030204" charset="0"/>
                <a:cs typeface="Calibri" panose="020F0502020204030204" charset="0"/>
                <a:sym typeface="+mn-ea"/>
              </a:rPr>
              <a:t>3.The dwarf chimpanzees found in DRC - </a:t>
            </a:r>
            <a:r>
              <a:rPr lang="en-US" sz="18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BONOBOS</a:t>
            </a:r>
            <a:endParaRPr lang="en-US" sz="1800" b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/>
            <a:r>
              <a:rPr lang="en-US" sz="1800">
                <a:latin typeface="Calibri" panose="020F0502020204030204" charset="0"/>
                <a:cs typeface="Calibri" panose="020F0502020204030204" charset="0"/>
                <a:sym typeface="+mn-ea"/>
              </a:rPr>
              <a:t>4.An insect found in the forest of DRC that causes the dreaded sleeping sickness - </a:t>
            </a:r>
            <a:r>
              <a:rPr lang="en-US" sz="18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TSETSE FLY</a:t>
            </a:r>
            <a:endParaRPr lang="en-US" sz="1800" b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/>
            <a:r>
              <a:rPr lang="en-US" sz="1800">
                <a:latin typeface="Calibri" panose="020F0502020204030204" charset="0"/>
                <a:cs typeface="Calibri" panose="020F0502020204030204" charset="0"/>
                <a:sym typeface="+mn-ea"/>
              </a:rPr>
              <a:t>5.The capital of DRC - </a:t>
            </a:r>
            <a:r>
              <a:rPr lang="en-US" sz="18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KINSHASA</a:t>
            </a:r>
            <a:endParaRPr lang="en-US" sz="1800" b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457200" indent="-457200"/>
            <a:r>
              <a:rPr lang="en-US" sz="1800">
                <a:latin typeface="Calibri" panose="020F0502020204030204" charset="0"/>
                <a:cs typeface="Calibri" panose="020F0502020204030204" charset="0"/>
                <a:sym typeface="+mn-ea"/>
              </a:rPr>
              <a:t>6.Sent to another country for sale - </a:t>
            </a:r>
            <a:r>
              <a:rPr lang="en-US" sz="18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EXPORT</a:t>
            </a:r>
            <a:endParaRPr lang="en-US" sz="1800" b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/>
            <a:endParaRPr lang="en-US" sz="1800" b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684010" y="1062990"/>
            <a:ext cx="16040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( 1X6=6 )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Google Shape;55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957820" y="4297680"/>
            <a:ext cx="1056640" cy="7518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220345" y="95250"/>
            <a:ext cx="773747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/>
            <a:r>
              <a:rPr lang="en-US" sz="2000" b="1" u="sng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C. Answer the following questions:                                        </a:t>
            </a:r>
            <a:endParaRPr lang="en-US" sz="2000" b="1" u="sng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1. Write the location and extent of the DRC.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Ans. The Democratic Republic of Congo (DRC) is a country located deep in the heart of the African continent. It lies in the Torrid Zone.</a:t>
            </a:r>
            <a:endParaRPr lang="en-US" sz="20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2. Why is the climate of the DRC hot and humid?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Ans. As DRC is near the Equator, the climate in most parts of the DRC is hot and humid throughout the year.</a:t>
            </a:r>
            <a:endParaRPr lang="en-US" sz="20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3. Describe the way pygmies live.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Ans. Life style of pygmies</a:t>
            </a:r>
            <a:endParaRPr lang="en-US" sz="20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         - They hunt animals and gather plant foods for their food.</a:t>
            </a:r>
            <a:endParaRPr lang="en-US" sz="20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         -  They live in huts made of branches and leaves with thatched roof. </a:t>
            </a:r>
            <a:endParaRPr lang="en-US" sz="20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4. Name any four common trees grown in the DRC.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Ans. Ebony, redwood, rubber, mahogany</a:t>
            </a:r>
            <a:endParaRPr lang="en-US" sz="2000" b="1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5. Name any two countries with which DRC shares its boundaries.</a:t>
            </a:r>
            <a:endParaRPr lang="en-US" sz="2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  <a:p>
            <a:pPr marL="457200" indent="-457200"/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Ans. Uganda, Rwanda, Burundi, Tanzania</a:t>
            </a:r>
            <a:r>
              <a:rPr lang="en-US" sz="20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   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507355" y="179070"/>
            <a:ext cx="16040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( 2X5=10 )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2913</Words>
  <Application>WPS Presentation</Application>
  <PresentationFormat>On-screen Show (16:9)</PresentationFormat>
  <Paragraphs>97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Arial</vt:lpstr>
      <vt:lpstr>Calibri</vt:lpstr>
      <vt:lpstr>Times New Roman</vt:lpstr>
      <vt:lpstr>Calibri</vt:lpstr>
      <vt:lpstr>Microsoft YaHei</vt:lpstr>
      <vt:lpstr>Arial Unicode MS</vt:lpstr>
      <vt:lpstr>Simple 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HW Do Worksheet no. 1 to 4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dipti</cp:lastModifiedBy>
  <cp:revision>78</cp:revision>
  <dcterms:created xsi:type="dcterms:W3CDTF">2021-04-07T14:08:00Z</dcterms:created>
  <dcterms:modified xsi:type="dcterms:W3CDTF">2021-08-15T16:02:51Z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CFE78B12622742E4B518E195E3085A18</vt:lpwstr>
  </property>
</Properties>
</file>