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autoCompressPictures="0">
  <p:sldMasterIdLst>
    <p:sldMasterId id="2147483648" r:id="rId1"/>
  </p:sldMasterIdLst>
  <p:notesMasterIdLst>
    <p:notesMasterId r:id="rId4"/>
  </p:notesMasterIdLst>
  <p:sldIdLst>
    <p:sldId id="256" r:id="rId3"/>
    <p:sldId id="297" r:id="rId5"/>
    <p:sldId id="313" r:id="rId6"/>
    <p:sldId id="331" r:id="rId7"/>
    <p:sldId id="257" r:id="rId8"/>
    <p:sldId id="328" r:id="rId9"/>
    <p:sldId id="260" r:id="rId10"/>
    <p:sldId id="261" r:id="rId11"/>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varScale="1">
        <p:scale>
          <a:sx n="87" d="100"/>
          <a:sy n="87" d="100"/>
        </p:scale>
        <p:origin x="-676" y="-68"/>
      </p:cViewPr>
      <p:guideLst>
        <p:guide orient="horz" pos="1739"/>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4" Type="http://schemas.openxmlformats.org/officeDocument/2006/relationships/tableStyles" Target="tableStyles.xml"/><Relationship Id="rId13" Type="http://schemas.openxmlformats.org/officeDocument/2006/relationships/viewProps" Target="viewProps.xml"/><Relationship Id="rId12" Type="http://schemas.openxmlformats.org/officeDocument/2006/relationships/presProps" Target="presProps.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L="914400" marR="0" lvl="1"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L="1371600" marR="0" lvl="2"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L="1828800" marR="0" lvl="3"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L="2286000" marR="0" lvl="4"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L="2743200" marR="0" lvl="5"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L="3200400" marR="0" lvl="6"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L="3657600" marR="0" lvl="7"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L="4114800" marR="0" lvl="8"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a:lstStyle>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7"/>
        <p:cNvGrpSpPr/>
        <p:nvPr/>
      </p:nvGrpSpPr>
      <p:grpSpPr>
        <a:xfrm>
          <a:off x="0" y="0"/>
          <a:ext cx="0" cy="0"/>
          <a:chOff x="0" y="0"/>
          <a:chExt cx="0" cy="0"/>
        </a:xfrm>
      </p:grpSpPr>
      <p:sp>
        <p:nvSpPr>
          <p:cNvPr id="58" name="Google Shape;58;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9" name="Google Shape;59;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78"/>
        <p:cNvGrpSpPr/>
        <p:nvPr/>
      </p:nvGrpSpPr>
      <p:grpSpPr>
        <a:xfrm>
          <a:off x="0" y="0"/>
          <a:ext cx="0" cy="0"/>
          <a:chOff x="0" y="0"/>
          <a:chExt cx="0" cy="0"/>
        </a:xfrm>
      </p:grpSpPr>
      <p:sp>
        <p:nvSpPr>
          <p:cNvPr id="79" name="Google Shape;79;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0" name="Google Shape;80;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85"/>
        <p:cNvGrpSpPr/>
        <p:nvPr/>
      </p:nvGrpSpPr>
      <p:grpSpPr>
        <a:xfrm>
          <a:off x="0" y="0"/>
          <a:ext cx="0" cy="0"/>
          <a:chOff x="0" y="0"/>
          <a:chExt cx="0" cy="0"/>
        </a:xfrm>
      </p:grpSpPr>
      <p:sp>
        <p:nvSpPr>
          <p:cNvPr id="86" name="Google Shape;86;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7" name="Google Shape;87;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matchingName="Title slide">
  <p:cSld name="TITLE">
    <p:spTree>
      <p:nvGrpSpPr>
        <p:cNvPr id="1" name="Shape 9"/>
        <p:cNvGrpSpPr/>
        <p:nvPr/>
      </p:nvGrpSpPr>
      <p:grpSpPr>
        <a:xfrm>
          <a:off x="0" y="0"/>
          <a:ext cx="0" cy="0"/>
          <a:chOff x="0" y="0"/>
          <a:chExt cx="0" cy="0"/>
        </a:xfrm>
      </p:grpSpPr>
      <p:sp>
        <p:nvSpPr>
          <p:cNvPr id="10" name="Google Shape;10;p8"/>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8"/>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mc:AlternateContent xmlns:mc="http://schemas.openxmlformats.org/markup-compatibility/2006">
    <mc:Choice xmlns:p14="http://schemas.microsoft.com/office/powerpoint/2010/main" Requires="p14">
      <p:transition p14:dur="500">
        <p:wedge/>
      </p:transition>
    </mc:Choice>
    <mc:Fallback>
      <p:transition>
        <p:wedg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7"/>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7"/>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p:txBody>
      </p:sp>
      <p:sp>
        <p:nvSpPr>
          <p:cNvPr id="47" name="Google Shape;47;p1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mc:AlternateContent xmlns:mc="http://schemas.openxmlformats.org/markup-compatibility/2006">
    <mc:Choice xmlns:p14="http://schemas.microsoft.com/office/powerpoint/2010/main" Requires="p14">
      <p:transition p14:dur="500">
        <p:wedge/>
      </p:transition>
    </mc:Choice>
    <mc:Fallback>
      <p:transition>
        <p:wedg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matchingName="Blank">
  <p:cSld name="BLANK">
    <p:spTree>
      <p:nvGrpSpPr>
        <p:cNvPr id="1" name="Shape 48"/>
        <p:cNvGrpSpPr/>
        <p:nvPr/>
      </p:nvGrpSpPr>
      <p:grpSpPr>
        <a:xfrm>
          <a:off x="0" y="0"/>
          <a:ext cx="0" cy="0"/>
          <a:chOff x="0" y="0"/>
          <a:chExt cx="0" cy="0"/>
        </a:xfrm>
      </p:grpSpPr>
      <p:sp>
        <p:nvSpPr>
          <p:cNvPr id="49" name="Google Shape;49;p1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mc:AlternateContent xmlns:mc="http://schemas.openxmlformats.org/markup-compatibility/2006">
    <mc:Choice xmlns:p14="http://schemas.microsoft.com/office/powerpoint/2010/main" Requires="p14">
      <p:transition p14:dur="500">
        <p:wedge/>
      </p:transition>
    </mc:Choice>
    <mc:Fallback>
      <p:transition>
        <p:wedg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matchingName="Section header">
  <p:cSld name="SECTION_HEADER">
    <p:spTree>
      <p:nvGrpSpPr>
        <p:cNvPr id="1" name="Shape 13"/>
        <p:cNvGrpSpPr/>
        <p:nvPr/>
      </p:nvGrpSpPr>
      <p:grpSpPr>
        <a:xfrm>
          <a:off x="0" y="0"/>
          <a:ext cx="0" cy="0"/>
          <a:chOff x="0" y="0"/>
          <a:chExt cx="0" cy="0"/>
        </a:xfrm>
      </p:grpSpPr>
      <p:sp>
        <p:nvSpPr>
          <p:cNvPr id="14" name="Google Shape;14;p9"/>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15" name="Google Shape;15;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mc:AlternateContent xmlns:mc="http://schemas.openxmlformats.org/markup-compatibility/2006">
    <mc:Choice xmlns:p14="http://schemas.microsoft.com/office/powerpoint/2010/main" Requires="p14">
      <p:transition p14:dur="500">
        <p:wedge/>
      </p:transition>
    </mc:Choice>
    <mc:Fallback>
      <p:transition>
        <p:wedg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tx" matchingName="Title and body">
  <p:cSld name="TITLE_AND_BODY">
    <p:spTree>
      <p:nvGrpSpPr>
        <p:cNvPr id="1" name="Shape 16"/>
        <p:cNvGrpSpPr/>
        <p:nvPr/>
      </p:nvGrpSpPr>
      <p:grpSpPr>
        <a:xfrm>
          <a:off x="0" y="0"/>
          <a:ext cx="0" cy="0"/>
          <a:chOff x="0" y="0"/>
          <a:chExt cx="0" cy="0"/>
        </a:xfrm>
      </p:grpSpPr>
      <p:sp>
        <p:nvSpPr>
          <p:cNvPr id="17" name="Google Shape;17;p1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8" name="Google Shape;18;p10"/>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p:txBody>
      </p:sp>
      <p:sp>
        <p:nvSpPr>
          <p:cNvPr id="19" name="Google Shape;19;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mc:AlternateContent xmlns:mc="http://schemas.openxmlformats.org/markup-compatibility/2006">
    <mc:Choice xmlns:p14="http://schemas.microsoft.com/office/powerpoint/2010/main" Requires="p14">
      <p:transition p14:dur="500">
        <p:wedge/>
      </p:transition>
    </mc:Choice>
    <mc:Fallback>
      <p:transition>
        <p:wedg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matchingName="Title and two columns">
  <p:cSld name="TITLE_AND_TWO_COLUMNS">
    <p:spTree>
      <p:nvGrpSpPr>
        <p:cNvPr id="1" name="Shape 20"/>
        <p:cNvGrpSpPr/>
        <p:nvPr/>
      </p:nvGrpSpPr>
      <p:grpSpPr>
        <a:xfrm>
          <a:off x="0" y="0"/>
          <a:ext cx="0" cy="0"/>
          <a:chOff x="0" y="0"/>
          <a:chExt cx="0" cy="0"/>
        </a:xfrm>
      </p:grpSpPr>
      <p:sp>
        <p:nvSpPr>
          <p:cNvPr id="21" name="Google Shape;21;p1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2" name="Google Shape;22;p11"/>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p:txBody>
      </p:sp>
      <p:sp>
        <p:nvSpPr>
          <p:cNvPr id="23" name="Google Shape;23;p11"/>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p:txBody>
      </p:sp>
      <p:sp>
        <p:nvSpPr>
          <p:cNvPr id="24" name="Google Shape;24;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mc:AlternateContent xmlns:mc="http://schemas.openxmlformats.org/markup-compatibility/2006">
    <mc:Choice xmlns:p14="http://schemas.microsoft.com/office/powerpoint/2010/main" Requires="p14">
      <p:transition p14:dur="500">
        <p:wedge/>
      </p:transition>
    </mc:Choice>
    <mc:Fallback>
      <p:transition>
        <p:wedg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matchingName="Title only">
  <p:cSld name="TITLE_ONLY">
    <p:spTree>
      <p:nvGrpSpPr>
        <p:cNvPr id="1" name="Shape 25"/>
        <p:cNvGrpSpPr/>
        <p:nvPr/>
      </p:nvGrpSpPr>
      <p:grpSpPr>
        <a:xfrm>
          <a:off x="0" y="0"/>
          <a:ext cx="0" cy="0"/>
          <a:chOff x="0" y="0"/>
          <a:chExt cx="0" cy="0"/>
        </a:xfrm>
      </p:grpSpPr>
      <p:sp>
        <p:nvSpPr>
          <p:cNvPr id="26" name="Google Shape;26;p12"/>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mc:AlternateContent xmlns:mc="http://schemas.openxmlformats.org/markup-compatibility/2006">
    <mc:Choice xmlns:p14="http://schemas.microsoft.com/office/powerpoint/2010/main" Requires="p14">
      <p:transition p14:dur="500">
        <p:wedge/>
      </p:transition>
    </mc:Choice>
    <mc:Fallback>
      <p:transition>
        <p:wedg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13"/>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0" name="Google Shape;30;p13"/>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p:txBody>
      </p:sp>
      <p:sp>
        <p:nvSpPr>
          <p:cNvPr id="31" name="Google Shape;31;p1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mc:AlternateContent xmlns:mc="http://schemas.openxmlformats.org/markup-compatibility/2006">
    <mc:Choice xmlns:p14="http://schemas.microsoft.com/office/powerpoint/2010/main" Requires="p14">
      <p:transition p14:dur="500">
        <p:wedge/>
      </p:transition>
    </mc:Choice>
    <mc:Fallback>
      <p:transition>
        <p:wedg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14"/>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4" name="Google Shape;34;p1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mc:AlternateContent xmlns:mc="http://schemas.openxmlformats.org/markup-compatibility/2006">
    <mc:Choice xmlns:p14="http://schemas.microsoft.com/office/powerpoint/2010/main" Requires="p14">
      <p:transition p14:dur="500">
        <p:wedge/>
      </p:transition>
    </mc:Choice>
    <mc:Fallback>
      <p:transition>
        <p:wedg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15"/>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
        <p:nvSpPr>
          <p:cNvPr id="37" name="Google Shape;37;p15"/>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38" name="Google Shape;38;p15"/>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15"/>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p:txBody>
      </p:sp>
      <p:sp>
        <p:nvSpPr>
          <p:cNvPr id="40" name="Google Shape;40;p1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mc:AlternateContent xmlns:mc="http://schemas.openxmlformats.org/markup-compatibility/2006">
    <mc:Choice xmlns:p14="http://schemas.microsoft.com/office/powerpoint/2010/main" Requires="p14">
      <p:transition p14:dur="500">
        <p:wedge/>
      </p:transition>
    </mc:Choice>
    <mc:Fallback>
      <p:transition>
        <p:wedg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6"/>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p:txBody>
      </p:sp>
      <p:sp>
        <p:nvSpPr>
          <p:cNvPr id="43" name="Google Shape;43;p1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mc:AlternateContent xmlns:mc="http://schemas.openxmlformats.org/markup-compatibility/2006">
    <mc:Choice xmlns:p14="http://schemas.microsoft.com/office/powerpoint/2010/main" Requires="p14">
      <p:transition p14:dur="500">
        <p:wedge/>
      </p:transition>
    </mc:Choice>
    <mc:Fallback>
      <p:transition>
        <p:wedge/>
      </p:transition>
    </mc:Fallback>
  </mc:AlternateContent>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7"/>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p:txBody>
      </p:sp>
      <p:sp>
        <p:nvSpPr>
          <p:cNvPr id="7" name="Google Shape;7;p7"/>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panose="020B0604020202020204"/>
              <a:buChar char="●"/>
              <a:defRPr sz="18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914400" marR="0" lvl="1"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1371600" marR="0" lvl="2"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1828800" marR="0" lvl="3"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2286000" marR="0" lvl="4"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2743200" marR="0" lvl="5"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3200400" marR="0" lvl="6"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3657600" marR="0" lvl="7"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4114800" marR="0" lvl="8" indent="-317500" algn="l" rtl="0">
              <a:lnSpc>
                <a:spcPct val="115000"/>
              </a:lnSpc>
              <a:spcBef>
                <a:spcPts val="1600"/>
              </a:spcBef>
              <a:spcAft>
                <a:spcPts val="160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p:txBody>
      </p:sp>
      <p:sp>
        <p:nvSpPr>
          <p:cNvPr id="8" name="Google Shape;8;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4="http://schemas.microsoft.com/office/powerpoint/2010/main" Requires="p14">
      <p:transition p14:dur="500">
        <p:wedge/>
      </p:transition>
    </mc:Choice>
    <mc:Fallback>
      <p:transition>
        <p:wedg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1.xml"/><Relationship Id="rId2" Type="http://schemas.openxmlformats.org/officeDocument/2006/relationships/image" Target="../media/image2.jpeg"/><Relationship Id="rId1" Type="http://schemas.openxmlformats.org/officeDocument/2006/relationships/image" Target="../media/image1.jpe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image" Target="../media/image2.jpe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xml"/><Relationship Id="rId1" Type="http://schemas.openxmlformats.org/officeDocument/2006/relationships/image" Target="../media/image2.jpe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xml"/><Relationship Id="rId1"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1"/>
          <a:srcRect/>
          <a:stretch>
            <a:fillRect/>
          </a:stretch>
        </p:blipFill>
        <p:spPr>
          <a:xfrm>
            <a:off x="0" y="3777621"/>
            <a:ext cx="9144000" cy="1365879"/>
          </a:xfrm>
          <a:prstGeom prst="rect">
            <a:avLst/>
          </a:prstGeom>
          <a:noFill/>
          <a:ln>
            <a:noFill/>
          </a:ln>
        </p:spPr>
      </p:pic>
      <p:pic>
        <p:nvPicPr>
          <p:cNvPr id="55" name="Google Shape;55;p1"/>
          <p:cNvPicPr preferRelativeResize="0"/>
          <p:nvPr/>
        </p:nvPicPr>
        <p:blipFill rotWithShape="1">
          <a:blip r:embed="rId2"/>
          <a:srcRect/>
          <a:stretch>
            <a:fillRect/>
          </a:stretch>
        </p:blipFill>
        <p:spPr>
          <a:xfrm>
            <a:off x="7904900" y="105700"/>
            <a:ext cx="1170475" cy="1170475"/>
          </a:xfrm>
          <a:prstGeom prst="rect">
            <a:avLst/>
          </a:prstGeom>
          <a:noFill/>
          <a:ln>
            <a:noFill/>
          </a:ln>
        </p:spPr>
      </p:pic>
      <p:sp>
        <p:nvSpPr>
          <p:cNvPr id="56" name="Google Shape;56;p1"/>
          <p:cNvSpPr txBox="1"/>
          <p:nvPr/>
        </p:nvSpPr>
        <p:spPr>
          <a:xfrm>
            <a:off x="652780" y="1058545"/>
            <a:ext cx="7390765" cy="172974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lang="en-GB" sz="1800" b="1" i="0" u="none" strike="noStrike" cap="none" dirty="0">
              <a:solidFill>
                <a:srgbClr val="000000"/>
              </a:solidFill>
              <a:latin typeface="Calibri" panose="020F0502020204030204" charset="0"/>
              <a:ea typeface="Arial" panose="020B0604020202020204"/>
              <a:cs typeface="Calibri" panose="020F0502020204030204" charset="0"/>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r>
              <a:rPr lang="en-GB" sz="1800" b="1" i="0" u="none" strike="noStrike" cap="none" dirty="0">
                <a:solidFill>
                  <a:srgbClr val="000000"/>
                </a:solidFill>
                <a:latin typeface="Calibri" panose="020F0502020204030204" charset="0"/>
                <a:ea typeface="Arial" panose="020B0604020202020204"/>
                <a:cs typeface="Calibri" panose="020F0502020204030204" charset="0"/>
                <a:sym typeface="Arial" panose="020B0604020202020204"/>
              </a:rPr>
              <a:t>SESSION :</a:t>
            </a:r>
            <a:r>
              <a:rPr lang="en-US" altLang="en-GB" sz="1800" b="1" i="0" u="none" strike="noStrike" cap="none" dirty="0">
                <a:solidFill>
                  <a:srgbClr val="000000"/>
                </a:solidFill>
                <a:latin typeface="Calibri" panose="020F0502020204030204" charset="0"/>
                <a:ea typeface="Arial" panose="020B0604020202020204"/>
                <a:cs typeface="Calibri" panose="020F0502020204030204" charset="0"/>
                <a:sym typeface="Arial" panose="020B0604020202020204"/>
              </a:rPr>
              <a:t> </a:t>
            </a:r>
            <a:r>
              <a:rPr lang="en-IN" altLang="en-US" sz="1800" b="1" i="0" u="none" strike="noStrike" cap="none" dirty="0">
                <a:solidFill>
                  <a:srgbClr val="000000"/>
                </a:solidFill>
                <a:latin typeface="Calibri" panose="020F0502020204030204" charset="0"/>
                <a:ea typeface="Arial" panose="020B0604020202020204"/>
                <a:cs typeface="Calibri" panose="020F0502020204030204" charset="0"/>
                <a:sym typeface="Arial" panose="020B0604020202020204"/>
              </a:rPr>
              <a:t>8</a:t>
            </a:r>
            <a:endParaRPr lang="en-IN" sz="1800" b="1" i="0" u="none" strike="noStrike" cap="none" dirty="0">
              <a:solidFill>
                <a:srgbClr val="000000"/>
              </a:solidFill>
              <a:latin typeface="Calibri" panose="020F0502020204030204" charset="0"/>
              <a:ea typeface="Arial" panose="020B0604020202020204"/>
              <a:cs typeface="Calibri" panose="020F0502020204030204" charset="0"/>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r>
              <a:rPr lang="en-GB" sz="1800" b="1" i="0" u="none" strike="noStrike" cap="none" dirty="0">
                <a:solidFill>
                  <a:srgbClr val="000000"/>
                </a:solidFill>
                <a:latin typeface="Calibri" panose="020F0502020204030204" charset="0"/>
                <a:ea typeface="Arial" panose="020B0604020202020204"/>
                <a:cs typeface="Calibri" panose="020F0502020204030204" charset="0"/>
                <a:sym typeface="Arial" panose="020B0604020202020204"/>
              </a:rPr>
              <a:t>CLASS :</a:t>
            </a:r>
            <a:r>
              <a:rPr lang="en-US" altLang="en-GB" sz="1800" b="1" i="0" u="none" strike="noStrike" cap="none" dirty="0">
                <a:solidFill>
                  <a:srgbClr val="000000"/>
                </a:solidFill>
                <a:latin typeface="Calibri" panose="020F0502020204030204" charset="0"/>
                <a:ea typeface="Arial" panose="020B0604020202020204"/>
                <a:cs typeface="Calibri" panose="020F0502020204030204" charset="0"/>
                <a:sym typeface="Arial" panose="020B0604020202020204"/>
              </a:rPr>
              <a:t>V</a:t>
            </a:r>
            <a:endParaRPr sz="1800" b="1" i="0" u="none" strike="noStrike" cap="none">
              <a:solidFill>
                <a:srgbClr val="000000"/>
              </a:solidFill>
              <a:latin typeface="Calibri" panose="020F0502020204030204" charset="0"/>
              <a:ea typeface="Arial" panose="020B0604020202020204"/>
              <a:cs typeface="Calibri" panose="020F0502020204030204" charset="0"/>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r>
              <a:rPr lang="en-GB" sz="1800" b="1" i="0" u="none" strike="noStrike" cap="none" dirty="0">
                <a:solidFill>
                  <a:srgbClr val="000000"/>
                </a:solidFill>
                <a:latin typeface="Calibri" panose="020F0502020204030204" charset="0"/>
                <a:ea typeface="Arial" panose="020B0604020202020204"/>
                <a:cs typeface="Calibri" panose="020F0502020204030204" charset="0"/>
                <a:sym typeface="Arial" panose="020B0604020202020204"/>
              </a:rPr>
              <a:t>SUBJECT : (</a:t>
            </a:r>
            <a:r>
              <a:rPr lang="en-US" altLang="en-IN" sz="1800" b="1" i="0" u="none" strike="noStrike" cap="none" dirty="0">
                <a:solidFill>
                  <a:srgbClr val="000000"/>
                </a:solidFill>
                <a:latin typeface="Calibri" panose="020F0502020204030204" charset="0"/>
                <a:ea typeface="Arial" panose="020B0604020202020204"/>
                <a:cs typeface="Calibri" panose="020F0502020204030204" charset="0"/>
                <a:sym typeface="Arial" panose="020B0604020202020204"/>
              </a:rPr>
              <a:t>SOCIAL SCIENCE</a:t>
            </a:r>
            <a:r>
              <a:rPr lang="en-GB" sz="1800" b="1" i="0" u="none" strike="noStrike" cap="none" dirty="0">
                <a:solidFill>
                  <a:srgbClr val="000000"/>
                </a:solidFill>
                <a:latin typeface="Calibri" panose="020F0502020204030204" charset="0"/>
                <a:ea typeface="Arial" panose="020B0604020202020204"/>
                <a:cs typeface="Calibri" panose="020F0502020204030204" charset="0"/>
                <a:sym typeface="Arial" panose="020B0604020202020204"/>
              </a:rPr>
              <a:t>)</a:t>
            </a:r>
            <a:endParaRPr sz="1800" b="1" i="0" u="none" strike="noStrike" cap="none">
              <a:solidFill>
                <a:srgbClr val="000000"/>
              </a:solidFill>
              <a:latin typeface="Calibri" panose="020F0502020204030204" charset="0"/>
              <a:ea typeface="Arial" panose="020B0604020202020204"/>
              <a:cs typeface="Calibri" panose="020F0502020204030204" charset="0"/>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r>
              <a:rPr lang="en-GB" sz="1800" b="1" i="0" u="none" strike="noStrike" cap="none" dirty="0">
                <a:solidFill>
                  <a:srgbClr val="000000"/>
                </a:solidFill>
                <a:latin typeface="Calibri" panose="020F0502020204030204" charset="0"/>
                <a:ea typeface="Arial" panose="020B0604020202020204"/>
                <a:cs typeface="Calibri" panose="020F0502020204030204" charset="0"/>
                <a:sym typeface="Arial" panose="020B0604020202020204"/>
              </a:rPr>
              <a:t>CHAPTER NUMBER:</a:t>
            </a:r>
            <a:r>
              <a:rPr lang="en-US" altLang="en-GB" sz="1800" b="1" i="0" u="none" strike="noStrike" cap="none" dirty="0">
                <a:solidFill>
                  <a:srgbClr val="000000"/>
                </a:solidFill>
                <a:latin typeface="Calibri" panose="020F0502020204030204" charset="0"/>
                <a:ea typeface="Arial" panose="020B0604020202020204"/>
                <a:cs typeface="Calibri" panose="020F0502020204030204" charset="0"/>
                <a:sym typeface="Arial" panose="020B0604020202020204"/>
              </a:rPr>
              <a:t> </a:t>
            </a:r>
            <a:r>
              <a:rPr lang="en-IN" altLang="en-US" sz="1800" b="1" i="0" u="none" strike="noStrike" cap="none" dirty="0">
                <a:solidFill>
                  <a:srgbClr val="000000"/>
                </a:solidFill>
                <a:latin typeface="Calibri" panose="020F0502020204030204" charset="0"/>
                <a:ea typeface="Arial" panose="020B0604020202020204"/>
                <a:cs typeface="Calibri" panose="020F0502020204030204" charset="0"/>
                <a:sym typeface="Arial" panose="020B0604020202020204"/>
              </a:rPr>
              <a:t>5</a:t>
            </a:r>
            <a:endParaRPr sz="1800" b="1" i="0" u="none" strike="noStrike" cap="none">
              <a:solidFill>
                <a:srgbClr val="000000"/>
              </a:solidFill>
              <a:latin typeface="Calibri" panose="020F0502020204030204" charset="0"/>
              <a:ea typeface="Arial" panose="020B0604020202020204"/>
              <a:cs typeface="Calibri" panose="020F0502020204030204" charset="0"/>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r>
              <a:rPr lang="en-GB" sz="1800" b="1" i="0" u="none" strike="noStrike" cap="none" dirty="0">
                <a:solidFill>
                  <a:srgbClr val="000000"/>
                </a:solidFill>
                <a:latin typeface="Calibri" panose="020F0502020204030204" charset="0"/>
                <a:ea typeface="Arial" panose="020B0604020202020204"/>
                <a:cs typeface="Calibri" panose="020F0502020204030204" charset="0"/>
                <a:sym typeface="Arial" panose="020B0604020202020204"/>
              </a:rPr>
              <a:t>CHAPTER NAME :</a:t>
            </a:r>
            <a:r>
              <a:rPr lang="en-US" altLang="en-GB" sz="1800" b="1" i="0" u="none" strike="noStrike" cap="none" dirty="0">
                <a:solidFill>
                  <a:srgbClr val="000000"/>
                </a:solidFill>
                <a:latin typeface="Calibri" panose="020F0502020204030204" charset="0"/>
                <a:ea typeface="Arial" panose="020B0604020202020204"/>
                <a:cs typeface="Calibri" panose="020F0502020204030204" charset="0"/>
                <a:sym typeface="Arial" panose="020B0604020202020204"/>
              </a:rPr>
              <a:t> DRC - The Land of Dense Forest</a:t>
            </a:r>
            <a:endParaRPr lang="en-US" sz="1800" b="1" dirty="0">
              <a:latin typeface="Calibri" panose="020F0502020204030204" charset="0"/>
              <a:cs typeface="Calibri" panose="020F0502020204030204" charset="0"/>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r>
              <a:rPr lang="en-GB" sz="1800" b="1" i="0" u="none" strike="noStrike" cap="none" dirty="0">
                <a:solidFill>
                  <a:srgbClr val="000000"/>
                </a:solidFill>
                <a:latin typeface="Calibri" panose="020F0502020204030204" charset="0"/>
                <a:ea typeface="Arial" panose="020B0604020202020204"/>
                <a:cs typeface="Calibri" panose="020F0502020204030204" charset="0"/>
                <a:sym typeface="Arial" panose="020B0604020202020204"/>
              </a:rPr>
              <a:t>SUBTOPIC :</a:t>
            </a:r>
            <a:r>
              <a:rPr lang="en-US" altLang="en-GB" sz="1800" b="1" i="0" u="none" strike="noStrike" cap="none" dirty="0">
                <a:solidFill>
                  <a:srgbClr val="000000"/>
                </a:solidFill>
                <a:latin typeface="Calibri" panose="020F0502020204030204" charset="0"/>
                <a:ea typeface="Arial" panose="020B0604020202020204"/>
                <a:cs typeface="Calibri" panose="020F0502020204030204" charset="0"/>
                <a:sym typeface="Arial" panose="020B0604020202020204"/>
              </a:rPr>
              <a:t> </a:t>
            </a:r>
            <a:r>
              <a:rPr lang="en-IN" sz="1800" b="1" i="0" u="none" strike="noStrike" cap="none" dirty="0">
                <a:solidFill>
                  <a:srgbClr val="000000"/>
                </a:solidFill>
                <a:latin typeface="Calibri" panose="020F0502020204030204" charset="0"/>
                <a:ea typeface="Arial" panose="020B0604020202020204"/>
                <a:cs typeface="Calibri" panose="020F0502020204030204" charset="0"/>
                <a:sym typeface="Arial" panose="020B0604020202020204"/>
              </a:rPr>
              <a:t>Long question and answer</a:t>
            </a:r>
            <a:endParaRPr lang="en-IN" sz="1800" b="1" i="0" u="none" strike="noStrike" cap="none" dirty="0">
              <a:solidFill>
                <a:srgbClr val="000000"/>
              </a:solidFill>
              <a:latin typeface="Calibri" panose="020F0502020204030204" charset="0"/>
              <a:ea typeface="Arial" panose="020B0604020202020204"/>
              <a:cs typeface="Calibri" panose="020F0502020204030204" charset="0"/>
              <a:sym typeface="Arial" panose="020B0604020202020204"/>
            </a:endParaRPr>
          </a:p>
        </p:txBody>
      </p:sp>
    </p:spTree>
  </p:cSld>
  <p:clrMapOvr>
    <a:masterClrMapping/>
  </p:clrMapOvr>
  <mc:AlternateContent xmlns:mc="http://schemas.openxmlformats.org/markup-compatibility/2006">
    <mc:Choice xmlns:p14="http://schemas.microsoft.com/office/powerpoint/2010/main" Requires="p14">
      <p:transition p14:dur="500">
        <p:wedge/>
      </p:transition>
    </mc:Choice>
    <mc:Fallback>
      <p:transition>
        <p:wedg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55" name="Google Shape;55;p1"/>
          <p:cNvPicPr preferRelativeResize="0"/>
          <p:nvPr/>
        </p:nvPicPr>
        <p:blipFill rotWithShape="1">
          <a:blip r:embed="rId1"/>
          <a:srcRect/>
          <a:stretch>
            <a:fillRect/>
          </a:stretch>
        </p:blipFill>
        <p:spPr>
          <a:xfrm>
            <a:off x="7851560" y="3863630"/>
            <a:ext cx="1170475" cy="1170475"/>
          </a:xfrm>
          <a:prstGeom prst="rect">
            <a:avLst/>
          </a:prstGeom>
          <a:noFill/>
          <a:ln>
            <a:noFill/>
          </a:ln>
        </p:spPr>
      </p:pic>
      <p:sp>
        <p:nvSpPr>
          <p:cNvPr id="3" name="Text Box 2"/>
          <p:cNvSpPr txBox="1"/>
          <p:nvPr/>
        </p:nvSpPr>
        <p:spPr>
          <a:xfrm>
            <a:off x="372745" y="1323340"/>
            <a:ext cx="3864610" cy="306705"/>
          </a:xfrm>
          <a:prstGeom prst="rect">
            <a:avLst/>
          </a:prstGeom>
          <a:noFill/>
        </p:spPr>
        <p:txBody>
          <a:bodyPr wrap="square" rtlCol="0">
            <a:spAutoFit/>
            <a:scene3d>
              <a:camera prst="orthographicFront"/>
              <a:lightRig rig="threePt" dir="t"/>
            </a:scene3d>
          </a:bodyPr>
          <a:p>
            <a:r>
              <a:rPr lang="en-US" b="1">
                <a:solidFill>
                  <a:srgbClr val="FF0000"/>
                </a:solidFill>
                <a:effectLst>
                  <a:outerShdw blurRad="38100" dist="19050" dir="2700000" algn="tl" rotWithShape="0">
                    <a:schemeClr val="dk1">
                      <a:alpha val="40000"/>
                    </a:schemeClr>
                  </a:outerShdw>
                </a:effectLst>
              </a:rPr>
              <a:t>LEARNING OBJECTIVES:</a:t>
            </a:r>
            <a:endParaRPr lang="en-US" b="1">
              <a:solidFill>
                <a:srgbClr val="FF0000"/>
              </a:solidFill>
              <a:effectLst>
                <a:outerShdw blurRad="38100" dist="19050" dir="2700000" algn="tl" rotWithShape="0">
                  <a:schemeClr val="dk1">
                    <a:alpha val="40000"/>
                  </a:schemeClr>
                </a:outerShdw>
              </a:effectLst>
            </a:endParaRPr>
          </a:p>
        </p:txBody>
      </p:sp>
      <p:sp>
        <p:nvSpPr>
          <p:cNvPr id="2" name="Text Box 1"/>
          <p:cNvSpPr txBox="1"/>
          <p:nvPr/>
        </p:nvSpPr>
        <p:spPr>
          <a:xfrm>
            <a:off x="372745" y="2034540"/>
            <a:ext cx="6403975" cy="1014730"/>
          </a:xfrm>
          <a:prstGeom prst="rect">
            <a:avLst/>
          </a:prstGeom>
          <a:noFill/>
          <a:ln w="9525">
            <a:noFill/>
          </a:ln>
        </p:spPr>
        <p:txBody>
          <a:bodyPr wrap="square">
            <a:spAutoFit/>
          </a:bodyPr>
          <a:p>
            <a:pPr marL="0" indent="0"/>
            <a:r>
              <a:rPr lang="en-US" sz="2000" b="1">
                <a:solidFill>
                  <a:srgbClr val="000000"/>
                </a:solidFill>
                <a:latin typeface="Calibri" panose="020F0502020204030204" charset="0"/>
                <a:ea typeface="SimSun" panose="02010600030101010101" pitchFamily="2" charset="-122"/>
                <a:cs typeface="Calibri" panose="020F0502020204030204" charset="0"/>
              </a:rPr>
              <a:t>Children will come to know:</a:t>
            </a:r>
            <a:endParaRPr lang="en-US" sz="2000" b="1">
              <a:solidFill>
                <a:srgbClr val="000000"/>
              </a:solidFill>
              <a:latin typeface="Calibri" panose="020F0502020204030204" charset="0"/>
              <a:ea typeface="SimSun" panose="02010600030101010101" pitchFamily="2" charset="-122"/>
              <a:cs typeface="Calibri" panose="020F0502020204030204" charset="0"/>
            </a:endParaRPr>
          </a:p>
          <a:p>
            <a:pPr marL="0" indent="0"/>
            <a:r>
              <a:rPr lang="en-US" sz="2000" b="1">
                <a:solidFill>
                  <a:srgbClr val="000000"/>
                </a:solidFill>
                <a:latin typeface="Calibri" panose="020F0502020204030204" charset="0"/>
                <a:ea typeface="SimSun" panose="02010600030101010101" pitchFamily="2" charset="-122"/>
                <a:cs typeface="Calibri" panose="020F0502020204030204" charset="0"/>
              </a:rPr>
              <a:t>1.About all details of DRC</a:t>
            </a:r>
            <a:endParaRPr lang="en-US" sz="2000" b="1">
              <a:solidFill>
                <a:srgbClr val="000000"/>
              </a:solidFill>
              <a:latin typeface="Calibri" panose="020F0502020204030204" charset="0"/>
              <a:ea typeface="SimSun" panose="02010600030101010101" pitchFamily="2" charset="-122"/>
              <a:cs typeface="Calibri" panose="020F0502020204030204" charset="0"/>
            </a:endParaRPr>
          </a:p>
          <a:p>
            <a:pPr marL="0" indent="0"/>
            <a:r>
              <a:rPr lang="en-IN" altLang="en-US" sz="2000" b="1">
                <a:solidFill>
                  <a:srgbClr val="000000"/>
                </a:solidFill>
                <a:latin typeface="Calibri" panose="020F0502020204030204" charset="0"/>
                <a:ea typeface="SimSun" panose="02010600030101010101" pitchFamily="2" charset="-122"/>
                <a:cs typeface="Calibri" panose="020F0502020204030204" charset="0"/>
              </a:rPr>
              <a:t>2.</a:t>
            </a:r>
            <a:r>
              <a:rPr lang="en-US" sz="2000" b="1">
                <a:solidFill>
                  <a:srgbClr val="000000"/>
                </a:solidFill>
                <a:latin typeface="Calibri" panose="020F0502020204030204" charset="0"/>
                <a:ea typeface="SimSun" panose="02010600030101010101" pitchFamily="2" charset="-122"/>
                <a:cs typeface="Calibri" panose="020F0502020204030204" charset="0"/>
              </a:rPr>
              <a:t>About the climate of DRC</a:t>
            </a:r>
            <a:endParaRPr lang="en-US" sz="2000" b="1">
              <a:solidFill>
                <a:srgbClr val="000000"/>
              </a:solidFill>
              <a:latin typeface="Calibri" panose="020F0502020204030204" charset="0"/>
              <a:ea typeface="SimSun" panose="02010600030101010101" pitchFamily="2" charset="-122"/>
              <a:cs typeface="Calibri" panose="020F0502020204030204" charset="0"/>
            </a:endParaRPr>
          </a:p>
        </p:txBody>
      </p:sp>
    </p:spTree>
  </p:cSld>
  <p:clrMapOvr>
    <a:masterClrMapping/>
  </p:clrMapOvr>
  <mc:AlternateContent xmlns:mc="http://schemas.openxmlformats.org/markup-compatibility/2006">
    <mc:Choice xmlns:p14="http://schemas.microsoft.com/office/powerpoint/2010/main" Requires="p14">
      <p:transition p14:dur="500">
        <p:wedge/>
      </p:transition>
    </mc:Choice>
    <mc:Fallback>
      <p:transition>
        <p:wedg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55" name="Google Shape;55;p1"/>
          <p:cNvPicPr preferRelativeResize="0"/>
          <p:nvPr/>
        </p:nvPicPr>
        <p:blipFill rotWithShape="1">
          <a:blip r:embed="rId1"/>
          <a:srcRect/>
          <a:stretch>
            <a:fillRect/>
          </a:stretch>
        </p:blipFill>
        <p:spPr>
          <a:xfrm>
            <a:off x="7889240" y="4160520"/>
            <a:ext cx="1056640" cy="751840"/>
          </a:xfrm>
          <a:prstGeom prst="rect">
            <a:avLst/>
          </a:prstGeom>
          <a:noFill/>
          <a:ln>
            <a:noFill/>
          </a:ln>
        </p:spPr>
      </p:pic>
      <p:sp>
        <p:nvSpPr>
          <p:cNvPr id="100" name="Text Box 99"/>
          <p:cNvSpPr txBox="1"/>
          <p:nvPr/>
        </p:nvSpPr>
        <p:spPr>
          <a:xfrm>
            <a:off x="144780" y="119380"/>
            <a:ext cx="7981315" cy="4739005"/>
          </a:xfrm>
          <a:prstGeom prst="rect">
            <a:avLst/>
          </a:prstGeom>
          <a:noFill/>
          <a:ln w="9525">
            <a:noFill/>
          </a:ln>
        </p:spPr>
        <p:txBody>
          <a:bodyPr wrap="square">
            <a:spAutoFit/>
          </a:bodyPr>
          <a:p>
            <a:pPr marL="0" indent="0"/>
            <a:endParaRPr lang="en-US" sz="1200" b="1">
              <a:latin typeface="Calibri" panose="020F0502020204030204" charset="0"/>
              <a:ea typeface="SimSun" panose="02010600030101010101" pitchFamily="2" charset="-122"/>
            </a:endParaRPr>
          </a:p>
          <a:p>
            <a:pPr marL="0" indent="0"/>
            <a:r>
              <a:rPr lang="en-IN" altLang="en-US" sz="1800" b="1" u="sng">
                <a:latin typeface="Calibri" panose="020F0502020204030204" charset="0"/>
                <a:ea typeface="SimSun" panose="02010600030101010101" pitchFamily="2" charset="-122"/>
              </a:rPr>
              <a:t>C</a:t>
            </a:r>
            <a:r>
              <a:rPr lang="en-US" sz="1800" b="1" u="sng">
                <a:latin typeface="Calibri" panose="020F0502020204030204" charset="0"/>
                <a:ea typeface="SimSun" panose="02010600030101010101" pitchFamily="2" charset="-122"/>
              </a:rPr>
              <a:t>. </a:t>
            </a:r>
            <a:r>
              <a:rPr lang="en-US" sz="1800" b="1" u="sng">
                <a:latin typeface="Calibri" panose="020F0502020204030204" charset="0"/>
                <a:ea typeface="SimSun" panose="02010600030101010101" pitchFamily="2" charset="-122"/>
                <a:cs typeface="Times New Roman" panose="02020603050405020304" charset="0"/>
              </a:rPr>
              <a:t>Answer the following questions.</a:t>
            </a:r>
            <a:endParaRPr lang="en-US" sz="1800" b="1" u="sng">
              <a:latin typeface="Calibri" panose="020F0502020204030204" charset="0"/>
              <a:ea typeface="SimSun" panose="02010600030101010101" pitchFamily="2" charset="-122"/>
              <a:cs typeface="Times New Roman" panose="02020603050405020304" charset="0"/>
            </a:endParaRPr>
          </a:p>
          <a:p>
            <a:pPr marL="0" indent="0"/>
            <a:r>
              <a:rPr lang="en-US" sz="1600">
                <a:latin typeface="Calibri" panose="020F0502020204030204" charset="0"/>
                <a:cs typeface="Calibri" panose="020F0502020204030204" charset="0"/>
              </a:rPr>
              <a:t>5.What is a savanna? Which parts of the DRC have this type of vegetation?</a:t>
            </a:r>
            <a:endParaRPr lang="en-US" sz="1600">
              <a:latin typeface="Calibri" panose="020F0502020204030204" charset="0"/>
              <a:cs typeface="Calibri" panose="020F0502020204030204" charset="0"/>
            </a:endParaRPr>
          </a:p>
          <a:p>
            <a:pPr marL="0" indent="0"/>
            <a:r>
              <a:rPr lang="en-IN" altLang="en-US" sz="1600" b="1">
                <a:solidFill>
                  <a:srgbClr val="FF0000"/>
                </a:solidFill>
                <a:latin typeface="Calibri" panose="020F0502020204030204" charset="0"/>
                <a:cs typeface="Calibri" panose="020F0502020204030204" charset="0"/>
              </a:rPr>
              <a:t>Ans. Savanna - a large flat area of grassland with scattered trees, found in warm parts.</a:t>
            </a:r>
            <a:endParaRPr lang="en-IN" altLang="en-US" sz="1600" b="1">
              <a:solidFill>
                <a:srgbClr val="FF0000"/>
              </a:solidFill>
              <a:latin typeface="Calibri" panose="020F0502020204030204" charset="0"/>
              <a:cs typeface="Calibri" panose="020F0502020204030204" charset="0"/>
            </a:endParaRPr>
          </a:p>
          <a:p>
            <a:pPr marL="0" indent="0"/>
            <a:r>
              <a:rPr lang="en-US" sz="1600" b="1">
                <a:solidFill>
                  <a:srgbClr val="FF0000"/>
                </a:solidFill>
                <a:latin typeface="Calibri" panose="020F0502020204030204" charset="0"/>
                <a:cs typeface="Calibri" panose="020F0502020204030204" charset="0"/>
              </a:rPr>
              <a:t>                     - the southern part of DRC have Savanna.</a:t>
            </a:r>
            <a:endParaRPr lang="en-US" sz="1600" b="1">
              <a:solidFill>
                <a:srgbClr val="FF0000"/>
              </a:solidFill>
              <a:latin typeface="Calibri" panose="020F0502020204030204" charset="0"/>
              <a:cs typeface="Calibri" panose="020F0502020204030204" charset="0"/>
            </a:endParaRPr>
          </a:p>
          <a:p>
            <a:pPr marL="0" indent="0"/>
            <a:r>
              <a:rPr lang="en-US" sz="1600">
                <a:latin typeface="Calibri" panose="020F0502020204030204" charset="0"/>
                <a:cs typeface="Calibri" panose="020F0502020204030204" charset="0"/>
              </a:rPr>
              <a:t>6.Name four animals found in plenty in the tropical rain forests, and four found in the savannas.</a:t>
            </a:r>
            <a:endParaRPr lang="en-US" sz="1600">
              <a:latin typeface="Calibri" panose="020F0502020204030204" charset="0"/>
              <a:cs typeface="Calibri" panose="020F0502020204030204" charset="0"/>
            </a:endParaRPr>
          </a:p>
          <a:p>
            <a:pPr marL="0" indent="0"/>
            <a:r>
              <a:rPr lang="en-IN" altLang="en-US" sz="1600" b="1">
                <a:solidFill>
                  <a:srgbClr val="FF0000"/>
                </a:solidFill>
                <a:latin typeface="Calibri" panose="020F0502020204030204" charset="0"/>
                <a:cs typeface="Calibri" panose="020F0502020204030204" charset="0"/>
              </a:rPr>
              <a:t>Ans. Four animals found in tropical rain forests - elephants, buffaloes, gorillas, baboons.</a:t>
            </a:r>
            <a:endParaRPr lang="en-IN" altLang="en-US" sz="1600" b="1">
              <a:solidFill>
                <a:srgbClr val="FF0000"/>
              </a:solidFill>
              <a:latin typeface="Calibri" panose="020F0502020204030204" charset="0"/>
              <a:cs typeface="Calibri" panose="020F0502020204030204" charset="0"/>
            </a:endParaRPr>
          </a:p>
          <a:p>
            <a:pPr marL="0" indent="0"/>
            <a:r>
              <a:rPr lang="en-US" sz="1600" b="1">
                <a:solidFill>
                  <a:srgbClr val="FF0000"/>
                </a:solidFill>
                <a:latin typeface="Calibri" panose="020F0502020204030204" charset="0"/>
                <a:cs typeface="Calibri" panose="020F0502020204030204" charset="0"/>
              </a:rPr>
              <a:t>Four animals found in Savannas - lions, leopards, giraffes, zebras.</a:t>
            </a:r>
            <a:endParaRPr lang="en-US" sz="1600">
              <a:latin typeface="Calibri" panose="020F0502020204030204" charset="0"/>
              <a:cs typeface="Calibri" panose="020F0502020204030204" charset="0"/>
            </a:endParaRPr>
          </a:p>
          <a:p>
            <a:pPr marL="0" indent="0"/>
            <a:r>
              <a:rPr lang="en-US" sz="1600">
                <a:latin typeface="Calibri" panose="020F0502020204030204" charset="0"/>
                <a:cs typeface="Calibri" panose="020F0502020204030204" charset="0"/>
              </a:rPr>
              <a:t>7.Which dangerous insect present in the forests of the DRC causes sleeping sickness?</a:t>
            </a:r>
            <a:endParaRPr lang="en-US" sz="1600">
              <a:latin typeface="Calibri" panose="020F0502020204030204" charset="0"/>
              <a:cs typeface="Calibri" panose="020F0502020204030204" charset="0"/>
            </a:endParaRPr>
          </a:p>
          <a:p>
            <a:pPr marL="0" indent="0"/>
            <a:r>
              <a:rPr lang="en-IN" altLang="en-US" sz="1600" b="1">
                <a:solidFill>
                  <a:srgbClr val="FF0000"/>
                </a:solidFill>
                <a:latin typeface="Calibri" panose="020F0502020204030204" charset="0"/>
                <a:cs typeface="Calibri" panose="020F0502020204030204" charset="0"/>
              </a:rPr>
              <a:t>Ans. Tsetse fly is the dangerous insect present in the forests of the DRC causes sleeping sickness.</a:t>
            </a:r>
            <a:endParaRPr lang="en-IN" altLang="en-US" sz="1600">
              <a:latin typeface="Calibri" panose="020F0502020204030204" charset="0"/>
              <a:cs typeface="Calibri" panose="020F0502020204030204" charset="0"/>
            </a:endParaRPr>
          </a:p>
          <a:p>
            <a:pPr marL="0" indent="0"/>
            <a:r>
              <a:rPr lang="en-US" sz="1600">
                <a:latin typeface="Calibri" panose="020F0502020204030204" charset="0"/>
                <a:cs typeface="Calibri" panose="020F0502020204030204" charset="0"/>
              </a:rPr>
              <a:t>8.Describe the way pygmies live.</a:t>
            </a:r>
            <a:endParaRPr lang="en-US" sz="1600">
              <a:latin typeface="Calibri" panose="020F0502020204030204" charset="0"/>
              <a:cs typeface="Calibri" panose="020F0502020204030204" charset="0"/>
            </a:endParaRPr>
          </a:p>
          <a:p>
            <a:pPr marL="0" indent="0"/>
            <a:r>
              <a:rPr lang="en-IN" altLang="en-US" sz="1600" b="1">
                <a:solidFill>
                  <a:srgbClr val="FF0000"/>
                </a:solidFill>
                <a:latin typeface="Calibri" panose="020F0502020204030204" charset="0"/>
                <a:cs typeface="Calibri" panose="020F0502020204030204" charset="0"/>
              </a:rPr>
              <a:t>Ans. i. Pygmies are short in height.</a:t>
            </a:r>
            <a:endParaRPr lang="en-IN" altLang="en-US" sz="1600" b="1">
              <a:solidFill>
                <a:srgbClr val="FF0000"/>
              </a:solidFill>
              <a:latin typeface="Calibri" panose="020F0502020204030204" charset="0"/>
              <a:cs typeface="Calibri" panose="020F0502020204030204" charset="0"/>
            </a:endParaRPr>
          </a:p>
          <a:p>
            <a:pPr marL="0" indent="0"/>
            <a:r>
              <a:rPr lang="en-IN" altLang="en-US" sz="1600" b="1">
                <a:solidFill>
                  <a:srgbClr val="FF0000"/>
                </a:solidFill>
                <a:latin typeface="Calibri" panose="020F0502020204030204" charset="0"/>
                <a:cs typeface="Calibri" panose="020F0502020204030204" charset="0"/>
              </a:rPr>
              <a:t>ii. They get their food by hunting animals and gathering plant foods.</a:t>
            </a:r>
            <a:endParaRPr lang="en-IN" altLang="en-US" sz="1600" b="1">
              <a:solidFill>
                <a:srgbClr val="FF0000"/>
              </a:solidFill>
              <a:latin typeface="Calibri" panose="020F0502020204030204" charset="0"/>
              <a:cs typeface="Calibri" panose="020F0502020204030204" charset="0"/>
            </a:endParaRPr>
          </a:p>
          <a:p>
            <a:pPr marL="0" indent="0"/>
            <a:r>
              <a:rPr lang="en-IN" altLang="en-US" sz="1600" b="1">
                <a:solidFill>
                  <a:srgbClr val="FF0000"/>
                </a:solidFill>
                <a:latin typeface="Calibri" panose="020F0502020204030204" charset="0"/>
                <a:cs typeface="Calibri" panose="020F0502020204030204" charset="0"/>
              </a:rPr>
              <a:t>iii. They live in camps for few weeks.</a:t>
            </a:r>
            <a:endParaRPr lang="en-IN" altLang="en-US" sz="1600" b="1">
              <a:solidFill>
                <a:srgbClr val="FF0000"/>
              </a:solidFill>
              <a:latin typeface="Calibri" panose="020F0502020204030204" charset="0"/>
              <a:cs typeface="Calibri" panose="020F0502020204030204" charset="0"/>
            </a:endParaRPr>
          </a:p>
          <a:p>
            <a:pPr marL="0" indent="0"/>
            <a:r>
              <a:rPr lang="en-IN" altLang="en-US" sz="1600" b="1">
                <a:solidFill>
                  <a:srgbClr val="FF0000"/>
                </a:solidFill>
                <a:latin typeface="Calibri" panose="020F0502020204030204" charset="0"/>
                <a:cs typeface="Calibri" panose="020F0502020204030204" charset="0"/>
              </a:rPr>
              <a:t>iv. They make huts out of branches and leaves.</a:t>
            </a:r>
            <a:endParaRPr lang="en-IN" altLang="en-US" sz="1600" b="1">
              <a:solidFill>
                <a:srgbClr val="FF0000"/>
              </a:solidFill>
              <a:latin typeface="Calibri" panose="020F0502020204030204" charset="0"/>
              <a:cs typeface="Calibri" panose="020F0502020204030204" charset="0"/>
            </a:endParaRPr>
          </a:p>
          <a:p>
            <a:pPr marL="0" indent="0"/>
            <a:r>
              <a:rPr lang="en-IN" altLang="en-US" sz="1600" b="1">
                <a:solidFill>
                  <a:srgbClr val="FF0000"/>
                </a:solidFill>
                <a:latin typeface="Calibri" panose="020F0502020204030204" charset="0"/>
                <a:cs typeface="Calibri" panose="020F0502020204030204" charset="0"/>
              </a:rPr>
              <a:t>v. On special occasions they wear colourful costumes.</a:t>
            </a:r>
            <a:endParaRPr lang="en-IN" altLang="en-US" sz="1600" b="1">
              <a:solidFill>
                <a:srgbClr val="FF0000"/>
              </a:solidFill>
              <a:latin typeface="Calibri" panose="020F0502020204030204" charset="0"/>
              <a:cs typeface="Calibri" panose="020F0502020204030204" charset="0"/>
            </a:endParaRPr>
          </a:p>
          <a:p>
            <a:pPr marL="0" indent="0"/>
            <a:r>
              <a:rPr lang="en-IN" altLang="en-US" sz="1600" b="1">
                <a:solidFill>
                  <a:srgbClr val="FF0000"/>
                </a:solidFill>
                <a:latin typeface="Calibri" panose="020F0502020204030204" charset="0"/>
                <a:cs typeface="Calibri" panose="020F0502020204030204" charset="0"/>
              </a:rPr>
              <a:t>vi. They enjoy singing, dancing and telling stories.</a:t>
            </a:r>
            <a:endParaRPr lang="en-IN" altLang="en-US" sz="1600" b="1">
              <a:solidFill>
                <a:srgbClr val="FF0000"/>
              </a:solidFill>
              <a:latin typeface="Calibri" panose="020F0502020204030204" charset="0"/>
              <a:cs typeface="Calibri" panose="020F0502020204030204" charset="0"/>
            </a:endParaRPr>
          </a:p>
        </p:txBody>
      </p:sp>
    </p:spTree>
  </p:cSld>
  <p:clrMapOvr>
    <a:masterClrMapping/>
  </p:clrMapOvr>
  <mc:AlternateContent xmlns:mc="http://schemas.openxmlformats.org/markup-compatibility/2006">
    <mc:Choice xmlns:p14="http://schemas.microsoft.com/office/powerpoint/2010/main" Requires="p14">
      <p:transition p14:dur="500">
        <p:wedge/>
      </p:transition>
    </mc:Choice>
    <mc:Fallback>
      <p:transition>
        <p:wedg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style>
          <a:lnRef idx="2">
            <a:schemeClr val="accent5"/>
          </a:lnRef>
          <a:fillRef idx="1">
            <a:schemeClr val="lt1"/>
          </a:fillRef>
          <a:effectRef idx="0">
            <a:schemeClr val="accent5"/>
          </a:effectRef>
          <a:fontRef idx="minor">
            <a:schemeClr val="dk1"/>
          </a:fontRef>
        </p:style>
        <p:txBody>
          <a:bodyPr/>
          <a:p>
            <a:pPr algn="just"/>
            <a:r>
              <a:rPr lang="en-US" altLang="en-IN" sz="2000" b="1">
                <a:latin typeface="Calibri" panose="020F0502020204030204" charset="0"/>
                <a:cs typeface="Calibri" panose="020F0502020204030204" charset="0"/>
              </a:rPr>
              <a:t>1.</a:t>
            </a:r>
            <a:r>
              <a:rPr lang="en-IN" altLang="en-US" sz="2000" b="1">
                <a:latin typeface="Calibri" panose="020F0502020204030204" charset="0"/>
                <a:cs typeface="Calibri" panose="020F0502020204030204" charset="0"/>
              </a:rPr>
              <a:t>Name the three species of great apes live in the DRC.</a:t>
            </a:r>
            <a:br>
              <a:rPr lang="en-IN" altLang="en-US" sz="2000" b="1">
                <a:latin typeface="Calibri" panose="020F0502020204030204" charset="0"/>
                <a:cs typeface="Calibri" panose="020F0502020204030204" charset="0"/>
              </a:rPr>
            </a:br>
            <a:r>
              <a:rPr lang="en-US" altLang="en-IN" sz="2000" b="1">
                <a:latin typeface="Calibri" panose="020F0502020204030204" charset="0"/>
                <a:cs typeface="Calibri" panose="020F0502020204030204" charset="0"/>
              </a:rPr>
              <a:t>2. Draw or paste the India map with it’s neighbouring countries and the map of seven continents</a:t>
            </a:r>
            <a:r>
              <a:rPr lang="en-IN" altLang="en-US" sz="2000" b="1">
                <a:latin typeface="Calibri" panose="020F0502020204030204" charset="0"/>
                <a:cs typeface="Calibri" panose="020F0502020204030204" charset="0"/>
              </a:rPr>
              <a:t> in your notebook.</a:t>
            </a:r>
            <a:endParaRPr lang="en-IN" altLang="en-US" sz="2000" b="1">
              <a:latin typeface="Calibri" panose="020F0502020204030204" charset="0"/>
              <a:cs typeface="Calibri" panose="020F0502020204030204" charset="0"/>
            </a:endParaRPr>
          </a:p>
        </p:txBody>
      </p:sp>
      <p:pic>
        <p:nvPicPr>
          <p:cNvPr id="55" name="Google Shape;55;p1"/>
          <p:cNvPicPr preferRelativeResize="0"/>
          <p:nvPr/>
        </p:nvPicPr>
        <p:blipFill rotWithShape="1">
          <a:blip r:embed="rId1"/>
          <a:srcRect/>
          <a:stretch>
            <a:fillRect/>
          </a:stretch>
        </p:blipFill>
        <p:spPr>
          <a:xfrm>
            <a:off x="7889240" y="4160520"/>
            <a:ext cx="1056640" cy="751840"/>
          </a:xfrm>
          <a:prstGeom prst="rect">
            <a:avLst/>
          </a:prstGeom>
          <a:noFill/>
          <a:ln>
            <a:noFill/>
          </a:ln>
        </p:spPr>
      </p:pic>
      <p:sp>
        <p:nvSpPr>
          <p:cNvPr id="3" name="Text Box 2"/>
          <p:cNvSpPr txBox="1"/>
          <p:nvPr/>
        </p:nvSpPr>
        <p:spPr>
          <a:xfrm>
            <a:off x="3827145" y="1532255"/>
            <a:ext cx="1351915" cy="306705"/>
          </a:xfrm>
          <a:prstGeom prst="rect">
            <a:avLst/>
          </a:prstGeom>
          <a:noFill/>
        </p:spPr>
        <p:txBody>
          <a:bodyPr wrap="square" rtlCol="0">
            <a:spAutoFit/>
          </a:bodyPr>
          <a:p>
            <a:r>
              <a:rPr lang="en-US" b="1">
                <a:solidFill>
                  <a:srgbClr val="FF0000"/>
                </a:solidFill>
              </a:rPr>
              <a:t>HOME WORK</a:t>
            </a:r>
            <a:endParaRPr lang="en-US" b="1">
              <a:solidFill>
                <a:srgbClr val="FF0000"/>
              </a:solidFill>
            </a:endParaRPr>
          </a:p>
        </p:txBody>
      </p:sp>
    </p:spTree>
  </p:cSld>
  <p:clrMapOvr>
    <a:masterClrMapping/>
  </p:clrMapOvr>
  <mc:AlternateContent xmlns:mc="http://schemas.openxmlformats.org/markup-compatibility/2006">
    <mc:Choice xmlns:p14="http://schemas.microsoft.com/office/powerpoint/2010/main" Requires="p14">
      <p:transition p14:dur="500">
        <p:wedge/>
      </p:transition>
    </mc:Choice>
    <mc:Fallback>
      <p:transition>
        <p:wedg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pic>
        <p:nvPicPr>
          <p:cNvPr id="61" name="Google Shape;61;p2"/>
          <p:cNvPicPr preferRelativeResize="0"/>
          <p:nvPr/>
        </p:nvPicPr>
        <p:blipFill rotWithShape="1">
          <a:blip r:embed="rId1"/>
          <a:srcRect/>
          <a:stretch>
            <a:fillRect/>
          </a:stretch>
        </p:blipFill>
        <p:spPr>
          <a:xfrm>
            <a:off x="8047990" y="4217755"/>
            <a:ext cx="925650" cy="925650"/>
          </a:xfrm>
          <a:prstGeom prst="rect">
            <a:avLst/>
          </a:prstGeom>
          <a:noFill/>
          <a:ln>
            <a:noFill/>
          </a:ln>
        </p:spPr>
      </p:pic>
      <p:sp>
        <p:nvSpPr>
          <p:cNvPr id="2" name="Text Box 1"/>
          <p:cNvSpPr txBox="1"/>
          <p:nvPr/>
        </p:nvSpPr>
        <p:spPr>
          <a:xfrm>
            <a:off x="259080" y="195580"/>
            <a:ext cx="3781425" cy="398780"/>
          </a:xfrm>
          <a:prstGeom prst="rect">
            <a:avLst/>
          </a:prstGeom>
          <a:noFill/>
        </p:spPr>
        <p:txBody>
          <a:bodyPr wrap="square" rtlCol="0">
            <a:spAutoFit/>
          </a:bodyPr>
          <a:p>
            <a:r>
              <a:rPr lang="en-IN" altLang="en-US" sz="2000" b="1" u="sng">
                <a:solidFill>
                  <a:srgbClr val="FF0000"/>
                </a:solidFill>
                <a:latin typeface="Calibri" panose="020F0502020204030204" charset="0"/>
                <a:cs typeface="Calibri" panose="020F0502020204030204" charset="0"/>
              </a:rPr>
              <a:t>LET’S RECALL:</a:t>
            </a:r>
            <a:endParaRPr lang="en-IN" altLang="en-US" sz="2000" b="1" u="sng">
              <a:solidFill>
                <a:srgbClr val="FF0000"/>
              </a:solidFill>
              <a:latin typeface="Calibri" panose="020F0502020204030204" charset="0"/>
              <a:cs typeface="Calibri" panose="020F0502020204030204" charset="0"/>
            </a:endParaRPr>
          </a:p>
        </p:txBody>
      </p:sp>
      <p:sp>
        <p:nvSpPr>
          <p:cNvPr id="3" name="Text Box 2"/>
          <p:cNvSpPr txBox="1"/>
          <p:nvPr/>
        </p:nvSpPr>
        <p:spPr>
          <a:xfrm>
            <a:off x="328930" y="643255"/>
            <a:ext cx="8054975" cy="1938020"/>
          </a:xfrm>
          <a:prstGeom prst="rect">
            <a:avLst/>
          </a:prstGeom>
          <a:noFill/>
          <a:ln w="9525">
            <a:noFill/>
          </a:ln>
        </p:spPr>
        <p:txBody>
          <a:bodyPr wrap="square">
            <a:spAutoFit/>
          </a:bodyPr>
          <a:p>
            <a:pPr marL="457200" indent="-457200"/>
            <a:r>
              <a:rPr lang="en-US" sz="2000">
                <a:latin typeface="Calibri" panose="020F0502020204030204" charset="0"/>
                <a:ea typeface="SimSun" panose="02010600030101010101" pitchFamily="2" charset="-122"/>
              </a:rPr>
              <a:t>I. </a:t>
            </a:r>
            <a:r>
              <a:rPr lang="en-US" sz="2000" b="1">
                <a:latin typeface="Calibri" panose="020F0502020204030204" charset="0"/>
                <a:ea typeface="SimSun" panose="02010600030101010101" pitchFamily="2" charset="-122"/>
                <a:cs typeface="Times New Roman" panose="02020603050405020304" charset="0"/>
              </a:rPr>
              <a:t>Fill in the blanks:</a:t>
            </a:r>
            <a:r>
              <a:rPr lang="en-US" sz="2000">
                <a:latin typeface="Calibri" panose="020F0502020204030204" charset="0"/>
                <a:ea typeface="SimSun" panose="02010600030101010101" pitchFamily="2" charset="-122"/>
              </a:rPr>
              <a:t>1. </a:t>
            </a:r>
            <a:r>
              <a:rPr lang="en-US" sz="2000">
                <a:latin typeface="Calibri" panose="020F0502020204030204" charset="0"/>
                <a:ea typeface="SimSun" panose="02010600030101010101" pitchFamily="2" charset="-122"/>
                <a:cs typeface="Times New Roman" panose="02020603050405020304" charset="0"/>
              </a:rPr>
              <a:t>The capital of DRC is _____________.</a:t>
            </a:r>
            <a:r>
              <a:rPr lang="en-US" sz="2000">
                <a:latin typeface="Calibri" panose="020F0502020204030204" charset="0"/>
                <a:ea typeface="SimSun" panose="02010600030101010101" pitchFamily="2" charset="-122"/>
              </a:rPr>
              <a:t>2. </a:t>
            </a:r>
            <a:r>
              <a:rPr lang="en-US" sz="2000">
                <a:latin typeface="Calibri" panose="020F0502020204030204" charset="0"/>
                <a:ea typeface="SimSun" panose="02010600030101010101" pitchFamily="2" charset="-122"/>
                <a:cs typeface="Times New Roman" panose="02020603050405020304" charset="0"/>
              </a:rPr>
              <a:t>DRC became independent in __________.</a:t>
            </a:r>
            <a:r>
              <a:rPr lang="en-US" sz="2000">
                <a:latin typeface="Calibri" panose="020F0502020204030204" charset="0"/>
                <a:ea typeface="SimSun" panose="02010600030101010101" pitchFamily="2" charset="-122"/>
              </a:rPr>
              <a:t>3. </a:t>
            </a:r>
            <a:r>
              <a:rPr lang="en-US" sz="2000">
                <a:latin typeface="Calibri" panose="020F0502020204030204" charset="0"/>
                <a:ea typeface="SimSun" panose="02010600030101010101" pitchFamily="2" charset="-122"/>
                <a:cs typeface="Times New Roman" panose="02020603050405020304" charset="0"/>
              </a:rPr>
              <a:t>In 1971, DRC name was changed to ___________.</a:t>
            </a:r>
            <a:r>
              <a:rPr lang="en-US" sz="2000">
                <a:latin typeface="Calibri" panose="020F0502020204030204" charset="0"/>
                <a:ea typeface="SimSun" panose="02010600030101010101" pitchFamily="2" charset="-122"/>
              </a:rPr>
              <a:t>4. </a:t>
            </a:r>
            <a:r>
              <a:rPr lang="en-US" sz="2000">
                <a:latin typeface="Calibri" panose="020F0502020204030204" charset="0"/>
                <a:ea typeface="SimSun" panose="02010600030101010101" pitchFamily="2" charset="-122"/>
                <a:cs typeface="Times New Roman" panose="02020603050405020304" charset="0"/>
              </a:rPr>
              <a:t>The most well-known inhabitants of the DRC are the ___________.</a:t>
            </a:r>
            <a:r>
              <a:rPr lang="en-US" sz="2000">
                <a:latin typeface="Calibri" panose="020F0502020204030204" charset="0"/>
                <a:ea typeface="SimSun" panose="02010600030101010101" pitchFamily="2" charset="-122"/>
              </a:rPr>
              <a:t>5. </a:t>
            </a:r>
            <a:r>
              <a:rPr lang="en-US" sz="2000">
                <a:latin typeface="Calibri" panose="020F0502020204030204" charset="0"/>
                <a:ea typeface="SimSun" panose="02010600030101010101" pitchFamily="2" charset="-122"/>
                <a:cs typeface="Times New Roman" panose="02020603050405020304" charset="0"/>
              </a:rPr>
              <a:t>DRC is situated in the tropical zone, in the continent of __________.</a:t>
            </a:r>
            <a:endParaRPr lang="en-US" sz="2000"/>
          </a:p>
        </p:txBody>
      </p:sp>
      <p:sp>
        <p:nvSpPr>
          <p:cNvPr id="4" name="Text Box 3"/>
          <p:cNvSpPr txBox="1"/>
          <p:nvPr/>
        </p:nvSpPr>
        <p:spPr>
          <a:xfrm>
            <a:off x="328930" y="2630170"/>
            <a:ext cx="6997065" cy="1938020"/>
          </a:xfrm>
          <a:prstGeom prst="rect">
            <a:avLst/>
          </a:prstGeom>
          <a:noFill/>
          <a:ln w="9525">
            <a:noFill/>
          </a:ln>
        </p:spPr>
        <p:txBody>
          <a:bodyPr wrap="square">
            <a:spAutoFit/>
          </a:bodyPr>
          <a:p>
            <a:pPr marL="457200" indent="-457200"/>
            <a:r>
              <a:rPr lang="en-US" sz="2000">
                <a:latin typeface="Calibri" panose="020F0502020204030204" charset="0"/>
                <a:ea typeface="SimSun" panose="02010600030101010101" pitchFamily="2" charset="-122"/>
              </a:rPr>
              <a:t>I</a:t>
            </a:r>
            <a:r>
              <a:rPr lang="en-IN" altLang="en-US" sz="2000">
                <a:latin typeface="Calibri" panose="020F0502020204030204" charset="0"/>
                <a:ea typeface="SimSun" panose="02010600030101010101" pitchFamily="2" charset="-122"/>
              </a:rPr>
              <a:t>I</a:t>
            </a:r>
            <a:r>
              <a:rPr lang="en-US" sz="2000">
                <a:latin typeface="Calibri" panose="020F0502020204030204" charset="0"/>
                <a:ea typeface="SimSun" panose="02010600030101010101" pitchFamily="2" charset="-122"/>
              </a:rPr>
              <a:t>. </a:t>
            </a:r>
            <a:r>
              <a:rPr lang="en-US" sz="2000" b="1">
                <a:latin typeface="Calibri" panose="020F0502020204030204" charset="0"/>
                <a:ea typeface="SimSun" panose="02010600030101010101" pitchFamily="2" charset="-122"/>
                <a:cs typeface="Times New Roman" panose="02020603050405020304" charset="0"/>
              </a:rPr>
              <a:t>Write in one word:</a:t>
            </a:r>
            <a:r>
              <a:rPr lang="en-US" sz="2000">
                <a:latin typeface="Calibri" panose="020F0502020204030204" charset="0"/>
                <a:ea typeface="SimSun" panose="02010600030101010101" pitchFamily="2" charset="-122"/>
              </a:rPr>
              <a:t>1. </a:t>
            </a:r>
            <a:r>
              <a:rPr lang="en-US" sz="2000">
                <a:latin typeface="Calibri" panose="020F0502020204030204" charset="0"/>
                <a:ea typeface="SimSun" panose="02010600030101010101" pitchFamily="2" charset="-122"/>
                <a:cs typeface="Times New Roman" panose="02020603050405020304" charset="0"/>
              </a:rPr>
              <a:t>Continuous cover of tree.</a:t>
            </a:r>
            <a:r>
              <a:rPr lang="en-US" sz="2000">
                <a:latin typeface="Calibri" panose="020F0502020204030204" charset="0"/>
                <a:ea typeface="SimSun" panose="02010600030101010101" pitchFamily="2" charset="-122"/>
              </a:rPr>
              <a:t>2. </a:t>
            </a:r>
            <a:r>
              <a:rPr lang="en-US" sz="2000">
                <a:latin typeface="Calibri" panose="020F0502020204030204" charset="0"/>
                <a:ea typeface="SimSun" panose="02010600030101010101" pitchFamily="2" charset="-122"/>
                <a:cs typeface="Times New Roman" panose="02020603050405020304" charset="0"/>
              </a:rPr>
              <a:t>Forest found in DRC.</a:t>
            </a:r>
            <a:r>
              <a:rPr lang="en-US" sz="2000">
                <a:latin typeface="Calibri" panose="020F0502020204030204" charset="0"/>
                <a:ea typeface="SimSun" panose="02010600030101010101" pitchFamily="2" charset="-122"/>
              </a:rPr>
              <a:t>3. </a:t>
            </a:r>
            <a:r>
              <a:rPr lang="en-US" sz="2000">
                <a:latin typeface="Calibri" panose="020F0502020204030204" charset="0"/>
                <a:ea typeface="SimSun" panose="02010600030101010101" pitchFamily="2" charset="-122"/>
                <a:cs typeface="Times New Roman" panose="02020603050405020304" charset="0"/>
              </a:rPr>
              <a:t>An insect that causes dreaded sleeping sickness.</a:t>
            </a:r>
            <a:r>
              <a:rPr lang="en-US" sz="2000">
                <a:latin typeface="Calibri" panose="020F0502020204030204" charset="0"/>
                <a:ea typeface="SimSun" panose="02010600030101010101" pitchFamily="2" charset="-122"/>
              </a:rPr>
              <a:t>4. </a:t>
            </a:r>
            <a:r>
              <a:rPr lang="en-US" sz="2000">
                <a:latin typeface="Calibri" panose="020F0502020204030204" charset="0"/>
                <a:ea typeface="SimSun" panose="02010600030101010101" pitchFamily="2" charset="-122"/>
                <a:cs typeface="Times New Roman" panose="02020603050405020304" charset="0"/>
              </a:rPr>
              <a:t>The latitude that passes through the northern part of DRC.</a:t>
            </a:r>
            <a:r>
              <a:rPr lang="en-US" sz="2000">
                <a:latin typeface="Calibri" panose="020F0502020204030204" charset="0"/>
                <a:ea typeface="SimSun" panose="02010600030101010101" pitchFamily="2" charset="-122"/>
              </a:rPr>
              <a:t>5. </a:t>
            </a:r>
            <a:r>
              <a:rPr lang="en-US" sz="2000">
                <a:latin typeface="Calibri" panose="020F0502020204030204" charset="0"/>
                <a:ea typeface="SimSun" panose="02010600030101010101" pitchFamily="2" charset="-122"/>
                <a:cs typeface="Times New Roman" panose="02020603050405020304" charset="0"/>
              </a:rPr>
              <a:t>The world’s second largest rainforest.</a:t>
            </a:r>
            <a:endParaRPr lang="en-US" sz="2000"/>
          </a:p>
        </p:txBody>
      </p:sp>
      <p:sp>
        <p:nvSpPr>
          <p:cNvPr id="5" name="Text Box 4"/>
          <p:cNvSpPr txBox="1"/>
          <p:nvPr/>
        </p:nvSpPr>
        <p:spPr>
          <a:xfrm>
            <a:off x="3284220" y="921385"/>
            <a:ext cx="1650365" cy="306705"/>
          </a:xfrm>
          <a:prstGeom prst="rect">
            <a:avLst/>
          </a:prstGeom>
          <a:noFill/>
        </p:spPr>
        <p:txBody>
          <a:bodyPr wrap="square" rtlCol="0">
            <a:spAutoFit/>
          </a:bodyPr>
          <a:p>
            <a:r>
              <a:rPr lang="en-IN" altLang="en-US" b="1">
                <a:solidFill>
                  <a:srgbClr val="FF0000"/>
                </a:solidFill>
              </a:rPr>
              <a:t>Kinshasa</a:t>
            </a:r>
            <a:endParaRPr lang="en-IN" altLang="en-US" b="1">
              <a:solidFill>
                <a:srgbClr val="FF0000"/>
              </a:solidFill>
            </a:endParaRPr>
          </a:p>
        </p:txBody>
      </p:sp>
      <p:sp>
        <p:nvSpPr>
          <p:cNvPr id="7" name="Text Box 6"/>
          <p:cNvSpPr txBox="1"/>
          <p:nvPr/>
        </p:nvSpPr>
        <p:spPr>
          <a:xfrm>
            <a:off x="4124325" y="1296670"/>
            <a:ext cx="1290955" cy="306705"/>
          </a:xfrm>
          <a:prstGeom prst="rect">
            <a:avLst/>
          </a:prstGeom>
          <a:noFill/>
        </p:spPr>
        <p:txBody>
          <a:bodyPr wrap="square" rtlCol="0">
            <a:spAutoFit/>
          </a:bodyPr>
          <a:p>
            <a:r>
              <a:rPr lang="en-IN" altLang="en-US" b="1">
                <a:solidFill>
                  <a:srgbClr val="FF0000"/>
                </a:solidFill>
              </a:rPr>
              <a:t>1960</a:t>
            </a:r>
            <a:endParaRPr lang="en-IN" altLang="en-US" b="1">
              <a:solidFill>
                <a:srgbClr val="FF0000"/>
              </a:solidFill>
            </a:endParaRPr>
          </a:p>
        </p:txBody>
      </p:sp>
      <p:sp>
        <p:nvSpPr>
          <p:cNvPr id="8" name="Text Box 7"/>
          <p:cNvSpPr txBox="1"/>
          <p:nvPr/>
        </p:nvSpPr>
        <p:spPr>
          <a:xfrm>
            <a:off x="4865370" y="1603375"/>
            <a:ext cx="1351915" cy="306705"/>
          </a:xfrm>
          <a:prstGeom prst="rect">
            <a:avLst/>
          </a:prstGeom>
          <a:noFill/>
        </p:spPr>
        <p:txBody>
          <a:bodyPr wrap="square" rtlCol="0">
            <a:spAutoFit/>
          </a:bodyPr>
          <a:p>
            <a:r>
              <a:rPr lang="en-IN" altLang="en-US" b="1">
                <a:solidFill>
                  <a:srgbClr val="FF0000"/>
                </a:solidFill>
              </a:rPr>
              <a:t>Zaire</a:t>
            </a:r>
            <a:endParaRPr lang="en-IN" altLang="en-US" b="1">
              <a:solidFill>
                <a:srgbClr val="FF0000"/>
              </a:solidFill>
            </a:endParaRPr>
          </a:p>
        </p:txBody>
      </p:sp>
      <p:sp>
        <p:nvSpPr>
          <p:cNvPr id="9" name="Text Box 8"/>
          <p:cNvSpPr txBox="1"/>
          <p:nvPr/>
        </p:nvSpPr>
        <p:spPr>
          <a:xfrm>
            <a:off x="6691630" y="1922145"/>
            <a:ext cx="1221740" cy="306705"/>
          </a:xfrm>
          <a:prstGeom prst="rect">
            <a:avLst/>
          </a:prstGeom>
          <a:noFill/>
        </p:spPr>
        <p:txBody>
          <a:bodyPr wrap="square" rtlCol="0">
            <a:spAutoFit/>
          </a:bodyPr>
          <a:p>
            <a:r>
              <a:rPr lang="en-IN" altLang="en-US" b="1">
                <a:solidFill>
                  <a:srgbClr val="FF0000"/>
                </a:solidFill>
              </a:rPr>
              <a:t>Pygmies</a:t>
            </a:r>
            <a:endParaRPr lang="en-IN" altLang="en-US" b="1">
              <a:solidFill>
                <a:srgbClr val="FF0000"/>
              </a:solidFill>
            </a:endParaRPr>
          </a:p>
        </p:txBody>
      </p:sp>
      <p:sp>
        <p:nvSpPr>
          <p:cNvPr id="10" name="Text Box 9"/>
          <p:cNvSpPr txBox="1"/>
          <p:nvPr/>
        </p:nvSpPr>
        <p:spPr>
          <a:xfrm>
            <a:off x="6821170" y="2227580"/>
            <a:ext cx="1207135" cy="306705"/>
          </a:xfrm>
          <a:prstGeom prst="rect">
            <a:avLst/>
          </a:prstGeom>
          <a:noFill/>
        </p:spPr>
        <p:txBody>
          <a:bodyPr wrap="square" rtlCol="0">
            <a:spAutoFit/>
          </a:bodyPr>
          <a:p>
            <a:r>
              <a:rPr lang="en-IN" altLang="en-US" b="1">
                <a:solidFill>
                  <a:srgbClr val="FF0000"/>
                </a:solidFill>
              </a:rPr>
              <a:t>Africa</a:t>
            </a:r>
            <a:endParaRPr lang="en-IN" altLang="en-US" b="1">
              <a:solidFill>
                <a:srgbClr val="FF0000"/>
              </a:solidFill>
            </a:endParaRPr>
          </a:p>
        </p:txBody>
      </p:sp>
      <p:sp>
        <p:nvSpPr>
          <p:cNvPr id="11" name="Text Box 10"/>
          <p:cNvSpPr txBox="1"/>
          <p:nvPr/>
        </p:nvSpPr>
        <p:spPr>
          <a:xfrm>
            <a:off x="3864610" y="2999105"/>
            <a:ext cx="1367790" cy="306705"/>
          </a:xfrm>
          <a:prstGeom prst="rect">
            <a:avLst/>
          </a:prstGeom>
          <a:noFill/>
        </p:spPr>
        <p:txBody>
          <a:bodyPr wrap="square" rtlCol="0">
            <a:spAutoFit/>
          </a:bodyPr>
          <a:p>
            <a:r>
              <a:rPr lang="en-IN" altLang="en-US" b="1">
                <a:solidFill>
                  <a:srgbClr val="FF0000"/>
                </a:solidFill>
              </a:rPr>
              <a:t>Canopy</a:t>
            </a:r>
            <a:endParaRPr lang="en-IN" altLang="en-US" b="1">
              <a:solidFill>
                <a:srgbClr val="FF0000"/>
              </a:solidFill>
            </a:endParaRPr>
          </a:p>
        </p:txBody>
      </p:sp>
      <p:sp>
        <p:nvSpPr>
          <p:cNvPr id="12" name="Text Box 11"/>
          <p:cNvSpPr txBox="1"/>
          <p:nvPr/>
        </p:nvSpPr>
        <p:spPr>
          <a:xfrm>
            <a:off x="3422015" y="3327400"/>
            <a:ext cx="1878330" cy="306705"/>
          </a:xfrm>
          <a:prstGeom prst="rect">
            <a:avLst/>
          </a:prstGeom>
          <a:noFill/>
        </p:spPr>
        <p:txBody>
          <a:bodyPr wrap="square" rtlCol="0">
            <a:spAutoFit/>
          </a:bodyPr>
          <a:p>
            <a:r>
              <a:rPr lang="en-IN" altLang="en-US" b="1">
                <a:solidFill>
                  <a:srgbClr val="FF0000"/>
                </a:solidFill>
              </a:rPr>
              <a:t>Tropical Rainforest</a:t>
            </a:r>
            <a:endParaRPr lang="en-IN" altLang="en-US" b="1">
              <a:solidFill>
                <a:srgbClr val="FF0000"/>
              </a:solidFill>
            </a:endParaRPr>
          </a:p>
        </p:txBody>
      </p:sp>
      <p:sp>
        <p:nvSpPr>
          <p:cNvPr id="13" name="Text Box 12"/>
          <p:cNvSpPr txBox="1"/>
          <p:nvPr/>
        </p:nvSpPr>
        <p:spPr>
          <a:xfrm>
            <a:off x="6141085" y="3556635"/>
            <a:ext cx="1344930" cy="306705"/>
          </a:xfrm>
          <a:prstGeom prst="rect">
            <a:avLst/>
          </a:prstGeom>
          <a:noFill/>
        </p:spPr>
        <p:txBody>
          <a:bodyPr wrap="square" rtlCol="0">
            <a:spAutoFit/>
          </a:bodyPr>
          <a:p>
            <a:r>
              <a:rPr lang="en-IN" altLang="en-US" b="1">
                <a:solidFill>
                  <a:srgbClr val="FF0000"/>
                </a:solidFill>
              </a:rPr>
              <a:t>Tsetse Fly</a:t>
            </a:r>
            <a:endParaRPr lang="en-IN" altLang="en-US" b="1">
              <a:solidFill>
                <a:srgbClr val="FF0000"/>
              </a:solidFill>
            </a:endParaRPr>
          </a:p>
        </p:txBody>
      </p:sp>
      <p:sp>
        <p:nvSpPr>
          <p:cNvPr id="14" name="Text Box 13"/>
          <p:cNvSpPr txBox="1"/>
          <p:nvPr/>
        </p:nvSpPr>
        <p:spPr>
          <a:xfrm>
            <a:off x="7241540" y="3946525"/>
            <a:ext cx="1359535" cy="306705"/>
          </a:xfrm>
          <a:prstGeom prst="rect">
            <a:avLst/>
          </a:prstGeom>
          <a:noFill/>
        </p:spPr>
        <p:txBody>
          <a:bodyPr wrap="square" rtlCol="0">
            <a:spAutoFit/>
          </a:bodyPr>
          <a:p>
            <a:r>
              <a:rPr lang="en-IN" altLang="en-US" b="1">
                <a:solidFill>
                  <a:srgbClr val="FF0000"/>
                </a:solidFill>
              </a:rPr>
              <a:t>Equator</a:t>
            </a:r>
            <a:endParaRPr lang="en-IN" altLang="en-US" b="1">
              <a:solidFill>
                <a:srgbClr val="FF0000"/>
              </a:solidFill>
            </a:endParaRPr>
          </a:p>
        </p:txBody>
      </p:sp>
      <p:sp>
        <p:nvSpPr>
          <p:cNvPr id="15" name="Text Box 14"/>
          <p:cNvSpPr txBox="1"/>
          <p:nvPr/>
        </p:nvSpPr>
        <p:spPr>
          <a:xfrm>
            <a:off x="5086985" y="4244340"/>
            <a:ext cx="1902460" cy="306705"/>
          </a:xfrm>
          <a:prstGeom prst="rect">
            <a:avLst/>
          </a:prstGeom>
          <a:noFill/>
        </p:spPr>
        <p:txBody>
          <a:bodyPr wrap="square" rtlCol="0">
            <a:spAutoFit/>
          </a:bodyPr>
          <a:p>
            <a:r>
              <a:rPr lang="en-IN" altLang="en-US" b="1">
                <a:solidFill>
                  <a:srgbClr val="FF0000"/>
                </a:solidFill>
              </a:rPr>
              <a:t>Congo Rainforest</a:t>
            </a:r>
            <a:endParaRPr lang="en-IN" altLang="en-US" b="1">
              <a:solidFill>
                <a:srgbClr val="FF0000"/>
              </a:solidFill>
            </a:endParaRPr>
          </a:p>
        </p:txBody>
      </p:sp>
    </p:spTree>
  </p:cSld>
  <p:clrMapOvr>
    <a:masterClrMapping/>
  </p:clrMapOvr>
  <mc:AlternateContent xmlns:mc="http://schemas.openxmlformats.org/markup-compatibility/2006">
    <mc:Choice xmlns:p14="http://schemas.microsoft.com/office/powerpoint/2010/main" Requires="p14">
      <p:transition p14:dur="500">
        <p:wedge/>
      </p:transition>
    </mc:Choice>
    <mc:Fallback>
      <p:transition>
        <p:wedg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xEl>
                                              <p:pRg st="0" end="0"/>
                                            </p:txEl>
                                          </p:spTgt>
                                        </p:tgtEl>
                                        <p:attrNameLst>
                                          <p:attrName>style.visibility</p:attrName>
                                        </p:attrNameLst>
                                      </p:cBhvr>
                                      <p:to>
                                        <p:strVal val="visible"/>
                                      </p:to>
                                    </p:set>
                                    <p:anim calcmode="lin" valueType="num">
                                      <p:cBhvr additive="base">
                                        <p:cTn id="13"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8">
                                            <p:txEl>
                                              <p:pRg st="0" end="0"/>
                                            </p:txEl>
                                          </p:spTgt>
                                        </p:tgtEl>
                                        <p:attrNameLst>
                                          <p:attrName>style.visibility</p:attrName>
                                        </p:attrNameLst>
                                      </p:cBhvr>
                                      <p:to>
                                        <p:strVal val="visible"/>
                                      </p:to>
                                    </p:set>
                                    <p:anim calcmode="lin" valueType="num">
                                      <p:cBhvr additive="base">
                                        <p:cTn id="19"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9">
                                            <p:txEl>
                                              <p:pRg st="0" end="0"/>
                                            </p:txEl>
                                          </p:spTgt>
                                        </p:tgtEl>
                                        <p:attrNameLst>
                                          <p:attrName>style.visibility</p:attrName>
                                        </p:attrNameLst>
                                      </p:cBhvr>
                                      <p:to>
                                        <p:strVal val="visible"/>
                                      </p:to>
                                    </p:set>
                                    <p:anim calcmode="lin" valueType="num">
                                      <p:cBhvr additive="base">
                                        <p:cTn id="25"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0">
                                            <p:txEl>
                                              <p:pRg st="0" end="0"/>
                                            </p:txEl>
                                          </p:spTgt>
                                        </p:tgtEl>
                                        <p:attrNameLst>
                                          <p:attrName>style.visibility</p:attrName>
                                        </p:attrNameLst>
                                      </p:cBhvr>
                                      <p:to>
                                        <p:strVal val="visible"/>
                                      </p:to>
                                    </p:set>
                                    <p:anim calcmode="lin" valueType="num">
                                      <p:cBhvr additive="base">
                                        <p:cTn id="31"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1">
                                            <p:txEl>
                                              <p:pRg st="0" end="0"/>
                                            </p:txEl>
                                          </p:spTgt>
                                        </p:tgtEl>
                                        <p:attrNameLst>
                                          <p:attrName>style.visibility</p:attrName>
                                        </p:attrNameLst>
                                      </p:cBhvr>
                                      <p:to>
                                        <p:strVal val="visible"/>
                                      </p:to>
                                    </p:set>
                                    <p:anim calcmode="lin" valueType="num">
                                      <p:cBhvr additive="base">
                                        <p:cTn id="37"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anim calcmode="lin" valueType="num">
                                      <p:cBhvr additive="base">
                                        <p:cTn id="43" dur="500" fill="hold"/>
                                        <p:tgtEl>
                                          <p:spTgt spid="12"/>
                                        </p:tgtEl>
                                        <p:attrNameLst>
                                          <p:attrName>ppt_x</p:attrName>
                                        </p:attrNameLst>
                                      </p:cBhvr>
                                      <p:tavLst>
                                        <p:tav tm="0">
                                          <p:val>
                                            <p:strVal val="#ppt_x"/>
                                          </p:val>
                                        </p:tav>
                                        <p:tav tm="100000">
                                          <p:val>
                                            <p:strVal val="#ppt_x"/>
                                          </p:val>
                                        </p:tav>
                                      </p:tavLst>
                                    </p:anim>
                                    <p:anim calcmode="lin" valueType="num">
                                      <p:cBhvr additive="base">
                                        <p:cTn id="4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13">
                                            <p:txEl>
                                              <p:pRg st="0" end="0"/>
                                            </p:txEl>
                                          </p:spTgt>
                                        </p:tgtEl>
                                        <p:attrNameLst>
                                          <p:attrName>style.visibility</p:attrName>
                                        </p:attrNameLst>
                                      </p:cBhvr>
                                      <p:to>
                                        <p:strVal val="visible"/>
                                      </p:to>
                                    </p:set>
                                    <p:anim calcmode="lin" valueType="num">
                                      <p:cBhvr additive="base">
                                        <p:cTn id="49"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14">
                                            <p:txEl>
                                              <p:pRg st="0" end="0"/>
                                            </p:txEl>
                                          </p:spTgt>
                                        </p:tgtEl>
                                        <p:attrNameLst>
                                          <p:attrName>style.visibility</p:attrName>
                                        </p:attrNameLst>
                                      </p:cBhvr>
                                      <p:to>
                                        <p:strVal val="visible"/>
                                      </p:to>
                                    </p:set>
                                    <p:anim calcmode="lin" valueType="num">
                                      <p:cBhvr additive="base">
                                        <p:cTn id="55" dur="500" fill="hold"/>
                                        <p:tgtEl>
                                          <p:spTgt spid="14">
                                            <p:txEl>
                                              <p:pRg st="0" end="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1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5"/>
                                        </p:tgtEl>
                                        <p:attrNameLst>
                                          <p:attrName>style.visibility</p:attrName>
                                        </p:attrNameLst>
                                      </p:cBhvr>
                                      <p:to>
                                        <p:strVal val="visible"/>
                                      </p:to>
                                    </p:set>
                                    <p:anim calcmode="lin" valueType="num">
                                      <p:cBhvr additive="base">
                                        <p:cTn id="61" dur="500" fill="hold"/>
                                        <p:tgtEl>
                                          <p:spTgt spid="15"/>
                                        </p:tgtEl>
                                        <p:attrNameLst>
                                          <p:attrName>ppt_x</p:attrName>
                                        </p:attrNameLst>
                                      </p:cBhvr>
                                      <p:tavLst>
                                        <p:tav tm="0">
                                          <p:val>
                                            <p:strVal val="#ppt_x"/>
                                          </p:val>
                                        </p:tav>
                                        <p:tav tm="100000">
                                          <p:val>
                                            <p:strVal val="#ppt_x"/>
                                          </p:val>
                                        </p:tav>
                                      </p:tavLst>
                                    </p:anim>
                                    <p:anim calcmode="lin" valueType="num">
                                      <p:cBhvr additive="base">
                                        <p:cTn id="6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2" grpId="1"/>
      <p:bldP spid="15" grpId="0"/>
      <p:bldP spid="15" grpId="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61" name="Google Shape;61;p2"/>
          <p:cNvPicPr preferRelativeResize="0"/>
          <p:nvPr/>
        </p:nvPicPr>
        <p:blipFill rotWithShape="1">
          <a:blip r:embed="rId1"/>
          <a:srcRect/>
          <a:stretch>
            <a:fillRect/>
          </a:stretch>
        </p:blipFill>
        <p:spPr>
          <a:xfrm>
            <a:off x="8047990" y="4217755"/>
            <a:ext cx="925650" cy="925650"/>
          </a:xfrm>
          <a:prstGeom prst="rect">
            <a:avLst/>
          </a:prstGeom>
          <a:noFill/>
          <a:ln>
            <a:noFill/>
          </a:ln>
        </p:spPr>
      </p:pic>
      <p:sp>
        <p:nvSpPr>
          <p:cNvPr id="100" name="Text Box 99"/>
          <p:cNvSpPr txBox="1"/>
          <p:nvPr/>
        </p:nvSpPr>
        <p:spPr>
          <a:xfrm>
            <a:off x="359410" y="1361440"/>
            <a:ext cx="8195945" cy="1938020"/>
          </a:xfrm>
          <a:prstGeom prst="rect">
            <a:avLst/>
          </a:prstGeom>
          <a:noFill/>
          <a:ln w="9525">
            <a:noFill/>
          </a:ln>
        </p:spPr>
        <p:txBody>
          <a:bodyPr wrap="square">
            <a:spAutoFit/>
          </a:bodyPr>
          <a:p>
            <a:pPr marL="457200" indent="-457200"/>
            <a:r>
              <a:rPr lang="en-IN" altLang="en-US" sz="2000">
                <a:latin typeface="Calibri" panose="020F0502020204030204" charset="0"/>
                <a:ea typeface="SimSun" panose="02010600030101010101" pitchFamily="2" charset="-122"/>
              </a:rPr>
              <a:t>II</a:t>
            </a:r>
            <a:r>
              <a:rPr lang="en-US" sz="2000">
                <a:latin typeface="Calibri" panose="020F0502020204030204" charset="0"/>
                <a:ea typeface="SimSun" panose="02010600030101010101" pitchFamily="2" charset="-122"/>
              </a:rPr>
              <a:t>I. </a:t>
            </a:r>
            <a:r>
              <a:rPr lang="en-US" sz="2000" b="1">
                <a:latin typeface="Calibri" panose="020F0502020204030204" charset="0"/>
                <a:ea typeface="SimSun" panose="02010600030101010101" pitchFamily="2" charset="-122"/>
                <a:cs typeface="Times New Roman" panose="02020603050405020304" charset="0"/>
              </a:rPr>
              <a:t>State true or false:</a:t>
            </a:r>
            <a:r>
              <a:rPr lang="en-US" sz="2000">
                <a:latin typeface="Calibri" panose="020F0502020204030204" charset="0"/>
                <a:ea typeface="SimSun" panose="02010600030101010101" pitchFamily="2" charset="-122"/>
              </a:rPr>
              <a:t>1. </a:t>
            </a:r>
            <a:r>
              <a:rPr lang="en-US" sz="2000">
                <a:latin typeface="Calibri" panose="020F0502020204030204" charset="0"/>
                <a:ea typeface="SimSun" panose="02010600030101010101" pitchFamily="2" charset="-122"/>
                <a:cs typeface="Times New Roman" panose="02020603050405020304" charset="0"/>
              </a:rPr>
              <a:t>DRC is located in the northern part of Africa.</a:t>
            </a:r>
            <a:r>
              <a:rPr lang="en-US" sz="2000">
                <a:latin typeface="Calibri" panose="020F0502020204030204" charset="0"/>
                <a:ea typeface="SimSun" panose="02010600030101010101" pitchFamily="2" charset="-122"/>
              </a:rPr>
              <a:t>2. </a:t>
            </a:r>
            <a:r>
              <a:rPr lang="en-US" sz="2000">
                <a:latin typeface="Calibri" panose="020F0502020204030204" charset="0"/>
                <a:ea typeface="SimSun" panose="02010600030101010101" pitchFamily="2" charset="-122"/>
                <a:cs typeface="Times New Roman" panose="02020603050405020304" charset="0"/>
              </a:rPr>
              <a:t>Congo River is the second longest river in Africa.</a:t>
            </a:r>
            <a:r>
              <a:rPr lang="en-US" sz="2000">
                <a:latin typeface="Calibri" panose="020F0502020204030204" charset="0"/>
                <a:ea typeface="SimSun" panose="02010600030101010101" pitchFamily="2" charset="-122"/>
              </a:rPr>
              <a:t>3. </a:t>
            </a:r>
            <a:r>
              <a:rPr lang="en-US" sz="2000">
                <a:latin typeface="Calibri" panose="020F0502020204030204" charset="0"/>
                <a:ea typeface="SimSun" panose="02010600030101010101" pitchFamily="2" charset="-122"/>
                <a:cs typeface="Times New Roman" panose="02020603050405020304" charset="0"/>
              </a:rPr>
              <a:t> DRC has the world’s largest deposits of cobalt.</a:t>
            </a:r>
            <a:r>
              <a:rPr lang="en-US" sz="2000">
                <a:latin typeface="Calibri" panose="020F0502020204030204" charset="0"/>
                <a:ea typeface="SimSun" panose="02010600030101010101" pitchFamily="2" charset="-122"/>
              </a:rPr>
              <a:t>4. </a:t>
            </a:r>
            <a:r>
              <a:rPr lang="en-US" sz="2000">
                <a:latin typeface="Calibri" panose="020F0502020204030204" charset="0"/>
                <a:ea typeface="SimSun" panose="02010600030101010101" pitchFamily="2" charset="-122"/>
                <a:cs typeface="Times New Roman" panose="02020603050405020304" charset="0"/>
              </a:rPr>
              <a:t>DRC is thickly populated.</a:t>
            </a:r>
            <a:r>
              <a:rPr lang="en-US" sz="2000">
                <a:latin typeface="Calibri" panose="020F0502020204030204" charset="0"/>
                <a:ea typeface="SimSun" panose="02010600030101010101" pitchFamily="2" charset="-122"/>
              </a:rPr>
              <a:t>5. </a:t>
            </a:r>
            <a:r>
              <a:rPr lang="en-US" sz="2000">
                <a:latin typeface="Calibri" panose="020F0502020204030204" charset="0"/>
                <a:ea typeface="SimSun" panose="02010600030101010101" pitchFamily="2" charset="-122"/>
                <a:cs typeface="Times New Roman" panose="02020603050405020304" charset="0"/>
              </a:rPr>
              <a:t>Savannah grassland are found in the southern part of DRC. </a:t>
            </a:r>
            <a:endParaRPr lang="en-US" sz="2000"/>
          </a:p>
        </p:txBody>
      </p:sp>
      <p:sp>
        <p:nvSpPr>
          <p:cNvPr id="2" name="Text Box 1"/>
          <p:cNvSpPr txBox="1"/>
          <p:nvPr/>
        </p:nvSpPr>
        <p:spPr>
          <a:xfrm>
            <a:off x="7607935" y="1624330"/>
            <a:ext cx="947420" cy="1476375"/>
          </a:xfrm>
          <a:prstGeom prst="rect">
            <a:avLst/>
          </a:prstGeom>
          <a:noFill/>
        </p:spPr>
        <p:txBody>
          <a:bodyPr wrap="square" rtlCol="0">
            <a:spAutoFit/>
          </a:bodyPr>
          <a:p>
            <a:r>
              <a:rPr lang="en-IN" altLang="en-US" sz="1800" b="1">
                <a:solidFill>
                  <a:srgbClr val="FF0000"/>
                </a:solidFill>
              </a:rPr>
              <a:t>1.F</a:t>
            </a:r>
            <a:endParaRPr lang="en-IN" altLang="en-US" sz="1800" b="1">
              <a:solidFill>
                <a:srgbClr val="FF0000"/>
              </a:solidFill>
            </a:endParaRPr>
          </a:p>
          <a:p>
            <a:r>
              <a:rPr lang="en-IN" altLang="en-US" sz="1800" b="1">
                <a:solidFill>
                  <a:srgbClr val="FF0000"/>
                </a:solidFill>
              </a:rPr>
              <a:t>2.T</a:t>
            </a:r>
            <a:endParaRPr lang="en-IN" altLang="en-US" sz="1800" b="1">
              <a:solidFill>
                <a:srgbClr val="FF0000"/>
              </a:solidFill>
            </a:endParaRPr>
          </a:p>
          <a:p>
            <a:r>
              <a:rPr lang="en-IN" altLang="en-US" sz="1800" b="1">
                <a:solidFill>
                  <a:srgbClr val="FF0000"/>
                </a:solidFill>
              </a:rPr>
              <a:t>3.T</a:t>
            </a:r>
            <a:endParaRPr lang="en-IN" altLang="en-US" sz="1800" b="1">
              <a:solidFill>
                <a:srgbClr val="FF0000"/>
              </a:solidFill>
            </a:endParaRPr>
          </a:p>
          <a:p>
            <a:r>
              <a:rPr lang="en-IN" altLang="en-US" sz="1800" b="1">
                <a:solidFill>
                  <a:srgbClr val="FF0000"/>
                </a:solidFill>
              </a:rPr>
              <a:t>4.F</a:t>
            </a:r>
            <a:endParaRPr lang="en-IN" altLang="en-US" sz="1800" b="1">
              <a:solidFill>
                <a:srgbClr val="FF0000"/>
              </a:solidFill>
            </a:endParaRPr>
          </a:p>
          <a:p>
            <a:r>
              <a:rPr lang="en-IN" altLang="en-US" sz="1800" b="1">
                <a:solidFill>
                  <a:srgbClr val="FF0000"/>
                </a:solidFill>
              </a:rPr>
              <a:t>5.T</a:t>
            </a:r>
            <a:endParaRPr lang="en-IN" altLang="en-US" sz="1800" b="1">
              <a:solidFill>
                <a:srgbClr val="FF0000"/>
              </a:solidFill>
            </a:endParaRPr>
          </a:p>
        </p:txBody>
      </p:sp>
    </p:spTree>
  </p:cSld>
  <p:clrMapOvr>
    <a:masterClrMapping/>
  </p:clrMapOvr>
  <mc:AlternateContent xmlns:mc="http://schemas.openxmlformats.org/markup-compatibility/2006">
    <mc:Choice xmlns:p14="http://schemas.microsoft.com/office/powerpoint/2010/main" Requires="p14">
      <p:transition p14:dur="500">
        <p:wedge/>
      </p:transition>
    </mc:Choice>
    <mc:Fallback>
      <p:transition>
        <p:wedg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pic>
        <p:nvPicPr>
          <p:cNvPr id="82" name="Google Shape;82;p5"/>
          <p:cNvPicPr preferRelativeResize="0"/>
          <p:nvPr/>
        </p:nvPicPr>
        <p:blipFill rotWithShape="1">
          <a:blip r:embed="rId1"/>
          <a:srcRect/>
          <a:stretch>
            <a:fillRect/>
          </a:stretch>
        </p:blipFill>
        <p:spPr>
          <a:xfrm>
            <a:off x="8209915" y="4123140"/>
            <a:ext cx="925650" cy="925650"/>
          </a:xfrm>
          <a:prstGeom prst="rect">
            <a:avLst/>
          </a:prstGeom>
          <a:noFill/>
          <a:ln>
            <a:noFill/>
          </a:ln>
        </p:spPr>
      </p:pic>
      <p:sp>
        <p:nvSpPr>
          <p:cNvPr id="83" name="Google Shape;83;p5"/>
          <p:cNvSpPr txBox="1"/>
          <p:nvPr/>
        </p:nvSpPr>
        <p:spPr>
          <a:xfrm>
            <a:off x="272415" y="285115"/>
            <a:ext cx="5478145" cy="781050"/>
          </a:xfrm>
          <a:prstGeom prst="rect">
            <a:avLst/>
          </a:prstGeom>
          <a:noFill/>
          <a:ln>
            <a:noFill/>
          </a:ln>
        </p:spPr>
        <p:txBody>
          <a:bodyPr spcFirstLastPara="1" wrap="square" lIns="91425" tIns="91425" rIns="91425" bIns="91425" anchor="t" anchorCtr="0">
            <a:noAutofit/>
          </a:bodyPr>
          <a:lstStyle/>
          <a:p>
            <a:pPr marL="0" indent="0">
              <a:buClr>
                <a:srgbClr val="000000"/>
              </a:buClr>
              <a:buSzPts val="2200"/>
              <a:buFont typeface="Arial" panose="020B0604020202020204"/>
              <a:buNone/>
            </a:pPr>
            <a:r>
              <a:rPr lang="en-GB" sz="2200" b="1" cap="none">
                <a:solidFill>
                  <a:srgbClr val="FF0000"/>
                </a:solidFill>
                <a:latin typeface="Arial" panose="020B0604020202020204"/>
                <a:ea typeface="Arial" panose="020B0604020202020204"/>
                <a:cs typeface="Arial" panose="020B0604020202020204"/>
                <a:sym typeface="Arial" panose="020B0604020202020204"/>
              </a:rPr>
              <a:t>LEARNING OUTCOME: </a:t>
            </a:r>
            <a:endParaRPr lang="en-GB" sz="2200" b="1" cap="none">
              <a:solidFill>
                <a:srgbClr val="FF0000"/>
              </a:solidFill>
              <a:latin typeface="Arial" panose="020B0604020202020204"/>
              <a:ea typeface="Arial" panose="020B0604020202020204"/>
              <a:cs typeface="Arial" panose="020B0604020202020204"/>
              <a:sym typeface="Arial" panose="020B0604020202020204"/>
            </a:endParaRPr>
          </a:p>
          <a:p>
            <a:pPr marL="0" indent="0">
              <a:buClr>
                <a:srgbClr val="000000"/>
              </a:buClr>
              <a:buSzPts val="2200"/>
              <a:buFont typeface="Arial" panose="020B0604020202020204"/>
              <a:buNone/>
            </a:pPr>
            <a:endParaRPr sz="1800" b="1" cap="none">
              <a:latin typeface="Arial" panose="020B0604020202020204"/>
              <a:ea typeface="Arial" panose="020B0604020202020204"/>
              <a:cs typeface="Arial" panose="020B0604020202020204"/>
              <a:sym typeface="Arial" panose="020B0604020202020204"/>
            </a:endParaRPr>
          </a:p>
        </p:txBody>
      </p:sp>
      <p:sp>
        <p:nvSpPr>
          <p:cNvPr id="84" name="Google Shape;84;p5"/>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indent="0">
              <a:buClr>
                <a:srgbClr val="000000"/>
              </a:buClr>
              <a:buSzPts val="1400"/>
              <a:buFont typeface="Arial" panose="020B0604020202020204"/>
              <a:buNone/>
            </a:pPr>
            <a:r>
              <a:rPr lang="en-GB" sz="2400" cap="none">
                <a:latin typeface="Calibri" panose="020F0502020204030204"/>
                <a:ea typeface="Calibri" panose="020F0502020204030204"/>
                <a:cs typeface="Calibri" panose="020F0502020204030204"/>
                <a:sym typeface="Calibri" panose="020F0502020204030204"/>
              </a:rPr>
              <a:t>By the end of the class, children will be able to:</a:t>
            </a:r>
            <a:endParaRPr lang="en-GB" sz="2400" cap="none">
              <a:latin typeface="Calibri" panose="020F0502020204030204"/>
              <a:ea typeface="Calibri" panose="020F0502020204030204"/>
              <a:cs typeface="Calibri" panose="020F0502020204030204"/>
              <a:sym typeface="Calibri" panose="020F0502020204030204"/>
            </a:endParaRPr>
          </a:p>
          <a:p>
            <a:pPr marL="0" indent="0">
              <a:buClr>
                <a:srgbClr val="000000"/>
              </a:buClr>
              <a:buSzPts val="1400"/>
              <a:buFont typeface="Arial" panose="020B0604020202020204"/>
              <a:buNone/>
            </a:pPr>
            <a:r>
              <a:rPr lang="en-GB" sz="2400" cap="none">
                <a:latin typeface="Calibri" panose="020F0502020204030204"/>
                <a:ea typeface="Calibri" panose="020F0502020204030204"/>
                <a:cs typeface="Calibri" panose="020F0502020204030204"/>
                <a:sym typeface="Calibri" panose="020F0502020204030204"/>
              </a:rPr>
              <a:t>1.Know the difference between weather and climate of our area and tropical zone area.</a:t>
            </a:r>
            <a:endParaRPr lang="en-GB" sz="2400" cap="none">
              <a:latin typeface="Calibri" panose="020F0502020204030204"/>
              <a:ea typeface="Calibri" panose="020F0502020204030204"/>
              <a:cs typeface="Calibri" panose="020F0502020204030204"/>
              <a:sym typeface="Calibri" panose="020F0502020204030204"/>
            </a:endParaRPr>
          </a:p>
          <a:p>
            <a:pPr marL="0" indent="0">
              <a:buClr>
                <a:srgbClr val="000000"/>
              </a:buClr>
              <a:buSzPts val="1400"/>
              <a:buFont typeface="Arial" panose="020B0604020202020204"/>
              <a:buNone/>
            </a:pPr>
            <a:r>
              <a:rPr lang="en-IN" altLang="en-GB" sz="2400" cap="none">
                <a:latin typeface="Calibri" panose="020F0502020204030204"/>
                <a:ea typeface="Calibri" panose="020F0502020204030204"/>
                <a:cs typeface="Calibri" panose="020F0502020204030204"/>
                <a:sym typeface="Calibri" panose="020F0502020204030204"/>
              </a:rPr>
              <a:t>2.</a:t>
            </a:r>
            <a:r>
              <a:rPr lang="en-GB" sz="2400" cap="none">
                <a:latin typeface="Calibri" panose="020F0502020204030204"/>
                <a:ea typeface="Calibri" panose="020F0502020204030204"/>
                <a:cs typeface="Calibri" panose="020F0502020204030204"/>
                <a:sym typeface="Calibri" panose="020F0502020204030204"/>
              </a:rPr>
              <a:t>Know how location of a place affects the climate of that place.</a:t>
            </a:r>
            <a:endParaRPr lang="en-GB" sz="2400" cap="none">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mc:Choice xmlns:p14="http://schemas.microsoft.com/office/powerpoint/2010/main" Requires="p14">
      <p:transition p14:dur="500">
        <p:wedge/>
      </p:transition>
    </mc:Choice>
    <mc:Fallback>
      <p:transition>
        <p:wedg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pic>
        <p:nvPicPr>
          <p:cNvPr id="89" name="Google Shape;89;p6"/>
          <p:cNvPicPr preferRelativeResize="0"/>
          <p:nvPr/>
        </p:nvPicPr>
        <p:blipFill rotWithShape="1">
          <a:blip r:embed="rId1"/>
          <a:srcRect/>
          <a:stretch>
            <a:fillRect/>
          </a:stretch>
        </p:blipFill>
        <p:spPr>
          <a:xfrm>
            <a:off x="8210550" y="4199975"/>
            <a:ext cx="925650" cy="925650"/>
          </a:xfrm>
          <a:prstGeom prst="rect">
            <a:avLst/>
          </a:prstGeom>
          <a:noFill/>
          <a:ln>
            <a:noFill/>
          </a:ln>
        </p:spPr>
      </p:pic>
      <p:sp>
        <p:nvSpPr>
          <p:cNvPr id="90" name="Google Shape;90;p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panose="020B0604020202020204"/>
              <a:buNone/>
            </a:pPr>
            <a:r>
              <a:rPr lang="en-GB" sz="4000" b="1" i="0" u="none" strike="noStrike" cap="none">
                <a:solidFill>
                  <a:srgbClr val="000000"/>
                </a:solidFill>
                <a:latin typeface="Arial" panose="020B0604020202020204"/>
                <a:ea typeface="Arial" panose="020B0604020202020204"/>
                <a:cs typeface="Arial" panose="020B0604020202020204"/>
                <a:sym typeface="Arial" panose="020B0604020202020204"/>
              </a:rPr>
              <a:t>THANKING YOU</a:t>
            </a:r>
            <a:endParaRPr sz="4000" b="1" i="0" u="none" strike="noStrike" cap="none">
              <a:solidFill>
                <a:srgbClr val="000000"/>
              </a:solidFill>
              <a:latin typeface="Arial" panose="020B0604020202020204"/>
              <a:ea typeface="Arial" panose="020B0604020202020204"/>
              <a:cs typeface="Arial" panose="020B0604020202020204"/>
              <a:sym typeface="Arial" panose="020B0604020202020204"/>
            </a:endParaRPr>
          </a:p>
          <a:p>
            <a:pPr marL="457200" marR="0" lvl="0" indent="0" algn="ctr" rtl="0">
              <a:lnSpc>
                <a:spcPct val="115000"/>
              </a:lnSpc>
              <a:spcBef>
                <a:spcPts val="0"/>
              </a:spcBef>
              <a:spcAft>
                <a:spcPts val="0"/>
              </a:spcAft>
              <a:buClr>
                <a:srgbClr val="000000"/>
              </a:buClr>
              <a:buSzPts val="4000"/>
              <a:buFont typeface="Arial" panose="020B0604020202020204"/>
              <a:buNone/>
            </a:pPr>
            <a:r>
              <a:rPr lang="en-GB" sz="4000" b="1" i="0" u="none" strike="noStrike" cap="none">
                <a:solidFill>
                  <a:srgbClr val="FF0000"/>
                </a:solidFill>
                <a:latin typeface="Arial" panose="020B0604020202020204"/>
                <a:ea typeface="Arial" panose="020B0604020202020204"/>
                <a:cs typeface="Arial" panose="020B0604020202020204"/>
                <a:sym typeface="Arial" panose="020B0604020202020204"/>
              </a:rPr>
              <a:t>ODM EDUCATIONAL GROUP</a:t>
            </a:r>
            <a:endParaRPr sz="4000" b="1" i="0" u="none" strike="noStrike" cap="none">
              <a:solidFill>
                <a:srgbClr val="FF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Tree>
  </p:cSld>
  <p:clrMapOvr>
    <a:masterClrMapping/>
  </p:clrMapOvr>
  <mc:AlternateContent xmlns:mc="http://schemas.openxmlformats.org/markup-compatibility/2006">
    <mc:Choice xmlns:p14="http://schemas.microsoft.com/office/powerpoint/2010/main" Requires="p14">
      <p:transition p14:dur="500">
        <p:wedge/>
      </p:transition>
    </mc:Choice>
    <mc:Fallback>
      <p:transition>
        <p:wedge/>
      </p:transition>
    </mc:Fallback>
  </mc:AlternateContent>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2588</Words>
  <Application>WPS Presentation</Application>
  <PresentationFormat>On-screen Show (16:9)</PresentationFormat>
  <Paragraphs>94</Paragraphs>
  <Slides>8</Slides>
  <Notes>6</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8</vt:i4>
      </vt:variant>
    </vt:vector>
  </HeadingPairs>
  <TitlesOfParts>
    <vt:vector size="18" baseType="lpstr">
      <vt:lpstr>Arial</vt:lpstr>
      <vt:lpstr>SimSun</vt:lpstr>
      <vt:lpstr>Wingdings</vt:lpstr>
      <vt:lpstr>Arial</vt:lpstr>
      <vt:lpstr>Calibri</vt:lpstr>
      <vt:lpstr>Times New Roman</vt:lpstr>
      <vt:lpstr>Calibri</vt:lpstr>
      <vt:lpstr>Microsoft YaHei</vt:lpstr>
      <vt:lpstr>Arial Unicode MS</vt:lpstr>
      <vt:lpstr>Simple Light</vt:lpstr>
      <vt:lpstr>PowerPoint 演示文稿</vt:lpstr>
      <vt:lpstr>PowerPoint 演示文稿</vt:lpstr>
      <vt:lpstr>PowerPoint 演示文稿</vt:lpstr>
      <vt:lpstr>1.Name the three species of great apes live in the DRC. 2. Draw or paste the India map with it’s neighbouring countries and the map of seven continents in your notebook.</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cp:lastModifiedBy>dipti</cp:lastModifiedBy>
  <cp:revision>77</cp:revision>
  <dcterms:created xsi:type="dcterms:W3CDTF">2021-04-07T14:08:00Z</dcterms:created>
  <dcterms:modified xsi:type="dcterms:W3CDTF">2021-08-18T10:55:49Z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1033-11.2.0.10258</vt:lpwstr>
  </property>
  <property fmtid="{D5CDD505-2E9C-101B-9397-08002B2CF9AE}" pid="3" name="ICV">
    <vt:lpwstr>7AB15747FECF4EB988D3F874C8F2322E</vt:lpwstr>
  </property>
</Properties>
</file>