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56" r:id="rId3"/>
    <p:sldId id="297" r:id="rId5"/>
    <p:sldId id="313" r:id="rId6"/>
    <p:sldId id="331" r:id="rId7"/>
    <p:sldId id="257" r:id="rId8"/>
    <p:sldId id="328" r:id="rId9"/>
    <p:sldId id="260" r:id="rId10"/>
    <p:sldId id="261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676" y="-68"/>
      </p:cViewPr>
      <p:guideLst>
        <p:guide orient="horz" pos="173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 panose="020B0604020202020204"/>
              <a:buChar char="●"/>
              <a:defRPr sz="1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652780" y="1058545"/>
            <a:ext cx="7390765" cy="1729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lang="en-GB" sz="1800" b="1" i="0" u="none" strike="noStrike" cap="none" dirty="0">
              <a:solidFill>
                <a:srgbClr val="000000"/>
              </a:solidFill>
              <a:latin typeface="Calibri" panose="020F0502020204030204" charset="0"/>
              <a:ea typeface="Arial" panose="020B0604020202020204"/>
              <a:cs typeface="Calibri" panose="020F0502020204030204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SESSION :</a:t>
            </a:r>
            <a:r>
              <a:rPr lang="en-US" alt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 </a:t>
            </a:r>
            <a:r>
              <a:rPr lang="en-IN" altLang="en-US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7</a:t>
            </a:r>
            <a:endParaRPr lang="en-IN" sz="1800" b="1" i="0" u="none" strike="noStrike" cap="none" dirty="0">
              <a:solidFill>
                <a:srgbClr val="000000"/>
              </a:solidFill>
              <a:latin typeface="Calibri" panose="020F0502020204030204" charset="0"/>
              <a:ea typeface="Arial" panose="020B0604020202020204"/>
              <a:cs typeface="Calibri" panose="020F0502020204030204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CLASS :</a:t>
            </a:r>
            <a:r>
              <a:rPr lang="en-US" alt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V</a:t>
            </a:r>
            <a:endParaRPr sz="1800" b="1" i="0" u="none" strike="noStrike" cap="none">
              <a:solidFill>
                <a:srgbClr val="000000"/>
              </a:solidFill>
              <a:latin typeface="Calibri" panose="020F0502020204030204" charset="0"/>
              <a:ea typeface="Arial" panose="020B0604020202020204"/>
              <a:cs typeface="Calibri" panose="020F0502020204030204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SUBJECT : (</a:t>
            </a:r>
            <a:r>
              <a:rPr lang="en-US" altLang="en-IN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SOCIAL SCIENCE</a:t>
            </a:r>
            <a:r>
              <a:rPr 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)</a:t>
            </a:r>
            <a:endParaRPr sz="1800" b="1" i="0" u="none" strike="noStrike" cap="none">
              <a:solidFill>
                <a:srgbClr val="000000"/>
              </a:solidFill>
              <a:latin typeface="Calibri" panose="020F0502020204030204" charset="0"/>
              <a:ea typeface="Arial" panose="020B0604020202020204"/>
              <a:cs typeface="Calibri" panose="020F0502020204030204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CHAPTER NUMBER:</a:t>
            </a:r>
            <a:r>
              <a:rPr lang="en-US" alt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 </a:t>
            </a:r>
            <a:r>
              <a:rPr lang="en-IN" altLang="en-US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5</a:t>
            </a:r>
            <a:endParaRPr sz="1800" b="1" i="0" u="none" strike="noStrike" cap="none">
              <a:solidFill>
                <a:srgbClr val="000000"/>
              </a:solidFill>
              <a:latin typeface="Calibri" panose="020F0502020204030204" charset="0"/>
              <a:ea typeface="Arial" panose="020B0604020202020204"/>
              <a:cs typeface="Calibri" panose="020F0502020204030204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CHAPTER NAME :</a:t>
            </a:r>
            <a:r>
              <a:rPr lang="en-US" alt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 DRC - The Land of Dense Forest</a:t>
            </a:r>
            <a:endParaRPr lang="en-US" sz="1800" b="1" dirty="0">
              <a:latin typeface="Calibri" panose="020F0502020204030204" charset="0"/>
              <a:cs typeface="Calibri" panose="020F0502020204030204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SUBTOPIC :</a:t>
            </a:r>
            <a:r>
              <a:rPr lang="en-US" alt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 </a:t>
            </a:r>
            <a:r>
              <a:rPr lang="en-IN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Long question and answers</a:t>
            </a:r>
            <a:endParaRPr lang="en-IN" sz="1800" b="1" i="0" u="none" strike="noStrike" cap="none" dirty="0">
              <a:solidFill>
                <a:srgbClr val="000000"/>
              </a:solidFill>
              <a:latin typeface="Calibri" panose="020F0502020204030204" charset="0"/>
              <a:ea typeface="Arial" panose="020B0604020202020204"/>
              <a:cs typeface="Calibri" panose="020F0502020204030204" charset="0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5" name="Google Shape;55;p1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7851560" y="386363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372745" y="1323340"/>
            <a:ext cx="3864610" cy="30670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LEARNING OBJECTIVES:</a:t>
            </a:r>
            <a:endParaRPr lang="en-US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72745" y="2034540"/>
            <a:ext cx="6403975" cy="1014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/>
            <a:r>
              <a:rPr lang="en-US" sz="2000" b="1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</a:rPr>
              <a:t>Children will come to know:</a:t>
            </a:r>
            <a:endParaRPr lang="en-US" sz="2000" b="1">
              <a:solidFill>
                <a:srgbClr val="000000"/>
              </a:solidFill>
              <a:latin typeface="Calibri" panose="020F0502020204030204" charset="0"/>
              <a:ea typeface="SimSun" panose="02010600030101010101" pitchFamily="2" charset="-122"/>
              <a:cs typeface="Calibri" panose="020F0502020204030204" charset="0"/>
            </a:endParaRPr>
          </a:p>
          <a:p>
            <a:pPr marL="0" indent="0"/>
            <a:r>
              <a:rPr lang="en-US" sz="2000" b="1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</a:rPr>
              <a:t>1.About all details of DRC</a:t>
            </a:r>
            <a:endParaRPr lang="en-US" sz="2000" b="1">
              <a:solidFill>
                <a:srgbClr val="000000"/>
              </a:solidFill>
              <a:latin typeface="Calibri" panose="020F0502020204030204" charset="0"/>
              <a:ea typeface="SimSun" panose="02010600030101010101" pitchFamily="2" charset="-122"/>
              <a:cs typeface="Calibri" panose="020F0502020204030204" charset="0"/>
            </a:endParaRPr>
          </a:p>
          <a:p>
            <a:pPr marL="0" indent="0"/>
            <a:r>
              <a:rPr lang="en-IN" altLang="en-US" sz="2000" b="1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</a:rPr>
              <a:t>2.</a:t>
            </a:r>
            <a:r>
              <a:rPr lang="en-US" sz="2000" b="1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</a:rPr>
              <a:t>About the climate of DRC</a:t>
            </a:r>
            <a:endParaRPr lang="en-US" sz="2000" b="1">
              <a:solidFill>
                <a:srgbClr val="000000"/>
              </a:solidFill>
              <a:latin typeface="Calibri" panose="020F0502020204030204" charset="0"/>
              <a:ea typeface="SimSun" panose="02010600030101010101" pitchFamily="2" charset="-122"/>
              <a:cs typeface="Calibri" panose="020F05020202040302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5" name="Google Shape;55;p1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7904480" y="119380"/>
            <a:ext cx="1056640" cy="7518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83515" y="63500"/>
            <a:ext cx="8777605" cy="5015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/>
            <a:r>
              <a:rPr lang="en-US" sz="2000" b="1" i="1" u="sng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Understand and Answer</a:t>
            </a:r>
            <a:endParaRPr lang="en-US" sz="2000" b="1" u="sng">
              <a:latin typeface="Calibri" panose="020F0502020204030204" charset="0"/>
              <a:ea typeface="SimSun" panose="02010600030101010101" pitchFamily="2" charset="-122"/>
            </a:endParaRPr>
          </a:p>
          <a:p>
            <a:pPr marL="0" indent="0"/>
            <a:r>
              <a:rPr lang="en-US" sz="2000" b="1">
                <a:latin typeface="Calibri" panose="020F0502020204030204" charset="0"/>
                <a:ea typeface="SimSun" panose="02010600030101010101" pitchFamily="2" charset="-122"/>
              </a:rPr>
              <a:t>A.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Answer the following questions.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</a:rPr>
              <a:t>1.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What was/is DRC known as: (a) before 1971, (b) between 1971 and 1997, (c) at present?</a:t>
            </a:r>
            <a:endParaRPr lang="en-US" sz="2000" b="1">
              <a:latin typeface="Calibri" panose="020F0502020204030204" charset="0"/>
              <a:ea typeface="SimSun" panose="02010600030101010101" pitchFamily="2" charset="-122"/>
              <a:cs typeface="Times New Roman" panose="02020603050405020304" charset="0"/>
            </a:endParaRPr>
          </a:p>
          <a:p>
            <a:pPr marL="0" indent="0"/>
            <a:r>
              <a:rPr lang="en-IN" altLang="en-US" sz="20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Ans. 1. a. Before 1971, DRC is known as Belgian Congo.</a:t>
            </a:r>
            <a:endParaRPr lang="en-IN" altLang="en-US" sz="2000" b="1">
              <a:solidFill>
                <a:srgbClr val="FF0000"/>
              </a:solidFill>
              <a:latin typeface="Calibri" panose="020F0502020204030204" charset="0"/>
              <a:ea typeface="SimSun" panose="02010600030101010101" pitchFamily="2" charset="-122"/>
              <a:cs typeface="Times New Roman" panose="02020603050405020304" charset="0"/>
            </a:endParaRPr>
          </a:p>
          <a:p>
            <a:pPr marL="0" indent="0"/>
            <a:r>
              <a:rPr lang="en-US" sz="20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</a:rPr>
              <a:t>b.Between 1971 and 1997, DRC is known as Zaire.</a:t>
            </a:r>
            <a:endParaRPr lang="en-US" sz="2000" b="1">
              <a:solidFill>
                <a:srgbClr val="FF0000"/>
              </a:solidFill>
              <a:latin typeface="Calibri" panose="020F0502020204030204" charset="0"/>
              <a:ea typeface="SimSun" panose="02010600030101010101" pitchFamily="2" charset="-122"/>
            </a:endParaRPr>
          </a:p>
          <a:p>
            <a:pPr marL="0" indent="0"/>
            <a:r>
              <a:rPr lang="en-US" sz="20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</a:rPr>
              <a:t>c.A</a:t>
            </a:r>
            <a:r>
              <a:rPr lang="en-IN" altLang="en-US" sz="20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</a:rPr>
              <a:t>t</a:t>
            </a:r>
            <a:r>
              <a:rPr lang="en-US" sz="20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</a:rPr>
              <a:t> present DRC is known as Democratic Republic of Congo.</a:t>
            </a:r>
            <a:endParaRPr lang="en-US" sz="2000" b="1">
              <a:solidFill>
                <a:srgbClr val="FF0000"/>
              </a:solidFill>
              <a:latin typeface="Calibri" panose="020F0502020204030204" charset="0"/>
              <a:ea typeface="SimSun" panose="02010600030101010101" pitchFamily="2" charset="-122"/>
            </a:endParaRPr>
          </a:p>
          <a:p>
            <a:pPr marL="0" indent="0"/>
            <a:r>
              <a:rPr lang="en-US" sz="2000" b="1">
                <a:latin typeface="Calibri" panose="020F0502020204030204" charset="0"/>
                <a:ea typeface="SimSun" panose="02010600030101010101" pitchFamily="2" charset="-122"/>
              </a:rPr>
              <a:t>2.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What kind of climate does DRC have?</a:t>
            </a:r>
            <a:endParaRPr lang="en-US" sz="2000" b="1">
              <a:latin typeface="Calibri" panose="020F0502020204030204" charset="0"/>
              <a:ea typeface="SimSun" panose="02010600030101010101" pitchFamily="2" charset="-122"/>
              <a:cs typeface="Times New Roman" panose="02020603050405020304" charset="0"/>
            </a:endParaRPr>
          </a:p>
          <a:p>
            <a:pPr marL="0" indent="0"/>
            <a:r>
              <a:rPr lang="en-IN" altLang="en-US" sz="20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Ans. DRC have hot climate through out the year. </a:t>
            </a:r>
            <a:r>
              <a:rPr lang="en-IN" alt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3.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Describe a tropical rainforest.</a:t>
            </a:r>
            <a:endParaRPr lang="en-US" sz="2000" b="1">
              <a:latin typeface="Calibri" panose="020F0502020204030204" charset="0"/>
              <a:ea typeface="SimSun" panose="02010600030101010101" pitchFamily="2" charset="-122"/>
              <a:cs typeface="Times New Roman" panose="02020603050405020304" charset="0"/>
            </a:endParaRPr>
          </a:p>
          <a:p>
            <a:pPr marL="0" indent="0"/>
            <a:r>
              <a:rPr lang="en-IN" altLang="en-US" sz="20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Ans. In a tropical rainforest - trees are covered with leaves throughout the year.</a:t>
            </a:r>
            <a:endParaRPr lang="en-IN" altLang="en-US" sz="2000" b="1">
              <a:solidFill>
                <a:srgbClr val="FF0000"/>
              </a:solidFill>
              <a:latin typeface="Calibri" panose="020F0502020204030204" charset="0"/>
              <a:ea typeface="SimSun" panose="02010600030101010101" pitchFamily="2" charset="-122"/>
              <a:cs typeface="Times New Roman" panose="02020603050405020304" charset="0"/>
            </a:endParaRPr>
          </a:p>
          <a:p>
            <a:pPr marL="0" indent="0"/>
            <a:r>
              <a:rPr lang="en-US" sz="20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</a:rPr>
              <a:t>                                             - the trees are tall and form a canopy of leaves at the top.</a:t>
            </a:r>
            <a:endParaRPr lang="en-US" sz="2000" b="1">
              <a:solidFill>
                <a:srgbClr val="FF0000"/>
              </a:solidFill>
              <a:latin typeface="Calibri" panose="020F0502020204030204" charset="0"/>
              <a:ea typeface="SimSun" panose="02010600030101010101" pitchFamily="2" charset="-122"/>
            </a:endParaRPr>
          </a:p>
          <a:p>
            <a:pPr marL="0" indent="0"/>
            <a:r>
              <a:rPr lang="en-US" sz="20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</a:rPr>
              <a:t>                                             - creepers, climbers and shrubs grow below.</a:t>
            </a:r>
            <a:endParaRPr lang="en-US" sz="2000" b="1">
              <a:solidFill>
                <a:srgbClr val="FF0000"/>
              </a:solidFill>
              <a:latin typeface="Calibri" panose="020F0502020204030204" charset="0"/>
              <a:ea typeface="SimSun" panose="02010600030101010101" pitchFamily="2" charset="-122"/>
            </a:endParaRPr>
          </a:p>
          <a:p>
            <a:pPr marL="0" indent="0"/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</a:rPr>
              <a:t>4. Why is most of the DRC covered with tropical rain forests?</a:t>
            </a:r>
            <a:endParaRPr lang="en-US" sz="2000" b="1">
              <a:latin typeface="Calibri" panose="020F0502020204030204" charset="0"/>
              <a:ea typeface="SimSun" panose="02010600030101010101" pitchFamily="2" charset="-122"/>
              <a:cs typeface="Calibri" panose="020F0502020204030204" charset="0"/>
            </a:endParaRPr>
          </a:p>
          <a:p>
            <a:pPr marL="0" indent="0"/>
            <a:r>
              <a:rPr lang="en-IN" altLang="en-US" sz="20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Ans. Most of the DRC is covered with tropical rain forests because the climate of DRC is ideal for the growth of dense forests called tropical rain forests.</a:t>
            </a:r>
            <a:endParaRPr lang="en-IN" altLang="en-US" sz="2000" b="1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85" y="2150745"/>
            <a:ext cx="8550910" cy="84201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p>
            <a:pPr algn="l"/>
            <a:r>
              <a:rPr lang="en-IN" altLang="en-US" sz="2000" b="1">
                <a:latin typeface="Calibri" panose="020F0502020204030204" charset="0"/>
                <a:cs typeface="Calibri" panose="020F0502020204030204" charset="0"/>
              </a:rPr>
              <a:t>HW-</a:t>
            </a:r>
            <a:br>
              <a:rPr lang="en-IN" altLang="en-US" sz="2000" b="1">
                <a:latin typeface="Calibri" panose="020F0502020204030204" charset="0"/>
                <a:cs typeface="Calibri" panose="020F0502020204030204" charset="0"/>
              </a:rPr>
            </a:br>
            <a:r>
              <a:rPr lang="en-IN" altLang="en-US" sz="2000" b="1">
                <a:latin typeface="Calibri" panose="020F0502020204030204" charset="0"/>
                <a:cs typeface="Calibri" panose="020F0502020204030204" charset="0"/>
              </a:rPr>
              <a:t>1.</a:t>
            </a:r>
            <a:r>
              <a:rPr lang="en-IN" altLang="en-US" sz="2000" b="1">
                <a:latin typeface="Calibri" panose="020F0502020204030204" charset="0"/>
                <a:cs typeface="Calibri" panose="020F0502020204030204" charset="0"/>
              </a:rPr>
              <a:t>The Equator passes through a country. What kind of climate do you expect it to have?</a:t>
            </a:r>
            <a:br>
              <a:rPr lang="en-IN" altLang="en-US" sz="2000" b="1">
                <a:latin typeface="Calibri" panose="020F0502020204030204" charset="0"/>
                <a:cs typeface="Calibri" panose="020F0502020204030204" charset="0"/>
              </a:rPr>
            </a:br>
            <a:r>
              <a:rPr lang="en-IN" altLang="en-US" sz="2000" b="1">
                <a:latin typeface="Calibri" panose="020F0502020204030204" charset="0"/>
                <a:cs typeface="Calibri" panose="020F0502020204030204" charset="0"/>
              </a:rPr>
              <a:t>2.Draw the flag of DRC in the notebook.</a:t>
            </a:r>
            <a:br>
              <a:rPr lang="en-IN" altLang="en-US" sz="2000" b="1">
                <a:latin typeface="Calibri" panose="020F0502020204030204" charset="0"/>
                <a:cs typeface="Calibri" panose="020F0502020204030204" charset="0"/>
              </a:rPr>
            </a:br>
            <a:endParaRPr lang="en-US" altLang="en-IN" sz="2000" b="1"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61" name="Google Shape;61;p2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047990" y="421775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047990" y="421775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Text Box 99"/>
          <p:cNvSpPr txBox="1"/>
          <p:nvPr/>
        </p:nvSpPr>
        <p:spPr>
          <a:xfrm>
            <a:off x="112395" y="833755"/>
            <a:ext cx="7935595" cy="34766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457200" indent="-457200"/>
            <a:r>
              <a:rPr lang="en-IN" altLang="en-US" sz="12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           </a:t>
            </a:r>
            <a:r>
              <a:rPr lang="en-IN" alt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  </a:t>
            </a:r>
            <a:r>
              <a:rPr lang="en-US" sz="2000" b="1" u="sng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Write ‘T’ for true and ‘F’ for false sentences</a:t>
            </a:r>
            <a:endParaRPr lang="en-US" sz="2000" b="1" u="sng">
              <a:latin typeface="Calibri" panose="020F0502020204030204" charset="0"/>
              <a:ea typeface="SimSun" panose="02010600030101010101" pitchFamily="2" charset="-122"/>
            </a:endParaRPr>
          </a:p>
          <a:p>
            <a:pPr marL="457200" indent="-457200"/>
            <a:r>
              <a:rPr lang="en-US" sz="2000" b="1">
                <a:latin typeface="Calibri" panose="020F0502020204030204" charset="0"/>
                <a:ea typeface="SimSun" panose="02010600030101010101" pitchFamily="2" charset="-122"/>
              </a:rPr>
              <a:t>1.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The equator passes through northern DRC.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</a:rPr>
              <a:t>2.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DRC became independent in 1960.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</a:rPr>
              <a:t>3.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In 1971, DRC name was changed to Belgian Congo.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</a:rPr>
              <a:t>4.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DRC is located in the northern part of Africa.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</a:rPr>
              <a:t>5.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DRC was ruled by Belgium till it became independent in 1960.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</a:rPr>
              <a:t>6.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In 1971, Belgian Congo was changed to Zaire.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</a:rPr>
              <a:t>7.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Kinshasa is the capital of DRC.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</a:rPr>
              <a:t>8.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Congo River is the first longest river in Africa.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</a:rPr>
              <a:t>9.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The Congo basin covers almost the entire country of DRC.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</a:rPr>
              <a:t>10. </a:t>
            </a:r>
            <a:r>
              <a:rPr lang="en-US" sz="2000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There are high mountains in the western edges of the DRC.</a:t>
            </a:r>
            <a:endParaRPr lang="en-US" sz="2000" b="1"/>
          </a:p>
        </p:txBody>
      </p:sp>
      <p:sp>
        <p:nvSpPr>
          <p:cNvPr id="2" name="Text Box 1"/>
          <p:cNvSpPr txBox="1"/>
          <p:nvPr/>
        </p:nvSpPr>
        <p:spPr>
          <a:xfrm>
            <a:off x="259080" y="195580"/>
            <a:ext cx="37814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IN" altLang="en-US" sz="2000" b="1" u="sng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LET’S RECALL:</a:t>
            </a:r>
            <a:endParaRPr lang="en-IN" altLang="en-US" sz="2000" b="1" u="sng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6673850" y="195580"/>
            <a:ext cx="2299970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IN" altLang="en-US" b="1">
                <a:solidFill>
                  <a:srgbClr val="FF0000"/>
                </a:solidFill>
              </a:rPr>
              <a:t>1. TRUE</a:t>
            </a:r>
            <a:endParaRPr lang="en-IN" altLang="en-US" b="1">
              <a:solidFill>
                <a:srgbClr val="FF0000"/>
              </a:solidFill>
            </a:endParaRPr>
          </a:p>
          <a:p>
            <a:r>
              <a:rPr lang="en-IN" altLang="en-US" b="1">
                <a:solidFill>
                  <a:srgbClr val="FF0000"/>
                </a:solidFill>
              </a:rPr>
              <a:t>2. TRUE</a:t>
            </a:r>
            <a:endParaRPr lang="en-IN" altLang="en-US" b="1">
              <a:solidFill>
                <a:srgbClr val="FF0000"/>
              </a:solidFill>
            </a:endParaRPr>
          </a:p>
          <a:p>
            <a:r>
              <a:rPr lang="en-IN" altLang="en-US" b="1">
                <a:solidFill>
                  <a:srgbClr val="FF0000"/>
                </a:solidFill>
              </a:rPr>
              <a:t>3. FALSE</a:t>
            </a:r>
            <a:endParaRPr lang="en-IN" altLang="en-US" b="1">
              <a:solidFill>
                <a:srgbClr val="FF0000"/>
              </a:solidFill>
            </a:endParaRPr>
          </a:p>
          <a:p>
            <a:r>
              <a:rPr lang="en-IN" altLang="en-US" b="1">
                <a:solidFill>
                  <a:srgbClr val="FF0000"/>
                </a:solidFill>
              </a:rPr>
              <a:t>4. FALSE</a:t>
            </a:r>
            <a:endParaRPr lang="en-IN" altLang="en-US" b="1">
              <a:solidFill>
                <a:srgbClr val="FF0000"/>
              </a:solidFill>
            </a:endParaRPr>
          </a:p>
          <a:p>
            <a:r>
              <a:rPr lang="en-IN" altLang="en-US" b="1">
                <a:solidFill>
                  <a:srgbClr val="FF0000"/>
                </a:solidFill>
              </a:rPr>
              <a:t>5. TRUE</a:t>
            </a:r>
            <a:endParaRPr lang="en-IN" altLang="en-US" b="1">
              <a:solidFill>
                <a:srgbClr val="FF0000"/>
              </a:solidFill>
            </a:endParaRPr>
          </a:p>
          <a:p>
            <a:r>
              <a:rPr lang="en-IN" altLang="en-US" b="1">
                <a:solidFill>
                  <a:srgbClr val="FF0000"/>
                </a:solidFill>
              </a:rPr>
              <a:t>6. TRUE</a:t>
            </a:r>
            <a:endParaRPr lang="en-IN" altLang="en-US" b="1">
              <a:solidFill>
                <a:srgbClr val="FF0000"/>
              </a:solidFill>
            </a:endParaRPr>
          </a:p>
          <a:p>
            <a:r>
              <a:rPr lang="en-IN" altLang="en-US" b="1">
                <a:solidFill>
                  <a:srgbClr val="FF0000"/>
                </a:solidFill>
              </a:rPr>
              <a:t>7. TRUE</a:t>
            </a:r>
            <a:endParaRPr lang="en-IN" altLang="en-US" b="1">
              <a:solidFill>
                <a:srgbClr val="FF0000"/>
              </a:solidFill>
            </a:endParaRPr>
          </a:p>
          <a:p>
            <a:r>
              <a:rPr lang="en-IN" altLang="en-US" b="1">
                <a:solidFill>
                  <a:srgbClr val="FF0000"/>
                </a:solidFill>
              </a:rPr>
              <a:t>8. FALSE</a:t>
            </a:r>
            <a:endParaRPr lang="en-IN" altLang="en-US" b="1">
              <a:solidFill>
                <a:srgbClr val="FF0000"/>
              </a:solidFill>
            </a:endParaRPr>
          </a:p>
          <a:p>
            <a:r>
              <a:rPr lang="en-IN" altLang="en-US" b="1">
                <a:solidFill>
                  <a:srgbClr val="FF0000"/>
                </a:solidFill>
              </a:rPr>
              <a:t>9. TRUE</a:t>
            </a:r>
            <a:endParaRPr lang="en-IN" altLang="en-US" b="1">
              <a:solidFill>
                <a:srgbClr val="FF0000"/>
              </a:solidFill>
            </a:endParaRPr>
          </a:p>
          <a:p>
            <a:r>
              <a:rPr lang="en-IN" altLang="en-US" b="1">
                <a:solidFill>
                  <a:srgbClr val="FF0000"/>
                </a:solidFill>
              </a:rPr>
              <a:t>10. FALSE</a:t>
            </a:r>
            <a:endParaRPr lang="en-I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84455" y="263525"/>
            <a:ext cx="8455660" cy="46158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28600" indent="-228600"/>
            <a:r>
              <a:rPr lang="en-IN" altLang="en-US" sz="1200">
                <a:latin typeface="Calibri" panose="020F0502020204030204" charset="0"/>
                <a:ea typeface="SimSun" panose="02010600030101010101" pitchFamily="2" charset="-122"/>
              </a:rPr>
              <a:t>   </a:t>
            </a:r>
            <a:r>
              <a:rPr lang="en-IN" altLang="en-US">
                <a:latin typeface="Calibri" panose="020F0502020204030204" charset="0"/>
                <a:ea typeface="SimSun" panose="02010600030101010101" pitchFamily="2" charset="-122"/>
              </a:rPr>
              <a:t>  </a:t>
            </a:r>
            <a:r>
              <a:rPr lang="en-IN" altLang="en-US" u="sng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b="1" u="sng">
                <a:latin typeface="Calibri" panose="020F0502020204030204" charset="0"/>
                <a:ea typeface="SimSun" panose="02010600030101010101" pitchFamily="2" charset="-122"/>
              </a:rPr>
              <a:t>Choose the correct answer:</a:t>
            </a:r>
            <a:endParaRPr lang="en-US" b="1" u="sng">
              <a:latin typeface="Calibri" panose="020F0502020204030204" charset="0"/>
              <a:ea typeface="SimSun" panose="02010600030101010101" pitchFamily="2" charset="-122"/>
            </a:endParaRPr>
          </a:p>
          <a:p>
            <a:pPr marL="228600" indent="-228600"/>
            <a:r>
              <a:rPr lang="en-IN" altLang="en-US" b="1">
                <a:latin typeface="Calibri" panose="020F0502020204030204" charset="0"/>
                <a:ea typeface="SimSun" panose="02010600030101010101" pitchFamily="2" charset="-122"/>
              </a:rPr>
              <a:t>     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1.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The main source of income of DRC is: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a.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Tourism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b.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Export of minerals and agriculture produce.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c.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Export of goods produced in large factories.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2.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DRC is the only country in the world in which ________ are found in the wild.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a.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Buffaloes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b.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Elephants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c.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Bonobo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3.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The capital of DRC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a.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Zaire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b.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Kinshasa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c.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Belgian Congo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4.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The inhabitants of the DRC are the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a.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Savanna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b.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Pygmies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c.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Kinshasa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5.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Pygmies of DRC are found in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a.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Certain parts of rain forests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</a:rPr>
              <a:t>b.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Everywhere of rain forests</a:t>
            </a:r>
            <a:endParaRPr lang="en-US" b="1">
              <a:latin typeface="Calibri" panose="020F0502020204030204" charset="0"/>
              <a:ea typeface="SimSun" panose="02010600030101010101" pitchFamily="2" charset="-122"/>
              <a:cs typeface="Times New Roman" panose="02020603050405020304" charset="0"/>
            </a:endParaRPr>
          </a:p>
          <a:p>
            <a:pPr marL="228600" indent="-228600"/>
            <a:r>
              <a:rPr lang="en-IN" alt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c. </a:t>
            </a:r>
            <a:r>
              <a:rPr lang="en-US" b="1"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Northern part of rain forests</a:t>
            </a:r>
            <a:endParaRPr lang="en-US" b="1"/>
          </a:p>
        </p:txBody>
      </p:sp>
      <p:sp>
        <p:nvSpPr>
          <p:cNvPr id="5" name="Text Box 4"/>
          <p:cNvSpPr txBox="1"/>
          <p:nvPr/>
        </p:nvSpPr>
        <p:spPr>
          <a:xfrm>
            <a:off x="4453890" y="1937385"/>
            <a:ext cx="4361180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IN" altLang="en-US" sz="1600" b="1">
                <a:solidFill>
                  <a:srgbClr val="FF0000"/>
                </a:solidFill>
              </a:rPr>
              <a:t>1. </a:t>
            </a:r>
            <a:r>
              <a:rPr 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sym typeface="+mn-ea"/>
              </a:rPr>
              <a:t>b. </a:t>
            </a:r>
            <a:r>
              <a:rPr 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  <a:sym typeface="+mn-ea"/>
              </a:rPr>
              <a:t>Export of minerals and agriculture produce.</a:t>
            </a:r>
            <a:endParaRPr lang="en-US" sz="1600" b="1">
              <a:solidFill>
                <a:srgbClr val="FF0000"/>
              </a:solidFill>
              <a:latin typeface="Calibri" panose="020F0502020204030204" charset="0"/>
              <a:ea typeface="SimSun" panose="02010600030101010101" pitchFamily="2" charset="-122"/>
              <a:cs typeface="Times New Roman" panose="02020603050405020304" charset="0"/>
              <a:sym typeface="+mn-ea"/>
            </a:endParaRPr>
          </a:p>
          <a:p>
            <a:r>
              <a:rPr lang="en-IN" alt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  <a:sym typeface="+mn-ea"/>
              </a:rPr>
              <a:t>2. </a:t>
            </a:r>
            <a:r>
              <a:rPr 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sym typeface="+mn-ea"/>
              </a:rPr>
              <a:t>c. </a:t>
            </a:r>
            <a:r>
              <a:rPr 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  <a:sym typeface="+mn-ea"/>
              </a:rPr>
              <a:t>Bonobo </a:t>
            </a:r>
            <a:endParaRPr lang="en-US" sz="1600" b="1">
              <a:solidFill>
                <a:srgbClr val="FF0000"/>
              </a:solidFill>
              <a:latin typeface="Calibri" panose="020F0502020204030204" charset="0"/>
              <a:ea typeface="SimSun" panose="02010600030101010101" pitchFamily="2" charset="-122"/>
              <a:cs typeface="Times New Roman" panose="02020603050405020304" charset="0"/>
              <a:sym typeface="+mn-ea"/>
            </a:endParaRPr>
          </a:p>
          <a:p>
            <a:r>
              <a:rPr lang="en-IN" alt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  <a:sym typeface="+mn-ea"/>
              </a:rPr>
              <a:t>3. </a:t>
            </a:r>
            <a:r>
              <a:rPr 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sym typeface="+mn-ea"/>
              </a:rPr>
              <a:t>b. </a:t>
            </a:r>
            <a:r>
              <a:rPr 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  <a:sym typeface="+mn-ea"/>
              </a:rPr>
              <a:t>Kinshasa</a:t>
            </a:r>
            <a:endParaRPr lang="en-US" sz="1600" b="1">
              <a:solidFill>
                <a:srgbClr val="FF0000"/>
              </a:solidFill>
              <a:latin typeface="Calibri" panose="020F0502020204030204" charset="0"/>
              <a:ea typeface="SimSun" panose="02010600030101010101" pitchFamily="2" charset="-122"/>
              <a:cs typeface="Times New Roman" panose="02020603050405020304" charset="0"/>
              <a:sym typeface="+mn-ea"/>
            </a:endParaRPr>
          </a:p>
          <a:p>
            <a:r>
              <a:rPr lang="en-IN" alt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  <a:sym typeface="+mn-ea"/>
              </a:rPr>
              <a:t>4. </a:t>
            </a:r>
            <a:r>
              <a:rPr 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sym typeface="+mn-ea"/>
              </a:rPr>
              <a:t>b. </a:t>
            </a:r>
            <a:r>
              <a:rPr 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  <a:sym typeface="+mn-ea"/>
              </a:rPr>
              <a:t>Pygmies</a:t>
            </a:r>
            <a:endParaRPr lang="en-US" sz="1600" b="1">
              <a:solidFill>
                <a:srgbClr val="FF0000"/>
              </a:solidFill>
              <a:latin typeface="Calibri" panose="020F0502020204030204" charset="0"/>
              <a:ea typeface="SimSun" panose="02010600030101010101" pitchFamily="2" charset="-122"/>
              <a:cs typeface="Times New Roman" panose="02020603050405020304" charset="0"/>
              <a:sym typeface="+mn-ea"/>
            </a:endParaRPr>
          </a:p>
          <a:p>
            <a:r>
              <a:rPr lang="en-IN" alt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  <a:sym typeface="+mn-ea"/>
              </a:rPr>
              <a:t>5. </a:t>
            </a:r>
            <a:r>
              <a:rPr 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sym typeface="+mn-ea"/>
              </a:rPr>
              <a:t>b. </a:t>
            </a:r>
            <a:r>
              <a:rPr lang="en-US" sz="1600" b="1">
                <a:solidFill>
                  <a:srgbClr val="FF0000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  <a:sym typeface="+mn-ea"/>
              </a:rPr>
              <a:t>Everywhere of rain forests</a:t>
            </a:r>
            <a:endParaRPr lang="en-US" sz="1600" b="1">
              <a:solidFill>
                <a:srgbClr val="FF0000"/>
              </a:solidFill>
              <a:latin typeface="Calibri" panose="020F0502020204030204" charset="0"/>
              <a:ea typeface="SimSun" panose="02010600030101010101" pitchFamily="2" charset="-122"/>
              <a:cs typeface="Times New Roman" panose="02020603050405020304" charset="0"/>
              <a:sym typeface="+mn-ea"/>
            </a:endParaRPr>
          </a:p>
          <a:p>
            <a:endParaRPr lang="en-US" sz="1600" b="1">
              <a:solidFill>
                <a:srgbClr val="FF0000"/>
              </a:solidFill>
              <a:latin typeface="Calibri" panose="020F0502020204030204" charset="0"/>
              <a:ea typeface="SimSun" panose="02010600030101010101" pitchFamily="2" charset="-122"/>
              <a:sym typeface="+mn-ea"/>
            </a:endParaRPr>
          </a:p>
          <a:p>
            <a:endParaRPr lang="en-US" sz="1600" b="1">
              <a:solidFill>
                <a:srgbClr val="FF0000"/>
              </a:solidFill>
              <a:latin typeface="Calibri" panose="020F0502020204030204" charset="0"/>
              <a:ea typeface="SimSun" panose="02010600030101010101" pitchFamily="2" charset="-122"/>
              <a:sym typeface="+mn-ea"/>
            </a:endParaRPr>
          </a:p>
          <a:p>
            <a:endParaRPr lang="en-US" b="1">
              <a:latin typeface="Calibri" panose="020F0502020204030204" charset="0"/>
              <a:ea typeface="SimSun" panose="02010600030101010101" pitchFamily="2" charset="-122"/>
              <a:sym typeface="+mn-ea"/>
            </a:endParaRPr>
          </a:p>
          <a:p>
            <a:r>
              <a:rPr lang="en-IN" altLang="en-US"/>
              <a:t> </a:t>
            </a:r>
            <a:endParaRPr lang="en-IN" altLang="en-US"/>
          </a:p>
        </p:txBody>
      </p:sp>
      <p:pic>
        <p:nvPicPr>
          <p:cNvPr id="61" name="Google Shape;61;p2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047990" y="421775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5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209915" y="412314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5"/>
          <p:cNvSpPr txBox="1"/>
          <p:nvPr/>
        </p:nvSpPr>
        <p:spPr>
          <a:xfrm>
            <a:off x="272415" y="285115"/>
            <a:ext cx="5478145" cy="78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GB" sz="2200" b="1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LEARNING OUTCOME: </a:t>
            </a:r>
            <a:endParaRPr lang="en-GB" sz="2200" b="1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indent="0">
              <a:buClr>
                <a:srgbClr val="000000"/>
              </a:buClr>
              <a:buSzPts val="2200"/>
              <a:buFont typeface="Arial" panose="020B0604020202020204"/>
              <a:buNone/>
            </a:pPr>
            <a:endParaRPr sz="1800" b="1" cap="none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2400" cap="none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By the end of the class, children will be able to:</a:t>
            </a:r>
            <a:endParaRPr lang="en-GB" sz="2400" cap="none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indent="0"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2400" cap="none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1.Know the difference between weather and climate of our area and tropical zone area.</a:t>
            </a:r>
            <a:endParaRPr lang="en-GB" sz="2400" cap="none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indent="0"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IN" altLang="en-GB" sz="2400" cap="none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2.</a:t>
            </a:r>
            <a:r>
              <a:rPr lang="en-GB" sz="2400" cap="none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Know how location of a place affects the climate of that place.</a:t>
            </a:r>
            <a:endParaRPr lang="en-GB" sz="2400" cap="none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6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2841</Words>
  <Application>WPS Presentation</Application>
  <PresentationFormat>On-screen Show (16:9)</PresentationFormat>
  <Paragraphs>98</Paragraphs>
  <Slides>8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SimSun</vt:lpstr>
      <vt:lpstr>Wingdings</vt:lpstr>
      <vt:lpstr>Arial</vt:lpstr>
      <vt:lpstr>Calibri</vt:lpstr>
      <vt:lpstr>Times New Roman</vt:lpstr>
      <vt:lpstr>Calibri</vt:lpstr>
      <vt:lpstr>Microsoft YaHei</vt:lpstr>
      <vt:lpstr>Arial Unicode MS</vt:lpstr>
      <vt:lpstr>Simple Light</vt:lpstr>
      <vt:lpstr>PowerPoint 演示文稿</vt:lpstr>
      <vt:lpstr>PowerPoint 演示文稿</vt:lpstr>
      <vt:lpstr>PowerPoint 演示文稿</vt:lpstr>
      <vt:lpstr>HW The Equator passes through a country. What kind of climate do you expect it to have? 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dipti</cp:lastModifiedBy>
  <cp:revision>74</cp:revision>
  <dcterms:created xsi:type="dcterms:W3CDTF">2021-04-07T14:08:00Z</dcterms:created>
  <dcterms:modified xsi:type="dcterms:W3CDTF">2021-08-15T17:43:43Z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1033-11.2.0.10258</vt:lpwstr>
  </property>
  <property fmtid="{D5CDD505-2E9C-101B-9397-08002B2CF9AE}" pid="3" name="ICV">
    <vt:lpwstr>649A680B076946C48F37845A0C14278D</vt:lpwstr>
  </property>
</Properties>
</file>