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comments/comment6.xml" ContentType="application/vnd.openxmlformats-officedocument.presentationml.comments+xml"/>
  <Override PartName="/ppt/notesSlides/notesSlide16.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comments/comment4.xml" ContentType="application/vnd.openxmlformats-officedocument.presentationml.comments+xml"/>
  <Override PartName="/ppt/notesSlides/notesSlide14.xml" ContentType="application/vnd.openxmlformats-officedocument.presentationml.notesSlide+xml"/>
  <Override PartName="/ppt/commentAuthors.xml" ContentType="application/vnd.openxmlformats-officedocument.presentationml.commentAuthors+xml"/>
  <Override PartName="/ppt/comments/comment2.xml" ContentType="application/vnd.openxmlformats-officedocument.presentationml.comments+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Default Extension="jpeg" ContentType="image/jpeg"/>
  <Override PartName="/ppt/slideLayouts/slideLayout3.xml" ContentType="application/vnd.openxmlformats-officedocument.presentationml.slideLayout+xml"/>
  <Override PartName="/ppt/notesSlides/notesSlide17.xml" ContentType="application/vnd.openxmlformats-officedocument.presentationml.notesSlide+xml"/>
  <Override PartName="/ppt/comments/comment7.xml" ContentType="application/vnd.openxmlformats-officedocument.presentationml.comments+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ppt/comments/comment5.xml" ContentType="application/vnd.openxmlformats-officedocument.presentationml.comments+xml"/>
  <Override PartName="/ppt/notesSlides/notesSlide15.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comments/comment3.xml" ContentType="application/vnd.openxmlformats-officedocument.presentationml.comments+xml"/>
  <Override PartName="/ppt/notesSlides/notesSlide13.xml" ContentType="application/vnd.openxmlformats-officedocument.presentationml.notesSlide+xml"/>
  <Override PartName="/ppt/slideLayouts/slideLayout10.xml" ContentType="application/vnd.openxmlformats-officedocument.presentationml.slideLayout+xml"/>
  <Override PartName="/ppt/comments/comment1.xml" ContentType="application/vnd.openxmlformats-officedocument.presentationml.comments+xml"/>
  <Override PartName="/ppt/notesSlides/notesSlide8.xml" ContentType="application/vnd.openxmlformats-officedocument.presentationml.notesSlide+xml"/>
  <Override PartName="/ppt/notesSlides/notesSlide11.xml" ContentType="application/vnd.openxmlformats-officedocument.presentationml.notesSlide+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708" r:id="rId1"/>
  </p:sldMasterIdLst>
  <p:notesMasterIdLst>
    <p:notesMasterId r:id="rId33"/>
  </p:notesMasterIdLst>
  <p:sldIdLst>
    <p:sldId id="256" r:id="rId2"/>
    <p:sldId id="271" r:id="rId3"/>
    <p:sldId id="263" r:id="rId4"/>
    <p:sldId id="300" r:id="rId5"/>
    <p:sldId id="370" r:id="rId6"/>
    <p:sldId id="388" r:id="rId7"/>
    <p:sldId id="264" r:id="rId8"/>
    <p:sldId id="272" r:id="rId9"/>
    <p:sldId id="273" r:id="rId10"/>
    <p:sldId id="389" r:id="rId11"/>
    <p:sldId id="390" r:id="rId12"/>
    <p:sldId id="270" r:id="rId13"/>
    <p:sldId id="257" r:id="rId14"/>
    <p:sldId id="339" r:id="rId15"/>
    <p:sldId id="269" r:id="rId16"/>
    <p:sldId id="391" r:id="rId17"/>
    <p:sldId id="392" r:id="rId18"/>
    <p:sldId id="302" r:id="rId19"/>
    <p:sldId id="373" r:id="rId20"/>
    <p:sldId id="304" r:id="rId21"/>
    <p:sldId id="305" r:id="rId22"/>
    <p:sldId id="375" r:id="rId23"/>
    <p:sldId id="393" r:id="rId24"/>
    <p:sldId id="266" r:id="rId25"/>
    <p:sldId id="275" r:id="rId26"/>
    <p:sldId id="306" r:id="rId27"/>
    <p:sldId id="377" r:id="rId28"/>
    <p:sldId id="394" r:id="rId29"/>
    <p:sldId id="341" r:id="rId30"/>
    <p:sldId id="343" r:id="rId31"/>
    <p:sldId id="385" r:id="rId32"/>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p15:guide id="1" orient="horz" pos="162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 initials="" lastIdx="88"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 xmlns:p14="http://schemas.microsoft.com/office/powerpoint/2010/main">
          <a:srgbClr val="FF0000"/>
        </p14:laserClr>
      </p:ext>
      <p:ext uri="{2FDB2607-1784-4EEB-B798-7EB5836EED8A}">
        <p14:showMediaCtrls xmlns="" xmlns:p14="http://schemas.microsoft.com/office/powerpoint/2010/main" val="1"/>
      </p:ext>
    </p:extLst>
  </p:showPr>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34" autoAdjust="0"/>
    <p:restoredTop sz="94624" autoAdjust="0"/>
  </p:normalViewPr>
  <p:slideViewPr>
    <p:cSldViewPr snapToGrid="0">
      <p:cViewPr>
        <p:scale>
          <a:sx n="102" d="100"/>
          <a:sy n="102" d="100"/>
        </p:scale>
        <p:origin x="-444" y="246"/>
      </p:cViewPr>
      <p:guideLst>
        <p:guide orient="horz" pos="1620"/>
        <p:guide pos="2880"/>
      </p:guideLst>
    </p:cSldViewPr>
  </p:slideViewPr>
  <p:outlineViewPr>
    <p:cViewPr>
      <p:scale>
        <a:sx n="33" d="100"/>
        <a:sy n="33" d="100"/>
      </p:scale>
      <p:origin x="0" y="0"/>
    </p:cViewPr>
  </p:outlin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commentAuthors" Target="commentAuthor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notesMaster" Target="notesMasters/notesMaster1.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s>
</file>

<file path=ppt/comments/comment1.xml><?xml version="1.0" encoding="utf-8"?>
<p:cmLst xmlns:a="http://schemas.openxmlformats.org/drawingml/2006/main" xmlns:r="http://schemas.openxmlformats.org/officeDocument/2006/relationships" xmlns:p="http://schemas.openxmlformats.org/presentationml/2006/main">
  <p:cm authorId="0" dt="2020-06-17T16:36:04.724" idx="1">
    <p:pos x="6000" y="0"/>
    <p:text>1. The logo in the centre looks bad. take it to TOP-LEFT
2. Where in ODM E Group Logo, here? 
3. What about, Closing Slide? 
Similar changes, pending in Kids World PPT as well +amanrouniyar@odmegroup.org
_Assigned to you_
-Swoyan Satyendu</p:text>
  </p:cm>
  <p:cm authorId="0" dt="2020-06-17T16:36:04.720" idx="2">
    <p:pos x="6000" y="100"/>
    <p:text>+amanrouniyar@odmegroup.org How come the website here is ODM Egroup and not ODM PS?
_Assigned to you_
-Swoyan Satyendu</p:text>
  </p:cm>
</p:cmLst>
</file>

<file path=ppt/comments/comment2.xml><?xml version="1.0" encoding="utf-8"?>
<p:cmLst xmlns:a="http://schemas.openxmlformats.org/drawingml/2006/main" xmlns:r="http://schemas.openxmlformats.org/officeDocument/2006/relationships" xmlns:p="http://schemas.openxmlformats.org/presentationml/2006/main">
  <p:cm authorId="0" dt="2020-06-17T16:36:04.724" idx="79">
    <p:pos x="6000" y="0"/>
    <p:text>1. The logo in the centre looks bad. take it to TOP-LEFT
2. Where in ODM E Group Logo, here? 
3. What about, Closing Slide? 
Similar changes, pending in Kids World PPT as well +amanrouniyar@odmegroup.org
_Assigned to you_
-Swoyan Satyendu</p:text>
  </p:cm>
  <p:cm authorId="0" dt="2020-06-17T16:36:04.720" idx="80">
    <p:pos x="6000" y="100"/>
    <p:text>+amanrouniyar@odmegroup.org How come the website here is ODM Egroup and not ODM PS?
_Assigned to you_
-Swoyan Satyendu</p:text>
  </p:cm>
</p:cmLst>
</file>

<file path=ppt/comments/comment3.xml><?xml version="1.0" encoding="utf-8"?>
<p:cmLst xmlns:a="http://schemas.openxmlformats.org/drawingml/2006/main" xmlns:r="http://schemas.openxmlformats.org/officeDocument/2006/relationships" xmlns:p="http://schemas.openxmlformats.org/presentationml/2006/main">
  <p:cm authorId="0" dt="2020-06-17T16:36:04.724" idx="81">
    <p:pos x="6000" y="0"/>
    <p:text>1. The logo in the centre looks bad. take it to TOP-LEFT
2. Where in ODM E Group Logo, here? 
3. What about, Closing Slide? 
Similar changes, pending in Kids World PPT as well +amanrouniyar@odmegroup.org
_Assigned to you_
-Swoyan Satyendu</p:text>
  </p:cm>
  <p:cm authorId="0" dt="2020-06-17T16:36:04.720" idx="82">
    <p:pos x="6000" y="100"/>
    <p:text>+amanrouniyar@odmegroup.org How come the website here is ODM Egroup and not ODM PS?
_Assigned to you_
-Swoyan Satyendu</p:text>
  </p:cm>
</p:cmLst>
</file>

<file path=ppt/comments/comment4.xml><?xml version="1.0" encoding="utf-8"?>
<p:cmLst xmlns:a="http://schemas.openxmlformats.org/drawingml/2006/main" xmlns:r="http://schemas.openxmlformats.org/officeDocument/2006/relationships" xmlns:p="http://schemas.openxmlformats.org/presentationml/2006/main">
  <p:cm authorId="0" dt="2020-06-17T16:36:04.724" idx="83">
    <p:pos x="6000" y="0"/>
    <p:text>1. The logo in the centre looks bad. take it to TOP-LEFT
2. Where in ODM E Group Logo, here? 
3. What about, Closing Slide? 
Similar changes, pending in Kids World PPT as well +amanrouniyar@odmegroup.org
_Assigned to you_
-Swoyan Satyendu</p:text>
  </p:cm>
  <p:cm authorId="0" dt="2020-06-17T16:36:04.720" idx="84">
    <p:pos x="6000" y="100"/>
    <p:text>+amanrouniyar@odmegroup.org How come the website here is ODM Egroup and not ODM PS?
_Assigned to you_
-Swoyan Satyendu</p:text>
  </p:cm>
</p:cmLst>
</file>

<file path=ppt/comments/comment5.xml><?xml version="1.0" encoding="utf-8"?>
<p:cmLst xmlns:a="http://schemas.openxmlformats.org/drawingml/2006/main" xmlns:r="http://schemas.openxmlformats.org/officeDocument/2006/relationships" xmlns:p="http://schemas.openxmlformats.org/presentationml/2006/main">
  <p:cm authorId="0" dt="2020-06-17T16:36:04.724" idx="19">
    <p:pos x="6000" y="0"/>
    <p:text>1. The logo in the centre looks bad. take it to TOP-LEFT
2. Where in ODM E Group Logo, here? 
3. What about, Closing Slide? 
Similar changes, pending in Kids World PPT as well +amanrouniyar@odmegroup.org
_Assigned to you_
-Swoyan Satyendu</p:text>
  </p:cm>
  <p:cm authorId="0" dt="2020-06-17T16:36:04.720" idx="20">
    <p:pos x="6000" y="100"/>
    <p:text>+amanrouniyar@odmegroup.org How come the website here is ODM Egroup and not ODM PS?
_Assigned to you_
-Swoyan Satyendu</p:text>
  </p:cm>
</p:cmLst>
</file>

<file path=ppt/comments/comment6.xml><?xml version="1.0" encoding="utf-8"?>
<p:cmLst xmlns:a="http://schemas.openxmlformats.org/drawingml/2006/main" xmlns:r="http://schemas.openxmlformats.org/officeDocument/2006/relationships" xmlns:p="http://schemas.openxmlformats.org/presentationml/2006/main">
  <p:cm authorId="0" dt="2020-06-17T16:36:04.724" idx="85">
    <p:pos x="6000" y="0"/>
    <p:text>1. The logo in the centre looks bad. take it to TOP-LEFT
2. Where in ODM E Group Logo, here? 
3. What about, Closing Slide? 
Similar changes, pending in Kids World PPT as well +amanrouniyar@odmegroup.org
_Assigned to you_
-Swoyan Satyendu</p:text>
  </p:cm>
  <p:cm authorId="0" dt="2020-06-17T16:36:04.720" idx="86">
    <p:pos x="6000" y="100"/>
    <p:text>+amanrouniyar@odmegroup.org How come the website here is ODM Egroup and not ODM PS?
_Assigned to you_
-Swoyan Satyendu</p:text>
  </p:cm>
</p:cmLst>
</file>

<file path=ppt/comments/comment7.xml><?xml version="1.0" encoding="utf-8"?>
<p:cmLst xmlns:a="http://schemas.openxmlformats.org/drawingml/2006/main" xmlns:r="http://schemas.openxmlformats.org/officeDocument/2006/relationships" xmlns:p="http://schemas.openxmlformats.org/presentationml/2006/main">
  <p:cm authorId="0" dt="2020-06-17T16:36:04.724" idx="87">
    <p:pos x="6000" y="0"/>
    <p:text>1. The logo in the centre looks bad. take it to TOP-LEFT
2. Where in ODM E Group Logo, here? 
3. What about, Closing Slide? 
Similar changes, pending in Kids World PPT as well +amanrouniyar@odmegroup.org
_Assigned to you_
-Swoyan Satyendu</p:text>
  </p:cm>
  <p:cm authorId="0" dt="2020-06-17T16:36:04.720" idx="88">
    <p:pos x="6000" y="100"/>
    <p:text>+amanrouniyar@odmegroup.org How come the website here is ODM Egroup and not ODM PS?
_Assigned to you_
-Swoyan Satyendu</p:tex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marR="0" lvl="0"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1pPr>
            <a:lvl2pPr marL="914400" marR="0" lvl="1"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2pPr>
            <a:lvl3pPr marL="1371600" marR="0" lvl="2"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3pPr>
            <a:lvl4pPr marL="1828800" marR="0" lvl="3"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4pPr>
            <a:lvl5pPr marL="2286000" marR="0" lvl="4"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5pPr>
            <a:lvl6pPr marL="2743200" marR="0" lvl="5"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6pPr>
            <a:lvl7pPr marL="3200400" marR="0" lvl="6"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7pPr>
            <a:lvl8pPr marL="3657600" marR="0" lvl="7"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8pPr>
            <a:lvl9pPr marL="4114800" marR="0" lvl="8"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9pPr>
          </a:lstStyle>
          <a:p>
            <a:endParaRPr/>
          </a:p>
        </p:txBody>
      </p:sp>
    </p:spTree>
    <p:extLst>
      <p:ext uri="{BB962C8B-B14F-4D97-AF65-F5344CB8AC3E}">
        <p14:creationId xmlns="" xmlns:p14="http://schemas.microsoft.com/office/powerpoint/2010/main" val="451615771"/>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2" name="Google Shape;52;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p:cNvGrpSpPr/>
        <p:nvPr/>
      </p:nvGrpSpPr>
      <p:grpSpPr>
        <a:xfrm>
          <a:off x="0" y="0"/>
          <a:ext cx="0" cy="0"/>
          <a:chOff x="0" y="0"/>
          <a:chExt cx="0" cy="0"/>
        </a:xfrm>
      </p:grpSpPr>
      <p:sp>
        <p:nvSpPr>
          <p:cNvPr id="73" name="Google Shape;73;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4" name="Google Shape;74;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2" name="Google Shape;52;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p:cNvGrpSpPr/>
        <p:nvPr/>
      </p:nvGrpSpPr>
      <p:grpSpPr>
        <a:xfrm>
          <a:off x="0" y="0"/>
          <a:ext cx="0" cy="0"/>
          <a:chOff x="0" y="0"/>
          <a:chExt cx="0" cy="0"/>
        </a:xfrm>
      </p:grpSpPr>
      <p:sp>
        <p:nvSpPr>
          <p:cNvPr id="73" name="Google Shape;73;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4" name="Google Shape;74;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2" name="Google Shape;52;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p:cNvGrpSpPr/>
        <p:nvPr/>
      </p:nvGrpSpPr>
      <p:grpSpPr>
        <a:xfrm>
          <a:off x="0" y="0"/>
          <a:ext cx="0" cy="0"/>
          <a:chOff x="0" y="0"/>
          <a:chExt cx="0" cy="0"/>
        </a:xfrm>
      </p:grpSpPr>
      <p:sp>
        <p:nvSpPr>
          <p:cNvPr id="73" name="Google Shape;73;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4" name="Google Shape;74;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2" name="Google Shape;52;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p:cNvGrpSpPr/>
        <p:nvPr/>
      </p:nvGrpSpPr>
      <p:grpSpPr>
        <a:xfrm>
          <a:off x="0" y="0"/>
          <a:ext cx="0" cy="0"/>
          <a:chOff x="0" y="0"/>
          <a:chExt cx="0" cy="0"/>
        </a:xfrm>
      </p:grpSpPr>
      <p:sp>
        <p:nvSpPr>
          <p:cNvPr id="73" name="Google Shape;73;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4" name="Google Shape;74;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2" name="Google Shape;52;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p:cNvGrpSpPr/>
        <p:nvPr/>
      </p:nvGrpSpPr>
      <p:grpSpPr>
        <a:xfrm>
          <a:off x="0" y="0"/>
          <a:ext cx="0" cy="0"/>
          <a:chOff x="0" y="0"/>
          <a:chExt cx="0" cy="0"/>
        </a:xfrm>
      </p:grpSpPr>
      <p:sp>
        <p:nvSpPr>
          <p:cNvPr id="73" name="Google Shape;73;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4" name="Google Shape;74;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p:cNvGrpSpPr/>
        <p:nvPr/>
      </p:nvGrpSpPr>
      <p:grpSpPr>
        <a:xfrm>
          <a:off x="0" y="0"/>
          <a:ext cx="0" cy="0"/>
          <a:chOff x="0" y="0"/>
          <a:chExt cx="0" cy="0"/>
        </a:xfrm>
      </p:grpSpPr>
      <p:sp>
        <p:nvSpPr>
          <p:cNvPr id="73" name="Google Shape;73;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4" name="Google Shape;74;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p:cNvGrpSpPr/>
        <p:nvPr/>
      </p:nvGrpSpPr>
      <p:grpSpPr>
        <a:xfrm>
          <a:off x="0" y="0"/>
          <a:ext cx="0" cy="0"/>
          <a:chOff x="0" y="0"/>
          <a:chExt cx="0" cy="0"/>
        </a:xfrm>
      </p:grpSpPr>
      <p:sp>
        <p:nvSpPr>
          <p:cNvPr id="73" name="Google Shape;73;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4" name="Google Shape;74;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p:cNvGrpSpPr/>
        <p:nvPr/>
      </p:nvGrpSpPr>
      <p:grpSpPr>
        <a:xfrm>
          <a:off x="0" y="0"/>
          <a:ext cx="0" cy="0"/>
          <a:chOff x="0" y="0"/>
          <a:chExt cx="0" cy="0"/>
        </a:xfrm>
      </p:grpSpPr>
      <p:sp>
        <p:nvSpPr>
          <p:cNvPr id="73" name="Google Shape;73;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4" name="Google Shape;74;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2" name="Google Shape;52;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p:cNvGrpSpPr/>
        <p:nvPr/>
      </p:nvGrpSpPr>
      <p:grpSpPr>
        <a:xfrm>
          <a:off x="0" y="0"/>
          <a:ext cx="0" cy="0"/>
          <a:chOff x="0" y="0"/>
          <a:chExt cx="0" cy="0"/>
        </a:xfrm>
      </p:grpSpPr>
      <p:sp>
        <p:nvSpPr>
          <p:cNvPr id="73" name="Google Shape;73;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4" name="Google Shape;74;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2" name="Google Shape;52;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p:cNvGrpSpPr/>
        <p:nvPr/>
      </p:nvGrpSpPr>
      <p:grpSpPr>
        <a:xfrm>
          <a:off x="0" y="0"/>
          <a:ext cx="0" cy="0"/>
          <a:chOff x="0" y="0"/>
          <a:chExt cx="0" cy="0"/>
        </a:xfrm>
      </p:grpSpPr>
      <p:sp>
        <p:nvSpPr>
          <p:cNvPr id="73" name="Google Shape;73;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4" name="Google Shape;74;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p:cNvGrpSpPr/>
        <p:nvPr/>
      </p:nvGrpSpPr>
      <p:grpSpPr>
        <a:xfrm>
          <a:off x="0" y="0"/>
          <a:ext cx="0" cy="0"/>
          <a:chOff x="0" y="0"/>
          <a:chExt cx="0" cy="0"/>
        </a:xfrm>
      </p:grpSpPr>
      <p:sp>
        <p:nvSpPr>
          <p:cNvPr id="73" name="Google Shape;73;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4" name="Google Shape;74;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4" name="Title 13"/>
          <p:cNvSpPr>
            <a:spLocks noGrp="1"/>
          </p:cNvSpPr>
          <p:nvPr>
            <p:ph type="ctrTitle"/>
          </p:nvPr>
        </p:nvSpPr>
        <p:spPr>
          <a:xfrm>
            <a:off x="1432560" y="269923"/>
            <a:ext cx="7406640" cy="1104138"/>
          </a:xfrm>
        </p:spPr>
        <p:txBody>
          <a:bodyPr anchor="b"/>
          <a:lstStyle>
            <a:lvl1pPr algn="l">
              <a:defRPr/>
            </a:lvl1pPr>
            <a:extLst/>
          </a:lstStyle>
          <a:p>
            <a:r>
              <a:rPr kumimoji="0" lang="en-US" smtClean="0"/>
              <a:t>Click to edit Master title style</a:t>
            </a:r>
            <a:endParaRPr kumimoji="0" lang="en-US"/>
          </a:p>
        </p:txBody>
      </p:sp>
      <p:sp>
        <p:nvSpPr>
          <p:cNvPr id="22" name="Subtitle 21"/>
          <p:cNvSpPr>
            <a:spLocks noGrp="1"/>
          </p:cNvSpPr>
          <p:nvPr>
            <p:ph type="subTitle" idx="1"/>
          </p:nvPr>
        </p:nvSpPr>
        <p:spPr>
          <a:xfrm>
            <a:off x="1432560" y="1387548"/>
            <a:ext cx="7406640" cy="131445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7" name="Date Placeholder 6"/>
          <p:cNvSpPr>
            <a:spLocks noGrp="1"/>
          </p:cNvSpPr>
          <p:nvPr>
            <p:ph type="dt" sz="half" idx="10"/>
          </p:nvPr>
        </p:nvSpPr>
        <p:spPr/>
        <p:txBody>
          <a:bodyPr/>
          <a:lstStyle>
            <a:extLst/>
          </a:lstStyle>
          <a:p>
            <a:fld id="{D7C3A134-F1C3-464B-BF47-54DC2DE08F52}" type="datetimeFigureOut">
              <a:rPr lang="en-US" smtClean="0"/>
              <a:pPr/>
              <a:t>10/22/2020</a:t>
            </a:fld>
            <a:endParaRPr lang="en-US"/>
          </a:p>
        </p:txBody>
      </p:sp>
      <p:sp>
        <p:nvSpPr>
          <p:cNvPr id="20" name="Footer Placeholder 19"/>
          <p:cNvSpPr>
            <a:spLocks noGrp="1"/>
          </p:cNvSpPr>
          <p:nvPr>
            <p:ph type="ftr" sz="quarter" idx="11"/>
          </p:nvPr>
        </p:nvSpPr>
        <p:spPr/>
        <p:txBody>
          <a:bodyPr/>
          <a:lstStyle>
            <a:extLst/>
          </a:lstStyle>
          <a:p>
            <a:endParaRPr kumimoji="0" lang="en-US"/>
          </a:p>
        </p:txBody>
      </p:sp>
      <p:sp>
        <p:nvSpPr>
          <p:cNvPr id="10" name="Slide Number Placeholder 9"/>
          <p:cNvSpPr>
            <a:spLocks noGrp="1"/>
          </p:cNvSpPr>
          <p:nvPr>
            <p:ph type="sldNum" sz="quarter" idx="12"/>
          </p:nvPr>
        </p:nvSpPr>
        <p:spPr/>
        <p:txBody>
          <a:bodyPr/>
          <a:lstStyle>
            <a:extLst/>
          </a:lstStyle>
          <a:p>
            <a:pPr marL="0" lvl="0" indent="0" algn="r" rtl="0">
              <a:spcBef>
                <a:spcPts val="0"/>
              </a:spcBef>
              <a:spcAft>
                <a:spcPts val="0"/>
              </a:spcAft>
              <a:buNone/>
            </a:pPr>
            <a:fld id="{00000000-1234-1234-1234-123412341234}" type="slidenum">
              <a:rPr lang="en" smtClean="0"/>
              <a:pPr marL="0" lvl="0" indent="0" algn="r" rtl="0">
                <a:spcBef>
                  <a:spcPts val="0"/>
                </a:spcBef>
                <a:spcAft>
                  <a:spcPts val="0"/>
                </a:spcAft>
                <a:buNone/>
              </a:pPr>
              <a:t>‹#›</a:t>
            </a:fld>
            <a:endParaRPr lang="en"/>
          </a:p>
        </p:txBody>
      </p:sp>
      <p:sp>
        <p:nvSpPr>
          <p:cNvPr id="8" name="Oval 7"/>
          <p:cNvSpPr/>
          <p:nvPr/>
        </p:nvSpPr>
        <p:spPr>
          <a:xfrm>
            <a:off x="921433" y="1060352"/>
            <a:ext cx="210312" cy="157734"/>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Oval 8"/>
          <p:cNvSpPr/>
          <p:nvPr/>
        </p:nvSpPr>
        <p:spPr>
          <a:xfrm>
            <a:off x="1157176" y="1008762"/>
            <a:ext cx="64008" cy="48006"/>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hf sldNum="0"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D7C3A134-F1C3-464B-BF47-54DC2DE08F52}" type="datetimeFigureOut">
              <a:rPr lang="en-US" smtClean="0"/>
              <a:pPr/>
              <a:t>10/22/2020</a:t>
            </a:fld>
            <a:endParaRPr lang="en-US"/>
          </a:p>
        </p:txBody>
      </p:sp>
      <p:sp>
        <p:nvSpPr>
          <p:cNvPr id="5" name="Footer Placeholder 4"/>
          <p:cNvSpPr>
            <a:spLocks noGrp="1"/>
          </p:cNvSpPr>
          <p:nvPr>
            <p:ph type="ftr" sz="quarter" idx="11"/>
          </p:nvPr>
        </p:nvSpPr>
        <p:spPr/>
        <p:txBody>
          <a:bodyPr/>
          <a:lstStyle>
            <a:extLst/>
          </a:lstStyle>
          <a:p>
            <a:endParaRPr kumimoji="0" lang="en-US"/>
          </a:p>
        </p:txBody>
      </p:sp>
      <p:sp>
        <p:nvSpPr>
          <p:cNvPr id="6" name="Slide Number Placeholder 5"/>
          <p:cNvSpPr>
            <a:spLocks noGrp="1"/>
          </p:cNvSpPr>
          <p:nvPr>
            <p:ph type="sldNum" sz="quarter" idx="12"/>
          </p:nvPr>
        </p:nvSpPr>
        <p:spPr/>
        <p:txBody>
          <a:bodyPr/>
          <a:lstStyle>
            <a:extLst/>
          </a:lstStyle>
          <a:p>
            <a:pPr marL="0" lvl="0" indent="0" algn="r" rtl="0">
              <a:spcBef>
                <a:spcPts val="0"/>
              </a:spcBef>
              <a:spcAft>
                <a:spcPts val="0"/>
              </a:spcAft>
              <a:buNone/>
            </a:pPr>
            <a:fld id="{00000000-1234-1234-1234-123412341234}" type="slidenum">
              <a:rPr lang="en" smtClean="0"/>
              <a:pPr marL="0" lvl="0" indent="0" algn="r" rtl="0">
                <a:spcBef>
                  <a:spcPts val="0"/>
                </a:spcBef>
                <a:spcAft>
                  <a:spcPts val="0"/>
                </a:spcAft>
                <a:buNone/>
              </a:pPr>
              <a:t>‹#›</a:t>
            </a:fld>
            <a:endParaRPr lang="en"/>
          </a:p>
        </p:txBody>
      </p:sp>
    </p:spTree>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205980"/>
            <a:ext cx="1828800" cy="4388644"/>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1143000" y="205980"/>
            <a:ext cx="5562600" cy="4388644"/>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D7C3A134-F1C3-464B-BF47-54DC2DE08F52}" type="datetimeFigureOut">
              <a:rPr lang="en-US" smtClean="0"/>
              <a:pPr/>
              <a:t>10/22/2020</a:t>
            </a:fld>
            <a:endParaRPr lang="en-US"/>
          </a:p>
        </p:txBody>
      </p:sp>
      <p:sp>
        <p:nvSpPr>
          <p:cNvPr id="5" name="Footer Placeholder 4"/>
          <p:cNvSpPr>
            <a:spLocks noGrp="1"/>
          </p:cNvSpPr>
          <p:nvPr>
            <p:ph type="ftr" sz="quarter" idx="11"/>
          </p:nvPr>
        </p:nvSpPr>
        <p:spPr/>
        <p:txBody>
          <a:bodyPr/>
          <a:lstStyle>
            <a:extLst/>
          </a:lstStyle>
          <a:p>
            <a:endParaRPr kumimoji="0" lang="en-US"/>
          </a:p>
        </p:txBody>
      </p:sp>
      <p:sp>
        <p:nvSpPr>
          <p:cNvPr id="6" name="Slide Number Placeholder 5"/>
          <p:cNvSpPr>
            <a:spLocks noGrp="1"/>
          </p:cNvSpPr>
          <p:nvPr>
            <p:ph type="sldNum" sz="quarter" idx="12"/>
          </p:nvPr>
        </p:nvSpPr>
        <p:spPr/>
        <p:txBody>
          <a:bodyPr/>
          <a:lstStyle>
            <a:extLst/>
          </a:lstStyle>
          <a:p>
            <a:pPr marL="0" lvl="0" indent="0" algn="r" rtl="0">
              <a:spcBef>
                <a:spcPts val="0"/>
              </a:spcBef>
              <a:spcAft>
                <a:spcPts val="0"/>
              </a:spcAft>
              <a:buNone/>
            </a:pPr>
            <a:fld id="{00000000-1234-1234-1234-123412341234}" type="slidenum">
              <a:rPr lang="en" smtClean="0"/>
              <a:pPr marL="0" lvl="0" indent="0" algn="r" rtl="0">
                <a:spcBef>
                  <a:spcPts val="0"/>
                </a:spcBef>
                <a:spcAft>
                  <a:spcPts val="0"/>
                </a:spcAft>
                <a:buNone/>
              </a:pPr>
              <a:t>‹#›</a:t>
            </a:fld>
            <a:endParaRPr lang="en"/>
          </a:p>
        </p:txBody>
      </p:sp>
    </p:spTree>
  </p:cSld>
  <p:clrMapOvr>
    <a:masterClrMapping/>
  </p:clrMapOvr>
  <p:hf sldNum="0"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D7C3A134-F1C3-464B-BF47-54DC2DE08F52}" type="datetimeFigureOut">
              <a:rPr lang="en-US" smtClean="0"/>
              <a:pPr/>
              <a:t>10/22/2020</a:t>
            </a:fld>
            <a:endParaRPr lang="en-US"/>
          </a:p>
        </p:txBody>
      </p:sp>
      <p:sp>
        <p:nvSpPr>
          <p:cNvPr id="5" name="Footer Placeholder 4"/>
          <p:cNvSpPr>
            <a:spLocks noGrp="1"/>
          </p:cNvSpPr>
          <p:nvPr>
            <p:ph type="ftr" sz="quarter" idx="11"/>
          </p:nvPr>
        </p:nvSpPr>
        <p:spPr/>
        <p:txBody>
          <a:bodyPr/>
          <a:lstStyle>
            <a:extLst/>
          </a:lstStyle>
          <a:p>
            <a:endParaRPr kumimoji="0" lang="en-US"/>
          </a:p>
        </p:txBody>
      </p:sp>
      <p:sp>
        <p:nvSpPr>
          <p:cNvPr id="6" name="Slide Number Placeholder 5"/>
          <p:cNvSpPr>
            <a:spLocks noGrp="1"/>
          </p:cNvSpPr>
          <p:nvPr>
            <p:ph type="sldNum" sz="quarter" idx="12"/>
          </p:nvPr>
        </p:nvSpPr>
        <p:spPr/>
        <p:txBody>
          <a:bodyPr/>
          <a:lstStyle>
            <a:extLst/>
          </a:lstStyle>
          <a:p>
            <a:pPr marL="0" lvl="0" indent="0" algn="r" rtl="0">
              <a:spcBef>
                <a:spcPts val="0"/>
              </a:spcBef>
              <a:spcAft>
                <a:spcPts val="0"/>
              </a:spcAft>
              <a:buNone/>
            </a:pPr>
            <a:fld id="{00000000-1234-1234-1234-123412341234}" type="slidenum">
              <a:rPr lang="en" smtClean="0"/>
              <a:pPr marL="0" lvl="0" indent="0" algn="r" rtl="0">
                <a:spcBef>
                  <a:spcPts val="0"/>
                </a:spcBef>
                <a:spcAft>
                  <a:spcPts val="0"/>
                </a:spcAft>
                <a:buNone/>
              </a:pPr>
              <a:t>‹#›</a:t>
            </a:fld>
            <a:endParaRPr lang="en"/>
          </a:p>
        </p:txBody>
      </p:sp>
    </p:spTree>
  </p:cSld>
  <p:clrMapOvr>
    <a:masterClrMapping/>
  </p:clrMapOvr>
  <p:hf sldNum="0"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2282890" y="-41"/>
            <a:ext cx="6858000" cy="5143541"/>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2578392" y="1950244"/>
            <a:ext cx="6400800" cy="1714500"/>
          </a:xfrm>
        </p:spPr>
        <p:txBody>
          <a:bodyPr anchor="t"/>
          <a:lstStyle>
            <a:lvl1pPr algn="l">
              <a:lnSpc>
                <a:spcPts val="4500"/>
              </a:lnSpc>
              <a:buNone/>
              <a:defRPr sz="4000" b="1" cap="all"/>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2578392" y="800100"/>
            <a:ext cx="6400800" cy="1132284"/>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D7C3A134-F1C3-464B-BF47-54DC2DE08F52}" type="datetimeFigureOut">
              <a:rPr lang="en-US" smtClean="0"/>
              <a:pPr/>
              <a:t>10/22/2020</a:t>
            </a:fld>
            <a:endParaRPr lang="en-US"/>
          </a:p>
        </p:txBody>
      </p:sp>
      <p:sp>
        <p:nvSpPr>
          <p:cNvPr id="5" name="Footer Placeholder 4"/>
          <p:cNvSpPr>
            <a:spLocks noGrp="1"/>
          </p:cNvSpPr>
          <p:nvPr>
            <p:ph type="ftr" sz="quarter" idx="11"/>
          </p:nvPr>
        </p:nvSpPr>
        <p:spPr/>
        <p:txBody>
          <a:bodyPr/>
          <a:lstStyle>
            <a:extLst/>
          </a:lstStyle>
          <a:p>
            <a:endParaRPr kumimoji="0" lang="en-US"/>
          </a:p>
        </p:txBody>
      </p:sp>
      <p:sp>
        <p:nvSpPr>
          <p:cNvPr id="6" name="Slide Number Placeholder 5"/>
          <p:cNvSpPr>
            <a:spLocks noGrp="1"/>
          </p:cNvSpPr>
          <p:nvPr>
            <p:ph type="sldNum" sz="quarter" idx="12"/>
          </p:nvPr>
        </p:nvSpPr>
        <p:spPr/>
        <p:txBody>
          <a:bodyPr/>
          <a:lstStyle>
            <a:extLst/>
          </a:lstStyle>
          <a:p>
            <a:pPr marL="0" lvl="0" indent="0" algn="r" rtl="0">
              <a:spcBef>
                <a:spcPts val="0"/>
              </a:spcBef>
              <a:spcAft>
                <a:spcPts val="0"/>
              </a:spcAft>
              <a:buNone/>
            </a:pPr>
            <a:fld id="{00000000-1234-1234-1234-123412341234}" type="slidenum">
              <a:rPr lang="en" smtClean="0"/>
              <a:pPr marL="0" lvl="0" indent="0" algn="r" rtl="0">
                <a:spcBef>
                  <a:spcPts val="0"/>
                </a:spcBef>
                <a:spcAft>
                  <a:spcPts val="0"/>
                </a:spcAft>
                <a:buNone/>
              </a:pPr>
              <a:t>‹#›</a:t>
            </a:fld>
            <a:endParaRPr lang="en"/>
          </a:p>
        </p:txBody>
      </p:sp>
      <p:sp>
        <p:nvSpPr>
          <p:cNvPr id="10" name="Rectangle 9"/>
          <p:cNvSpPr/>
          <p:nvPr/>
        </p:nvSpPr>
        <p:spPr bwMode="invGray">
          <a:xfrm>
            <a:off x="2286000" y="0"/>
            <a:ext cx="76200" cy="5143541"/>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Oval 7"/>
          <p:cNvSpPr/>
          <p:nvPr/>
        </p:nvSpPr>
        <p:spPr>
          <a:xfrm>
            <a:off x="2172321" y="2110992"/>
            <a:ext cx="210312" cy="157734"/>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Oval 8"/>
          <p:cNvSpPr/>
          <p:nvPr/>
        </p:nvSpPr>
        <p:spPr>
          <a:xfrm>
            <a:off x="2408064" y="2059403"/>
            <a:ext cx="64008" cy="48006"/>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hf sldNum="0"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35608" y="205740"/>
            <a:ext cx="7498080" cy="857250"/>
          </a:xfrm>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1435608" y="1143000"/>
            <a:ext cx="3657600" cy="349758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5276088" y="1143000"/>
            <a:ext cx="3657600" cy="349758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D7C3A134-F1C3-464B-BF47-54DC2DE08F52}" type="datetimeFigureOut">
              <a:rPr lang="en-US" smtClean="0"/>
              <a:pPr/>
              <a:t>10/22/2020</a:t>
            </a:fld>
            <a:endParaRPr lang="en-US"/>
          </a:p>
        </p:txBody>
      </p:sp>
      <p:sp>
        <p:nvSpPr>
          <p:cNvPr id="6" name="Footer Placeholder 5"/>
          <p:cNvSpPr>
            <a:spLocks noGrp="1"/>
          </p:cNvSpPr>
          <p:nvPr>
            <p:ph type="ftr" sz="quarter" idx="11"/>
          </p:nvPr>
        </p:nvSpPr>
        <p:spPr/>
        <p:txBody>
          <a:bodyPr/>
          <a:lstStyle>
            <a:extLst/>
          </a:lstStyle>
          <a:p>
            <a:endParaRPr kumimoji="0" lang="en-US"/>
          </a:p>
        </p:txBody>
      </p:sp>
      <p:sp>
        <p:nvSpPr>
          <p:cNvPr id="7" name="Slide Number Placeholder 6"/>
          <p:cNvSpPr>
            <a:spLocks noGrp="1"/>
          </p:cNvSpPr>
          <p:nvPr>
            <p:ph type="sldNum" sz="quarter" idx="12"/>
          </p:nvPr>
        </p:nvSpPr>
        <p:spPr/>
        <p:txBody>
          <a:bodyPr/>
          <a:lstStyle>
            <a:extLst/>
          </a:lstStyle>
          <a:p>
            <a:pPr marL="0" lvl="0" indent="0" algn="r" rtl="0">
              <a:spcBef>
                <a:spcPts val="0"/>
              </a:spcBef>
              <a:spcAft>
                <a:spcPts val="0"/>
              </a:spcAft>
              <a:buNone/>
            </a:pPr>
            <a:fld id="{00000000-1234-1234-1234-123412341234}" type="slidenum">
              <a:rPr lang="en" smtClean="0"/>
              <a:pPr marL="0" lvl="0" indent="0" algn="r" rtl="0">
                <a:spcBef>
                  <a:spcPts val="0"/>
                </a:spcBef>
                <a:spcAft>
                  <a:spcPts val="0"/>
                </a:spcAft>
                <a:buNone/>
              </a:pPr>
              <a:t>‹#›</a:t>
            </a:fld>
            <a:endParaRPr lang="en"/>
          </a:p>
        </p:txBody>
      </p:sp>
    </p:spTree>
  </p:cSld>
  <p:clrMapOvr>
    <a:masterClrMapping/>
  </p:clrMapOvr>
  <p:hf sldNum="0"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3870252"/>
            <a:ext cx="8229600" cy="857250"/>
          </a:xfrm>
        </p:spPr>
        <p:txBody>
          <a:bodyPr anchor="ctr"/>
          <a:lstStyle>
            <a:lvl1pPr algn="ctr">
              <a:defRPr sz="4500" b="1" cap="none" baseline="0"/>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246209"/>
            <a:ext cx="4023360" cy="48006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63440" y="246209"/>
            <a:ext cx="4023360" cy="48006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727002"/>
            <a:ext cx="4023360" cy="30861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63440" y="727002"/>
            <a:ext cx="4023360" cy="30861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D7C3A134-F1C3-464B-BF47-54DC2DE08F52}" type="datetimeFigureOut">
              <a:rPr lang="en-US" smtClean="0"/>
              <a:pPr/>
              <a:t>10/22/2020</a:t>
            </a:fld>
            <a:endParaRPr lang="en-US"/>
          </a:p>
        </p:txBody>
      </p:sp>
      <p:sp>
        <p:nvSpPr>
          <p:cNvPr id="8" name="Footer Placeholder 7"/>
          <p:cNvSpPr>
            <a:spLocks noGrp="1"/>
          </p:cNvSpPr>
          <p:nvPr>
            <p:ph type="ftr" sz="quarter" idx="11"/>
          </p:nvPr>
        </p:nvSpPr>
        <p:spPr/>
        <p:txBody>
          <a:bodyPr/>
          <a:lstStyle>
            <a:extLst/>
          </a:lstStyle>
          <a:p>
            <a:endParaRPr kumimoji="0" lang="en-US"/>
          </a:p>
        </p:txBody>
      </p:sp>
      <p:sp>
        <p:nvSpPr>
          <p:cNvPr id="9" name="Slide Number Placeholder 8"/>
          <p:cNvSpPr>
            <a:spLocks noGrp="1"/>
          </p:cNvSpPr>
          <p:nvPr>
            <p:ph type="sldNum" sz="quarter" idx="12"/>
          </p:nvPr>
        </p:nvSpPr>
        <p:spPr/>
        <p:txBody>
          <a:bodyPr/>
          <a:lstStyle>
            <a:extLst/>
          </a:lstStyle>
          <a:p>
            <a:pPr marL="0" lvl="0" indent="0" algn="r" rtl="0">
              <a:spcBef>
                <a:spcPts val="0"/>
              </a:spcBef>
              <a:spcAft>
                <a:spcPts val="0"/>
              </a:spcAft>
              <a:buNone/>
            </a:pPr>
            <a:fld id="{00000000-1234-1234-1234-123412341234}" type="slidenum">
              <a:rPr lang="en" smtClean="0"/>
              <a:pPr marL="0" lvl="0" indent="0" algn="r" rtl="0">
                <a:spcBef>
                  <a:spcPts val="0"/>
                </a:spcBef>
                <a:spcAft>
                  <a:spcPts val="0"/>
                </a:spcAft>
                <a:buNone/>
              </a:pPr>
              <a:t>‹#›</a:t>
            </a:fld>
            <a:endParaRPr lang="en"/>
          </a:p>
        </p:txBody>
      </p:sp>
    </p:spTree>
  </p:cSld>
  <p:clrMapOvr>
    <a:masterClrMapping/>
  </p:clrMapOvr>
  <p:hf sldNum="0"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435608" y="205740"/>
            <a:ext cx="7498080" cy="857250"/>
          </a:xfrm>
        </p:spPr>
        <p:txBody>
          <a:bodyPr anchor="ct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D7C3A134-F1C3-464B-BF47-54DC2DE08F52}" type="datetimeFigureOut">
              <a:rPr lang="en-US" smtClean="0"/>
              <a:pPr/>
              <a:t>10/22/2020</a:t>
            </a:fld>
            <a:endParaRPr lang="en-US"/>
          </a:p>
        </p:txBody>
      </p:sp>
      <p:sp>
        <p:nvSpPr>
          <p:cNvPr id="4" name="Footer Placeholder 3"/>
          <p:cNvSpPr>
            <a:spLocks noGrp="1"/>
          </p:cNvSpPr>
          <p:nvPr>
            <p:ph type="ftr" sz="quarter" idx="11"/>
          </p:nvPr>
        </p:nvSpPr>
        <p:spPr/>
        <p:txBody>
          <a:bodyPr/>
          <a:lstStyle>
            <a:extLst/>
          </a:lstStyle>
          <a:p>
            <a:endParaRPr kumimoji="0" lang="en-US"/>
          </a:p>
        </p:txBody>
      </p:sp>
      <p:sp>
        <p:nvSpPr>
          <p:cNvPr id="5" name="Slide Number Placeholder 4"/>
          <p:cNvSpPr>
            <a:spLocks noGrp="1"/>
          </p:cNvSpPr>
          <p:nvPr>
            <p:ph type="sldNum" sz="quarter" idx="12"/>
          </p:nvPr>
        </p:nvSpPr>
        <p:spPr/>
        <p:txBody>
          <a:bodyPr/>
          <a:lstStyle>
            <a:extLst/>
          </a:lstStyle>
          <a:p>
            <a:pPr marL="0" lvl="0" indent="0" algn="r" rtl="0">
              <a:spcBef>
                <a:spcPts val="0"/>
              </a:spcBef>
              <a:spcAft>
                <a:spcPts val="0"/>
              </a:spcAft>
              <a:buNone/>
            </a:pPr>
            <a:fld id="{00000000-1234-1234-1234-123412341234}" type="slidenum">
              <a:rPr lang="en" smtClean="0"/>
              <a:pPr marL="0" lvl="0" indent="0" algn="r" rtl="0">
                <a:spcBef>
                  <a:spcPts val="0"/>
                </a:spcBef>
                <a:spcAft>
                  <a:spcPts val="0"/>
                </a:spcAft>
                <a:buNone/>
              </a:pPr>
              <a:t>‹#›</a:t>
            </a:fld>
            <a:endParaRPr lang="en"/>
          </a:p>
        </p:txBody>
      </p:sp>
    </p:spTree>
  </p:cSld>
  <p:clrMapOvr>
    <a:masterClrMapping/>
  </p:clrMapOvr>
  <p:hf sldNum="0"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1014984" y="0"/>
            <a:ext cx="8129016" cy="51435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Date Placeholder 1"/>
          <p:cNvSpPr>
            <a:spLocks noGrp="1"/>
          </p:cNvSpPr>
          <p:nvPr>
            <p:ph type="dt" sz="half" idx="10"/>
          </p:nvPr>
        </p:nvSpPr>
        <p:spPr/>
        <p:txBody>
          <a:bodyPr/>
          <a:lstStyle>
            <a:extLst/>
          </a:lstStyle>
          <a:p>
            <a:fld id="{D7C3A134-F1C3-464B-BF47-54DC2DE08F52}" type="datetimeFigureOut">
              <a:rPr lang="en-US" smtClean="0"/>
              <a:pPr/>
              <a:t>10/22/2020</a:t>
            </a:fld>
            <a:endParaRPr lang="en-US"/>
          </a:p>
        </p:txBody>
      </p:sp>
      <p:sp>
        <p:nvSpPr>
          <p:cNvPr id="3" name="Footer Placeholder 2"/>
          <p:cNvSpPr>
            <a:spLocks noGrp="1"/>
          </p:cNvSpPr>
          <p:nvPr>
            <p:ph type="ftr" sz="quarter" idx="11"/>
          </p:nvPr>
        </p:nvSpPr>
        <p:spPr/>
        <p:txBody>
          <a:bodyPr/>
          <a:lstStyle>
            <a:extLst/>
          </a:lstStyle>
          <a:p>
            <a:endParaRPr kumimoji="0" lang="en-US"/>
          </a:p>
        </p:txBody>
      </p:sp>
      <p:sp>
        <p:nvSpPr>
          <p:cNvPr id="4" name="Slide Number Placeholder 3"/>
          <p:cNvSpPr>
            <a:spLocks noGrp="1"/>
          </p:cNvSpPr>
          <p:nvPr>
            <p:ph type="sldNum" sz="quarter" idx="12"/>
          </p:nvPr>
        </p:nvSpPr>
        <p:spPr/>
        <p:txBody>
          <a:bodyPr/>
          <a:lstStyle>
            <a:extLst/>
          </a:lstStyle>
          <a:p>
            <a:pPr marL="0" lvl="0" indent="0" algn="r" rtl="0">
              <a:spcBef>
                <a:spcPts val="0"/>
              </a:spcBef>
              <a:spcAft>
                <a:spcPts val="0"/>
              </a:spcAft>
              <a:buNone/>
            </a:pPr>
            <a:fld id="{00000000-1234-1234-1234-123412341234}" type="slidenum">
              <a:rPr lang="en" smtClean="0"/>
              <a:pPr marL="0" lvl="0" indent="0" algn="r" rtl="0">
                <a:spcBef>
                  <a:spcPts val="0"/>
                </a:spcBef>
                <a:spcAft>
                  <a:spcPts val="0"/>
                </a:spcAft>
                <a:buNone/>
              </a:pPr>
              <a:t>‹#›</a:t>
            </a:fld>
            <a:endParaRPr lang="en"/>
          </a:p>
        </p:txBody>
      </p:sp>
      <p:sp>
        <p:nvSpPr>
          <p:cNvPr id="6" name="Rectangle 5"/>
          <p:cNvSpPr/>
          <p:nvPr/>
        </p:nvSpPr>
        <p:spPr bwMode="invGray">
          <a:xfrm>
            <a:off x="1014984" y="-41"/>
            <a:ext cx="73152" cy="5143541"/>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162583"/>
            <a:ext cx="3810000" cy="871538"/>
          </a:xfrm>
          <a:ln>
            <a:noFill/>
          </a:ln>
        </p:spPr>
        <p:txBody>
          <a:bodyPr anchor="b"/>
          <a:lstStyle>
            <a:lvl1pPr algn="l">
              <a:lnSpc>
                <a:spcPts val="2000"/>
              </a:lnSpc>
              <a:buNone/>
              <a:defRPr sz="2200" b="1" cap="all" baseline="0"/>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055223"/>
            <a:ext cx="3810000" cy="523875"/>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57200" y="1600201"/>
            <a:ext cx="8153400" cy="2994422"/>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D7C3A134-F1C3-464B-BF47-54DC2DE08F52}" type="datetimeFigureOut">
              <a:rPr lang="en-US" smtClean="0"/>
              <a:pPr/>
              <a:t>10/22/2020</a:t>
            </a:fld>
            <a:endParaRPr lang="en-US"/>
          </a:p>
        </p:txBody>
      </p:sp>
      <p:sp>
        <p:nvSpPr>
          <p:cNvPr id="6" name="Footer Placeholder 5"/>
          <p:cNvSpPr>
            <a:spLocks noGrp="1"/>
          </p:cNvSpPr>
          <p:nvPr>
            <p:ph type="ftr" sz="quarter" idx="11"/>
          </p:nvPr>
        </p:nvSpPr>
        <p:spPr/>
        <p:txBody>
          <a:bodyPr/>
          <a:lstStyle>
            <a:extLst/>
          </a:lstStyle>
          <a:p>
            <a:endParaRPr kumimoji="0" lang="en-US"/>
          </a:p>
        </p:txBody>
      </p:sp>
      <p:sp>
        <p:nvSpPr>
          <p:cNvPr id="7" name="Slide Number Placeholder 6"/>
          <p:cNvSpPr>
            <a:spLocks noGrp="1"/>
          </p:cNvSpPr>
          <p:nvPr>
            <p:ph type="sldNum" sz="quarter" idx="12"/>
          </p:nvPr>
        </p:nvSpPr>
        <p:spPr/>
        <p:txBody>
          <a:bodyPr/>
          <a:lstStyle>
            <a:extLst/>
          </a:lstStyle>
          <a:p>
            <a:pPr marL="0" lvl="0" indent="0" algn="r" rtl="0">
              <a:spcBef>
                <a:spcPts val="0"/>
              </a:spcBef>
              <a:spcAft>
                <a:spcPts val="0"/>
              </a:spcAft>
              <a:buNone/>
            </a:pPr>
            <a:fld id="{00000000-1234-1234-1234-123412341234}" type="slidenum">
              <a:rPr lang="en" smtClean="0"/>
              <a:pPr marL="0" lvl="0" indent="0" algn="r" rtl="0">
                <a:spcBef>
                  <a:spcPts val="0"/>
                </a:spcBef>
                <a:spcAft>
                  <a:spcPts val="0"/>
                </a:spcAft>
                <a:buNone/>
              </a:pPr>
              <a:t>‹#›</a:t>
            </a:fld>
            <a:endParaRPr lang="en"/>
          </a:p>
        </p:txBody>
      </p:sp>
    </p:spTree>
  </p:cSld>
  <p:clrMapOvr>
    <a:masterClrMapping/>
  </p:clrMapOvr>
  <p:hf sldNum="0"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86896" y="800100"/>
            <a:ext cx="2743200" cy="1485900"/>
          </a:xfrm>
        </p:spPr>
        <p:txBody>
          <a:bodyPr anchor="b">
            <a:noAutofit/>
          </a:bodyPr>
          <a:lstStyle>
            <a:lvl1pPr algn="l">
              <a:buNone/>
              <a:defRPr sz="2100" b="1">
                <a:effectLst/>
              </a:defRPr>
            </a:lvl1pPr>
            <a:extLst/>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extLst/>
          </a:lstStyle>
          <a:p>
            <a:fld id="{D7C3A134-F1C3-464B-BF47-54DC2DE08F52}" type="datetimeFigureOut">
              <a:rPr lang="en-US" smtClean="0"/>
              <a:pPr/>
              <a:t>10/22/2020</a:t>
            </a:fld>
            <a:endParaRPr lang="en-US" dirty="0"/>
          </a:p>
        </p:txBody>
      </p:sp>
      <p:sp>
        <p:nvSpPr>
          <p:cNvPr id="6" name="Footer Placeholder 5"/>
          <p:cNvSpPr>
            <a:spLocks noGrp="1"/>
          </p:cNvSpPr>
          <p:nvPr>
            <p:ph type="ftr" sz="quarter" idx="11"/>
          </p:nvPr>
        </p:nvSpPr>
        <p:spPr/>
        <p:txBody>
          <a:bodyPr/>
          <a:lstStyle>
            <a:extLst/>
          </a:lstStyle>
          <a:p>
            <a:endParaRPr kumimoji="0" lang="en-US" dirty="0"/>
          </a:p>
        </p:txBody>
      </p:sp>
      <p:sp>
        <p:nvSpPr>
          <p:cNvPr id="7" name="Slide Number Placeholder 6"/>
          <p:cNvSpPr>
            <a:spLocks noGrp="1"/>
          </p:cNvSpPr>
          <p:nvPr>
            <p:ph type="sldNum" sz="quarter" idx="12"/>
          </p:nvPr>
        </p:nvSpPr>
        <p:spPr/>
        <p:txBody>
          <a:bodyPr/>
          <a:lstStyle>
            <a:extLst/>
          </a:lstStyle>
          <a:p>
            <a:pPr marL="0" lvl="0" indent="0" algn="r" rtl="0">
              <a:spcBef>
                <a:spcPts val="0"/>
              </a:spcBef>
              <a:spcAft>
                <a:spcPts val="0"/>
              </a:spcAft>
              <a:buNone/>
            </a:pPr>
            <a:fld id="{00000000-1234-1234-1234-123412341234}" type="slidenum">
              <a:rPr lang="en" smtClean="0"/>
              <a:pPr marL="0" lvl="0" indent="0" algn="r" rtl="0">
                <a:spcBef>
                  <a:spcPts val="0"/>
                </a:spcBef>
                <a:spcAft>
                  <a:spcPts val="0"/>
                </a:spcAft>
                <a:buNone/>
              </a:pPr>
              <a:t>‹#›</a:t>
            </a:fld>
            <a:endParaRPr lang="en"/>
          </a:p>
        </p:txBody>
      </p:sp>
      <p:sp>
        <p:nvSpPr>
          <p:cNvPr id="8" name="Rectangle 7"/>
          <p:cNvSpPr/>
          <p:nvPr/>
        </p:nvSpPr>
        <p:spPr>
          <a:xfrm>
            <a:off x="762000" y="800100"/>
            <a:ext cx="4572000" cy="3429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Picture Placeholder 2"/>
          <p:cNvSpPr>
            <a:spLocks noGrp="1"/>
          </p:cNvSpPr>
          <p:nvPr>
            <p:ph type="pic" idx="1"/>
          </p:nvPr>
        </p:nvSpPr>
        <p:spPr>
          <a:xfrm>
            <a:off x="838200" y="857253"/>
            <a:ext cx="4419600" cy="2635898"/>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en-US" smtClean="0"/>
              <a:t>Click icon to add picture</a:t>
            </a:r>
            <a:endParaRPr kumimoji="0" lang="en-US" dirty="0"/>
          </a:p>
        </p:txBody>
      </p:sp>
      <p:sp>
        <p:nvSpPr>
          <p:cNvPr id="9" name="Flowchart: Process 8"/>
          <p:cNvSpPr/>
          <p:nvPr/>
        </p:nvSpPr>
        <p:spPr>
          <a:xfrm rot="19468671">
            <a:off x="396725" y="715756"/>
            <a:ext cx="685800" cy="153233"/>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Flowchart: Process 9"/>
          <p:cNvSpPr/>
          <p:nvPr/>
        </p:nvSpPr>
        <p:spPr>
          <a:xfrm rot="2103354" flipH="1">
            <a:off x="5003667" y="702589"/>
            <a:ext cx="649224" cy="153233"/>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Text Placeholder 3"/>
          <p:cNvSpPr>
            <a:spLocks noGrp="1"/>
          </p:cNvSpPr>
          <p:nvPr>
            <p:ph type="body" sz="half" idx="2"/>
          </p:nvPr>
        </p:nvSpPr>
        <p:spPr>
          <a:xfrm>
            <a:off x="838200" y="3600450"/>
            <a:ext cx="4419600" cy="5715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Tree>
  </p:cSld>
  <p:clrMapOvr>
    <a:masterClrMapping/>
  </p:clrMapOvr>
  <p:hf sldNum="0"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Pie 6"/>
          <p:cNvSpPr/>
          <p:nvPr/>
        </p:nvSpPr>
        <p:spPr>
          <a:xfrm>
            <a:off x="-815927" y="-611941"/>
            <a:ext cx="1638887" cy="1229165"/>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Oval 7"/>
          <p:cNvSpPr/>
          <p:nvPr/>
        </p:nvSpPr>
        <p:spPr>
          <a:xfrm>
            <a:off x="168817" y="15827"/>
            <a:ext cx="1702191" cy="1276643"/>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Donut 10"/>
          <p:cNvSpPr/>
          <p:nvPr/>
        </p:nvSpPr>
        <p:spPr>
          <a:xfrm rot="2315675">
            <a:off x="182882" y="791308"/>
            <a:ext cx="1125717" cy="826968"/>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2" name="Rectangle 11"/>
          <p:cNvSpPr/>
          <p:nvPr/>
        </p:nvSpPr>
        <p:spPr>
          <a:xfrm>
            <a:off x="1012874" y="-41"/>
            <a:ext cx="8131127" cy="5143541"/>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Title Placeholder 4"/>
          <p:cNvSpPr>
            <a:spLocks noGrp="1"/>
          </p:cNvSpPr>
          <p:nvPr>
            <p:ph type="title"/>
          </p:nvPr>
        </p:nvSpPr>
        <p:spPr>
          <a:xfrm>
            <a:off x="1435608" y="205979"/>
            <a:ext cx="7498080" cy="857250"/>
          </a:xfrm>
          <a:prstGeom prst="rect">
            <a:avLst/>
          </a:prstGeom>
        </p:spPr>
        <p:txBody>
          <a:bodyPr anchor="ctr">
            <a:normAutofit/>
          </a:bodyPr>
          <a:lstStyle>
            <a:extLst/>
          </a:lstStyle>
          <a:p>
            <a:r>
              <a:rPr kumimoji="0" lang="en-US" smtClean="0"/>
              <a:t>Click to edit Master title style</a:t>
            </a:r>
            <a:endParaRPr kumimoji="0" lang="en-US"/>
          </a:p>
        </p:txBody>
      </p:sp>
      <p:sp>
        <p:nvSpPr>
          <p:cNvPr id="9" name="Text Placeholder 8"/>
          <p:cNvSpPr>
            <a:spLocks noGrp="1"/>
          </p:cNvSpPr>
          <p:nvPr>
            <p:ph type="body" idx="1"/>
          </p:nvPr>
        </p:nvSpPr>
        <p:spPr>
          <a:xfrm>
            <a:off x="1435608" y="1085850"/>
            <a:ext cx="7498080" cy="3600450"/>
          </a:xfrm>
          <a:prstGeom prst="rect">
            <a:avLst/>
          </a:prstGeom>
        </p:spPr>
        <p:txBody>
          <a:bodyPr>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4" name="Date Placeholder 23"/>
          <p:cNvSpPr>
            <a:spLocks noGrp="1"/>
          </p:cNvSpPr>
          <p:nvPr>
            <p:ph type="dt" sz="half" idx="2"/>
          </p:nvPr>
        </p:nvSpPr>
        <p:spPr>
          <a:xfrm>
            <a:off x="3581400" y="4729162"/>
            <a:ext cx="2133600" cy="357188"/>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D7C3A134-F1C3-464B-BF47-54DC2DE08F52}" type="datetimeFigureOut">
              <a:rPr lang="en-US" smtClean="0"/>
              <a:pPr/>
              <a:t>10/22/2020</a:t>
            </a:fld>
            <a:endParaRPr lang="en-US" dirty="0"/>
          </a:p>
        </p:txBody>
      </p:sp>
      <p:sp>
        <p:nvSpPr>
          <p:cNvPr id="10" name="Footer Placeholder 9"/>
          <p:cNvSpPr>
            <a:spLocks noGrp="1"/>
          </p:cNvSpPr>
          <p:nvPr>
            <p:ph type="ftr" sz="quarter" idx="3"/>
          </p:nvPr>
        </p:nvSpPr>
        <p:spPr>
          <a:xfrm>
            <a:off x="5715000" y="4729162"/>
            <a:ext cx="2895600" cy="357188"/>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kumimoji="0" lang="en-US" dirty="0"/>
          </a:p>
        </p:txBody>
      </p:sp>
      <p:sp>
        <p:nvSpPr>
          <p:cNvPr id="22" name="Slide Number Placeholder 21"/>
          <p:cNvSpPr>
            <a:spLocks noGrp="1"/>
          </p:cNvSpPr>
          <p:nvPr>
            <p:ph type="sldNum" sz="quarter" idx="4"/>
          </p:nvPr>
        </p:nvSpPr>
        <p:spPr>
          <a:xfrm>
            <a:off x="8613648" y="4729162"/>
            <a:ext cx="457200" cy="357188"/>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pPr marL="0" lvl="0" indent="0" algn="r" rtl="0">
              <a:spcBef>
                <a:spcPts val="0"/>
              </a:spcBef>
              <a:spcAft>
                <a:spcPts val="0"/>
              </a:spcAft>
              <a:buNone/>
            </a:pPr>
            <a:fld id="{00000000-1234-1234-1234-123412341234}" type="slidenum">
              <a:rPr lang="en" smtClean="0"/>
              <a:pPr marL="0" lvl="0" indent="0" algn="r" rtl="0">
                <a:spcBef>
                  <a:spcPts val="0"/>
                </a:spcBef>
                <a:spcAft>
                  <a:spcPts val="0"/>
                </a:spcAft>
                <a:buNone/>
              </a:pPr>
              <a:t>‹#›</a:t>
            </a:fld>
            <a:endParaRPr lang="en"/>
          </a:p>
        </p:txBody>
      </p:sp>
      <p:sp>
        <p:nvSpPr>
          <p:cNvPr id="15" name="Rectangle 14"/>
          <p:cNvSpPr/>
          <p:nvPr/>
        </p:nvSpPr>
        <p:spPr bwMode="invGray">
          <a:xfrm>
            <a:off x="1014984" y="-41"/>
            <a:ext cx="73152" cy="5143541"/>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hf sldNum="0" hdr="0" ftr="0" dt="0"/>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comments" Target="../comments/comment1.xml"/><Relationship Id="rId4" Type="http://schemas.openxmlformats.org/officeDocument/2006/relationships/image" Target="../media/image3.jpeg"/></Relationships>
</file>

<file path=ppt/slides/_rels/slide10.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6.xml"/><Relationship Id="rId1" Type="http://schemas.openxmlformats.org/officeDocument/2006/relationships/slideLayout" Target="../slideLayouts/slideLayout1.xml"/><Relationship Id="rId5" Type="http://schemas.openxmlformats.org/officeDocument/2006/relationships/comments" Target="../comments/comment3.xml"/><Relationship Id="rId4" Type="http://schemas.openxmlformats.org/officeDocument/2006/relationships/image" Target="../media/image3.jpeg"/></Relationships>
</file>

<file path=ppt/slides/_rels/slide1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1.xml"/><Relationship Id="rId1" Type="http://schemas.openxmlformats.org/officeDocument/2006/relationships/slideLayout" Target="../slideLayouts/slideLayout1.xml"/><Relationship Id="rId5" Type="http://schemas.openxmlformats.org/officeDocument/2006/relationships/comments" Target="../comments/comment4.xml"/><Relationship Id="rId4" Type="http://schemas.openxmlformats.org/officeDocument/2006/relationships/image" Target="../media/image3.jpeg"/></Relationships>
</file>

<file path=ppt/slides/_rels/slide1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3.xml"/><Relationship Id="rId1" Type="http://schemas.openxmlformats.org/officeDocument/2006/relationships/slideLayout" Target="../slideLayouts/slideLayout1.xml"/><Relationship Id="rId4" Type="http://schemas.openxmlformats.org/officeDocument/2006/relationships/comments" Target="../comments/comment5.xml"/></Relationships>
</file>

<file path=ppt/slides/_rels/slide2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5.xml"/><Relationship Id="rId1" Type="http://schemas.openxmlformats.org/officeDocument/2006/relationships/slideLayout" Target="../slideLayouts/slideLayout1.xml"/><Relationship Id="rId5" Type="http://schemas.openxmlformats.org/officeDocument/2006/relationships/comments" Target="../comments/comment6.xml"/><Relationship Id="rId4" Type="http://schemas.openxmlformats.org/officeDocument/2006/relationships/image" Target="../media/image3.jpeg"/></Relationships>
</file>

<file path=ppt/slides/_rels/slide2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7.xml"/><Relationship Id="rId1" Type="http://schemas.openxmlformats.org/officeDocument/2006/relationships/slideLayout" Target="../slideLayouts/slideLayout1.xml"/><Relationship Id="rId5" Type="http://schemas.openxmlformats.org/officeDocument/2006/relationships/comments" Target="../comments/comment7.xml"/><Relationship Id="rId4" Type="http://schemas.openxmlformats.org/officeDocument/2006/relationships/image" Target="../media/image3.jpeg"/></Relationships>
</file>

<file path=ppt/slides/_rels/slide29.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4.xml"/><Relationship Id="rId1" Type="http://schemas.openxmlformats.org/officeDocument/2006/relationships/slideLayout" Target="../slideLayouts/slideLayout1.xml"/><Relationship Id="rId5" Type="http://schemas.openxmlformats.org/officeDocument/2006/relationships/comments" Target="../comments/comment2.xml"/><Relationship Id="rId4" Type="http://schemas.openxmlformats.org/officeDocument/2006/relationships/image" Target="../media/image3.jpeg"/></Relationships>
</file>

<file path=ppt/slides/_rels/slide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4" name="Google Shape;54;p13"/>
          <p:cNvPicPr preferRelativeResize="0"/>
          <p:nvPr/>
        </p:nvPicPr>
        <p:blipFill rotWithShape="1">
          <a:blip r:embed="rId3">
            <a:alphaModFix/>
          </a:blip>
          <a:srcRect/>
          <a:stretch/>
        </p:blipFill>
        <p:spPr>
          <a:xfrm>
            <a:off x="0" y="3777622"/>
            <a:ext cx="9144000" cy="1365879"/>
          </a:xfrm>
          <a:prstGeom prst="rect">
            <a:avLst/>
          </a:prstGeom>
          <a:noFill/>
          <a:ln>
            <a:noFill/>
          </a:ln>
        </p:spPr>
      </p:pic>
      <p:pic>
        <p:nvPicPr>
          <p:cNvPr id="55" name="Google Shape;55;p13"/>
          <p:cNvPicPr preferRelativeResize="0"/>
          <p:nvPr/>
        </p:nvPicPr>
        <p:blipFill rotWithShape="1">
          <a:blip r:embed="rId4">
            <a:alphaModFix/>
          </a:blip>
          <a:srcRect/>
          <a:stretch/>
        </p:blipFill>
        <p:spPr>
          <a:xfrm>
            <a:off x="7904902" y="105701"/>
            <a:ext cx="1170475" cy="1170475"/>
          </a:xfrm>
          <a:prstGeom prst="rect">
            <a:avLst/>
          </a:prstGeom>
          <a:noFill/>
          <a:ln>
            <a:noFill/>
          </a:ln>
        </p:spPr>
      </p:pic>
      <p:sp>
        <p:nvSpPr>
          <p:cNvPr id="56" name="Google Shape;56;p13"/>
          <p:cNvSpPr txBox="1"/>
          <p:nvPr/>
        </p:nvSpPr>
        <p:spPr>
          <a:xfrm>
            <a:off x="222675" y="1606350"/>
            <a:ext cx="8763000" cy="1930800"/>
          </a:xfrm>
          <a:prstGeom prst="rect">
            <a:avLst/>
          </a:prstGeom>
          <a:noFill/>
          <a:ln>
            <a:noFill/>
          </a:ln>
        </p:spPr>
        <p:txBody>
          <a:bodyPr spcFirstLastPara="1" wrap="square" lIns="91425" tIns="91425" rIns="91425" bIns="91425" anchor="t" anchorCtr="0">
            <a:noAutofit/>
          </a:bodyPr>
          <a:lstStyle/>
          <a:p>
            <a:pPr marL="0" marR="0" lvl="0" indent="0" algn="ctr" rtl="0">
              <a:lnSpc>
                <a:spcPct val="100000"/>
              </a:lnSpc>
              <a:spcBef>
                <a:spcPts val="0"/>
              </a:spcBef>
              <a:spcAft>
                <a:spcPts val="0"/>
              </a:spcAft>
              <a:buClr>
                <a:srgbClr val="000000"/>
              </a:buClr>
              <a:buSzPts val="3100"/>
              <a:buFont typeface="Arial"/>
              <a:buNone/>
            </a:pPr>
            <a:endParaRPr lang="en-US" sz="2900" b="1" dirty="0" smtClean="0">
              <a:solidFill>
                <a:srgbClr val="FF0000"/>
              </a:solidFill>
              <a:latin typeface="Calibri"/>
              <a:ea typeface="Calibri"/>
              <a:cs typeface="Calibri"/>
              <a:sym typeface="Calibri"/>
            </a:endParaRPr>
          </a:p>
          <a:p>
            <a:pPr marL="0" marR="0" lvl="0" indent="0" algn="ctr" rtl="0">
              <a:lnSpc>
                <a:spcPct val="100000"/>
              </a:lnSpc>
              <a:spcBef>
                <a:spcPts val="0"/>
              </a:spcBef>
              <a:spcAft>
                <a:spcPts val="0"/>
              </a:spcAft>
              <a:buClr>
                <a:srgbClr val="000000"/>
              </a:buClr>
              <a:buSzPts val="3100"/>
              <a:buFont typeface="Arial"/>
              <a:buNone/>
            </a:pPr>
            <a:r>
              <a:rPr lang="en-IN" sz="2900" b="1" dirty="0" smtClean="0">
                <a:solidFill>
                  <a:srgbClr val="FF0000"/>
                </a:solidFill>
                <a:latin typeface="Calibri"/>
                <a:ea typeface="Calibri"/>
                <a:cs typeface="Calibri"/>
                <a:sym typeface="Calibri"/>
              </a:rPr>
              <a:t>BANK RECONCILIATION STATEMENT</a:t>
            </a:r>
            <a:endParaRPr sz="2900" b="1" i="0" u="none" strike="noStrike" cap="none">
              <a:solidFill>
                <a:srgbClr val="FF0000"/>
              </a:solidFill>
              <a:latin typeface="Calibri"/>
              <a:ea typeface="Calibri"/>
              <a:cs typeface="Calibri"/>
              <a:sym typeface="Calibri"/>
            </a:endParaRPr>
          </a:p>
        </p:txBody>
      </p:sp>
      <p:sp>
        <p:nvSpPr>
          <p:cNvPr id="57" name="Google Shape;57;p13"/>
          <p:cNvSpPr txBox="1"/>
          <p:nvPr/>
        </p:nvSpPr>
        <p:spPr>
          <a:xfrm>
            <a:off x="2222175" y="2571738"/>
            <a:ext cx="6361988" cy="9669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b="1" dirty="0"/>
              <a:t>SUBJECT : </a:t>
            </a:r>
            <a:r>
              <a:rPr lang="en" b="1" dirty="0" smtClean="0"/>
              <a:t>ACCOUNTANCY</a:t>
            </a:r>
            <a:endParaRPr b="1"/>
          </a:p>
          <a:p>
            <a:pPr marL="0" lvl="0" indent="0" algn="l" rtl="0">
              <a:spcBef>
                <a:spcPts val="0"/>
              </a:spcBef>
              <a:spcAft>
                <a:spcPts val="0"/>
              </a:spcAft>
              <a:buNone/>
            </a:pPr>
            <a:r>
              <a:rPr lang="en" b="1" dirty="0"/>
              <a:t>CHAPTER </a:t>
            </a:r>
            <a:r>
              <a:rPr lang="en" b="1" dirty="0" smtClean="0"/>
              <a:t>NUMBER:5</a:t>
            </a:r>
            <a:endParaRPr b="1"/>
          </a:p>
          <a:p>
            <a:pPr marL="0" lvl="0" indent="0" algn="l" rtl="0">
              <a:spcBef>
                <a:spcPts val="0"/>
              </a:spcBef>
              <a:spcAft>
                <a:spcPts val="0"/>
              </a:spcAft>
              <a:buNone/>
            </a:pPr>
            <a:r>
              <a:rPr lang="en" b="1" dirty="0"/>
              <a:t>CHAPTER NAME </a:t>
            </a:r>
            <a:r>
              <a:rPr lang="en" b="1" dirty="0" smtClean="0"/>
              <a:t>: BANK RECONCILIATION STATEMENT</a:t>
            </a:r>
            <a:endParaRPr lang="en" b="1" dirty="0" smtClean="0"/>
          </a:p>
          <a:p>
            <a:pPr marL="0" lvl="0" indent="0" algn="l" rtl="0">
              <a:spcBef>
                <a:spcPts val="0"/>
              </a:spcBef>
              <a:spcAft>
                <a:spcPts val="0"/>
              </a:spcAft>
              <a:buNone/>
            </a:pPr>
            <a:r>
              <a:rPr lang="en" b="1" dirty="0" smtClean="0"/>
              <a:t>CLASS-52</a:t>
            </a:r>
            <a:endParaRPr b="1"/>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75"/>
        <p:cNvGrpSpPr/>
        <p:nvPr/>
      </p:nvGrpSpPr>
      <p:grpSpPr>
        <a:xfrm>
          <a:off x="0" y="0"/>
          <a:ext cx="0" cy="0"/>
          <a:chOff x="0" y="0"/>
          <a:chExt cx="0" cy="0"/>
        </a:xfrm>
      </p:grpSpPr>
      <p:pic>
        <p:nvPicPr>
          <p:cNvPr id="76" name="Google Shape;76;p16"/>
          <p:cNvPicPr preferRelativeResize="0"/>
          <p:nvPr/>
        </p:nvPicPr>
        <p:blipFill rotWithShape="1">
          <a:blip r:embed="rId3">
            <a:alphaModFix/>
          </a:blip>
          <a:srcRect/>
          <a:stretch/>
        </p:blipFill>
        <p:spPr>
          <a:xfrm>
            <a:off x="8210550" y="4199975"/>
            <a:ext cx="925650" cy="925650"/>
          </a:xfrm>
          <a:prstGeom prst="rect">
            <a:avLst/>
          </a:prstGeom>
          <a:noFill/>
          <a:ln>
            <a:noFill/>
          </a:ln>
        </p:spPr>
      </p:pic>
      <p:sp>
        <p:nvSpPr>
          <p:cNvPr id="77" name="Google Shape;77;p16"/>
          <p:cNvSpPr txBox="1"/>
          <p:nvPr/>
        </p:nvSpPr>
        <p:spPr>
          <a:xfrm>
            <a:off x="621425" y="743500"/>
            <a:ext cx="7801200" cy="3562200"/>
          </a:xfrm>
          <a:prstGeom prst="rect">
            <a:avLst/>
          </a:prstGeom>
          <a:noFill/>
          <a:ln>
            <a:noFill/>
          </a:ln>
        </p:spPr>
        <p:txBody>
          <a:bodyPr spcFirstLastPara="1" wrap="square" lIns="91425" tIns="91425" rIns="91425" bIns="91425" anchor="ctr" anchorCtr="0">
            <a:noAutofit/>
          </a:bodyPr>
          <a:lstStyle/>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a:solidFill>
                  <a:srgbClr val="000000"/>
                </a:solidFill>
                <a:latin typeface="Arial"/>
                <a:ea typeface="Arial"/>
                <a:cs typeface="Arial"/>
                <a:sym typeface="Arial"/>
              </a:rPr>
              <a:t>THANKING YOU</a:t>
            </a:r>
            <a:endParaRPr sz="4000" b="1" i="0" u="none" strike="noStrike" cap="none">
              <a:solidFill>
                <a:srgbClr val="000000"/>
              </a:solidFill>
              <a:latin typeface="Arial"/>
              <a:ea typeface="Arial"/>
              <a:cs typeface="Arial"/>
              <a:sym typeface="Arial"/>
            </a:endParaRPr>
          </a:p>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a:solidFill>
                  <a:srgbClr val="FF0000"/>
                </a:solidFill>
                <a:latin typeface="Arial"/>
                <a:ea typeface="Arial"/>
                <a:cs typeface="Arial"/>
                <a:sym typeface="Arial"/>
              </a:rPr>
              <a:t>ODM EDUCATIONAL GROUP</a:t>
            </a:r>
            <a:endParaRPr sz="4000" b="1" i="0" u="none" strike="noStrike" cap="none">
              <a:solidFill>
                <a:srgbClr val="FF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4" name="Google Shape;54;p13"/>
          <p:cNvPicPr preferRelativeResize="0"/>
          <p:nvPr/>
        </p:nvPicPr>
        <p:blipFill rotWithShape="1">
          <a:blip r:embed="rId3">
            <a:alphaModFix/>
          </a:blip>
          <a:srcRect/>
          <a:stretch/>
        </p:blipFill>
        <p:spPr>
          <a:xfrm>
            <a:off x="0" y="3777622"/>
            <a:ext cx="9144000" cy="1365879"/>
          </a:xfrm>
          <a:prstGeom prst="rect">
            <a:avLst/>
          </a:prstGeom>
          <a:noFill/>
          <a:ln>
            <a:noFill/>
          </a:ln>
        </p:spPr>
      </p:pic>
      <p:pic>
        <p:nvPicPr>
          <p:cNvPr id="55" name="Google Shape;55;p13"/>
          <p:cNvPicPr preferRelativeResize="0"/>
          <p:nvPr/>
        </p:nvPicPr>
        <p:blipFill rotWithShape="1">
          <a:blip r:embed="rId4">
            <a:alphaModFix/>
          </a:blip>
          <a:srcRect/>
          <a:stretch/>
        </p:blipFill>
        <p:spPr>
          <a:xfrm>
            <a:off x="7904902" y="105701"/>
            <a:ext cx="1170475" cy="1170475"/>
          </a:xfrm>
          <a:prstGeom prst="rect">
            <a:avLst/>
          </a:prstGeom>
          <a:noFill/>
          <a:ln>
            <a:noFill/>
          </a:ln>
        </p:spPr>
      </p:pic>
      <p:sp>
        <p:nvSpPr>
          <p:cNvPr id="56" name="Google Shape;56;p13"/>
          <p:cNvSpPr txBox="1"/>
          <p:nvPr/>
        </p:nvSpPr>
        <p:spPr>
          <a:xfrm>
            <a:off x="222675" y="1606350"/>
            <a:ext cx="8763000" cy="1930800"/>
          </a:xfrm>
          <a:prstGeom prst="rect">
            <a:avLst/>
          </a:prstGeom>
          <a:noFill/>
          <a:ln>
            <a:noFill/>
          </a:ln>
        </p:spPr>
        <p:txBody>
          <a:bodyPr spcFirstLastPara="1" wrap="square" lIns="91425" tIns="91425" rIns="91425" bIns="91425" anchor="t" anchorCtr="0">
            <a:noAutofit/>
          </a:bodyPr>
          <a:lstStyle/>
          <a:p>
            <a:pPr marL="0" marR="0" lvl="0" indent="0" algn="ctr" rtl="0">
              <a:lnSpc>
                <a:spcPct val="100000"/>
              </a:lnSpc>
              <a:spcBef>
                <a:spcPts val="0"/>
              </a:spcBef>
              <a:spcAft>
                <a:spcPts val="0"/>
              </a:spcAft>
              <a:buClr>
                <a:srgbClr val="000000"/>
              </a:buClr>
              <a:buSzPts val="3100"/>
              <a:buFont typeface="Arial"/>
              <a:buNone/>
            </a:pPr>
            <a:endParaRPr lang="en-US" sz="2900" b="1" dirty="0" smtClean="0">
              <a:solidFill>
                <a:srgbClr val="FF0000"/>
              </a:solidFill>
              <a:latin typeface="Calibri"/>
              <a:ea typeface="Calibri"/>
              <a:cs typeface="Calibri"/>
              <a:sym typeface="Calibri"/>
            </a:endParaRPr>
          </a:p>
          <a:p>
            <a:pPr marL="0" marR="0" lvl="0" indent="0" algn="ctr" rtl="0">
              <a:lnSpc>
                <a:spcPct val="100000"/>
              </a:lnSpc>
              <a:spcBef>
                <a:spcPts val="0"/>
              </a:spcBef>
              <a:spcAft>
                <a:spcPts val="0"/>
              </a:spcAft>
              <a:buClr>
                <a:srgbClr val="000000"/>
              </a:buClr>
              <a:buSzPts val="3100"/>
              <a:buFont typeface="Arial"/>
              <a:buNone/>
            </a:pPr>
            <a:r>
              <a:rPr lang="en-IN" sz="2900" b="1" dirty="0" smtClean="0">
                <a:solidFill>
                  <a:srgbClr val="FF0000"/>
                </a:solidFill>
                <a:latin typeface="Calibri"/>
                <a:ea typeface="Calibri"/>
                <a:cs typeface="Calibri"/>
                <a:sym typeface="Calibri"/>
              </a:rPr>
              <a:t>BANK RECONCILIATION STATEMENT</a:t>
            </a:r>
            <a:endParaRPr sz="2900" b="1" i="0" u="none" strike="noStrike" cap="none">
              <a:solidFill>
                <a:srgbClr val="FF0000"/>
              </a:solidFill>
              <a:latin typeface="Calibri"/>
              <a:ea typeface="Calibri"/>
              <a:cs typeface="Calibri"/>
              <a:sym typeface="Calibri"/>
            </a:endParaRPr>
          </a:p>
        </p:txBody>
      </p:sp>
      <p:sp>
        <p:nvSpPr>
          <p:cNvPr id="57" name="Google Shape;57;p13"/>
          <p:cNvSpPr txBox="1"/>
          <p:nvPr/>
        </p:nvSpPr>
        <p:spPr>
          <a:xfrm>
            <a:off x="2222175" y="2571738"/>
            <a:ext cx="6361988" cy="9669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b="1" dirty="0"/>
              <a:t>SUBJECT : </a:t>
            </a:r>
            <a:r>
              <a:rPr lang="en" b="1" dirty="0" smtClean="0"/>
              <a:t>ACCOUNTANCY</a:t>
            </a:r>
            <a:endParaRPr b="1"/>
          </a:p>
          <a:p>
            <a:pPr marL="0" lvl="0" indent="0" algn="l" rtl="0">
              <a:spcBef>
                <a:spcPts val="0"/>
              </a:spcBef>
              <a:spcAft>
                <a:spcPts val="0"/>
              </a:spcAft>
              <a:buNone/>
            </a:pPr>
            <a:r>
              <a:rPr lang="en" b="1" dirty="0"/>
              <a:t>CHAPTER </a:t>
            </a:r>
            <a:r>
              <a:rPr lang="en" b="1" dirty="0" smtClean="0"/>
              <a:t>NUMBER:5</a:t>
            </a:r>
            <a:endParaRPr b="1"/>
          </a:p>
          <a:p>
            <a:pPr marL="0" lvl="0" indent="0" algn="l" rtl="0">
              <a:spcBef>
                <a:spcPts val="0"/>
              </a:spcBef>
              <a:spcAft>
                <a:spcPts val="0"/>
              </a:spcAft>
              <a:buNone/>
            </a:pPr>
            <a:r>
              <a:rPr lang="en" b="1" dirty="0"/>
              <a:t>CHAPTER NAME </a:t>
            </a:r>
            <a:r>
              <a:rPr lang="en" b="1" dirty="0" smtClean="0"/>
              <a:t>: BANK RECONCILIATION STATEMENT</a:t>
            </a:r>
            <a:endParaRPr lang="en" b="1" dirty="0" smtClean="0"/>
          </a:p>
          <a:p>
            <a:pPr marL="0" lvl="0" indent="0" algn="l" rtl="0">
              <a:spcBef>
                <a:spcPts val="0"/>
              </a:spcBef>
              <a:spcAft>
                <a:spcPts val="0"/>
              </a:spcAft>
              <a:buNone/>
            </a:pPr>
            <a:r>
              <a:rPr lang="en" b="1" dirty="0" smtClean="0"/>
              <a:t>CLASS-54</a:t>
            </a:r>
            <a:endParaRPr b="1"/>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8" name="Rectangle 6"/>
          <p:cNvSpPr>
            <a:spLocks noChangeArrowheads="1"/>
          </p:cNvSpPr>
          <p:nvPr/>
        </p:nvSpPr>
        <p:spPr bwMode="auto">
          <a:xfrm>
            <a:off x="0" y="457200"/>
            <a:ext cx="1107996" cy="492443"/>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800" b="1" i="0" u="none" strike="noStrike" cap="none" normalizeH="0" baseline="0" dirty="0" smtClean="0">
                <a:ln>
                  <a:noFill/>
                </a:ln>
                <a:solidFill>
                  <a:schemeClr val="tx1"/>
                </a:solidFill>
                <a:effectLst/>
                <a:latin typeface="Arial" pitchFamily="34" charset="0"/>
                <a:ea typeface="Arial" pitchFamily="34" charset="0"/>
                <a:cs typeface="Arial" pitchFamily="34" charset="0"/>
              </a:rPr>
              <a:t>	</a:t>
            </a:r>
            <a:r>
              <a:rPr kumimoji="0" lang="en-US" sz="1200" b="0" i="0" u="none" strike="noStrike" cap="none" normalizeH="0" baseline="0" dirty="0" smtClean="0">
                <a:ln>
                  <a:noFill/>
                </a:ln>
                <a:solidFill>
                  <a:schemeClr val="tx1"/>
                </a:solidFill>
                <a:effectLst/>
                <a:latin typeface="Arial" pitchFamily="34" charset="0"/>
                <a:ea typeface="Arial" pitchFamily="34" charset="0"/>
                <a:cs typeface="Arial" pitchFamily="34" charset="0"/>
              </a:rPr>
              <a:t/>
            </a:r>
            <a:br>
              <a:rPr kumimoji="0" lang="en-US" sz="1200" b="0" i="0" u="none" strike="noStrike" cap="none" normalizeH="0" baseline="0" dirty="0" smtClean="0">
                <a:ln>
                  <a:noFill/>
                </a:ln>
                <a:solidFill>
                  <a:schemeClr val="tx1"/>
                </a:solidFill>
                <a:effectLst/>
                <a:latin typeface="Arial" pitchFamily="34" charset="0"/>
                <a:ea typeface="Arial" pitchFamily="34" charset="0"/>
                <a:cs typeface="Arial" pitchFamily="34" charset="0"/>
              </a:rPr>
            </a:b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pic>
        <p:nvPicPr>
          <p:cNvPr id="4" name="Google Shape;76;p16"/>
          <p:cNvPicPr preferRelativeResize="0"/>
          <p:nvPr/>
        </p:nvPicPr>
        <p:blipFill rotWithShape="1">
          <a:blip r:embed="rId2">
            <a:alphaModFix/>
          </a:blip>
          <a:srcRect/>
          <a:stretch/>
        </p:blipFill>
        <p:spPr>
          <a:xfrm>
            <a:off x="7949682" y="4450702"/>
            <a:ext cx="1073020" cy="674922"/>
          </a:xfrm>
          <a:prstGeom prst="rect">
            <a:avLst/>
          </a:prstGeom>
          <a:noFill/>
          <a:ln>
            <a:noFill/>
          </a:ln>
        </p:spPr>
      </p:pic>
      <p:sp>
        <p:nvSpPr>
          <p:cNvPr id="61468" name="Rectangle 28"/>
          <p:cNvSpPr>
            <a:spLocks noChangeArrowheads="1"/>
          </p:cNvSpPr>
          <p:nvPr/>
        </p:nvSpPr>
        <p:spPr bwMode="auto">
          <a:xfrm>
            <a:off x="1315616" y="317241"/>
            <a:ext cx="7828384" cy="4093380"/>
          </a:xfrm>
          <a:prstGeom prst="rect">
            <a:avLst/>
          </a:prstGeom>
          <a:noFill/>
          <a:ln w="9525">
            <a:noFill/>
            <a:miter lim="800000"/>
            <a:headEnd/>
            <a:tailEnd/>
          </a:ln>
          <a:effectLst/>
        </p:spPr>
        <p:txBody>
          <a:bodyPr vert="horz" wrap="square" lIns="63480" tIns="152352" rIns="91440" bIns="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tab pos="317500" algn="l"/>
              </a:tabLst>
            </a:pPr>
            <a:r>
              <a:rPr kumimoji="0" lang="en-US" sz="1600" b="1" i="0" u="none" strike="noStrike" cap="none" normalizeH="0" baseline="0" dirty="0" smtClean="0">
                <a:ln>
                  <a:noFill/>
                </a:ln>
                <a:solidFill>
                  <a:srgbClr val="FF0000"/>
                </a:solidFill>
                <a:effectLst/>
                <a:latin typeface="Arial" pitchFamily="34" charset="0"/>
                <a:ea typeface="Book Antiqua" pitchFamily="18" charset="0"/>
                <a:cs typeface="Calibri" pitchFamily="34" charset="0"/>
              </a:rPr>
              <a:t>Ready Reference</a:t>
            </a:r>
          </a:p>
          <a:p>
            <a:pPr marL="0" marR="0" lvl="0" indent="0" algn="l" defTabSz="914400" rtl="0" eaLnBrk="1" fontAlgn="base" latinLnBrk="0" hangingPunct="1">
              <a:lnSpc>
                <a:spcPct val="100000"/>
              </a:lnSpc>
              <a:spcBef>
                <a:spcPct val="0"/>
              </a:spcBef>
              <a:spcAft>
                <a:spcPct val="0"/>
              </a:spcAft>
              <a:buClrTx/>
              <a:buSzTx/>
              <a:buFontTx/>
              <a:buNone/>
              <a:tabLst>
                <a:tab pos="317500" algn="l"/>
              </a:tabLst>
            </a:pPr>
            <a:endParaRPr kumimoji="0" lang="en-US" sz="1600" b="1" i="0" u="none" strike="noStrike" cap="none" normalizeH="0" baseline="0" dirty="0" smtClean="0">
              <a:ln>
                <a:noFill/>
              </a:ln>
              <a:solidFill>
                <a:schemeClr val="tx1"/>
              </a:solidFill>
              <a:effectLst/>
              <a:latin typeface="Arial" pitchFamily="34" charset="0"/>
              <a:ea typeface="Book Antiqua" pitchFamily="18" charset="0"/>
              <a:cs typeface="Book Antiqua"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tab pos="317500" algn="l"/>
              </a:tabLst>
            </a:pPr>
            <a:r>
              <a:rPr kumimoji="0" lang="en-US" sz="1600" b="1" i="0" u="none" strike="noStrike" cap="none" normalizeH="0" baseline="0" dirty="0" smtClean="0">
                <a:ln>
                  <a:noFill/>
                </a:ln>
                <a:solidFill>
                  <a:srgbClr val="FF0000"/>
                </a:solidFill>
                <a:effectLst/>
                <a:latin typeface="Calibri" pitchFamily="34" charset="0"/>
                <a:ea typeface="Times New Roman" pitchFamily="18" charset="0"/>
                <a:cs typeface="Calibri" pitchFamily="34" charset="0"/>
              </a:rPr>
              <a:t>Items which increase the pass Book Balance or decreases the Cash Book Balance</a:t>
            </a: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tab pos="317500" algn="l"/>
              </a:tabLst>
            </a:pPr>
            <a:r>
              <a:rPr kumimoji="0" lang="en-US" sz="1600" b="0" i="0" u="none" strike="noStrike" cap="none" normalizeH="0" baseline="0" dirty="0" err="1" smtClean="0">
                <a:ln>
                  <a:noFill/>
                </a:ln>
                <a:solidFill>
                  <a:schemeClr val="tx1"/>
                </a:solidFill>
                <a:effectLst/>
                <a:latin typeface="Arial" pitchFamily="34" charset="0"/>
                <a:ea typeface="Arial" pitchFamily="34" charset="0"/>
                <a:cs typeface="Calibri" pitchFamily="34" charset="0"/>
              </a:rPr>
              <a:t>Cheques</a:t>
            </a:r>
            <a:r>
              <a:rPr kumimoji="0" lang="en-US" sz="1600" b="0" i="0" u="none" strike="noStrike" cap="none" normalizeH="0" baseline="0" dirty="0" smtClean="0">
                <a:ln>
                  <a:noFill/>
                </a:ln>
                <a:solidFill>
                  <a:schemeClr val="tx1"/>
                </a:solidFill>
                <a:effectLst/>
                <a:latin typeface="Arial" pitchFamily="34" charset="0"/>
                <a:ea typeface="Arial" pitchFamily="34" charset="0"/>
                <a:cs typeface="Calibri" pitchFamily="34" charset="0"/>
              </a:rPr>
              <a:t> issued but not yet presented.</a:t>
            </a: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tab pos="317500" algn="l"/>
              </a:tabLst>
            </a:pPr>
            <a:r>
              <a:rPr kumimoji="0" lang="en-US" sz="1600" b="0" i="0" u="none" strike="noStrike" cap="none" normalizeH="0" baseline="0" dirty="0" smtClean="0">
                <a:ln>
                  <a:noFill/>
                </a:ln>
                <a:solidFill>
                  <a:schemeClr val="tx1"/>
                </a:solidFill>
                <a:effectLst/>
                <a:latin typeface="Arial" pitchFamily="34" charset="0"/>
                <a:ea typeface="Arial" pitchFamily="34" charset="0"/>
                <a:cs typeface="Calibri" pitchFamily="34" charset="0"/>
              </a:rPr>
              <a:t>Credits made by the bank for Interest.</a:t>
            </a: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tab pos="317500" algn="l"/>
              </a:tabLst>
            </a:pPr>
            <a:r>
              <a:rPr kumimoji="0" lang="en-US" sz="1600" b="0" i="0" u="none" strike="noStrike" cap="none" normalizeH="0" baseline="0" dirty="0" smtClean="0">
                <a:ln>
                  <a:noFill/>
                </a:ln>
                <a:solidFill>
                  <a:schemeClr val="tx1"/>
                </a:solidFill>
                <a:effectLst/>
                <a:latin typeface="Arial" pitchFamily="34" charset="0"/>
                <a:ea typeface="Arial" pitchFamily="34" charset="0"/>
                <a:cs typeface="Calibri" pitchFamily="34" charset="0"/>
              </a:rPr>
              <a:t>Amount directly deposited by the customers in our bank A/c.</a:t>
            </a: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tab pos="317500" algn="l"/>
              </a:tabLst>
            </a:pPr>
            <a:r>
              <a:rPr kumimoji="0" lang="en-US" sz="1600" b="0" i="0" u="none" strike="noStrike" cap="none" normalizeH="0" baseline="0" dirty="0" smtClean="0">
                <a:ln>
                  <a:noFill/>
                </a:ln>
                <a:solidFill>
                  <a:schemeClr val="tx1"/>
                </a:solidFill>
                <a:effectLst/>
                <a:latin typeface="Arial" pitchFamily="34" charset="0"/>
                <a:ea typeface="Arial" pitchFamily="34" charset="0"/>
                <a:cs typeface="Calibri" pitchFamily="34" charset="0"/>
              </a:rPr>
              <a:t>Interest and dividend collected by the bank.</a:t>
            </a: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tab pos="317500" algn="l"/>
              </a:tabLst>
            </a:pPr>
            <a:r>
              <a:rPr kumimoji="0" lang="en-US" sz="1600" b="0" i="0" u="none" strike="noStrike" cap="none" normalizeH="0" baseline="0" dirty="0" err="1" smtClean="0">
                <a:ln>
                  <a:noFill/>
                </a:ln>
                <a:solidFill>
                  <a:schemeClr val="tx1"/>
                </a:solidFill>
                <a:effectLst/>
                <a:latin typeface="Arial" pitchFamily="34" charset="0"/>
                <a:ea typeface="Arial" pitchFamily="34" charset="0"/>
                <a:cs typeface="Calibri" pitchFamily="34" charset="0"/>
              </a:rPr>
              <a:t>Cheques</a:t>
            </a:r>
            <a:r>
              <a:rPr kumimoji="0" lang="en-US" sz="1600" b="0" i="0" u="none" strike="noStrike" cap="none" normalizeH="0" baseline="0" dirty="0" smtClean="0">
                <a:ln>
                  <a:noFill/>
                </a:ln>
                <a:solidFill>
                  <a:schemeClr val="tx1"/>
                </a:solidFill>
                <a:effectLst/>
                <a:latin typeface="Arial" pitchFamily="34" charset="0"/>
                <a:ea typeface="Arial" pitchFamily="34" charset="0"/>
                <a:cs typeface="Calibri" pitchFamily="34" charset="0"/>
              </a:rPr>
              <a:t> paid into the bank but omitted to be recorded in the Cash - Book.</a:t>
            </a:r>
          </a:p>
          <a:p>
            <a:pPr marL="0" marR="0" lvl="0" indent="0" algn="l" defTabSz="914400" rtl="0" eaLnBrk="0" fontAlgn="base" latinLnBrk="0" hangingPunct="0">
              <a:lnSpc>
                <a:spcPct val="100000"/>
              </a:lnSpc>
              <a:spcBef>
                <a:spcPct val="0"/>
              </a:spcBef>
              <a:spcAft>
                <a:spcPct val="0"/>
              </a:spcAft>
              <a:buClrTx/>
              <a:buSzTx/>
              <a:buFontTx/>
              <a:buChar char="•"/>
              <a:tabLst>
                <a:tab pos="317500" algn="l"/>
              </a:tabLst>
            </a:pP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317500" algn="l"/>
              </a:tabLst>
            </a:pPr>
            <a:r>
              <a:rPr kumimoji="0" lang="en-US" sz="1600" b="1" i="0" u="none" strike="noStrike" cap="none" normalizeH="0" baseline="0" dirty="0" smtClean="0">
                <a:ln>
                  <a:noFill/>
                </a:ln>
                <a:solidFill>
                  <a:srgbClr val="FF0000"/>
                </a:solidFill>
                <a:effectLst/>
                <a:latin typeface="Arial" pitchFamily="34" charset="0"/>
                <a:ea typeface="Book Antiqua" pitchFamily="18" charset="0"/>
                <a:cs typeface="Calibri" pitchFamily="34" charset="0"/>
              </a:rPr>
              <a:t>Items which decreases the pass Book Balance or increase the Cash Book Balance</a:t>
            </a:r>
            <a:endParaRPr kumimoji="0" lang="en-US" sz="1600" b="1" i="0" u="none" strike="noStrike" cap="none" normalizeH="0" baseline="0" dirty="0" smtClean="0">
              <a:ln>
                <a:noFill/>
              </a:ln>
              <a:solidFill>
                <a:schemeClr val="tx1"/>
              </a:solidFill>
              <a:effectLst/>
              <a:latin typeface="Arial" pitchFamily="34" charset="0"/>
              <a:ea typeface="Book Antiqua" pitchFamily="18" charset="0"/>
              <a:cs typeface="Book Antiqua" pitchFamily="18" charset="0"/>
            </a:endParaRPr>
          </a:p>
          <a:p>
            <a:pPr marL="0" marR="0" lvl="0" indent="0" algn="l" defTabSz="914400" rtl="0" eaLnBrk="0" fontAlgn="base" latinLnBrk="0" hangingPunct="0">
              <a:lnSpc>
                <a:spcPct val="100000"/>
              </a:lnSpc>
              <a:spcBef>
                <a:spcPct val="0"/>
              </a:spcBef>
              <a:spcAft>
                <a:spcPct val="0"/>
              </a:spcAft>
              <a:buClrTx/>
              <a:buSzTx/>
              <a:buFontTx/>
              <a:buChar char="•"/>
              <a:tabLst>
                <a:tab pos="317500" algn="l"/>
              </a:tabLst>
            </a:pPr>
            <a:r>
              <a:rPr kumimoji="0" lang="en-US" sz="1600" b="0" i="0" u="none" strike="noStrike" cap="none" normalizeH="0" baseline="0" dirty="0" err="1" smtClean="0">
                <a:ln>
                  <a:noFill/>
                </a:ln>
                <a:solidFill>
                  <a:schemeClr val="tx1"/>
                </a:solidFill>
                <a:effectLst/>
                <a:latin typeface="Arial" pitchFamily="34" charset="0"/>
                <a:ea typeface="Arial" pitchFamily="34" charset="0"/>
                <a:cs typeface="Calibri" pitchFamily="34" charset="0"/>
              </a:rPr>
              <a:t>Cheques</a:t>
            </a:r>
            <a:r>
              <a:rPr kumimoji="0" lang="en-US" sz="1600" b="0" i="0" u="none" strike="noStrike" cap="none" normalizeH="0" baseline="0" dirty="0" smtClean="0">
                <a:ln>
                  <a:noFill/>
                </a:ln>
                <a:solidFill>
                  <a:schemeClr val="tx1"/>
                </a:solidFill>
                <a:effectLst/>
                <a:latin typeface="Arial" pitchFamily="34" charset="0"/>
                <a:ea typeface="Arial" pitchFamily="34" charset="0"/>
                <a:cs typeface="Calibri" pitchFamily="34" charset="0"/>
              </a:rPr>
              <a:t> sent to the bank for collection but not yet credited by the - bank.</a:t>
            </a: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tab pos="317500" algn="l"/>
              </a:tabLst>
            </a:pPr>
            <a:r>
              <a:rPr kumimoji="0" lang="en-US" sz="1600" b="0" i="0" u="none" strike="noStrike" cap="none" normalizeH="0" baseline="0" dirty="0" err="1" smtClean="0">
                <a:ln>
                  <a:noFill/>
                </a:ln>
                <a:solidFill>
                  <a:schemeClr val="tx1"/>
                </a:solidFill>
                <a:effectLst/>
                <a:latin typeface="Arial" pitchFamily="34" charset="0"/>
                <a:ea typeface="Arial" pitchFamily="34" charset="0"/>
                <a:cs typeface="Calibri" pitchFamily="34" charset="0"/>
              </a:rPr>
              <a:t>Cheques</a:t>
            </a:r>
            <a:r>
              <a:rPr kumimoji="0" lang="en-US" sz="1600" b="0" i="0" u="none" strike="noStrike" cap="none" normalizeH="0" baseline="0" dirty="0" smtClean="0">
                <a:ln>
                  <a:noFill/>
                </a:ln>
                <a:solidFill>
                  <a:schemeClr val="tx1"/>
                </a:solidFill>
                <a:effectLst/>
                <a:latin typeface="Arial" pitchFamily="34" charset="0"/>
                <a:ea typeface="Arial" pitchFamily="34" charset="0"/>
                <a:cs typeface="Calibri" pitchFamily="34" charset="0"/>
              </a:rPr>
              <a:t> paid into the bank but </a:t>
            </a:r>
            <a:r>
              <a:rPr kumimoji="0" lang="en-US" sz="1600" b="0" i="0" u="none" strike="noStrike" cap="none" normalizeH="0" baseline="0" dirty="0" err="1" smtClean="0">
                <a:ln>
                  <a:noFill/>
                </a:ln>
                <a:solidFill>
                  <a:schemeClr val="tx1"/>
                </a:solidFill>
                <a:effectLst/>
                <a:latin typeface="Arial" pitchFamily="34" charset="0"/>
                <a:ea typeface="Arial" pitchFamily="34" charset="0"/>
                <a:cs typeface="Calibri" pitchFamily="34" charset="0"/>
              </a:rPr>
              <a:t>dishonoured</a:t>
            </a:r>
            <a:r>
              <a:rPr kumimoji="0" lang="en-US" sz="1600" b="0" i="0" u="none" strike="noStrike" cap="none" normalizeH="0" baseline="0" dirty="0" smtClean="0">
                <a:ln>
                  <a:noFill/>
                </a:ln>
                <a:solidFill>
                  <a:schemeClr val="tx1"/>
                </a:solidFill>
                <a:effectLst/>
                <a:latin typeface="Arial" pitchFamily="34" charset="0"/>
                <a:ea typeface="Arial" pitchFamily="34" charset="0"/>
                <a:cs typeface="Calibri" pitchFamily="34" charset="0"/>
              </a:rPr>
              <a:t>.</a:t>
            </a: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tab pos="317500" algn="l"/>
              </a:tabLst>
            </a:pPr>
            <a:r>
              <a:rPr kumimoji="0" lang="en-US" sz="1600" b="0" i="0" u="none" strike="noStrike" cap="none" normalizeH="0" baseline="0" dirty="0" smtClean="0">
                <a:ln>
                  <a:noFill/>
                </a:ln>
                <a:solidFill>
                  <a:schemeClr val="tx1"/>
                </a:solidFill>
                <a:effectLst/>
                <a:latin typeface="Arial" pitchFamily="34" charset="0"/>
                <a:ea typeface="Arial" pitchFamily="34" charset="0"/>
                <a:cs typeface="Calibri" pitchFamily="34" charset="0"/>
              </a:rPr>
              <a:t>Direct payments made by the bank.</a:t>
            </a: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tab pos="317500" algn="l"/>
              </a:tabLst>
            </a:pPr>
            <a:r>
              <a:rPr kumimoji="0" lang="en-US" sz="1600" b="0" i="0" u="none" strike="noStrike" cap="none" normalizeH="0" baseline="0" dirty="0" smtClean="0">
                <a:ln>
                  <a:noFill/>
                </a:ln>
                <a:solidFill>
                  <a:schemeClr val="tx1"/>
                </a:solidFill>
                <a:effectLst/>
                <a:latin typeface="Arial" pitchFamily="34" charset="0"/>
                <a:ea typeface="Arial" pitchFamily="34" charset="0"/>
                <a:cs typeface="Calibri" pitchFamily="34" charset="0"/>
              </a:rPr>
              <a:t>Bank charges, commission etc. debited by the bank.</a:t>
            </a: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tab pos="317500" algn="l"/>
              </a:tabLst>
            </a:pPr>
            <a:r>
              <a:rPr kumimoji="0" lang="en-US" sz="1600" b="0" i="0" u="none" strike="noStrike" cap="none" normalizeH="0" baseline="0" dirty="0" err="1" smtClean="0">
                <a:ln>
                  <a:noFill/>
                </a:ln>
                <a:solidFill>
                  <a:schemeClr val="tx1"/>
                </a:solidFill>
                <a:effectLst/>
                <a:latin typeface="Arial" pitchFamily="34" charset="0"/>
                <a:ea typeface="Arial" pitchFamily="34" charset="0"/>
                <a:cs typeface="Calibri" pitchFamily="34" charset="0"/>
              </a:rPr>
              <a:t>Cheques</a:t>
            </a:r>
            <a:r>
              <a:rPr kumimoji="0" lang="en-US" sz="1600" b="0" i="0" u="none" strike="noStrike" cap="none" normalizeH="0" baseline="0" dirty="0" smtClean="0">
                <a:ln>
                  <a:noFill/>
                </a:ln>
                <a:solidFill>
                  <a:schemeClr val="tx1"/>
                </a:solidFill>
                <a:effectLst/>
                <a:latin typeface="Arial" pitchFamily="34" charset="0"/>
                <a:ea typeface="Arial" pitchFamily="34" charset="0"/>
                <a:cs typeface="Calibri" pitchFamily="34" charset="0"/>
              </a:rPr>
              <a:t> issued but omitted to be recorded in the Cash Book.</a:t>
            </a: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14"/>
          <p:cNvPicPr preferRelativeResize="0"/>
          <p:nvPr/>
        </p:nvPicPr>
        <p:blipFill rotWithShape="1">
          <a:blip r:embed="rId3">
            <a:alphaModFix/>
          </a:blip>
          <a:srcRect/>
          <a:stretch/>
        </p:blipFill>
        <p:spPr>
          <a:xfrm>
            <a:off x="8210550" y="4199975"/>
            <a:ext cx="925650" cy="925650"/>
          </a:xfrm>
          <a:prstGeom prst="rect">
            <a:avLst/>
          </a:prstGeom>
          <a:noFill/>
          <a:ln>
            <a:noFill/>
          </a:ln>
        </p:spPr>
      </p:pic>
      <p:sp>
        <p:nvSpPr>
          <p:cNvPr id="63" name="Google Shape;63;p14"/>
          <p:cNvSpPr txBox="1"/>
          <p:nvPr/>
        </p:nvSpPr>
        <p:spPr>
          <a:xfrm>
            <a:off x="2575249" y="341033"/>
            <a:ext cx="6115138" cy="7809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2200"/>
              <a:buFont typeface="Arial"/>
              <a:buNone/>
            </a:pPr>
            <a:endParaRPr sz="2200" b="1" i="0" u="none" strike="noStrike" cap="none">
              <a:solidFill>
                <a:srgbClr val="FF0000"/>
              </a:solidFill>
              <a:latin typeface="Arial"/>
              <a:ea typeface="Arial"/>
              <a:cs typeface="Arial"/>
              <a:sym typeface="Arial"/>
            </a:endParaRPr>
          </a:p>
        </p:txBody>
      </p:sp>
      <p:sp>
        <p:nvSpPr>
          <p:cNvPr id="60417" name="Rectangle 1"/>
          <p:cNvSpPr>
            <a:spLocks noChangeArrowheads="1"/>
          </p:cNvSpPr>
          <p:nvPr/>
        </p:nvSpPr>
        <p:spPr bwMode="auto">
          <a:xfrm>
            <a:off x="1259632" y="485192"/>
            <a:ext cx="7884367" cy="3761236"/>
          </a:xfrm>
          <a:prstGeom prst="rect">
            <a:avLst/>
          </a:prstGeom>
          <a:noFill/>
          <a:ln w="9525">
            <a:noFill/>
            <a:miter lim="800000"/>
            <a:headEnd/>
            <a:tailEnd/>
          </a:ln>
          <a:effectLst/>
        </p:spPr>
        <p:txBody>
          <a:bodyPr vert="horz" wrap="square" lIns="63480" tIns="158700" rIns="91440" bIns="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tab pos="317500" algn="l"/>
              </a:tabLst>
            </a:pPr>
            <a:r>
              <a:rPr kumimoji="0" lang="en-US" sz="1800" b="1" i="0" u="none" strike="noStrike" cap="none" normalizeH="0" baseline="0" dirty="0" smtClean="0">
                <a:ln>
                  <a:noFill/>
                </a:ln>
                <a:solidFill>
                  <a:srgbClr val="FF0000"/>
                </a:solidFill>
                <a:effectLst/>
                <a:latin typeface="Arial" pitchFamily="34" charset="0"/>
                <a:ea typeface="Book Antiqua" pitchFamily="18" charset="0"/>
                <a:cs typeface="Calibri" pitchFamily="34" charset="0"/>
              </a:rPr>
              <a:t>Amended Cash Book Method</a:t>
            </a:r>
          </a:p>
          <a:p>
            <a:pPr marL="0" marR="0" lvl="0" indent="0" algn="l" defTabSz="914400" rtl="0" eaLnBrk="1" fontAlgn="base" latinLnBrk="0" hangingPunct="1">
              <a:lnSpc>
                <a:spcPct val="100000"/>
              </a:lnSpc>
              <a:spcBef>
                <a:spcPct val="0"/>
              </a:spcBef>
              <a:spcAft>
                <a:spcPct val="0"/>
              </a:spcAft>
              <a:buClrTx/>
              <a:buSzTx/>
              <a:buFontTx/>
              <a:buNone/>
              <a:tabLst>
                <a:tab pos="317500" algn="l"/>
              </a:tabLst>
            </a:pPr>
            <a:endParaRPr kumimoji="0" lang="en-US" sz="1800" b="1" i="0" u="none" strike="noStrike" cap="none" normalizeH="0" baseline="0" dirty="0" smtClean="0">
              <a:ln>
                <a:noFill/>
              </a:ln>
              <a:solidFill>
                <a:schemeClr val="tx1"/>
              </a:solidFill>
              <a:effectLst/>
              <a:latin typeface="Arial" pitchFamily="34" charset="0"/>
              <a:ea typeface="Book Antiqua" pitchFamily="18" charset="0"/>
              <a:cs typeface="Book Antiqua"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tab pos="317500" algn="l"/>
              </a:tabLst>
            </a:pPr>
            <a:r>
              <a:rPr kumimoji="0" lang="en-US" sz="1800" b="1" i="0" u="none" strike="noStrike" cap="none" normalizeH="0" baseline="0" dirty="0" smtClean="0">
                <a:ln>
                  <a:noFill/>
                </a:ln>
                <a:solidFill>
                  <a:srgbClr val="FF0000"/>
                </a:solidFill>
                <a:effectLst/>
                <a:latin typeface="Arial" pitchFamily="34" charset="0"/>
                <a:ea typeface="Arial" pitchFamily="34" charset="0"/>
                <a:cs typeface="Calibri" pitchFamily="34" charset="0"/>
              </a:rPr>
              <a:t>Introduction:</a:t>
            </a:r>
            <a:r>
              <a:rPr kumimoji="0" lang="en-US" sz="1800" b="1" i="0" u="none" strike="noStrike" cap="none" normalizeH="0" baseline="0" dirty="0" smtClean="0">
                <a:ln>
                  <a:noFill/>
                </a:ln>
                <a:solidFill>
                  <a:schemeClr val="tx1"/>
                </a:solidFill>
                <a:effectLst/>
                <a:latin typeface="Arial" pitchFamily="34" charset="0"/>
                <a:ea typeface="Arial" pitchFamily="34" charset="0"/>
                <a:cs typeface="Calibri" pitchFamily="34" charset="0"/>
              </a:rPr>
              <a:t> </a:t>
            </a:r>
            <a:r>
              <a:rPr kumimoji="0" lang="en-US" sz="1800" b="0" i="0" u="none" strike="noStrike" cap="none" normalizeH="0" baseline="0" dirty="0" smtClean="0">
                <a:ln>
                  <a:noFill/>
                </a:ln>
                <a:solidFill>
                  <a:schemeClr val="tx1"/>
                </a:solidFill>
                <a:effectLst/>
                <a:latin typeface="Arial" pitchFamily="34" charset="0"/>
                <a:ea typeface="Arial" pitchFamily="34" charset="0"/>
                <a:cs typeface="Calibri" pitchFamily="34" charset="0"/>
              </a:rPr>
              <a:t>So far we have studied the preparation of Bank Reconciliation Statement simply by reconciling the causes of differences between the Cash Book and Pass Book. In actual practice adjustments are done in the Cash Book by comparing the Bank column of Cash Book with the Bank Statement and after that, B.R. Statement is prepared. It is called Amended Cash Book Method.</a:t>
            </a:r>
            <a:endParaRPr kumimoji="0" lang="en-US" sz="1800" b="1" i="0" u="none" strike="noStrike" cap="none" normalizeH="0" baseline="0" dirty="0" smtClean="0">
              <a:ln>
                <a:noFill/>
              </a:ln>
              <a:solidFill>
                <a:schemeClr val="tx1"/>
              </a:solidFill>
              <a:effectLst/>
              <a:latin typeface="Arial" pitchFamily="34" charset="0"/>
              <a:ea typeface="Book Antiqua" pitchFamily="18" charset="0"/>
              <a:cs typeface="Book Antiqua"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tab pos="317500" algn="l"/>
              </a:tabLst>
            </a:pPr>
            <a:r>
              <a:rPr kumimoji="0" lang="en-US" sz="1800" b="1" i="0" u="none" strike="noStrike" cap="none" normalizeH="0" baseline="0" dirty="0" smtClean="0">
                <a:ln>
                  <a:noFill/>
                </a:ln>
                <a:solidFill>
                  <a:srgbClr val="FF0000"/>
                </a:solidFill>
                <a:effectLst/>
                <a:latin typeface="Arial" pitchFamily="34" charset="0"/>
                <a:ea typeface="Book Antiqua" pitchFamily="18" charset="0"/>
                <a:cs typeface="Calibri" pitchFamily="34" charset="0"/>
              </a:rPr>
              <a:t>Procedure</a:t>
            </a:r>
            <a:endParaRPr kumimoji="0" lang="en-US" sz="1800" b="1" i="0" u="none" strike="noStrike" cap="none" normalizeH="0" baseline="0" dirty="0" smtClean="0">
              <a:ln>
                <a:noFill/>
              </a:ln>
              <a:solidFill>
                <a:schemeClr val="tx1"/>
              </a:solidFill>
              <a:effectLst/>
              <a:latin typeface="Arial" pitchFamily="34" charset="0"/>
              <a:ea typeface="Book Antiqua" pitchFamily="18" charset="0"/>
              <a:cs typeface="Book Antiqua" pitchFamily="18" charset="0"/>
            </a:endParaRPr>
          </a:p>
          <a:p>
            <a:pPr marL="0" marR="0" lvl="0" indent="0" algn="l" defTabSz="914400" rtl="0" eaLnBrk="0" fontAlgn="base" latinLnBrk="0" hangingPunct="0">
              <a:lnSpc>
                <a:spcPct val="100000"/>
              </a:lnSpc>
              <a:spcBef>
                <a:spcPct val="0"/>
              </a:spcBef>
              <a:spcAft>
                <a:spcPct val="0"/>
              </a:spcAft>
              <a:buClrTx/>
              <a:buSzTx/>
              <a:buFontTx/>
              <a:buChar char="•"/>
              <a:tabLst>
                <a:tab pos="317500" algn="l"/>
              </a:tabLst>
            </a:pPr>
            <a:r>
              <a:rPr kumimoji="0" lang="en-US" sz="1800" b="0" i="0" u="none" strike="noStrike" cap="none" normalizeH="0" baseline="0" dirty="0" smtClean="0">
                <a:ln>
                  <a:noFill/>
                </a:ln>
                <a:solidFill>
                  <a:schemeClr val="tx1"/>
                </a:solidFill>
                <a:effectLst/>
                <a:latin typeface="Arial" pitchFamily="34" charset="0"/>
                <a:ea typeface="Arial" pitchFamily="34" charset="0"/>
                <a:cs typeface="Calibri" pitchFamily="34" charset="0"/>
              </a:rPr>
              <a:t>Adjusted Cash book prepared starting with the Balance of the Cash Book given in the question.</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tab pos="317500" algn="l"/>
              </a:tabLst>
            </a:pPr>
            <a:r>
              <a:rPr kumimoji="0" lang="en-US" sz="1800" b="0" i="0" u="none" strike="noStrike" cap="none" normalizeH="0" baseline="0" dirty="0" smtClean="0">
                <a:ln>
                  <a:noFill/>
                </a:ln>
                <a:solidFill>
                  <a:schemeClr val="tx1"/>
                </a:solidFill>
                <a:effectLst/>
                <a:latin typeface="Arial" pitchFamily="34" charset="0"/>
                <a:ea typeface="Arial" pitchFamily="34" charset="0"/>
                <a:cs typeface="Calibri" pitchFamily="34" charset="0"/>
              </a:rPr>
              <a:t>All errors that have been committed in the Cash Book will have to be rectified by passing adjusting entries in the Cash Book.</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75"/>
        <p:cNvGrpSpPr/>
        <p:nvPr/>
      </p:nvGrpSpPr>
      <p:grpSpPr>
        <a:xfrm>
          <a:off x="0" y="0"/>
          <a:ext cx="0" cy="0"/>
          <a:chOff x="0" y="0"/>
          <a:chExt cx="0" cy="0"/>
        </a:xfrm>
      </p:grpSpPr>
      <p:pic>
        <p:nvPicPr>
          <p:cNvPr id="76" name="Google Shape;76;p16"/>
          <p:cNvPicPr preferRelativeResize="0"/>
          <p:nvPr/>
        </p:nvPicPr>
        <p:blipFill rotWithShape="1">
          <a:blip r:embed="rId3">
            <a:alphaModFix/>
          </a:blip>
          <a:srcRect/>
          <a:stretch/>
        </p:blipFill>
        <p:spPr>
          <a:xfrm>
            <a:off x="8210550" y="4199975"/>
            <a:ext cx="925650" cy="925650"/>
          </a:xfrm>
          <a:prstGeom prst="rect">
            <a:avLst/>
          </a:prstGeom>
          <a:noFill/>
          <a:ln>
            <a:noFill/>
          </a:ln>
        </p:spPr>
      </p:pic>
      <p:sp>
        <p:nvSpPr>
          <p:cNvPr id="58369" name="Rectangle 1"/>
          <p:cNvSpPr>
            <a:spLocks noChangeArrowheads="1"/>
          </p:cNvSpPr>
          <p:nvPr/>
        </p:nvSpPr>
        <p:spPr bwMode="auto">
          <a:xfrm>
            <a:off x="1184988" y="606490"/>
            <a:ext cx="7959012" cy="3939540"/>
          </a:xfrm>
          <a:prstGeom prst="rect">
            <a:avLst/>
          </a:prstGeom>
          <a:noFill/>
          <a:ln w="9525">
            <a:noFill/>
            <a:miter lim="800000"/>
            <a:headEnd/>
            <a:tailEnd/>
          </a:ln>
          <a:effectLst/>
        </p:spPr>
        <p:txBody>
          <a:bodyPr vert="horz" wrap="square" lIns="317400" tIns="0" rIns="91440" bIns="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tab pos="317500" algn="l"/>
              </a:tabLst>
            </a:pPr>
            <a:r>
              <a:rPr kumimoji="0" lang="en-US" sz="1600" b="1" i="0" u="none" strike="noStrike" cap="none" normalizeH="0" baseline="0" dirty="0" smtClean="0">
                <a:ln>
                  <a:noFill/>
                </a:ln>
                <a:solidFill>
                  <a:srgbClr val="FF0000"/>
                </a:solidFill>
                <a:effectLst/>
                <a:latin typeface="Arial" pitchFamily="34" charset="0"/>
                <a:ea typeface="Book Antiqua" pitchFamily="18" charset="0"/>
                <a:cs typeface="Calibri" pitchFamily="34" charset="0"/>
              </a:rPr>
              <a:t>Usual of General Errors are</a:t>
            </a:r>
            <a:endParaRPr kumimoji="0" lang="en-US" sz="1600" b="1" i="0" u="none" strike="noStrike" cap="none" normalizeH="0" baseline="0" dirty="0" smtClean="0">
              <a:ln>
                <a:noFill/>
              </a:ln>
              <a:solidFill>
                <a:schemeClr val="tx1"/>
              </a:solidFill>
              <a:effectLst/>
              <a:latin typeface="Arial" pitchFamily="34" charset="0"/>
              <a:ea typeface="Book Antiqua" pitchFamily="18" charset="0"/>
              <a:cs typeface="Book Antiqua" pitchFamily="18" charset="0"/>
            </a:endParaRPr>
          </a:p>
          <a:p>
            <a:pPr marL="457200" marR="0" lvl="1" indent="0" algn="l" defTabSz="914400" rtl="0" eaLnBrk="0" fontAlgn="base" latinLnBrk="0" hangingPunct="0">
              <a:lnSpc>
                <a:spcPct val="100000"/>
              </a:lnSpc>
              <a:spcBef>
                <a:spcPct val="0"/>
              </a:spcBef>
              <a:spcAft>
                <a:spcPct val="0"/>
              </a:spcAft>
              <a:buClrTx/>
              <a:buSzPct val="100000"/>
              <a:buFontTx/>
              <a:buAutoNum type="arabicPeriod"/>
              <a:tabLst>
                <a:tab pos="317500" algn="l"/>
              </a:tabLst>
            </a:pPr>
            <a:r>
              <a:rPr kumimoji="0" lang="en-US" sz="1600" b="0" i="0" u="none" strike="noStrike" cap="none" normalizeH="0" baseline="0" dirty="0" err="1" smtClean="0">
                <a:ln>
                  <a:noFill/>
                </a:ln>
                <a:solidFill>
                  <a:schemeClr val="tx1"/>
                </a:solidFill>
                <a:effectLst/>
                <a:latin typeface="Arial" pitchFamily="34" charset="0"/>
                <a:ea typeface="Arial" pitchFamily="34" charset="0"/>
                <a:cs typeface="Calibri" pitchFamily="34" charset="0"/>
              </a:rPr>
              <a:t>Overcasting</a:t>
            </a:r>
            <a:r>
              <a:rPr kumimoji="0" lang="en-US" sz="1600" b="0" i="0" u="none" strike="noStrike" cap="none" normalizeH="0" baseline="0" dirty="0" smtClean="0">
                <a:ln>
                  <a:noFill/>
                </a:ln>
                <a:solidFill>
                  <a:schemeClr val="tx1"/>
                </a:solidFill>
                <a:effectLst/>
                <a:latin typeface="Arial" pitchFamily="34" charset="0"/>
                <a:ea typeface="Arial" pitchFamily="34" charset="0"/>
                <a:cs typeface="Calibri" pitchFamily="34" charset="0"/>
              </a:rPr>
              <a:t> or </a:t>
            </a:r>
            <a:r>
              <a:rPr kumimoji="0" lang="en-US" sz="1600" b="0" i="0" u="none" strike="noStrike" cap="none" normalizeH="0" baseline="0" dirty="0" err="1" smtClean="0">
                <a:ln>
                  <a:noFill/>
                </a:ln>
                <a:solidFill>
                  <a:schemeClr val="tx1"/>
                </a:solidFill>
                <a:effectLst/>
                <a:latin typeface="Arial" pitchFamily="34" charset="0"/>
                <a:ea typeface="Arial" pitchFamily="34" charset="0"/>
                <a:cs typeface="Calibri" pitchFamily="34" charset="0"/>
              </a:rPr>
              <a:t>Undercasting</a:t>
            </a:r>
            <a:r>
              <a:rPr kumimoji="0" lang="en-US" sz="1600" b="0" i="0" u="none" strike="noStrike" cap="none" normalizeH="0" baseline="0" dirty="0" smtClean="0">
                <a:ln>
                  <a:noFill/>
                </a:ln>
                <a:solidFill>
                  <a:schemeClr val="tx1"/>
                </a:solidFill>
                <a:effectLst/>
                <a:latin typeface="Arial" pitchFamily="34" charset="0"/>
                <a:ea typeface="Arial" pitchFamily="34" charset="0"/>
                <a:cs typeface="Calibri" pitchFamily="34" charset="0"/>
              </a:rPr>
              <a:t> of Debit/Credit Column of Cash - Book.</a:t>
            </a: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a:p>
            <a:pPr marL="457200" marR="0" lvl="1" indent="0" algn="l" defTabSz="914400" rtl="0" eaLnBrk="0" fontAlgn="base" latinLnBrk="0" hangingPunct="0">
              <a:lnSpc>
                <a:spcPct val="100000"/>
              </a:lnSpc>
              <a:spcBef>
                <a:spcPct val="0"/>
              </a:spcBef>
              <a:spcAft>
                <a:spcPct val="0"/>
              </a:spcAft>
              <a:buClrTx/>
              <a:buSzPct val="100000"/>
              <a:buFontTx/>
              <a:buAutoNum type="arabicPeriod"/>
              <a:tabLst>
                <a:tab pos="317500" algn="l"/>
              </a:tabLst>
            </a:pPr>
            <a:r>
              <a:rPr kumimoji="0" lang="en-US" sz="1600" b="0" i="0" u="none" strike="noStrike" cap="none" normalizeH="0" baseline="0" dirty="0" err="1" smtClean="0">
                <a:ln>
                  <a:noFill/>
                </a:ln>
                <a:solidFill>
                  <a:schemeClr val="tx1"/>
                </a:solidFill>
                <a:effectLst/>
                <a:latin typeface="Arial" pitchFamily="34" charset="0"/>
                <a:ea typeface="Arial" pitchFamily="34" charset="0"/>
                <a:cs typeface="Calibri" pitchFamily="34" charset="0"/>
              </a:rPr>
              <a:t>Cheques</a:t>
            </a:r>
            <a:r>
              <a:rPr kumimoji="0" lang="en-US" sz="1600" b="0" i="0" u="none" strike="noStrike" cap="none" normalizeH="0" baseline="0" dirty="0" smtClean="0">
                <a:ln>
                  <a:noFill/>
                </a:ln>
                <a:solidFill>
                  <a:schemeClr val="tx1"/>
                </a:solidFill>
                <a:effectLst/>
                <a:latin typeface="Arial" pitchFamily="34" charset="0"/>
                <a:ea typeface="Arial" pitchFamily="34" charset="0"/>
                <a:cs typeface="Calibri" pitchFamily="34" charset="0"/>
              </a:rPr>
              <a:t> deposited or Issued but omitted to be entered in the Cash Book.</a:t>
            </a: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a:p>
            <a:pPr marL="457200" marR="0" lvl="1" indent="0" algn="l" defTabSz="914400" rtl="0" eaLnBrk="0" fontAlgn="base" latinLnBrk="0" hangingPunct="0">
              <a:lnSpc>
                <a:spcPct val="100000"/>
              </a:lnSpc>
              <a:spcBef>
                <a:spcPct val="0"/>
              </a:spcBef>
              <a:spcAft>
                <a:spcPct val="0"/>
              </a:spcAft>
              <a:buClrTx/>
              <a:buSzPct val="100000"/>
              <a:buFontTx/>
              <a:buAutoNum type="arabicPeriod"/>
              <a:tabLst>
                <a:tab pos="317500" algn="l"/>
              </a:tabLst>
            </a:pPr>
            <a:r>
              <a:rPr kumimoji="0" lang="en-US" sz="1600" b="0" i="0" u="none" strike="noStrike" cap="none" normalizeH="0" baseline="0" dirty="0" smtClean="0">
                <a:ln>
                  <a:noFill/>
                </a:ln>
                <a:solidFill>
                  <a:schemeClr val="tx1"/>
                </a:solidFill>
                <a:effectLst/>
                <a:latin typeface="Arial" pitchFamily="34" charset="0"/>
                <a:ea typeface="Arial" pitchFamily="34" charset="0"/>
                <a:cs typeface="Calibri" pitchFamily="34" charset="0"/>
              </a:rPr>
              <a:t>Incorrect amount (if any) entered in the Cash Book.</a:t>
            </a: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a:p>
            <a:pPr marL="457200" marR="0" lvl="1" indent="0" algn="l" defTabSz="914400" rtl="0" eaLnBrk="0" fontAlgn="base" latinLnBrk="0" hangingPunct="0">
              <a:lnSpc>
                <a:spcPct val="100000"/>
              </a:lnSpc>
              <a:spcBef>
                <a:spcPct val="0"/>
              </a:spcBef>
              <a:spcAft>
                <a:spcPct val="0"/>
              </a:spcAft>
              <a:buClrTx/>
              <a:buSzPct val="100000"/>
              <a:buFontTx/>
              <a:buAutoNum type="arabicPeriod"/>
              <a:tabLst>
                <a:tab pos="317500" algn="l"/>
              </a:tabLst>
            </a:pPr>
            <a:r>
              <a:rPr kumimoji="0" lang="en-US" sz="1600" b="0" i="0" u="none" strike="noStrike" cap="none" normalizeH="0" baseline="0" dirty="0" smtClean="0">
                <a:ln>
                  <a:noFill/>
                </a:ln>
                <a:solidFill>
                  <a:schemeClr val="tx1"/>
                </a:solidFill>
                <a:effectLst/>
                <a:latin typeface="Arial" pitchFamily="34" charset="0"/>
                <a:ea typeface="Arial" pitchFamily="34" charset="0"/>
                <a:cs typeface="Calibri" pitchFamily="34" charset="0"/>
              </a:rPr>
              <a:t>Entries on the correct side or in the wrong column of Cash Book.</a:t>
            </a: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a:p>
            <a:pPr marL="457200" marR="0" lvl="1" indent="0" algn="l" defTabSz="914400" rtl="0" eaLnBrk="0" fontAlgn="base" latinLnBrk="0" hangingPunct="0">
              <a:lnSpc>
                <a:spcPct val="100000"/>
              </a:lnSpc>
              <a:spcBef>
                <a:spcPct val="0"/>
              </a:spcBef>
              <a:spcAft>
                <a:spcPct val="0"/>
              </a:spcAft>
              <a:buClrTx/>
              <a:buSzPct val="100000"/>
              <a:buFontTx/>
              <a:buAutoNum type="arabicPeriod"/>
              <a:tabLst>
                <a:tab pos="317500" algn="l"/>
              </a:tabLst>
            </a:pPr>
            <a:r>
              <a:rPr kumimoji="0" lang="en-US" sz="1600" b="0" i="0" u="none" strike="noStrike" cap="none" normalizeH="0" baseline="0" dirty="0" smtClean="0">
                <a:ln>
                  <a:noFill/>
                </a:ln>
                <a:solidFill>
                  <a:schemeClr val="tx1"/>
                </a:solidFill>
                <a:effectLst/>
                <a:latin typeface="Arial" pitchFamily="34" charset="0"/>
                <a:ea typeface="Arial" pitchFamily="34" charset="0"/>
                <a:cs typeface="Calibri" pitchFamily="34" charset="0"/>
              </a:rPr>
              <a:t>Any amount recorded twice in the Cash Book.</a:t>
            </a:r>
          </a:p>
          <a:p>
            <a:pPr marL="457200" marR="0" lvl="1" indent="0" algn="l" defTabSz="914400" rtl="0" eaLnBrk="0" fontAlgn="base" latinLnBrk="0" hangingPunct="0">
              <a:lnSpc>
                <a:spcPct val="100000"/>
              </a:lnSpc>
              <a:spcBef>
                <a:spcPct val="0"/>
              </a:spcBef>
              <a:spcAft>
                <a:spcPct val="0"/>
              </a:spcAft>
              <a:buClrTx/>
              <a:buSzPct val="100000"/>
              <a:buFontTx/>
              <a:buAutoNum type="arabicPeriod"/>
              <a:tabLst>
                <a:tab pos="317500" algn="l"/>
              </a:tabLst>
            </a:pP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tab pos="317500" algn="l"/>
              </a:tabLst>
            </a:pPr>
            <a:r>
              <a:rPr kumimoji="0" lang="en-US" sz="1600" b="0" i="0" u="none" strike="noStrike" cap="none" normalizeH="0" baseline="0" dirty="0" smtClean="0">
                <a:ln>
                  <a:noFill/>
                </a:ln>
                <a:solidFill>
                  <a:schemeClr val="tx1"/>
                </a:solidFill>
                <a:effectLst/>
                <a:latin typeface="Arial" pitchFamily="34" charset="0"/>
                <a:ea typeface="Arial" pitchFamily="34" charset="0"/>
                <a:cs typeface="Calibri" pitchFamily="34" charset="0"/>
              </a:rPr>
              <a:t>Certain amounts for which Bank has debited our A/c will be recorded on the Credit side of Cash Book. Such items are</a:t>
            </a:r>
          </a:p>
          <a:p>
            <a:pPr marL="0" marR="0" lvl="0" indent="0" algn="l" defTabSz="914400" rtl="0" eaLnBrk="0" fontAlgn="base" latinLnBrk="0" hangingPunct="0">
              <a:lnSpc>
                <a:spcPct val="100000"/>
              </a:lnSpc>
              <a:spcBef>
                <a:spcPct val="0"/>
              </a:spcBef>
              <a:spcAft>
                <a:spcPct val="0"/>
              </a:spcAft>
              <a:buClrTx/>
              <a:buSzTx/>
              <a:buFontTx/>
              <a:buChar char="•"/>
              <a:tabLst>
                <a:tab pos="317500" algn="l"/>
              </a:tabLst>
            </a:pP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a:p>
            <a:pPr marL="457200" marR="0" lvl="1" indent="0" algn="l" defTabSz="914400" rtl="0" eaLnBrk="0" fontAlgn="base" latinLnBrk="0" hangingPunct="0">
              <a:lnSpc>
                <a:spcPct val="100000"/>
              </a:lnSpc>
              <a:spcBef>
                <a:spcPct val="0"/>
              </a:spcBef>
              <a:spcAft>
                <a:spcPct val="0"/>
              </a:spcAft>
              <a:buClrTx/>
              <a:buSzPct val="100000"/>
              <a:buFontTx/>
              <a:buAutoNum type="arabicPeriod"/>
              <a:tabLst>
                <a:tab pos="317500" algn="l"/>
              </a:tabLst>
            </a:pPr>
            <a:r>
              <a:rPr kumimoji="0" lang="en-US" sz="1600" b="0" i="0" u="none" strike="noStrike" cap="none" normalizeH="0" baseline="0" dirty="0" smtClean="0">
                <a:ln>
                  <a:noFill/>
                </a:ln>
                <a:solidFill>
                  <a:schemeClr val="tx1"/>
                </a:solidFill>
                <a:effectLst/>
                <a:latin typeface="Arial" pitchFamily="34" charset="0"/>
                <a:ea typeface="Arial" pitchFamily="34" charset="0"/>
                <a:cs typeface="Calibri" pitchFamily="34" charset="0"/>
              </a:rPr>
              <a:t>Interest charged by the bank on overdraft, etc.</a:t>
            </a: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a:p>
            <a:pPr marL="457200" marR="0" lvl="1" indent="0" algn="l" defTabSz="914400" rtl="0" eaLnBrk="0" fontAlgn="base" latinLnBrk="0" hangingPunct="0">
              <a:lnSpc>
                <a:spcPct val="100000"/>
              </a:lnSpc>
              <a:spcBef>
                <a:spcPct val="0"/>
              </a:spcBef>
              <a:spcAft>
                <a:spcPct val="0"/>
              </a:spcAft>
              <a:buClrTx/>
              <a:buSzPct val="100000"/>
              <a:buFontTx/>
              <a:buAutoNum type="arabicPeriod"/>
              <a:tabLst>
                <a:tab pos="317500" algn="l"/>
              </a:tabLst>
            </a:pPr>
            <a:r>
              <a:rPr kumimoji="0" lang="en-US" sz="1600" b="0" i="0" u="none" strike="noStrike" cap="none" normalizeH="0" baseline="0" dirty="0" smtClean="0">
                <a:ln>
                  <a:noFill/>
                </a:ln>
                <a:solidFill>
                  <a:schemeClr val="tx1"/>
                </a:solidFill>
                <a:effectLst/>
                <a:latin typeface="Arial" pitchFamily="34" charset="0"/>
                <a:ea typeface="Arial" pitchFamily="34" charset="0"/>
                <a:cs typeface="Calibri" pitchFamily="34" charset="0"/>
              </a:rPr>
              <a:t>Debits made by the bank for the bank charges, commission etc.</a:t>
            </a: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a:p>
            <a:pPr marL="457200" marR="0" lvl="1" indent="0" algn="l" defTabSz="914400" rtl="0" eaLnBrk="0" fontAlgn="base" latinLnBrk="0" hangingPunct="0">
              <a:lnSpc>
                <a:spcPct val="100000"/>
              </a:lnSpc>
              <a:spcBef>
                <a:spcPct val="0"/>
              </a:spcBef>
              <a:spcAft>
                <a:spcPct val="0"/>
              </a:spcAft>
              <a:buClrTx/>
              <a:buSzPct val="100000"/>
              <a:buFontTx/>
              <a:buAutoNum type="arabicPeriod"/>
              <a:tabLst>
                <a:tab pos="317500" algn="l"/>
              </a:tabLst>
            </a:pPr>
            <a:r>
              <a:rPr kumimoji="0" lang="en-US" sz="1600" b="0" i="0" u="none" strike="noStrike" cap="none" normalizeH="0" baseline="0" dirty="0" smtClean="0">
                <a:ln>
                  <a:noFill/>
                </a:ln>
                <a:solidFill>
                  <a:schemeClr val="tx1"/>
                </a:solidFill>
                <a:effectLst/>
                <a:latin typeface="Arial" pitchFamily="34" charset="0"/>
                <a:ea typeface="Arial" pitchFamily="34" charset="0"/>
                <a:cs typeface="Calibri" pitchFamily="34" charset="0"/>
              </a:rPr>
              <a:t>Direct payments made by the Bank on behalf of the A/c holder.</a:t>
            </a: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a:p>
            <a:pPr marL="457200" marR="0" lvl="1" indent="0" algn="l" defTabSz="914400" rtl="0" eaLnBrk="0" fontAlgn="base" latinLnBrk="0" hangingPunct="0">
              <a:lnSpc>
                <a:spcPct val="100000"/>
              </a:lnSpc>
              <a:spcBef>
                <a:spcPct val="0"/>
              </a:spcBef>
              <a:spcAft>
                <a:spcPct val="0"/>
              </a:spcAft>
              <a:buClrTx/>
              <a:buSzPct val="100000"/>
              <a:buFontTx/>
              <a:buAutoNum type="arabicPeriod"/>
              <a:tabLst>
                <a:tab pos="317500" algn="l"/>
              </a:tabLst>
            </a:pPr>
            <a:r>
              <a:rPr kumimoji="0" lang="en-US" sz="1600" b="0" i="0" u="none" strike="noStrike" cap="none" normalizeH="0" baseline="0" dirty="0" err="1" smtClean="0">
                <a:ln>
                  <a:noFill/>
                </a:ln>
                <a:solidFill>
                  <a:schemeClr val="tx1"/>
                </a:solidFill>
                <a:effectLst/>
                <a:latin typeface="Arial" pitchFamily="34" charset="0"/>
                <a:ea typeface="Arial" pitchFamily="34" charset="0"/>
                <a:cs typeface="Calibri" pitchFamily="34" charset="0"/>
              </a:rPr>
              <a:t>Cheques</a:t>
            </a:r>
            <a:r>
              <a:rPr kumimoji="0" lang="en-US" sz="1600" b="0" i="0" u="none" strike="noStrike" cap="none" normalizeH="0" baseline="0" dirty="0" smtClean="0">
                <a:ln>
                  <a:noFill/>
                </a:ln>
                <a:solidFill>
                  <a:schemeClr val="tx1"/>
                </a:solidFill>
                <a:effectLst/>
                <a:latin typeface="Arial" pitchFamily="34" charset="0"/>
                <a:ea typeface="Arial" pitchFamily="34" charset="0"/>
                <a:cs typeface="Calibri" pitchFamily="34" charset="0"/>
              </a:rPr>
              <a:t> sent for collection but </a:t>
            </a:r>
            <a:r>
              <a:rPr kumimoji="0" lang="en-US" sz="1600" b="0" i="0" u="none" strike="noStrike" cap="none" normalizeH="0" baseline="0" dirty="0" err="1" smtClean="0">
                <a:ln>
                  <a:noFill/>
                </a:ln>
                <a:solidFill>
                  <a:schemeClr val="tx1"/>
                </a:solidFill>
                <a:effectLst/>
                <a:latin typeface="Arial" pitchFamily="34" charset="0"/>
                <a:ea typeface="Arial" pitchFamily="34" charset="0"/>
                <a:cs typeface="Calibri" pitchFamily="34" charset="0"/>
              </a:rPr>
              <a:t>dishonoured</a:t>
            </a:r>
            <a:r>
              <a:rPr kumimoji="0" lang="en-US" sz="1600" b="0" i="0" u="none" strike="noStrike" cap="none" normalizeH="0" baseline="0" dirty="0" smtClean="0">
                <a:ln>
                  <a:noFill/>
                </a:ln>
                <a:solidFill>
                  <a:schemeClr val="tx1"/>
                </a:solidFill>
                <a:effectLst/>
                <a:latin typeface="Arial" pitchFamily="34" charset="0"/>
                <a:ea typeface="Arial" pitchFamily="34" charset="0"/>
                <a:cs typeface="Calibri" pitchFamily="34" charset="0"/>
              </a:rPr>
              <a:t>.</a:t>
            </a: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tab pos="317500" algn="l"/>
              </a:tabLst>
            </a:pPr>
            <a:r>
              <a:rPr kumimoji="0" lang="en-US" sz="1600" b="0" i="0" u="none" strike="noStrike" cap="none" normalizeH="0" baseline="0" dirty="0" smtClean="0">
                <a:ln>
                  <a:noFill/>
                </a:ln>
                <a:solidFill>
                  <a:schemeClr val="tx1"/>
                </a:solidFill>
                <a:effectLst/>
                <a:latin typeface="Arial" pitchFamily="34" charset="0"/>
                <a:ea typeface="Arial" pitchFamily="34" charset="0"/>
                <a:cs typeface="Calibri" pitchFamily="34" charset="0"/>
              </a:rPr>
              <a:t>Cash Book is then balanced: and the new Balance of the Cash book is taken as the starting point for preparing the B.R. Statement.</a:t>
            </a: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75"/>
        <p:cNvGrpSpPr/>
        <p:nvPr/>
      </p:nvGrpSpPr>
      <p:grpSpPr>
        <a:xfrm>
          <a:off x="0" y="0"/>
          <a:ext cx="0" cy="0"/>
          <a:chOff x="0" y="0"/>
          <a:chExt cx="0" cy="0"/>
        </a:xfrm>
      </p:grpSpPr>
      <p:pic>
        <p:nvPicPr>
          <p:cNvPr id="76" name="Google Shape;76;p16"/>
          <p:cNvPicPr preferRelativeResize="0"/>
          <p:nvPr/>
        </p:nvPicPr>
        <p:blipFill rotWithShape="1">
          <a:blip r:embed="rId3">
            <a:alphaModFix/>
          </a:blip>
          <a:srcRect/>
          <a:stretch/>
        </p:blipFill>
        <p:spPr>
          <a:xfrm>
            <a:off x="8210550" y="4199975"/>
            <a:ext cx="925650" cy="925650"/>
          </a:xfrm>
          <a:prstGeom prst="rect">
            <a:avLst/>
          </a:prstGeom>
          <a:noFill/>
          <a:ln>
            <a:noFill/>
          </a:ln>
        </p:spPr>
      </p:pic>
      <p:sp>
        <p:nvSpPr>
          <p:cNvPr id="54273" name="Rectangle 1"/>
          <p:cNvSpPr>
            <a:spLocks noChangeArrowheads="1"/>
          </p:cNvSpPr>
          <p:nvPr/>
        </p:nvSpPr>
        <p:spPr bwMode="auto">
          <a:xfrm>
            <a:off x="1352938" y="541176"/>
            <a:ext cx="7791061" cy="3503185"/>
          </a:xfrm>
          <a:prstGeom prst="rect">
            <a:avLst/>
          </a:prstGeom>
          <a:noFill/>
          <a:ln w="9525">
            <a:noFill/>
            <a:miter lim="800000"/>
            <a:headEnd/>
            <a:tailEnd/>
          </a:ln>
          <a:effectLst/>
        </p:spPr>
        <p:txBody>
          <a:bodyPr vert="horz" wrap="square" lIns="63480" tIns="55545" rIns="91440" bIns="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600" b="1" i="0" u="none" strike="noStrike" cap="none" normalizeH="0" baseline="0" dirty="0" smtClean="0">
                <a:ln>
                  <a:noFill/>
                </a:ln>
                <a:solidFill>
                  <a:srgbClr val="FF0000"/>
                </a:solidFill>
                <a:effectLst/>
                <a:latin typeface="Arial" pitchFamily="34" charset="0"/>
                <a:ea typeface="Arial" pitchFamily="34" charset="0"/>
                <a:cs typeface="Calibri" pitchFamily="34" charset="0"/>
              </a:rPr>
              <a:t>Important:</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600" b="1" i="0" u="none" strike="noStrike" cap="none" normalizeH="0" baseline="0" dirty="0" smtClean="0">
              <a:ln>
                <a:noFill/>
              </a:ln>
              <a:solidFill>
                <a:srgbClr val="FF0000"/>
              </a:solidFill>
              <a:effectLst/>
              <a:latin typeface="Arial" pitchFamily="34" charset="0"/>
              <a:ea typeface="Arial" pitchFamily="34" charset="0"/>
              <a:cs typeface="Calibri"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US" sz="1600" b="1" i="0" u="none" strike="noStrike" cap="none" normalizeH="0" baseline="0" dirty="0" smtClean="0">
                <a:ln>
                  <a:noFill/>
                </a:ln>
                <a:solidFill>
                  <a:schemeClr val="tx1"/>
                </a:solidFill>
                <a:effectLst/>
                <a:latin typeface="Arial" pitchFamily="34" charset="0"/>
                <a:ea typeface="Arial" pitchFamily="34" charset="0"/>
                <a:cs typeface="Calibri" pitchFamily="34" charset="0"/>
              </a:rPr>
              <a:t> </a:t>
            </a:r>
            <a:r>
              <a:rPr kumimoji="0" lang="en-US" sz="1600" b="0" i="0" u="none" strike="noStrike" cap="none" normalizeH="0" baseline="0" dirty="0" smtClean="0">
                <a:ln>
                  <a:noFill/>
                </a:ln>
                <a:solidFill>
                  <a:schemeClr val="tx1"/>
                </a:solidFill>
                <a:effectLst/>
                <a:latin typeface="Arial" pitchFamily="34" charset="0"/>
                <a:ea typeface="Arial" pitchFamily="34" charset="0"/>
                <a:cs typeface="Calibri" pitchFamily="34" charset="0"/>
              </a:rPr>
              <a:t>It should be noted that the following items must not be recorded in the Amended Cash Book.</a:t>
            </a: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sz="1600" b="0" i="0" u="none" strike="noStrike" cap="none" normalizeH="0" baseline="0" dirty="0" err="1" smtClean="0">
                <a:ln>
                  <a:noFill/>
                </a:ln>
                <a:solidFill>
                  <a:schemeClr val="tx1"/>
                </a:solidFill>
                <a:effectLst/>
                <a:latin typeface="Arial" pitchFamily="34" charset="0"/>
                <a:ea typeface="Arial" pitchFamily="34" charset="0"/>
                <a:cs typeface="Calibri" pitchFamily="34" charset="0"/>
              </a:rPr>
              <a:t>Cheques</a:t>
            </a:r>
            <a:r>
              <a:rPr kumimoji="0" lang="en-US" sz="1600" b="0" i="0" u="none" strike="noStrike" cap="none" normalizeH="0" baseline="0" dirty="0" smtClean="0">
                <a:ln>
                  <a:noFill/>
                </a:ln>
                <a:solidFill>
                  <a:schemeClr val="tx1"/>
                </a:solidFill>
                <a:effectLst/>
                <a:latin typeface="Arial" pitchFamily="34" charset="0"/>
                <a:ea typeface="Arial" pitchFamily="34" charset="0"/>
                <a:cs typeface="Calibri" pitchFamily="34" charset="0"/>
              </a:rPr>
              <a:t> deposited into the Bank but not yet credited by the Bank. </a:t>
            </a: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sz="1600" b="0" i="0" u="none" strike="noStrike" cap="none" normalizeH="0" baseline="0" dirty="0" err="1" smtClean="0">
                <a:ln>
                  <a:noFill/>
                </a:ln>
                <a:solidFill>
                  <a:schemeClr val="tx1"/>
                </a:solidFill>
                <a:effectLst/>
                <a:latin typeface="Arial" pitchFamily="34" charset="0"/>
                <a:ea typeface="Arial" pitchFamily="34" charset="0"/>
                <a:cs typeface="Calibri" pitchFamily="34" charset="0"/>
              </a:rPr>
              <a:t>Cheques</a:t>
            </a:r>
            <a:r>
              <a:rPr kumimoji="0" lang="en-US" sz="1600" b="0" i="0" u="none" strike="noStrike" cap="none" normalizeH="0" baseline="0" dirty="0" smtClean="0">
                <a:ln>
                  <a:noFill/>
                </a:ln>
                <a:solidFill>
                  <a:schemeClr val="tx1"/>
                </a:solidFill>
                <a:effectLst/>
                <a:latin typeface="Arial" pitchFamily="34" charset="0"/>
                <a:ea typeface="Arial" pitchFamily="34" charset="0"/>
                <a:cs typeface="Calibri" pitchFamily="34" charset="0"/>
              </a:rPr>
              <a:t> Issued but yet not presented for payment.</a:t>
            </a: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sz="1600" b="0" i="0" u="none" strike="noStrike" cap="none" normalizeH="0" baseline="0" dirty="0" smtClean="0">
                <a:ln>
                  <a:noFill/>
                </a:ln>
                <a:solidFill>
                  <a:schemeClr val="tx1"/>
                </a:solidFill>
                <a:effectLst/>
                <a:latin typeface="Arial" pitchFamily="34" charset="0"/>
                <a:ea typeface="Arial" pitchFamily="34" charset="0"/>
                <a:cs typeface="Calibri" pitchFamily="34" charset="0"/>
              </a:rPr>
              <a:t>Any wrong Entry in Pass Book.</a:t>
            </a:r>
          </a:p>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sz="1600" b="1" i="0" u="none" strike="noStrike" cap="none" normalizeH="0" baseline="0" dirty="0" smtClean="0">
              <a:ln>
                <a:noFill/>
              </a:ln>
              <a:solidFill>
                <a:schemeClr val="tx1"/>
              </a:solidFill>
              <a:effectLst/>
              <a:latin typeface="Arial" pitchFamily="34" charset="0"/>
              <a:ea typeface="Book Antiqua" pitchFamily="18" charset="0"/>
              <a:cs typeface="Book Antiqua"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600" b="1" i="0" u="none" strike="noStrike" cap="none" normalizeH="0" baseline="0" dirty="0" smtClean="0">
                <a:ln>
                  <a:noFill/>
                </a:ln>
                <a:solidFill>
                  <a:srgbClr val="FF0000"/>
                </a:solidFill>
                <a:effectLst/>
                <a:latin typeface="Arial" pitchFamily="34" charset="0"/>
                <a:ea typeface="Book Antiqua" pitchFamily="18" charset="0"/>
                <a:cs typeface="Calibri" pitchFamily="34" charset="0"/>
              </a:rPr>
              <a:t>Points to Remember</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600" b="1" i="0" u="none" strike="noStrike" cap="none" normalizeH="0" baseline="0" dirty="0" smtClean="0">
              <a:ln>
                <a:noFill/>
              </a:ln>
              <a:solidFill>
                <a:schemeClr val="tx1"/>
              </a:solidFill>
              <a:effectLst/>
              <a:latin typeface="Arial" pitchFamily="34" charset="0"/>
              <a:ea typeface="Book Antiqua" pitchFamily="18" charset="0"/>
              <a:cs typeface="Book Antiqua" pitchFamily="18"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sz="1600" b="0" i="0" u="none" strike="noStrike" cap="none" normalizeH="0" baseline="0" dirty="0" smtClean="0">
                <a:ln>
                  <a:noFill/>
                </a:ln>
                <a:solidFill>
                  <a:schemeClr val="tx1"/>
                </a:solidFill>
                <a:effectLst/>
                <a:latin typeface="Arial" pitchFamily="34" charset="0"/>
                <a:ea typeface="Arial" pitchFamily="34" charset="0"/>
                <a:cs typeface="Calibri" pitchFamily="34" charset="0"/>
              </a:rPr>
              <a:t>Amended or adjusted Cash Book is started with the given balance of bank as per Cash Book.</a:t>
            </a: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sz="1600" b="0" i="0" u="none" strike="noStrike" cap="none" normalizeH="0" baseline="0" dirty="0" smtClean="0">
                <a:ln>
                  <a:noFill/>
                </a:ln>
                <a:solidFill>
                  <a:schemeClr val="tx1"/>
                </a:solidFill>
                <a:effectLst/>
                <a:latin typeface="Arial" pitchFamily="34" charset="0"/>
                <a:ea typeface="Arial" pitchFamily="34" charset="0"/>
                <a:cs typeface="Calibri" pitchFamily="34" charset="0"/>
              </a:rPr>
              <a:t>Closing Balance of the adjusted Cash Book is the opening balance of bank Reconciliations statement.</a:t>
            </a: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75"/>
        <p:cNvGrpSpPr/>
        <p:nvPr/>
      </p:nvGrpSpPr>
      <p:grpSpPr>
        <a:xfrm>
          <a:off x="0" y="0"/>
          <a:ext cx="0" cy="0"/>
          <a:chOff x="0" y="0"/>
          <a:chExt cx="0" cy="0"/>
        </a:xfrm>
      </p:grpSpPr>
      <p:pic>
        <p:nvPicPr>
          <p:cNvPr id="76" name="Google Shape;76;p16"/>
          <p:cNvPicPr preferRelativeResize="0"/>
          <p:nvPr/>
        </p:nvPicPr>
        <p:blipFill rotWithShape="1">
          <a:blip r:embed="rId3">
            <a:alphaModFix/>
          </a:blip>
          <a:srcRect/>
          <a:stretch/>
        </p:blipFill>
        <p:spPr>
          <a:xfrm>
            <a:off x="8210550" y="4199975"/>
            <a:ext cx="925650" cy="925650"/>
          </a:xfrm>
          <a:prstGeom prst="rect">
            <a:avLst/>
          </a:prstGeom>
          <a:noFill/>
          <a:ln>
            <a:noFill/>
          </a:ln>
        </p:spPr>
      </p:pic>
      <p:sp>
        <p:nvSpPr>
          <p:cNvPr id="77" name="Google Shape;77;p16"/>
          <p:cNvSpPr txBox="1"/>
          <p:nvPr/>
        </p:nvSpPr>
        <p:spPr>
          <a:xfrm>
            <a:off x="621425" y="743500"/>
            <a:ext cx="7801200" cy="3562200"/>
          </a:xfrm>
          <a:prstGeom prst="rect">
            <a:avLst/>
          </a:prstGeom>
          <a:noFill/>
          <a:ln>
            <a:noFill/>
          </a:ln>
        </p:spPr>
        <p:txBody>
          <a:bodyPr spcFirstLastPara="1" wrap="square" lIns="91425" tIns="91425" rIns="91425" bIns="91425" anchor="ctr" anchorCtr="0">
            <a:noAutofit/>
          </a:bodyPr>
          <a:lstStyle/>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a:solidFill>
                  <a:srgbClr val="000000"/>
                </a:solidFill>
                <a:latin typeface="Arial"/>
                <a:ea typeface="Arial"/>
                <a:cs typeface="Arial"/>
                <a:sym typeface="Arial"/>
              </a:rPr>
              <a:t>THANKING YOU</a:t>
            </a:r>
            <a:endParaRPr sz="4000" b="1" i="0" u="none" strike="noStrike" cap="none">
              <a:solidFill>
                <a:srgbClr val="000000"/>
              </a:solidFill>
              <a:latin typeface="Arial"/>
              <a:ea typeface="Arial"/>
              <a:cs typeface="Arial"/>
              <a:sym typeface="Arial"/>
            </a:endParaRPr>
          </a:p>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a:solidFill>
                  <a:srgbClr val="FF0000"/>
                </a:solidFill>
                <a:latin typeface="Arial"/>
                <a:ea typeface="Arial"/>
                <a:cs typeface="Arial"/>
                <a:sym typeface="Arial"/>
              </a:rPr>
              <a:t>ODM EDUCATIONAL GROUP</a:t>
            </a:r>
            <a:endParaRPr sz="4000" b="1" i="0" u="none" strike="noStrike" cap="none">
              <a:solidFill>
                <a:srgbClr val="FF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4" name="Google Shape;54;p13"/>
          <p:cNvPicPr preferRelativeResize="0"/>
          <p:nvPr/>
        </p:nvPicPr>
        <p:blipFill rotWithShape="1">
          <a:blip r:embed="rId3">
            <a:alphaModFix/>
          </a:blip>
          <a:srcRect/>
          <a:stretch/>
        </p:blipFill>
        <p:spPr>
          <a:xfrm>
            <a:off x="0" y="3777622"/>
            <a:ext cx="9144000" cy="1365879"/>
          </a:xfrm>
          <a:prstGeom prst="rect">
            <a:avLst/>
          </a:prstGeom>
          <a:noFill/>
          <a:ln>
            <a:noFill/>
          </a:ln>
        </p:spPr>
      </p:pic>
      <p:pic>
        <p:nvPicPr>
          <p:cNvPr id="55" name="Google Shape;55;p13"/>
          <p:cNvPicPr preferRelativeResize="0"/>
          <p:nvPr/>
        </p:nvPicPr>
        <p:blipFill rotWithShape="1">
          <a:blip r:embed="rId4">
            <a:alphaModFix/>
          </a:blip>
          <a:srcRect/>
          <a:stretch/>
        </p:blipFill>
        <p:spPr>
          <a:xfrm>
            <a:off x="7904902" y="105701"/>
            <a:ext cx="1170475" cy="1170475"/>
          </a:xfrm>
          <a:prstGeom prst="rect">
            <a:avLst/>
          </a:prstGeom>
          <a:noFill/>
          <a:ln>
            <a:noFill/>
          </a:ln>
        </p:spPr>
      </p:pic>
      <p:sp>
        <p:nvSpPr>
          <p:cNvPr id="56" name="Google Shape;56;p13"/>
          <p:cNvSpPr txBox="1"/>
          <p:nvPr/>
        </p:nvSpPr>
        <p:spPr>
          <a:xfrm>
            <a:off x="222675" y="1606350"/>
            <a:ext cx="8763000" cy="1930800"/>
          </a:xfrm>
          <a:prstGeom prst="rect">
            <a:avLst/>
          </a:prstGeom>
          <a:noFill/>
          <a:ln>
            <a:noFill/>
          </a:ln>
        </p:spPr>
        <p:txBody>
          <a:bodyPr spcFirstLastPara="1" wrap="square" lIns="91425" tIns="91425" rIns="91425" bIns="91425" anchor="t" anchorCtr="0">
            <a:noAutofit/>
          </a:bodyPr>
          <a:lstStyle/>
          <a:p>
            <a:pPr marL="0" marR="0" lvl="0" indent="0" algn="ctr" rtl="0">
              <a:lnSpc>
                <a:spcPct val="100000"/>
              </a:lnSpc>
              <a:spcBef>
                <a:spcPts val="0"/>
              </a:spcBef>
              <a:spcAft>
                <a:spcPts val="0"/>
              </a:spcAft>
              <a:buClr>
                <a:srgbClr val="000000"/>
              </a:buClr>
              <a:buSzPts val="3100"/>
              <a:buFont typeface="Arial"/>
              <a:buNone/>
            </a:pPr>
            <a:endParaRPr lang="en-US" sz="2900" b="1" dirty="0" smtClean="0">
              <a:solidFill>
                <a:srgbClr val="FF0000"/>
              </a:solidFill>
              <a:latin typeface="Calibri"/>
              <a:ea typeface="Calibri"/>
              <a:cs typeface="Calibri"/>
              <a:sym typeface="Calibri"/>
            </a:endParaRPr>
          </a:p>
          <a:p>
            <a:pPr marL="0" marR="0" lvl="0" indent="0" algn="ctr" rtl="0">
              <a:lnSpc>
                <a:spcPct val="100000"/>
              </a:lnSpc>
              <a:spcBef>
                <a:spcPts val="0"/>
              </a:spcBef>
              <a:spcAft>
                <a:spcPts val="0"/>
              </a:spcAft>
              <a:buClr>
                <a:srgbClr val="000000"/>
              </a:buClr>
              <a:buSzPts val="3100"/>
              <a:buFont typeface="Arial"/>
              <a:buNone/>
            </a:pPr>
            <a:r>
              <a:rPr lang="en-IN" sz="2900" b="1" dirty="0" smtClean="0">
                <a:solidFill>
                  <a:srgbClr val="FF0000"/>
                </a:solidFill>
                <a:latin typeface="Calibri"/>
                <a:ea typeface="Calibri"/>
                <a:cs typeface="Calibri"/>
                <a:sym typeface="Calibri"/>
              </a:rPr>
              <a:t>BANK RECONCILIATION STATEMENT</a:t>
            </a:r>
            <a:endParaRPr sz="2900" b="1" i="0" u="none" strike="noStrike" cap="none">
              <a:solidFill>
                <a:srgbClr val="FF0000"/>
              </a:solidFill>
              <a:latin typeface="Calibri"/>
              <a:ea typeface="Calibri"/>
              <a:cs typeface="Calibri"/>
              <a:sym typeface="Calibri"/>
            </a:endParaRPr>
          </a:p>
        </p:txBody>
      </p:sp>
      <p:sp>
        <p:nvSpPr>
          <p:cNvPr id="57" name="Google Shape;57;p13"/>
          <p:cNvSpPr txBox="1"/>
          <p:nvPr/>
        </p:nvSpPr>
        <p:spPr>
          <a:xfrm>
            <a:off x="2222175" y="2571738"/>
            <a:ext cx="6361988" cy="9669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b="1" dirty="0"/>
              <a:t>SUBJECT : </a:t>
            </a:r>
            <a:r>
              <a:rPr lang="en" b="1" dirty="0" smtClean="0"/>
              <a:t>ACCOUNTANCY</a:t>
            </a:r>
            <a:endParaRPr b="1"/>
          </a:p>
          <a:p>
            <a:pPr marL="0" lvl="0" indent="0" algn="l" rtl="0">
              <a:spcBef>
                <a:spcPts val="0"/>
              </a:spcBef>
              <a:spcAft>
                <a:spcPts val="0"/>
              </a:spcAft>
              <a:buNone/>
            </a:pPr>
            <a:r>
              <a:rPr lang="en" b="1" dirty="0"/>
              <a:t>CHAPTER </a:t>
            </a:r>
            <a:r>
              <a:rPr lang="en" b="1" dirty="0" smtClean="0"/>
              <a:t>NUMBER:5</a:t>
            </a:r>
            <a:endParaRPr b="1"/>
          </a:p>
          <a:p>
            <a:pPr marL="0" lvl="0" indent="0" algn="l" rtl="0">
              <a:spcBef>
                <a:spcPts val="0"/>
              </a:spcBef>
              <a:spcAft>
                <a:spcPts val="0"/>
              </a:spcAft>
              <a:buNone/>
            </a:pPr>
            <a:r>
              <a:rPr lang="en" b="1" dirty="0"/>
              <a:t>CHAPTER NAME </a:t>
            </a:r>
            <a:r>
              <a:rPr lang="en" b="1" dirty="0" smtClean="0"/>
              <a:t>: BANK RECONCILIATION STATEMENT</a:t>
            </a:r>
            <a:endParaRPr lang="en" b="1" dirty="0" smtClean="0"/>
          </a:p>
          <a:p>
            <a:pPr marL="0" lvl="0" indent="0" algn="l" rtl="0">
              <a:spcBef>
                <a:spcPts val="0"/>
              </a:spcBef>
              <a:spcAft>
                <a:spcPts val="0"/>
              </a:spcAft>
              <a:buNone/>
            </a:pPr>
            <a:r>
              <a:rPr lang="en" b="1" dirty="0" smtClean="0"/>
              <a:t>CLASS-55</a:t>
            </a:r>
            <a:endParaRPr b="1"/>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Google Shape;55;p13"/>
          <p:cNvPicPr preferRelativeResize="0"/>
          <p:nvPr/>
        </p:nvPicPr>
        <p:blipFill rotWithShape="1">
          <a:blip r:embed="rId2">
            <a:alphaModFix/>
          </a:blip>
          <a:srcRect/>
          <a:stretch/>
        </p:blipFill>
        <p:spPr>
          <a:xfrm>
            <a:off x="7102469" y="3548697"/>
            <a:ext cx="1170475" cy="1170475"/>
          </a:xfrm>
          <a:prstGeom prst="rect">
            <a:avLst/>
          </a:prstGeom>
          <a:noFill/>
          <a:ln>
            <a:noFill/>
          </a:ln>
        </p:spPr>
      </p:pic>
      <p:graphicFrame>
        <p:nvGraphicFramePr>
          <p:cNvPr id="5" name="Table 4"/>
          <p:cNvGraphicFramePr>
            <a:graphicFrameLocks noGrp="1"/>
          </p:cNvGraphicFramePr>
          <p:nvPr/>
        </p:nvGraphicFramePr>
        <p:xfrm>
          <a:off x="1558212" y="1374983"/>
          <a:ext cx="6647809" cy="2655841"/>
        </p:xfrm>
        <a:graphic>
          <a:graphicData uri="http://schemas.openxmlformats.org/drawingml/2006/table">
            <a:tbl>
              <a:tblPr/>
              <a:tblGrid>
                <a:gridCol w="647021"/>
                <a:gridCol w="6000788"/>
              </a:tblGrid>
              <a:tr h="543970">
                <a:tc>
                  <a:txBody>
                    <a:bodyPr/>
                    <a:lstStyle/>
                    <a:p>
                      <a:pPr marL="127000">
                        <a:lnSpc>
                          <a:spcPts val="1330"/>
                        </a:lnSpc>
                        <a:spcAft>
                          <a:spcPts val="0"/>
                        </a:spcAft>
                      </a:pPr>
                      <a:r>
                        <a:rPr lang="en-US" sz="1800" dirty="0">
                          <a:solidFill>
                            <a:srgbClr val="292425"/>
                          </a:solidFill>
                          <a:latin typeface="Calibri"/>
                          <a:ea typeface="Times New Roman"/>
                          <a:cs typeface="Calibri"/>
                        </a:rPr>
                        <a:t>(</a:t>
                      </a:r>
                      <a:r>
                        <a:rPr lang="en-US" sz="1800" dirty="0" err="1">
                          <a:solidFill>
                            <a:srgbClr val="292425"/>
                          </a:solidFill>
                          <a:latin typeface="Calibri"/>
                          <a:ea typeface="Times New Roman"/>
                          <a:cs typeface="Calibri"/>
                        </a:rPr>
                        <a:t>i</a:t>
                      </a:r>
                      <a:r>
                        <a:rPr lang="en-US" sz="1800" dirty="0">
                          <a:solidFill>
                            <a:srgbClr val="292425"/>
                          </a:solidFill>
                          <a:latin typeface="Calibri"/>
                          <a:ea typeface="Times New Roman"/>
                          <a:cs typeface="Calibri"/>
                        </a:rPr>
                        <a:t>)</a:t>
                      </a:r>
                      <a:endParaRPr lang="en-US" sz="1800" dirty="0">
                        <a:latin typeface="Times New Roman"/>
                        <a:ea typeface="Times New Roman"/>
                      </a:endParaRPr>
                    </a:p>
                  </a:txBody>
                  <a:tcPr marL="0" marR="0" marT="0" marB="0">
                    <a:lnL>
                      <a:noFill/>
                    </a:lnL>
                    <a:lnR>
                      <a:noFill/>
                    </a:lnR>
                    <a:lnT>
                      <a:noFill/>
                    </a:lnT>
                    <a:lnB>
                      <a:noFill/>
                    </a:lnB>
                  </a:tcPr>
                </a:tc>
                <a:tc>
                  <a:txBody>
                    <a:bodyPr/>
                    <a:lstStyle/>
                    <a:p>
                      <a:pPr marL="104775">
                        <a:lnSpc>
                          <a:spcPts val="1330"/>
                        </a:lnSpc>
                        <a:spcAft>
                          <a:spcPts val="0"/>
                        </a:spcAft>
                      </a:pPr>
                      <a:r>
                        <a:rPr lang="en-US" sz="1800">
                          <a:solidFill>
                            <a:srgbClr val="292425"/>
                          </a:solidFill>
                          <a:latin typeface="Calibri"/>
                          <a:ea typeface="Times New Roman"/>
                          <a:cs typeface="Calibri"/>
                        </a:rPr>
                        <a:t>Balance as per cash book Rs 3,200</a:t>
                      </a:r>
                      <a:endParaRPr lang="en-US" sz="1800">
                        <a:latin typeface="Times New Roman"/>
                        <a:ea typeface="Times New Roman"/>
                      </a:endParaRPr>
                    </a:p>
                  </a:txBody>
                  <a:tcPr marL="0" marR="0" marT="0" marB="0">
                    <a:lnL>
                      <a:noFill/>
                    </a:lnL>
                    <a:lnR>
                      <a:noFill/>
                    </a:lnR>
                    <a:lnT>
                      <a:noFill/>
                    </a:lnT>
                    <a:lnB>
                      <a:noFill/>
                    </a:lnB>
                  </a:tcPr>
                </a:tc>
              </a:tr>
              <a:tr h="637466">
                <a:tc>
                  <a:txBody>
                    <a:bodyPr/>
                    <a:lstStyle/>
                    <a:p>
                      <a:pPr marL="127000">
                        <a:lnSpc>
                          <a:spcPct val="115000"/>
                        </a:lnSpc>
                        <a:spcBef>
                          <a:spcPts val="225"/>
                        </a:spcBef>
                        <a:spcAft>
                          <a:spcPts val="0"/>
                        </a:spcAft>
                      </a:pPr>
                      <a:r>
                        <a:rPr lang="en-US" sz="1800">
                          <a:solidFill>
                            <a:srgbClr val="292425"/>
                          </a:solidFill>
                          <a:latin typeface="Calibri"/>
                          <a:ea typeface="Times New Roman"/>
                          <a:cs typeface="Calibri"/>
                        </a:rPr>
                        <a:t>(ii)</a:t>
                      </a:r>
                      <a:endParaRPr lang="en-US" sz="1800">
                        <a:latin typeface="Times New Roman"/>
                        <a:ea typeface="Times New Roman"/>
                      </a:endParaRPr>
                    </a:p>
                  </a:txBody>
                  <a:tcPr marL="0" marR="0" marT="0" marB="0">
                    <a:lnL>
                      <a:noFill/>
                    </a:lnL>
                    <a:lnR>
                      <a:noFill/>
                    </a:lnR>
                    <a:lnT>
                      <a:noFill/>
                    </a:lnT>
                    <a:lnB>
                      <a:noFill/>
                    </a:lnB>
                  </a:tcPr>
                </a:tc>
                <a:tc>
                  <a:txBody>
                    <a:bodyPr/>
                    <a:lstStyle/>
                    <a:p>
                      <a:pPr marL="104775">
                        <a:lnSpc>
                          <a:spcPct val="115000"/>
                        </a:lnSpc>
                        <a:spcBef>
                          <a:spcPts val="225"/>
                        </a:spcBef>
                        <a:spcAft>
                          <a:spcPts val="0"/>
                        </a:spcAft>
                      </a:pPr>
                      <a:r>
                        <a:rPr lang="en-US" sz="1800" dirty="0" err="1">
                          <a:solidFill>
                            <a:srgbClr val="292425"/>
                          </a:solidFill>
                          <a:latin typeface="Calibri"/>
                          <a:ea typeface="Times New Roman"/>
                          <a:cs typeface="Calibri"/>
                        </a:rPr>
                        <a:t>Cheque</a:t>
                      </a:r>
                      <a:r>
                        <a:rPr lang="en-US" sz="1800" dirty="0">
                          <a:solidFill>
                            <a:srgbClr val="292425"/>
                          </a:solidFill>
                          <a:latin typeface="Calibri"/>
                          <a:ea typeface="Times New Roman"/>
                          <a:cs typeface="Calibri"/>
                        </a:rPr>
                        <a:t> issued but not presented for payment Rs 1,800</a:t>
                      </a:r>
                      <a:endParaRPr lang="en-US" sz="1800" dirty="0">
                        <a:latin typeface="Times New Roman"/>
                        <a:ea typeface="Times New Roman"/>
                      </a:endParaRPr>
                    </a:p>
                  </a:txBody>
                  <a:tcPr marL="0" marR="0" marT="0" marB="0">
                    <a:lnL>
                      <a:noFill/>
                    </a:lnL>
                    <a:lnR>
                      <a:noFill/>
                    </a:lnR>
                    <a:lnT>
                      <a:noFill/>
                    </a:lnT>
                    <a:lnB>
                      <a:noFill/>
                    </a:lnB>
                  </a:tcPr>
                </a:tc>
              </a:tr>
              <a:tr h="930435">
                <a:tc>
                  <a:txBody>
                    <a:bodyPr/>
                    <a:lstStyle/>
                    <a:p>
                      <a:pPr marL="127000">
                        <a:lnSpc>
                          <a:spcPct val="115000"/>
                        </a:lnSpc>
                        <a:spcBef>
                          <a:spcPts val="220"/>
                        </a:spcBef>
                        <a:spcAft>
                          <a:spcPts val="0"/>
                        </a:spcAft>
                      </a:pPr>
                      <a:r>
                        <a:rPr lang="en-US" sz="1800">
                          <a:solidFill>
                            <a:srgbClr val="292425"/>
                          </a:solidFill>
                          <a:latin typeface="Calibri"/>
                          <a:ea typeface="Times New Roman"/>
                          <a:cs typeface="Calibri"/>
                        </a:rPr>
                        <a:t>(iii)</a:t>
                      </a:r>
                      <a:endParaRPr lang="en-US" sz="1800">
                        <a:latin typeface="Times New Roman"/>
                        <a:ea typeface="Times New Roman"/>
                      </a:endParaRPr>
                    </a:p>
                  </a:txBody>
                  <a:tcPr marL="0" marR="0" marT="0" marB="0">
                    <a:lnL>
                      <a:noFill/>
                    </a:lnL>
                    <a:lnR>
                      <a:noFill/>
                    </a:lnR>
                    <a:lnT>
                      <a:noFill/>
                    </a:lnT>
                    <a:lnB>
                      <a:noFill/>
                    </a:lnB>
                  </a:tcPr>
                </a:tc>
                <a:tc>
                  <a:txBody>
                    <a:bodyPr/>
                    <a:lstStyle/>
                    <a:p>
                      <a:pPr marL="104775">
                        <a:lnSpc>
                          <a:spcPct val="115000"/>
                        </a:lnSpc>
                        <a:spcBef>
                          <a:spcPts val="220"/>
                        </a:spcBef>
                        <a:spcAft>
                          <a:spcPts val="0"/>
                        </a:spcAft>
                      </a:pPr>
                      <a:r>
                        <a:rPr lang="en-US" sz="1800">
                          <a:solidFill>
                            <a:srgbClr val="292425"/>
                          </a:solidFill>
                          <a:latin typeface="Calibri"/>
                          <a:ea typeface="Times New Roman"/>
                          <a:cs typeface="Calibri"/>
                        </a:rPr>
                        <a:t>Cheque deposited but not collected upto March 31, 2005 Rs 2,000</a:t>
                      </a:r>
                      <a:endParaRPr lang="en-US" sz="1800">
                        <a:latin typeface="Times New Roman"/>
                        <a:ea typeface="Times New Roman"/>
                      </a:endParaRPr>
                    </a:p>
                  </a:txBody>
                  <a:tcPr marL="0" marR="0" marT="0" marB="0">
                    <a:lnL>
                      <a:noFill/>
                    </a:lnL>
                    <a:lnR>
                      <a:noFill/>
                    </a:lnR>
                    <a:lnT>
                      <a:noFill/>
                    </a:lnT>
                    <a:lnB>
                      <a:noFill/>
                    </a:lnB>
                  </a:tcPr>
                </a:tc>
              </a:tr>
              <a:tr h="543970">
                <a:tc>
                  <a:txBody>
                    <a:bodyPr/>
                    <a:lstStyle/>
                    <a:p>
                      <a:pPr marL="127000">
                        <a:lnSpc>
                          <a:spcPts val="1280"/>
                        </a:lnSpc>
                        <a:spcBef>
                          <a:spcPts val="225"/>
                        </a:spcBef>
                        <a:spcAft>
                          <a:spcPts val="0"/>
                        </a:spcAft>
                      </a:pPr>
                      <a:r>
                        <a:rPr lang="en-US" sz="1800">
                          <a:solidFill>
                            <a:srgbClr val="292425"/>
                          </a:solidFill>
                          <a:latin typeface="Calibri"/>
                          <a:ea typeface="Times New Roman"/>
                          <a:cs typeface="Calibri"/>
                        </a:rPr>
                        <a:t>(iv)</a:t>
                      </a:r>
                      <a:endParaRPr lang="en-US" sz="1800">
                        <a:latin typeface="Times New Roman"/>
                        <a:ea typeface="Times New Roman"/>
                      </a:endParaRPr>
                    </a:p>
                  </a:txBody>
                  <a:tcPr marL="0" marR="0" marT="0" marB="0">
                    <a:lnL>
                      <a:noFill/>
                    </a:lnL>
                    <a:lnR>
                      <a:noFill/>
                    </a:lnR>
                    <a:lnT>
                      <a:noFill/>
                    </a:lnT>
                    <a:lnB>
                      <a:noFill/>
                    </a:lnB>
                  </a:tcPr>
                </a:tc>
                <a:tc>
                  <a:txBody>
                    <a:bodyPr/>
                    <a:lstStyle/>
                    <a:p>
                      <a:pPr marL="104775">
                        <a:lnSpc>
                          <a:spcPts val="1280"/>
                        </a:lnSpc>
                        <a:spcBef>
                          <a:spcPts val="225"/>
                        </a:spcBef>
                        <a:spcAft>
                          <a:spcPts val="0"/>
                        </a:spcAft>
                      </a:pPr>
                      <a:r>
                        <a:rPr lang="en-US" sz="1800" dirty="0">
                          <a:solidFill>
                            <a:srgbClr val="292425"/>
                          </a:solidFill>
                          <a:latin typeface="Calibri"/>
                          <a:ea typeface="Times New Roman"/>
                          <a:cs typeface="Calibri"/>
                        </a:rPr>
                        <a:t>Bank charges debited by bank Rs 150</a:t>
                      </a:r>
                      <a:endParaRPr lang="en-US" sz="1800" dirty="0">
                        <a:latin typeface="Times New Roman"/>
                        <a:ea typeface="Times New Roman"/>
                      </a:endParaRPr>
                    </a:p>
                  </a:txBody>
                  <a:tcPr marL="0" marR="0" marT="0" marB="0">
                    <a:lnL>
                      <a:noFill/>
                    </a:lnL>
                    <a:lnR>
                      <a:noFill/>
                    </a:lnR>
                    <a:lnT>
                      <a:noFill/>
                    </a:lnT>
                    <a:lnB>
                      <a:noFill/>
                    </a:lnB>
                  </a:tcPr>
                </a:tc>
              </a:tr>
            </a:tbl>
          </a:graphicData>
        </a:graphic>
      </p:graphicFrame>
      <p:sp>
        <p:nvSpPr>
          <p:cNvPr id="52225" name="Rectangle 1"/>
          <p:cNvSpPr>
            <a:spLocks noChangeArrowheads="1"/>
          </p:cNvSpPr>
          <p:nvPr/>
        </p:nvSpPr>
        <p:spPr bwMode="auto">
          <a:xfrm>
            <a:off x="1175656" y="429208"/>
            <a:ext cx="7968343" cy="83099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Char char="•"/>
              <a:tabLst/>
            </a:pPr>
            <a:r>
              <a:rPr kumimoji="0" lang="en-US" sz="1600" b="1" i="0" u="none" strike="noStrike" cap="none" normalizeH="0" baseline="0" dirty="0" smtClean="0">
                <a:ln>
                  <a:noFill/>
                </a:ln>
                <a:solidFill>
                  <a:srgbClr val="292425"/>
                </a:solidFill>
                <a:effectLst/>
                <a:latin typeface="Arial" pitchFamily="34" charset="0"/>
                <a:ea typeface="Times New Roman" pitchFamily="18" charset="0"/>
                <a:cs typeface="Calibri" pitchFamily="34" charset="0"/>
              </a:rPr>
              <a:t>From the following particulars, prepare a, bank reconciliation statement as at March 31, 2005.</a:t>
            </a: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75"/>
        <p:cNvGrpSpPr/>
        <p:nvPr/>
      </p:nvGrpSpPr>
      <p:grpSpPr>
        <a:xfrm>
          <a:off x="0" y="0"/>
          <a:ext cx="0" cy="0"/>
          <a:chOff x="0" y="0"/>
          <a:chExt cx="0" cy="0"/>
        </a:xfrm>
      </p:grpSpPr>
      <p:pic>
        <p:nvPicPr>
          <p:cNvPr id="76" name="Google Shape;76;p16"/>
          <p:cNvPicPr preferRelativeResize="0"/>
          <p:nvPr/>
        </p:nvPicPr>
        <p:blipFill rotWithShape="1">
          <a:blip r:embed="rId3">
            <a:alphaModFix/>
          </a:blip>
          <a:srcRect/>
          <a:stretch/>
        </p:blipFill>
        <p:spPr>
          <a:xfrm>
            <a:off x="8210550" y="4199975"/>
            <a:ext cx="925650" cy="925650"/>
          </a:xfrm>
          <a:prstGeom prst="rect">
            <a:avLst/>
          </a:prstGeom>
          <a:noFill/>
          <a:ln>
            <a:noFill/>
          </a:ln>
        </p:spPr>
      </p:pic>
      <p:graphicFrame>
        <p:nvGraphicFramePr>
          <p:cNvPr id="4" name="Table 3"/>
          <p:cNvGraphicFramePr>
            <a:graphicFrameLocks noGrp="1"/>
          </p:cNvGraphicFramePr>
          <p:nvPr/>
        </p:nvGraphicFramePr>
        <p:xfrm>
          <a:off x="1427584" y="1324949"/>
          <a:ext cx="7240555" cy="1874181"/>
        </p:xfrm>
        <a:graphic>
          <a:graphicData uri="http://schemas.openxmlformats.org/drawingml/2006/table">
            <a:tbl>
              <a:tblPr/>
              <a:tblGrid>
                <a:gridCol w="794519"/>
                <a:gridCol w="6446036"/>
              </a:tblGrid>
              <a:tr h="303511">
                <a:tc>
                  <a:txBody>
                    <a:bodyPr/>
                    <a:lstStyle/>
                    <a:p>
                      <a:pPr marL="127000">
                        <a:lnSpc>
                          <a:spcPts val="1330"/>
                        </a:lnSpc>
                        <a:spcAft>
                          <a:spcPts val="0"/>
                        </a:spcAft>
                      </a:pPr>
                      <a:r>
                        <a:rPr lang="en-US" sz="1600" dirty="0">
                          <a:solidFill>
                            <a:srgbClr val="292425"/>
                          </a:solidFill>
                          <a:latin typeface="Calibri"/>
                          <a:ea typeface="Times New Roman"/>
                          <a:cs typeface="Calibri"/>
                        </a:rPr>
                        <a:t>(a)</a:t>
                      </a:r>
                      <a:endParaRPr lang="en-US" sz="1600" dirty="0">
                        <a:latin typeface="Times New Roman"/>
                        <a:ea typeface="Times New Roman"/>
                      </a:endParaRPr>
                    </a:p>
                  </a:txBody>
                  <a:tcPr marL="0" marR="0" marT="0" marB="0">
                    <a:lnL>
                      <a:noFill/>
                    </a:lnL>
                    <a:lnR>
                      <a:noFill/>
                    </a:lnR>
                    <a:lnT>
                      <a:noFill/>
                    </a:lnT>
                    <a:lnB>
                      <a:noFill/>
                    </a:lnB>
                  </a:tcPr>
                </a:tc>
                <a:tc>
                  <a:txBody>
                    <a:bodyPr/>
                    <a:lstStyle/>
                    <a:p>
                      <a:pPr marL="150495">
                        <a:lnSpc>
                          <a:spcPts val="1330"/>
                        </a:lnSpc>
                        <a:spcAft>
                          <a:spcPts val="0"/>
                        </a:spcAft>
                      </a:pPr>
                      <a:r>
                        <a:rPr lang="en-US" sz="1600">
                          <a:solidFill>
                            <a:srgbClr val="292425"/>
                          </a:solidFill>
                          <a:latin typeface="Calibri"/>
                          <a:ea typeface="Times New Roman"/>
                          <a:cs typeface="Calibri"/>
                        </a:rPr>
                        <a:t>Cheque deposited in bank but not credited Rs 3,000</a:t>
                      </a:r>
                      <a:endParaRPr lang="en-US" sz="1600">
                        <a:latin typeface="Times New Roman"/>
                        <a:ea typeface="Times New Roman"/>
                      </a:endParaRPr>
                    </a:p>
                  </a:txBody>
                  <a:tcPr marL="0" marR="0" marT="0" marB="0">
                    <a:lnL>
                      <a:noFill/>
                    </a:lnL>
                    <a:lnR>
                      <a:noFill/>
                    </a:lnR>
                    <a:lnT>
                      <a:noFill/>
                    </a:lnT>
                    <a:lnB>
                      <a:noFill/>
                    </a:lnB>
                  </a:tcPr>
                </a:tc>
              </a:tr>
              <a:tr h="356626">
                <a:tc>
                  <a:txBody>
                    <a:bodyPr/>
                    <a:lstStyle/>
                    <a:p>
                      <a:pPr marL="127000">
                        <a:lnSpc>
                          <a:spcPct val="115000"/>
                        </a:lnSpc>
                        <a:spcBef>
                          <a:spcPts val="225"/>
                        </a:spcBef>
                        <a:spcAft>
                          <a:spcPts val="0"/>
                        </a:spcAft>
                      </a:pPr>
                      <a:r>
                        <a:rPr lang="en-US" sz="1600">
                          <a:solidFill>
                            <a:srgbClr val="292425"/>
                          </a:solidFill>
                          <a:latin typeface="Calibri"/>
                          <a:ea typeface="Times New Roman"/>
                          <a:cs typeface="Calibri"/>
                        </a:rPr>
                        <a:t>(b)</a:t>
                      </a:r>
                      <a:endParaRPr lang="en-US" sz="1600">
                        <a:latin typeface="Times New Roman"/>
                        <a:ea typeface="Times New Roman"/>
                      </a:endParaRPr>
                    </a:p>
                  </a:txBody>
                  <a:tcPr marL="0" marR="0" marT="0" marB="0">
                    <a:lnL>
                      <a:noFill/>
                    </a:lnL>
                    <a:lnR>
                      <a:noFill/>
                    </a:lnR>
                    <a:lnT>
                      <a:noFill/>
                    </a:lnT>
                    <a:lnB>
                      <a:noFill/>
                    </a:lnB>
                  </a:tcPr>
                </a:tc>
                <a:tc>
                  <a:txBody>
                    <a:bodyPr/>
                    <a:lstStyle/>
                    <a:p>
                      <a:pPr marL="150495">
                        <a:lnSpc>
                          <a:spcPct val="115000"/>
                        </a:lnSpc>
                        <a:spcBef>
                          <a:spcPts val="225"/>
                        </a:spcBef>
                        <a:spcAft>
                          <a:spcPts val="0"/>
                        </a:spcAft>
                      </a:pPr>
                      <a:r>
                        <a:rPr lang="en-US" sz="1600">
                          <a:solidFill>
                            <a:srgbClr val="292425"/>
                          </a:solidFill>
                          <a:latin typeface="Calibri"/>
                          <a:ea typeface="Times New Roman"/>
                          <a:cs typeface="Calibri"/>
                        </a:rPr>
                        <a:t>Cheque issued but not yet present for payment Rs 1,500</a:t>
                      </a:r>
                      <a:endParaRPr lang="en-US" sz="1600">
                        <a:latin typeface="Times New Roman"/>
                        <a:ea typeface="Times New Roman"/>
                      </a:endParaRPr>
                    </a:p>
                  </a:txBody>
                  <a:tcPr marL="0" marR="0" marT="0" marB="0">
                    <a:lnL>
                      <a:noFill/>
                    </a:lnL>
                    <a:lnR>
                      <a:noFill/>
                    </a:lnR>
                    <a:lnT>
                      <a:noFill/>
                    </a:lnT>
                    <a:lnB>
                      <a:noFill/>
                    </a:lnB>
                  </a:tcPr>
                </a:tc>
              </a:tr>
              <a:tr h="303511">
                <a:tc>
                  <a:txBody>
                    <a:bodyPr/>
                    <a:lstStyle/>
                    <a:p>
                      <a:pPr marL="127000">
                        <a:lnSpc>
                          <a:spcPts val="1280"/>
                        </a:lnSpc>
                        <a:spcBef>
                          <a:spcPts val="225"/>
                        </a:spcBef>
                        <a:spcAft>
                          <a:spcPts val="0"/>
                        </a:spcAft>
                      </a:pPr>
                      <a:r>
                        <a:rPr lang="en-US" sz="1600">
                          <a:solidFill>
                            <a:srgbClr val="292425"/>
                          </a:solidFill>
                          <a:latin typeface="Calibri"/>
                          <a:ea typeface="Times New Roman"/>
                          <a:cs typeface="Calibri"/>
                        </a:rPr>
                        <a:t>(c)</a:t>
                      </a:r>
                      <a:endParaRPr lang="en-US" sz="1600">
                        <a:latin typeface="Times New Roman"/>
                        <a:ea typeface="Times New Roman"/>
                      </a:endParaRPr>
                    </a:p>
                  </a:txBody>
                  <a:tcPr marL="0" marR="0" marT="0" marB="0">
                    <a:lnL>
                      <a:noFill/>
                    </a:lnL>
                    <a:lnR>
                      <a:noFill/>
                    </a:lnR>
                    <a:lnT>
                      <a:noFill/>
                    </a:lnT>
                    <a:lnB>
                      <a:noFill/>
                    </a:lnB>
                  </a:tcPr>
                </a:tc>
                <a:tc>
                  <a:txBody>
                    <a:bodyPr/>
                    <a:lstStyle/>
                    <a:p>
                      <a:pPr marL="150495">
                        <a:lnSpc>
                          <a:spcPts val="1280"/>
                        </a:lnSpc>
                        <a:spcBef>
                          <a:spcPts val="225"/>
                        </a:spcBef>
                        <a:spcAft>
                          <a:spcPts val="0"/>
                        </a:spcAft>
                      </a:pPr>
                      <a:r>
                        <a:rPr lang="en-US" sz="1600">
                          <a:solidFill>
                            <a:srgbClr val="292425"/>
                          </a:solidFill>
                          <a:latin typeface="Calibri"/>
                          <a:ea typeface="Times New Roman"/>
                          <a:cs typeface="Calibri"/>
                        </a:rPr>
                        <a:t>Insurance premium paid by the bank Rs 2,000</a:t>
                      </a:r>
                      <a:endParaRPr lang="en-US" sz="1600">
                        <a:latin typeface="Times New Roman"/>
                        <a:ea typeface="Times New Roman"/>
                      </a:endParaRPr>
                    </a:p>
                  </a:txBody>
                  <a:tcPr marL="0" marR="0" marT="0" marB="0">
                    <a:lnL>
                      <a:noFill/>
                    </a:lnL>
                    <a:lnR>
                      <a:noFill/>
                    </a:lnR>
                    <a:lnT>
                      <a:noFill/>
                    </a:lnT>
                    <a:lnB>
                      <a:noFill/>
                    </a:lnB>
                  </a:tcPr>
                </a:tc>
              </a:tr>
              <a:tr h="303511">
                <a:tc>
                  <a:txBody>
                    <a:bodyPr/>
                    <a:lstStyle/>
                    <a:p>
                      <a:pPr marL="127000">
                        <a:lnSpc>
                          <a:spcPts val="1280"/>
                        </a:lnSpc>
                        <a:spcBef>
                          <a:spcPts val="225"/>
                        </a:spcBef>
                        <a:spcAft>
                          <a:spcPts val="0"/>
                        </a:spcAft>
                      </a:pPr>
                      <a:r>
                        <a:rPr lang="en-US" sz="1600">
                          <a:solidFill>
                            <a:srgbClr val="292425"/>
                          </a:solidFill>
                          <a:latin typeface="Calibri"/>
                          <a:ea typeface="Times New Roman"/>
                          <a:cs typeface="Calibri"/>
                        </a:rPr>
                        <a:t>(d)</a:t>
                      </a:r>
                      <a:endParaRPr lang="en-US" sz="1600">
                        <a:latin typeface="Times New Roman"/>
                        <a:ea typeface="Times New Roman"/>
                      </a:endParaRPr>
                    </a:p>
                  </a:txBody>
                  <a:tcPr marL="0" marR="0" marT="0" marB="0">
                    <a:lnL>
                      <a:noFill/>
                    </a:lnL>
                    <a:lnR>
                      <a:noFill/>
                    </a:lnR>
                    <a:lnT>
                      <a:noFill/>
                    </a:lnT>
                    <a:lnB>
                      <a:noFill/>
                    </a:lnB>
                  </a:tcPr>
                </a:tc>
                <a:tc>
                  <a:txBody>
                    <a:bodyPr/>
                    <a:lstStyle/>
                    <a:p>
                      <a:pPr marL="150495">
                        <a:lnSpc>
                          <a:spcPts val="1280"/>
                        </a:lnSpc>
                        <a:spcBef>
                          <a:spcPts val="225"/>
                        </a:spcBef>
                        <a:spcAft>
                          <a:spcPts val="0"/>
                        </a:spcAft>
                      </a:pPr>
                      <a:r>
                        <a:rPr lang="en-US" sz="1600">
                          <a:solidFill>
                            <a:srgbClr val="292425"/>
                          </a:solidFill>
                          <a:latin typeface="Calibri"/>
                          <a:ea typeface="Times New Roman"/>
                          <a:cs typeface="Calibri"/>
                        </a:rPr>
                        <a:t>Bank interest credit by the bank Rs 400</a:t>
                      </a:r>
                      <a:endParaRPr lang="en-US" sz="1600">
                        <a:latin typeface="Times New Roman"/>
                        <a:ea typeface="Times New Roman"/>
                      </a:endParaRPr>
                    </a:p>
                  </a:txBody>
                  <a:tcPr marL="0" marR="0" marT="0" marB="0">
                    <a:lnL>
                      <a:noFill/>
                    </a:lnL>
                    <a:lnR>
                      <a:noFill/>
                    </a:lnR>
                    <a:lnT>
                      <a:noFill/>
                    </a:lnT>
                    <a:lnB>
                      <a:noFill/>
                    </a:lnB>
                  </a:tcPr>
                </a:tc>
              </a:tr>
              <a:tr h="303511">
                <a:tc>
                  <a:txBody>
                    <a:bodyPr/>
                    <a:lstStyle/>
                    <a:p>
                      <a:pPr marL="127000">
                        <a:lnSpc>
                          <a:spcPts val="1280"/>
                        </a:lnSpc>
                        <a:spcBef>
                          <a:spcPts val="225"/>
                        </a:spcBef>
                        <a:spcAft>
                          <a:spcPts val="0"/>
                        </a:spcAft>
                      </a:pPr>
                      <a:r>
                        <a:rPr lang="en-US" sz="1600">
                          <a:solidFill>
                            <a:srgbClr val="292425"/>
                          </a:solidFill>
                          <a:latin typeface="Calibri"/>
                          <a:ea typeface="Times New Roman"/>
                          <a:cs typeface="Calibri"/>
                        </a:rPr>
                        <a:t>(e)</a:t>
                      </a:r>
                      <a:endParaRPr lang="en-US" sz="1600">
                        <a:latin typeface="Times New Roman"/>
                        <a:ea typeface="Times New Roman"/>
                      </a:endParaRPr>
                    </a:p>
                  </a:txBody>
                  <a:tcPr marL="0" marR="0" marT="0" marB="0">
                    <a:lnL>
                      <a:noFill/>
                    </a:lnL>
                    <a:lnR>
                      <a:noFill/>
                    </a:lnR>
                    <a:lnT>
                      <a:noFill/>
                    </a:lnT>
                    <a:lnB>
                      <a:noFill/>
                    </a:lnB>
                  </a:tcPr>
                </a:tc>
                <a:tc>
                  <a:txBody>
                    <a:bodyPr/>
                    <a:lstStyle/>
                    <a:p>
                      <a:pPr marL="150495">
                        <a:lnSpc>
                          <a:spcPts val="1280"/>
                        </a:lnSpc>
                        <a:spcBef>
                          <a:spcPts val="225"/>
                        </a:spcBef>
                        <a:spcAft>
                          <a:spcPts val="0"/>
                        </a:spcAft>
                      </a:pPr>
                      <a:r>
                        <a:rPr lang="en-US" sz="1600">
                          <a:solidFill>
                            <a:srgbClr val="292425"/>
                          </a:solidFill>
                          <a:latin typeface="Calibri"/>
                          <a:ea typeface="Times New Roman"/>
                          <a:cs typeface="Calibri"/>
                        </a:rPr>
                        <a:t>Bank charges Rs 100</a:t>
                      </a:r>
                      <a:endParaRPr lang="en-US" sz="1600">
                        <a:latin typeface="Times New Roman"/>
                        <a:ea typeface="Times New Roman"/>
                      </a:endParaRPr>
                    </a:p>
                  </a:txBody>
                  <a:tcPr marL="0" marR="0" marT="0" marB="0">
                    <a:lnL>
                      <a:noFill/>
                    </a:lnL>
                    <a:lnR>
                      <a:noFill/>
                    </a:lnR>
                    <a:lnT>
                      <a:noFill/>
                    </a:lnT>
                    <a:lnB>
                      <a:noFill/>
                    </a:lnB>
                  </a:tcPr>
                </a:tc>
              </a:tr>
              <a:tr h="303511">
                <a:tc>
                  <a:txBody>
                    <a:bodyPr/>
                    <a:lstStyle/>
                    <a:p>
                      <a:pPr marL="127000">
                        <a:lnSpc>
                          <a:spcPts val="1280"/>
                        </a:lnSpc>
                        <a:spcBef>
                          <a:spcPts val="225"/>
                        </a:spcBef>
                        <a:spcAft>
                          <a:spcPts val="0"/>
                        </a:spcAft>
                      </a:pPr>
                      <a:r>
                        <a:rPr lang="en-US" sz="1600">
                          <a:solidFill>
                            <a:srgbClr val="292425"/>
                          </a:solidFill>
                          <a:latin typeface="Calibri"/>
                          <a:ea typeface="Times New Roman"/>
                          <a:cs typeface="Calibri"/>
                        </a:rPr>
                        <a:t>(d)</a:t>
                      </a:r>
                      <a:endParaRPr lang="en-US" sz="1600">
                        <a:latin typeface="Times New Roman"/>
                        <a:ea typeface="Times New Roman"/>
                      </a:endParaRPr>
                    </a:p>
                  </a:txBody>
                  <a:tcPr marL="0" marR="0" marT="0" marB="0">
                    <a:lnL>
                      <a:noFill/>
                    </a:lnL>
                    <a:lnR>
                      <a:noFill/>
                    </a:lnR>
                    <a:lnT>
                      <a:noFill/>
                    </a:lnT>
                    <a:lnB>
                      <a:noFill/>
                    </a:lnB>
                  </a:tcPr>
                </a:tc>
                <a:tc>
                  <a:txBody>
                    <a:bodyPr/>
                    <a:lstStyle/>
                    <a:p>
                      <a:pPr marL="150495">
                        <a:lnSpc>
                          <a:spcPts val="1280"/>
                        </a:lnSpc>
                        <a:spcBef>
                          <a:spcPts val="225"/>
                        </a:spcBef>
                        <a:spcAft>
                          <a:spcPts val="0"/>
                        </a:spcAft>
                      </a:pPr>
                      <a:r>
                        <a:rPr lang="en-US" sz="1600" dirty="0">
                          <a:solidFill>
                            <a:srgbClr val="292425"/>
                          </a:solidFill>
                          <a:latin typeface="Calibri"/>
                          <a:ea typeface="Times New Roman"/>
                          <a:cs typeface="Calibri"/>
                        </a:rPr>
                        <a:t>Directly deposited by a customer Rs 4,000</a:t>
                      </a:r>
                      <a:endParaRPr lang="en-US" sz="1600" dirty="0">
                        <a:latin typeface="Times New Roman"/>
                        <a:ea typeface="Times New Roman"/>
                      </a:endParaRPr>
                    </a:p>
                  </a:txBody>
                  <a:tcPr marL="0" marR="0" marT="0" marB="0">
                    <a:lnL>
                      <a:noFill/>
                    </a:lnL>
                    <a:lnR>
                      <a:noFill/>
                    </a:lnR>
                    <a:lnT>
                      <a:noFill/>
                    </a:lnT>
                    <a:lnB>
                      <a:noFill/>
                    </a:lnB>
                  </a:tcPr>
                </a:tc>
              </a:tr>
            </a:tbl>
          </a:graphicData>
        </a:graphic>
      </p:graphicFrame>
      <p:sp>
        <p:nvSpPr>
          <p:cNvPr id="51201" name="Rectangle 1"/>
          <p:cNvSpPr>
            <a:spLocks noChangeArrowheads="1"/>
          </p:cNvSpPr>
          <p:nvPr/>
        </p:nvSpPr>
        <p:spPr bwMode="auto">
          <a:xfrm>
            <a:off x="1138334" y="531844"/>
            <a:ext cx="8005665" cy="83099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Char char="•"/>
              <a:tabLst/>
            </a:pPr>
            <a:r>
              <a:rPr kumimoji="0" lang="en-US" sz="1600" b="1" i="0" u="none" strike="noStrike" cap="none" normalizeH="0" baseline="0" dirty="0" smtClean="0">
                <a:ln>
                  <a:noFill/>
                </a:ln>
                <a:solidFill>
                  <a:srgbClr val="292425"/>
                </a:solidFill>
                <a:effectLst/>
                <a:latin typeface="Arial" pitchFamily="34" charset="0"/>
                <a:ea typeface="Times New Roman" pitchFamily="18" charset="0"/>
                <a:cs typeface="Calibri" pitchFamily="34" charset="0"/>
              </a:rPr>
              <a:t>The cash book shows a bank balance of Rs 7,800. On comparing the cash book with passbook the following discrepancies were noted:</a:t>
            </a: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Google Shape;55;p13"/>
          <p:cNvPicPr preferRelativeResize="0"/>
          <p:nvPr/>
        </p:nvPicPr>
        <p:blipFill rotWithShape="1">
          <a:blip r:embed="rId2">
            <a:alphaModFix/>
          </a:blip>
          <a:srcRect/>
          <a:stretch/>
        </p:blipFill>
        <p:spPr>
          <a:xfrm>
            <a:off x="7391718" y="4581331"/>
            <a:ext cx="1170475" cy="375557"/>
          </a:xfrm>
          <a:prstGeom prst="rect">
            <a:avLst/>
          </a:prstGeom>
          <a:noFill/>
          <a:ln>
            <a:noFill/>
          </a:ln>
        </p:spPr>
      </p:pic>
      <p:sp>
        <p:nvSpPr>
          <p:cNvPr id="74753" name="Rectangle 1"/>
          <p:cNvSpPr>
            <a:spLocks noChangeArrowheads="1"/>
          </p:cNvSpPr>
          <p:nvPr/>
        </p:nvSpPr>
        <p:spPr bwMode="auto">
          <a:xfrm>
            <a:off x="1520890" y="363895"/>
            <a:ext cx="7623110" cy="3851966"/>
          </a:xfrm>
          <a:prstGeom prst="rect">
            <a:avLst/>
          </a:prstGeom>
          <a:noFill/>
          <a:ln w="9525">
            <a:noFill/>
            <a:miter lim="800000"/>
            <a:headEnd/>
            <a:tailEnd/>
          </a:ln>
          <a:effectLst/>
        </p:spPr>
        <p:txBody>
          <a:bodyPr vert="horz" wrap="square" lIns="63480" tIns="157113" rIns="91440" bIns="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tab pos="317500" algn="l"/>
              </a:tabLst>
            </a:pPr>
            <a:r>
              <a:rPr kumimoji="0" lang="en-US" sz="1600" b="1" i="0" u="none" strike="noStrike" cap="none" normalizeH="0" baseline="0" dirty="0" smtClean="0">
                <a:ln>
                  <a:noFill/>
                </a:ln>
                <a:solidFill>
                  <a:srgbClr val="FF0000"/>
                </a:solidFill>
                <a:effectLst/>
                <a:latin typeface="Arial" pitchFamily="34" charset="0"/>
                <a:ea typeface="Book Antiqua" pitchFamily="18" charset="0"/>
                <a:cs typeface="Calibri" pitchFamily="34" charset="0"/>
              </a:rPr>
              <a:t>Bank Reconciliation Statement</a:t>
            </a:r>
          </a:p>
          <a:p>
            <a:pPr marL="0" marR="0" lvl="0" indent="0" algn="l" defTabSz="914400" rtl="0" eaLnBrk="1" fontAlgn="base" latinLnBrk="0" hangingPunct="1">
              <a:lnSpc>
                <a:spcPct val="100000"/>
              </a:lnSpc>
              <a:spcBef>
                <a:spcPct val="0"/>
              </a:spcBef>
              <a:spcAft>
                <a:spcPct val="0"/>
              </a:spcAft>
              <a:buClrTx/>
              <a:buSzTx/>
              <a:buFontTx/>
              <a:buNone/>
              <a:tabLst>
                <a:tab pos="317500" algn="l"/>
              </a:tabLst>
            </a:pPr>
            <a:endParaRPr kumimoji="0" lang="en-US" sz="1600" b="1" i="0" u="none" strike="noStrike" cap="none" normalizeH="0" baseline="0" dirty="0" smtClean="0">
              <a:ln>
                <a:noFill/>
              </a:ln>
              <a:solidFill>
                <a:schemeClr val="tx1"/>
              </a:solidFill>
              <a:effectLst/>
              <a:latin typeface="Arial" pitchFamily="34" charset="0"/>
              <a:ea typeface="Book Antiqua" pitchFamily="18" charset="0"/>
              <a:cs typeface="Book Antiqua"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tab pos="317500" algn="l"/>
              </a:tabLst>
            </a:pPr>
            <a:r>
              <a:rPr kumimoji="0" lang="en-US" sz="1600" b="1" i="0" u="none" strike="noStrike" cap="none" normalizeH="0" baseline="0" dirty="0" smtClean="0">
                <a:ln>
                  <a:noFill/>
                </a:ln>
                <a:solidFill>
                  <a:srgbClr val="FF0000"/>
                </a:solidFill>
                <a:effectLst/>
                <a:latin typeface="Arial" pitchFamily="34" charset="0"/>
                <a:ea typeface="Arial" pitchFamily="34" charset="0"/>
                <a:cs typeface="Calibri" pitchFamily="34" charset="0"/>
              </a:rPr>
              <a:t>Definition:</a:t>
            </a:r>
          </a:p>
          <a:p>
            <a:pPr marL="0" marR="0" lvl="0" indent="0" algn="l" defTabSz="914400" rtl="0" eaLnBrk="0" fontAlgn="base" latinLnBrk="0" hangingPunct="0">
              <a:lnSpc>
                <a:spcPct val="100000"/>
              </a:lnSpc>
              <a:spcBef>
                <a:spcPct val="0"/>
              </a:spcBef>
              <a:spcAft>
                <a:spcPct val="0"/>
              </a:spcAft>
              <a:buClrTx/>
              <a:buSzTx/>
              <a:buFontTx/>
              <a:buNone/>
              <a:tabLst>
                <a:tab pos="317500" algn="l"/>
              </a:tabLst>
            </a:pPr>
            <a:r>
              <a:rPr kumimoji="0" lang="en-US" sz="1600" b="1" i="0" u="none" strike="noStrike" cap="none" normalizeH="0" baseline="0" dirty="0" smtClean="0">
                <a:ln>
                  <a:noFill/>
                </a:ln>
                <a:solidFill>
                  <a:schemeClr val="tx1"/>
                </a:solidFill>
                <a:effectLst/>
                <a:latin typeface="Arial" pitchFamily="34" charset="0"/>
                <a:ea typeface="Arial" pitchFamily="34" charset="0"/>
                <a:cs typeface="Calibri" pitchFamily="34" charset="0"/>
              </a:rPr>
              <a:t> </a:t>
            </a:r>
            <a:r>
              <a:rPr kumimoji="0" lang="en-US" sz="1600" b="0" i="0" u="none" strike="noStrike" cap="none" normalizeH="0" baseline="0" dirty="0" smtClean="0">
                <a:ln>
                  <a:noFill/>
                </a:ln>
                <a:solidFill>
                  <a:schemeClr val="tx1"/>
                </a:solidFill>
                <a:effectLst/>
                <a:latin typeface="Arial" pitchFamily="34" charset="0"/>
                <a:ea typeface="Arial" pitchFamily="34" charset="0"/>
                <a:cs typeface="Calibri" pitchFamily="34" charset="0"/>
              </a:rPr>
              <a:t>A schedule showing the items of difference between the bank statement and the bank column of Cash Book is known as Bank Reconciliation Statement. "A </a:t>
            </a:r>
            <a:r>
              <a:rPr kumimoji="0" lang="en-US" sz="1600" b="1" i="0" u="none" strike="noStrike" cap="none" normalizeH="0" baseline="0" dirty="0" smtClean="0">
                <a:ln>
                  <a:noFill/>
                </a:ln>
                <a:solidFill>
                  <a:schemeClr val="tx1"/>
                </a:solidFill>
                <a:effectLst/>
                <a:latin typeface="Arial" pitchFamily="34" charset="0"/>
                <a:ea typeface="Arial" pitchFamily="34" charset="0"/>
                <a:cs typeface="Calibri" pitchFamily="34" charset="0"/>
              </a:rPr>
              <a:t>bank reconciliation </a:t>
            </a:r>
            <a:r>
              <a:rPr kumimoji="0" lang="en-US" sz="1600" b="0" i="0" u="none" strike="noStrike" cap="none" normalizeH="0" baseline="0" dirty="0" smtClean="0">
                <a:ln>
                  <a:noFill/>
                </a:ln>
                <a:solidFill>
                  <a:schemeClr val="tx1"/>
                </a:solidFill>
                <a:effectLst/>
                <a:latin typeface="Arial" pitchFamily="34" charset="0"/>
                <a:ea typeface="Arial" pitchFamily="34" charset="0"/>
                <a:cs typeface="Calibri" pitchFamily="34" charset="0"/>
              </a:rPr>
              <a:t>is the process of matching the balances in an entity's accounting records for a cash account to the corresponding information on a </a:t>
            </a:r>
            <a:r>
              <a:rPr kumimoji="0" lang="en-US" sz="1600" b="1" i="0" u="none" strike="noStrike" cap="none" normalizeH="0" baseline="0" dirty="0" smtClean="0">
                <a:ln>
                  <a:noFill/>
                </a:ln>
                <a:solidFill>
                  <a:schemeClr val="tx1"/>
                </a:solidFill>
                <a:effectLst/>
                <a:latin typeface="Arial" pitchFamily="34" charset="0"/>
                <a:ea typeface="Arial" pitchFamily="34" charset="0"/>
                <a:cs typeface="Calibri" pitchFamily="34" charset="0"/>
              </a:rPr>
              <a:t>bank statement</a:t>
            </a:r>
            <a:r>
              <a:rPr kumimoji="0" lang="en-US" sz="1600" b="0" i="0" u="none" strike="noStrike" cap="none" normalizeH="0" baseline="0" dirty="0" smtClean="0">
                <a:ln>
                  <a:noFill/>
                </a:ln>
                <a:solidFill>
                  <a:schemeClr val="tx1"/>
                </a:solidFill>
                <a:effectLst/>
                <a:latin typeface="Arial" pitchFamily="34" charset="0"/>
                <a:ea typeface="Arial" pitchFamily="34" charset="0"/>
                <a:cs typeface="Calibri" pitchFamily="34" charset="0"/>
              </a:rPr>
              <a:t>. The goal of this process is to ascertain the differences between the two, and to book changes to the accounting records as appropriate".</a:t>
            </a:r>
          </a:p>
          <a:p>
            <a:pPr marL="0" marR="0" lvl="0" indent="0" algn="l" defTabSz="914400" rtl="0" eaLnBrk="0" fontAlgn="base" latinLnBrk="0" hangingPunct="0">
              <a:lnSpc>
                <a:spcPct val="100000"/>
              </a:lnSpc>
              <a:spcBef>
                <a:spcPct val="0"/>
              </a:spcBef>
              <a:spcAft>
                <a:spcPct val="0"/>
              </a:spcAft>
              <a:buClrTx/>
              <a:buSzTx/>
              <a:buFontTx/>
              <a:buNone/>
              <a:tabLst>
                <a:tab pos="317500" algn="l"/>
              </a:tabLst>
            </a:pPr>
            <a:endParaRPr kumimoji="0" lang="en-US" sz="1600" b="1" i="0" u="none" strike="noStrike" cap="none" normalizeH="0" baseline="0" dirty="0" smtClean="0">
              <a:ln>
                <a:noFill/>
              </a:ln>
              <a:solidFill>
                <a:schemeClr val="tx1"/>
              </a:solidFill>
              <a:effectLst/>
              <a:latin typeface="Arial" pitchFamily="34" charset="0"/>
              <a:ea typeface="Book Antiqua" pitchFamily="18" charset="0"/>
              <a:cs typeface="Book Antiqua"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tab pos="317500" algn="l"/>
              </a:tabLst>
            </a:pPr>
            <a:r>
              <a:rPr kumimoji="0" lang="en-US" sz="1600" b="1" i="0" u="none" strike="noStrike" cap="none" normalizeH="0" baseline="0" dirty="0" smtClean="0">
                <a:ln>
                  <a:noFill/>
                </a:ln>
                <a:solidFill>
                  <a:srgbClr val="FF0000"/>
                </a:solidFill>
                <a:effectLst/>
                <a:latin typeface="Arial" pitchFamily="34" charset="0"/>
                <a:ea typeface="Book Antiqua" pitchFamily="18" charset="0"/>
                <a:cs typeface="Calibri" pitchFamily="34" charset="0"/>
              </a:rPr>
              <a:t>Causes of Differences in Cash Book and pass Book</a:t>
            </a:r>
          </a:p>
          <a:p>
            <a:pPr marL="0" marR="0" lvl="0" indent="0" algn="l" defTabSz="914400" rtl="0" eaLnBrk="0" fontAlgn="base" latinLnBrk="0" hangingPunct="0">
              <a:lnSpc>
                <a:spcPct val="100000"/>
              </a:lnSpc>
              <a:spcBef>
                <a:spcPct val="0"/>
              </a:spcBef>
              <a:spcAft>
                <a:spcPct val="0"/>
              </a:spcAft>
              <a:buClrTx/>
              <a:buSzTx/>
              <a:buFontTx/>
              <a:buNone/>
              <a:tabLst>
                <a:tab pos="317500" algn="l"/>
              </a:tabLst>
            </a:pPr>
            <a:endParaRPr kumimoji="0" lang="en-US" sz="1600" b="1" i="0" u="none" strike="noStrike" cap="none" normalizeH="0" baseline="0" dirty="0" smtClean="0">
              <a:ln>
                <a:noFill/>
              </a:ln>
              <a:solidFill>
                <a:schemeClr val="tx1"/>
              </a:solidFill>
              <a:effectLst/>
              <a:latin typeface="Arial" pitchFamily="34" charset="0"/>
              <a:ea typeface="Book Antiqua" pitchFamily="18" charset="0"/>
              <a:cs typeface="Book Antiqua" pitchFamily="18" charset="0"/>
            </a:endParaRPr>
          </a:p>
          <a:p>
            <a:pPr marL="457200" marR="0" lvl="1" indent="0" algn="l" defTabSz="914400" rtl="0" eaLnBrk="0" fontAlgn="base" latinLnBrk="0" hangingPunct="0">
              <a:lnSpc>
                <a:spcPct val="100000"/>
              </a:lnSpc>
              <a:spcBef>
                <a:spcPct val="0"/>
              </a:spcBef>
              <a:spcAft>
                <a:spcPct val="0"/>
              </a:spcAft>
              <a:buClrTx/>
              <a:buSzPct val="100000"/>
              <a:buFontTx/>
              <a:buAutoNum type="arabicPeriod"/>
              <a:tabLst>
                <a:tab pos="317500" algn="l"/>
              </a:tabLst>
            </a:pPr>
            <a:r>
              <a:rPr kumimoji="0" lang="en-US" sz="1600" b="0" i="0" u="none" strike="noStrike" cap="none" normalizeH="0" baseline="0" dirty="0" smtClean="0">
                <a:ln>
                  <a:noFill/>
                </a:ln>
                <a:solidFill>
                  <a:schemeClr val="tx1"/>
                </a:solidFill>
                <a:effectLst/>
                <a:latin typeface="Arial" pitchFamily="34" charset="0"/>
                <a:ea typeface="Arial" pitchFamily="34" charset="0"/>
                <a:cs typeface="Calibri" pitchFamily="34" charset="0"/>
              </a:rPr>
              <a:t>Transactions recorded in Cash Book but not in Pass Book.</a:t>
            </a: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a:p>
            <a:pPr marL="457200" marR="0" lvl="1" indent="0" algn="l" defTabSz="914400" rtl="0" eaLnBrk="0" fontAlgn="base" latinLnBrk="0" hangingPunct="0">
              <a:lnSpc>
                <a:spcPct val="100000"/>
              </a:lnSpc>
              <a:spcBef>
                <a:spcPct val="0"/>
              </a:spcBef>
              <a:spcAft>
                <a:spcPct val="0"/>
              </a:spcAft>
              <a:buClrTx/>
              <a:buSzPct val="100000"/>
              <a:buFontTx/>
              <a:buAutoNum type="arabicPeriod"/>
              <a:tabLst>
                <a:tab pos="317500" algn="l"/>
              </a:tabLst>
            </a:pPr>
            <a:r>
              <a:rPr kumimoji="0" lang="en-US" sz="1600" b="0" i="0" u="none" strike="noStrike" cap="none" normalizeH="0" baseline="0" dirty="0" smtClean="0">
                <a:ln>
                  <a:noFill/>
                </a:ln>
                <a:solidFill>
                  <a:schemeClr val="tx1"/>
                </a:solidFill>
                <a:effectLst/>
                <a:latin typeface="Arial" pitchFamily="34" charset="0"/>
                <a:ea typeface="Arial" pitchFamily="34" charset="0"/>
                <a:cs typeface="Calibri" pitchFamily="34" charset="0"/>
              </a:rPr>
              <a:t>Transactions recorded in Pass Book but not in Cash Book.</a:t>
            </a: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a:p>
            <a:pPr marL="457200" marR="0" lvl="1" indent="0" algn="l" defTabSz="914400" rtl="0" eaLnBrk="0" fontAlgn="base" latinLnBrk="0" hangingPunct="0">
              <a:lnSpc>
                <a:spcPct val="100000"/>
              </a:lnSpc>
              <a:spcBef>
                <a:spcPct val="0"/>
              </a:spcBef>
              <a:spcAft>
                <a:spcPct val="0"/>
              </a:spcAft>
              <a:buClrTx/>
              <a:buSzPct val="100000"/>
              <a:buFontTx/>
              <a:buAutoNum type="arabicPeriod"/>
              <a:tabLst>
                <a:tab pos="317500" algn="l"/>
              </a:tabLst>
            </a:pPr>
            <a:r>
              <a:rPr kumimoji="0" lang="en-US" sz="1600" b="0" i="0" u="none" strike="noStrike" cap="none" normalizeH="0" baseline="0" dirty="0" smtClean="0">
                <a:ln>
                  <a:noFill/>
                </a:ln>
                <a:solidFill>
                  <a:schemeClr val="tx1"/>
                </a:solidFill>
                <a:effectLst/>
                <a:latin typeface="Arial" pitchFamily="34" charset="0"/>
                <a:ea typeface="Arial" pitchFamily="34" charset="0"/>
                <a:cs typeface="Calibri" pitchFamily="34" charset="0"/>
              </a:rPr>
              <a:t>Others transaction errors.</a:t>
            </a: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Google Shape;55;p13"/>
          <p:cNvPicPr preferRelativeResize="0"/>
          <p:nvPr/>
        </p:nvPicPr>
        <p:blipFill rotWithShape="1">
          <a:blip r:embed="rId2">
            <a:alphaModFix/>
          </a:blip>
          <a:srcRect/>
          <a:stretch/>
        </p:blipFill>
        <p:spPr>
          <a:xfrm>
            <a:off x="7973525" y="3614011"/>
            <a:ext cx="1170475" cy="1170475"/>
          </a:xfrm>
          <a:prstGeom prst="rect">
            <a:avLst/>
          </a:prstGeom>
          <a:noFill/>
          <a:ln>
            <a:noFill/>
          </a:ln>
        </p:spPr>
      </p:pic>
      <p:sp>
        <p:nvSpPr>
          <p:cNvPr id="48137" name="Rectangle 9"/>
          <p:cNvSpPr>
            <a:spLocks noChangeArrowheads="1"/>
          </p:cNvSpPr>
          <p:nvPr/>
        </p:nvSpPr>
        <p:spPr bwMode="auto">
          <a:xfrm>
            <a:off x="755650" y="484188"/>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endParaRPr kumimoji="0" lang="en-US" sz="1100" b="0" i="0" u="none" strike="noStrike" cap="none" normalizeH="0" baseline="0" smtClean="0">
              <a:ln>
                <a:noFill/>
              </a:ln>
              <a:solidFill>
                <a:schemeClr val="tx1"/>
              </a:solidFill>
              <a:effectLst/>
              <a:latin typeface="Arial" pitchFamily="34" charset="0"/>
              <a:ea typeface="Times New Roman" pitchFamily="18" charset="0"/>
              <a:cs typeface="Arial" pitchFamily="34" charset="0"/>
            </a:endParaRPr>
          </a:p>
          <a:p>
            <a:pPr marL="0" marR="0" lvl="0" indent="228600" algn="just" defTabSz="914400" rtl="0" eaLnBrk="0" fontAlgn="base" latinLnBrk="0" hangingPunct="0">
              <a:lnSpc>
                <a:spcPct val="100000"/>
              </a:lnSpc>
              <a:spcBef>
                <a:spcPct val="0"/>
              </a:spcBef>
              <a:spcAft>
                <a:spcPct val="0"/>
              </a:spcAft>
              <a:buClrTx/>
              <a:buSzTx/>
              <a:buFontTx/>
              <a:buNone/>
              <a:tabLst/>
            </a:pPr>
            <a:r>
              <a:rPr kumimoji="0" lang="en-US" sz="1100" b="0" i="0" u="none" strike="noStrike" cap="none" normalizeH="0" baseline="0" smtClean="0">
                <a:ln>
                  <a:noFill/>
                </a:ln>
                <a:solidFill>
                  <a:schemeClr val="tx1"/>
                </a:solidFill>
                <a:effectLst/>
                <a:latin typeface="Arial" pitchFamily="34" charset="0"/>
                <a:ea typeface="Times New Roman" pitchFamily="18" charset="0"/>
                <a:cs typeface="Arial" pitchFamily="34" charset="0"/>
              </a:rPr>
              <a:t/>
            </a:r>
            <a:br>
              <a:rPr kumimoji="0" lang="en-US" sz="1100" b="0" i="0" u="none" strike="noStrike" cap="none" normalizeH="0" baseline="0" smtClean="0">
                <a:ln>
                  <a:noFill/>
                </a:ln>
                <a:solidFill>
                  <a:schemeClr val="tx1"/>
                </a:solidFill>
                <a:effectLst/>
                <a:latin typeface="Arial" pitchFamily="34" charset="0"/>
                <a:ea typeface="Times New Roman" pitchFamily="18" charset="0"/>
                <a:cs typeface="Arial" pitchFamily="34" charset="0"/>
              </a:rPr>
            </a:b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47105" name="Rectangle 1"/>
          <p:cNvSpPr>
            <a:spLocks noChangeArrowheads="1"/>
          </p:cNvSpPr>
          <p:nvPr/>
        </p:nvSpPr>
        <p:spPr bwMode="auto">
          <a:xfrm>
            <a:off x="1726162" y="550505"/>
            <a:ext cx="6512769" cy="280076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Char char="•"/>
              <a:tabLst/>
            </a:pPr>
            <a:r>
              <a:rPr kumimoji="0" lang="en-US" sz="1600" b="1" i="0" u="none" strike="noStrike" cap="none" normalizeH="0" baseline="0" dirty="0" smtClean="0">
                <a:ln>
                  <a:noFill/>
                </a:ln>
                <a:solidFill>
                  <a:srgbClr val="292425"/>
                </a:solidFill>
                <a:effectLst/>
                <a:latin typeface="Arial" pitchFamily="34" charset="0"/>
                <a:ea typeface="Times New Roman" pitchFamily="18" charset="0"/>
                <a:cs typeface="Calibri" pitchFamily="34" charset="0"/>
              </a:rPr>
              <a:t>Bank balance of Rs 40,000 showed by the cash book of </a:t>
            </a:r>
            <a:r>
              <a:rPr kumimoji="0" lang="en-US" sz="1600" b="1" i="0" u="none" strike="noStrike" cap="none" normalizeH="0" baseline="0" dirty="0" err="1" smtClean="0">
                <a:ln>
                  <a:noFill/>
                </a:ln>
                <a:solidFill>
                  <a:srgbClr val="292425"/>
                </a:solidFill>
                <a:effectLst/>
                <a:latin typeface="Arial" pitchFamily="34" charset="0"/>
                <a:ea typeface="Times New Roman" pitchFamily="18" charset="0"/>
                <a:cs typeface="Calibri" pitchFamily="34" charset="0"/>
              </a:rPr>
              <a:t>Atul</a:t>
            </a:r>
            <a:r>
              <a:rPr kumimoji="0" lang="en-US" sz="1600" b="1" i="0" u="none" strike="noStrike" cap="none" normalizeH="0" baseline="0" dirty="0" smtClean="0">
                <a:ln>
                  <a:noFill/>
                </a:ln>
                <a:solidFill>
                  <a:srgbClr val="292425"/>
                </a:solidFill>
                <a:effectLst/>
                <a:latin typeface="Arial" pitchFamily="34" charset="0"/>
                <a:ea typeface="Times New Roman" pitchFamily="18" charset="0"/>
                <a:cs typeface="Calibri" pitchFamily="34" charset="0"/>
              </a:rPr>
              <a:t> on December 31, 2005. It was found that three </a:t>
            </a:r>
            <a:r>
              <a:rPr kumimoji="0" lang="en-US" sz="1600" b="1" i="0" u="none" strike="noStrike" cap="none" normalizeH="0" baseline="0" dirty="0" err="1" smtClean="0">
                <a:ln>
                  <a:noFill/>
                </a:ln>
                <a:solidFill>
                  <a:srgbClr val="292425"/>
                </a:solidFill>
                <a:effectLst/>
                <a:latin typeface="Arial" pitchFamily="34" charset="0"/>
                <a:ea typeface="Times New Roman" pitchFamily="18" charset="0"/>
                <a:cs typeface="Calibri" pitchFamily="34" charset="0"/>
              </a:rPr>
              <a:t>cheques</a:t>
            </a:r>
            <a:r>
              <a:rPr kumimoji="0" lang="en-US" sz="1600" b="1" i="0" u="none" strike="noStrike" cap="none" normalizeH="0" baseline="0" dirty="0" smtClean="0">
                <a:ln>
                  <a:noFill/>
                </a:ln>
                <a:solidFill>
                  <a:srgbClr val="292425"/>
                </a:solidFill>
                <a:effectLst/>
                <a:latin typeface="Arial" pitchFamily="34" charset="0"/>
                <a:ea typeface="Times New Roman" pitchFamily="18" charset="0"/>
                <a:cs typeface="Calibri" pitchFamily="34" charset="0"/>
              </a:rPr>
              <a:t> of Rs 2,000, Rs 5,000 and Rs 8,000 deposited during the month of December were not credited in the passbook till January 02, 2005. Two </a:t>
            </a:r>
            <a:r>
              <a:rPr kumimoji="0" lang="en-US" sz="1600" b="1" i="0" u="none" strike="noStrike" cap="none" normalizeH="0" baseline="0" dirty="0" err="1" smtClean="0">
                <a:ln>
                  <a:noFill/>
                </a:ln>
                <a:solidFill>
                  <a:srgbClr val="292425"/>
                </a:solidFill>
                <a:effectLst/>
                <a:latin typeface="Arial" pitchFamily="34" charset="0"/>
                <a:ea typeface="Times New Roman" pitchFamily="18" charset="0"/>
                <a:cs typeface="Calibri" pitchFamily="34" charset="0"/>
              </a:rPr>
              <a:t>cheques</a:t>
            </a:r>
            <a:r>
              <a:rPr kumimoji="0" lang="en-US" sz="1600" b="1" i="0" u="none" strike="noStrike" cap="none" normalizeH="0" baseline="0" dirty="0" smtClean="0">
                <a:ln>
                  <a:noFill/>
                </a:ln>
                <a:solidFill>
                  <a:srgbClr val="292425"/>
                </a:solidFill>
                <a:effectLst/>
                <a:latin typeface="Arial" pitchFamily="34" charset="0"/>
                <a:ea typeface="Times New Roman" pitchFamily="18" charset="0"/>
                <a:cs typeface="Calibri" pitchFamily="34" charset="0"/>
              </a:rPr>
              <a:t> of Rs 7,000 and Rs 8,000 issued on December 28, were not presented for payment till January 03, 2005. In addition to it bank had credited </a:t>
            </a:r>
            <a:r>
              <a:rPr kumimoji="0" lang="en-US" sz="1600" b="1" i="0" u="none" strike="noStrike" cap="none" normalizeH="0" baseline="0" dirty="0" err="1" smtClean="0">
                <a:ln>
                  <a:noFill/>
                </a:ln>
                <a:solidFill>
                  <a:srgbClr val="292425"/>
                </a:solidFill>
                <a:effectLst/>
                <a:latin typeface="Arial" pitchFamily="34" charset="0"/>
                <a:ea typeface="Times New Roman" pitchFamily="18" charset="0"/>
                <a:cs typeface="Calibri" pitchFamily="34" charset="0"/>
              </a:rPr>
              <a:t>Atul</a:t>
            </a:r>
            <a:r>
              <a:rPr kumimoji="0" lang="en-US" sz="1600" b="1" i="0" u="none" strike="noStrike" cap="none" normalizeH="0" baseline="0" dirty="0" smtClean="0">
                <a:ln>
                  <a:noFill/>
                </a:ln>
                <a:solidFill>
                  <a:srgbClr val="292425"/>
                </a:solidFill>
                <a:effectLst/>
                <a:latin typeface="Arial" pitchFamily="34" charset="0"/>
                <a:ea typeface="Times New Roman" pitchFamily="18" charset="0"/>
                <a:cs typeface="Calibri" pitchFamily="34" charset="0"/>
              </a:rPr>
              <a:t> for Rs 325 as interest and had debited him with Rs 50 as bank charges for which there were no corresponding entries in the cash book.</a:t>
            </a: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600" b="1" i="0" u="none" strike="noStrike" cap="none" normalizeH="0" baseline="0" dirty="0" smtClean="0">
                <a:ln>
                  <a:noFill/>
                </a:ln>
                <a:solidFill>
                  <a:srgbClr val="292425"/>
                </a:solidFill>
                <a:effectLst/>
                <a:latin typeface="Arial" pitchFamily="34" charset="0"/>
                <a:ea typeface="Times New Roman" pitchFamily="18" charset="0"/>
                <a:cs typeface="Calibri" pitchFamily="34" charset="0"/>
              </a:rPr>
              <a:t>           Prepare a bank reconciliation statement as on December 31, 2004.</a:t>
            </a: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5" name="Google Shape;55;p13"/>
          <p:cNvPicPr preferRelativeResize="0"/>
          <p:nvPr/>
        </p:nvPicPr>
        <p:blipFill rotWithShape="1">
          <a:blip r:embed="rId3">
            <a:alphaModFix/>
          </a:blip>
          <a:srcRect/>
          <a:stretch/>
        </p:blipFill>
        <p:spPr>
          <a:xfrm>
            <a:off x="7973525" y="3315431"/>
            <a:ext cx="1170475" cy="1170475"/>
          </a:xfrm>
          <a:prstGeom prst="rect">
            <a:avLst/>
          </a:prstGeom>
          <a:noFill/>
          <a:ln>
            <a:noFill/>
          </a:ln>
        </p:spPr>
      </p:pic>
      <p:sp>
        <p:nvSpPr>
          <p:cNvPr id="81922"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81921" name="Text Box 1"/>
          <p:cNvSpPr txBox="1">
            <a:spLocks noChangeArrowheads="1"/>
          </p:cNvSpPr>
          <p:nvPr/>
        </p:nvSpPr>
        <p:spPr bwMode="auto">
          <a:xfrm>
            <a:off x="898525" y="457200"/>
            <a:ext cx="6886575" cy="1044575"/>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graphicFrame>
        <p:nvGraphicFramePr>
          <p:cNvPr id="7" name="Table 6"/>
          <p:cNvGraphicFramePr>
            <a:graphicFrameLocks noGrp="1"/>
          </p:cNvGraphicFramePr>
          <p:nvPr/>
        </p:nvGraphicFramePr>
        <p:xfrm>
          <a:off x="1455576" y="1101010"/>
          <a:ext cx="5607211" cy="2452450"/>
        </p:xfrm>
        <a:graphic>
          <a:graphicData uri="http://schemas.openxmlformats.org/drawingml/2006/table">
            <a:tbl>
              <a:tblPr/>
              <a:tblGrid>
                <a:gridCol w="438142"/>
                <a:gridCol w="5169069"/>
              </a:tblGrid>
              <a:tr h="253811">
                <a:tc>
                  <a:txBody>
                    <a:bodyPr/>
                    <a:lstStyle/>
                    <a:p>
                      <a:pPr marR="71755">
                        <a:lnSpc>
                          <a:spcPts val="1330"/>
                        </a:lnSpc>
                        <a:spcAft>
                          <a:spcPts val="0"/>
                        </a:spcAft>
                      </a:pPr>
                      <a:r>
                        <a:rPr lang="en-US" sz="1200" dirty="0">
                          <a:solidFill>
                            <a:srgbClr val="292425"/>
                          </a:solidFill>
                          <a:latin typeface="Calibri"/>
                          <a:ea typeface="Times New Roman"/>
                          <a:cs typeface="Calibri"/>
                        </a:rPr>
                        <a:t>    (a)</a:t>
                      </a:r>
                      <a:endParaRPr lang="en-US" sz="1200" dirty="0">
                        <a:latin typeface="Times New Roman"/>
                        <a:ea typeface="Times New Roman"/>
                      </a:endParaRPr>
                    </a:p>
                  </a:txBody>
                  <a:tcPr marL="0" marR="0" marT="0" marB="0">
                    <a:lnL>
                      <a:noFill/>
                    </a:lnL>
                    <a:lnR>
                      <a:noFill/>
                    </a:lnR>
                    <a:lnT>
                      <a:noFill/>
                    </a:lnT>
                    <a:lnB>
                      <a:noFill/>
                    </a:lnB>
                  </a:tcPr>
                </a:tc>
                <a:tc>
                  <a:txBody>
                    <a:bodyPr/>
                    <a:lstStyle/>
                    <a:p>
                      <a:pPr marL="85090">
                        <a:lnSpc>
                          <a:spcPts val="1330"/>
                        </a:lnSpc>
                        <a:spcAft>
                          <a:spcPts val="0"/>
                        </a:spcAft>
                      </a:pPr>
                      <a:r>
                        <a:rPr lang="en-US" sz="1200">
                          <a:solidFill>
                            <a:srgbClr val="292425"/>
                          </a:solidFill>
                          <a:latin typeface="Calibri"/>
                          <a:ea typeface="Times New Roman"/>
                          <a:cs typeface="Calibri"/>
                        </a:rPr>
                        <a:t>Cheque paid into bank but not yet cleared</a:t>
                      </a:r>
                      <a:endParaRPr lang="en-US" sz="1200">
                        <a:latin typeface="Times New Roman"/>
                        <a:ea typeface="Times New Roman"/>
                      </a:endParaRPr>
                    </a:p>
                  </a:txBody>
                  <a:tcPr marL="0" marR="0" marT="0" marB="0">
                    <a:lnL>
                      <a:noFill/>
                    </a:lnL>
                    <a:lnR>
                      <a:noFill/>
                    </a:lnR>
                    <a:lnT>
                      <a:noFill/>
                    </a:lnT>
                    <a:lnB>
                      <a:noFill/>
                    </a:lnB>
                  </a:tcPr>
                </a:tc>
              </a:tr>
              <a:tr h="297435">
                <a:tc>
                  <a:txBody>
                    <a:bodyPr/>
                    <a:lstStyle/>
                    <a:p>
                      <a:pPr>
                        <a:lnSpc>
                          <a:spcPct val="115000"/>
                        </a:lnSpc>
                        <a:spcAft>
                          <a:spcPts val="0"/>
                        </a:spcAft>
                      </a:pPr>
                      <a:endParaRPr lang="en-US" sz="1200">
                        <a:latin typeface="Calibri"/>
                        <a:ea typeface="Times New Roman"/>
                        <a:cs typeface="Calibri"/>
                      </a:endParaRPr>
                    </a:p>
                  </a:txBody>
                  <a:tcPr marL="0" marR="0" marT="0" marB="0">
                    <a:lnL>
                      <a:noFill/>
                    </a:lnL>
                    <a:lnR>
                      <a:noFill/>
                    </a:lnR>
                    <a:lnT>
                      <a:noFill/>
                    </a:lnT>
                    <a:lnB>
                      <a:noFill/>
                    </a:lnB>
                  </a:tcPr>
                </a:tc>
                <a:tc>
                  <a:txBody>
                    <a:bodyPr/>
                    <a:lstStyle/>
                    <a:p>
                      <a:pPr marL="85090">
                        <a:lnSpc>
                          <a:spcPct val="115000"/>
                        </a:lnSpc>
                        <a:spcBef>
                          <a:spcPts val="225"/>
                        </a:spcBef>
                        <a:spcAft>
                          <a:spcPts val="0"/>
                        </a:spcAft>
                      </a:pPr>
                      <a:r>
                        <a:rPr lang="en-US" sz="1200">
                          <a:solidFill>
                            <a:srgbClr val="292425"/>
                          </a:solidFill>
                          <a:latin typeface="Calibri"/>
                          <a:ea typeface="Times New Roman"/>
                          <a:cs typeface="Calibri"/>
                        </a:rPr>
                        <a:t>Ram Kumar Rs 1,000</a:t>
                      </a:r>
                      <a:endParaRPr lang="en-US" sz="1200">
                        <a:latin typeface="Times New Roman"/>
                        <a:ea typeface="Times New Roman"/>
                      </a:endParaRPr>
                    </a:p>
                  </a:txBody>
                  <a:tcPr marL="0" marR="0" marT="0" marB="0">
                    <a:lnL>
                      <a:noFill/>
                    </a:lnL>
                    <a:lnR>
                      <a:noFill/>
                    </a:lnR>
                    <a:lnT>
                      <a:noFill/>
                    </a:lnT>
                    <a:lnB>
                      <a:noFill/>
                    </a:lnB>
                  </a:tcPr>
                </a:tc>
              </a:tr>
              <a:tr h="297435">
                <a:tc>
                  <a:txBody>
                    <a:bodyPr/>
                    <a:lstStyle/>
                    <a:p>
                      <a:pPr>
                        <a:lnSpc>
                          <a:spcPct val="115000"/>
                        </a:lnSpc>
                        <a:spcAft>
                          <a:spcPts val="0"/>
                        </a:spcAft>
                      </a:pPr>
                      <a:endParaRPr lang="en-US" sz="1200">
                        <a:latin typeface="Calibri"/>
                        <a:ea typeface="Times New Roman"/>
                        <a:cs typeface="Calibri"/>
                      </a:endParaRPr>
                    </a:p>
                  </a:txBody>
                  <a:tcPr marL="0" marR="0" marT="0" marB="0">
                    <a:lnL>
                      <a:noFill/>
                    </a:lnL>
                    <a:lnR>
                      <a:noFill/>
                    </a:lnR>
                    <a:lnT>
                      <a:noFill/>
                    </a:lnT>
                    <a:lnB>
                      <a:noFill/>
                    </a:lnB>
                  </a:tcPr>
                </a:tc>
                <a:tc>
                  <a:txBody>
                    <a:bodyPr/>
                    <a:lstStyle/>
                    <a:p>
                      <a:pPr marL="85090">
                        <a:lnSpc>
                          <a:spcPct val="115000"/>
                        </a:lnSpc>
                        <a:spcBef>
                          <a:spcPts val="220"/>
                        </a:spcBef>
                        <a:spcAft>
                          <a:spcPts val="0"/>
                        </a:spcAft>
                      </a:pPr>
                      <a:r>
                        <a:rPr lang="en-US" sz="1200">
                          <a:solidFill>
                            <a:srgbClr val="292425"/>
                          </a:solidFill>
                          <a:latin typeface="Calibri"/>
                          <a:ea typeface="Times New Roman"/>
                          <a:cs typeface="Calibri"/>
                        </a:rPr>
                        <a:t>Kishore Kumar Rs 500</a:t>
                      </a:r>
                      <a:endParaRPr lang="en-US" sz="1200">
                        <a:latin typeface="Times New Roman"/>
                        <a:ea typeface="Times New Roman"/>
                      </a:endParaRPr>
                    </a:p>
                  </a:txBody>
                  <a:tcPr marL="0" marR="0" marT="0" marB="0">
                    <a:lnL>
                      <a:noFill/>
                    </a:lnL>
                    <a:lnR>
                      <a:noFill/>
                    </a:lnR>
                    <a:lnT>
                      <a:noFill/>
                    </a:lnT>
                    <a:lnB>
                      <a:noFill/>
                    </a:lnB>
                  </a:tcPr>
                </a:tc>
              </a:tr>
              <a:tr h="297435">
                <a:tc>
                  <a:txBody>
                    <a:bodyPr/>
                    <a:lstStyle/>
                    <a:p>
                      <a:pPr marL="113665" marR="71755" algn="ctr">
                        <a:lnSpc>
                          <a:spcPct val="115000"/>
                        </a:lnSpc>
                        <a:spcBef>
                          <a:spcPts val="225"/>
                        </a:spcBef>
                        <a:spcAft>
                          <a:spcPts val="0"/>
                        </a:spcAft>
                      </a:pPr>
                      <a:r>
                        <a:rPr lang="en-US" sz="1200">
                          <a:solidFill>
                            <a:srgbClr val="292425"/>
                          </a:solidFill>
                          <a:latin typeface="Calibri"/>
                          <a:ea typeface="Times New Roman"/>
                          <a:cs typeface="Calibri"/>
                        </a:rPr>
                        <a:t>(b)</a:t>
                      </a:r>
                      <a:endParaRPr lang="en-US" sz="1200">
                        <a:latin typeface="Times New Roman"/>
                        <a:ea typeface="Times New Roman"/>
                      </a:endParaRPr>
                    </a:p>
                  </a:txBody>
                  <a:tcPr marL="0" marR="0" marT="0" marB="0">
                    <a:lnL>
                      <a:noFill/>
                    </a:lnL>
                    <a:lnR>
                      <a:noFill/>
                    </a:lnR>
                    <a:lnT>
                      <a:noFill/>
                    </a:lnT>
                    <a:lnB>
                      <a:noFill/>
                    </a:lnB>
                  </a:tcPr>
                </a:tc>
                <a:tc>
                  <a:txBody>
                    <a:bodyPr/>
                    <a:lstStyle/>
                    <a:p>
                      <a:pPr marL="123190">
                        <a:lnSpc>
                          <a:spcPct val="115000"/>
                        </a:lnSpc>
                        <a:spcBef>
                          <a:spcPts val="225"/>
                        </a:spcBef>
                        <a:spcAft>
                          <a:spcPts val="0"/>
                        </a:spcAft>
                      </a:pPr>
                      <a:r>
                        <a:rPr lang="en-US" sz="1200">
                          <a:solidFill>
                            <a:srgbClr val="292425"/>
                          </a:solidFill>
                          <a:latin typeface="Calibri"/>
                          <a:ea typeface="Times New Roman"/>
                          <a:cs typeface="Calibri"/>
                        </a:rPr>
                        <a:t>Bank Charges Rs 300</a:t>
                      </a:r>
                      <a:endParaRPr lang="en-US" sz="1200">
                        <a:latin typeface="Times New Roman"/>
                        <a:ea typeface="Times New Roman"/>
                      </a:endParaRPr>
                    </a:p>
                  </a:txBody>
                  <a:tcPr marL="0" marR="0" marT="0" marB="0">
                    <a:lnL>
                      <a:noFill/>
                    </a:lnL>
                    <a:lnR>
                      <a:noFill/>
                    </a:lnR>
                    <a:lnT>
                      <a:noFill/>
                    </a:lnT>
                    <a:lnB>
                      <a:noFill/>
                    </a:lnB>
                  </a:tcPr>
                </a:tc>
              </a:tr>
              <a:tr h="297435">
                <a:tc>
                  <a:txBody>
                    <a:bodyPr/>
                    <a:lstStyle/>
                    <a:p>
                      <a:pPr marL="105410" marR="71755" algn="ctr">
                        <a:lnSpc>
                          <a:spcPct val="115000"/>
                        </a:lnSpc>
                        <a:spcBef>
                          <a:spcPts val="220"/>
                        </a:spcBef>
                        <a:spcAft>
                          <a:spcPts val="0"/>
                        </a:spcAft>
                      </a:pPr>
                      <a:r>
                        <a:rPr lang="en-US" sz="1200">
                          <a:solidFill>
                            <a:srgbClr val="292425"/>
                          </a:solidFill>
                          <a:latin typeface="Calibri"/>
                          <a:ea typeface="Times New Roman"/>
                          <a:cs typeface="Calibri"/>
                        </a:rPr>
                        <a:t>(c)</a:t>
                      </a:r>
                      <a:endParaRPr lang="en-US" sz="1200">
                        <a:latin typeface="Times New Roman"/>
                        <a:ea typeface="Times New Roman"/>
                      </a:endParaRPr>
                    </a:p>
                  </a:txBody>
                  <a:tcPr marL="0" marR="0" marT="0" marB="0">
                    <a:lnL>
                      <a:noFill/>
                    </a:lnL>
                    <a:lnR>
                      <a:noFill/>
                    </a:lnR>
                    <a:lnT>
                      <a:noFill/>
                    </a:lnT>
                    <a:lnB>
                      <a:noFill/>
                    </a:lnB>
                  </a:tcPr>
                </a:tc>
                <a:tc>
                  <a:txBody>
                    <a:bodyPr/>
                    <a:lstStyle/>
                    <a:p>
                      <a:pPr marL="85090">
                        <a:lnSpc>
                          <a:spcPct val="115000"/>
                        </a:lnSpc>
                        <a:spcBef>
                          <a:spcPts val="220"/>
                        </a:spcBef>
                        <a:spcAft>
                          <a:spcPts val="0"/>
                        </a:spcAft>
                      </a:pPr>
                      <a:r>
                        <a:rPr lang="en-US" sz="1200">
                          <a:solidFill>
                            <a:srgbClr val="292425"/>
                          </a:solidFill>
                          <a:latin typeface="Calibri"/>
                          <a:ea typeface="Times New Roman"/>
                          <a:cs typeface="Calibri"/>
                        </a:rPr>
                        <a:t>Cheque issued but not presented</a:t>
                      </a:r>
                      <a:endParaRPr lang="en-US" sz="1200">
                        <a:latin typeface="Times New Roman"/>
                        <a:ea typeface="Times New Roman"/>
                      </a:endParaRPr>
                    </a:p>
                  </a:txBody>
                  <a:tcPr marL="0" marR="0" marT="0" marB="0">
                    <a:lnL>
                      <a:noFill/>
                    </a:lnL>
                    <a:lnR>
                      <a:noFill/>
                    </a:lnR>
                    <a:lnT>
                      <a:noFill/>
                    </a:lnT>
                    <a:lnB>
                      <a:noFill/>
                    </a:lnB>
                  </a:tcPr>
                </a:tc>
              </a:tr>
              <a:tr h="298228">
                <a:tc>
                  <a:txBody>
                    <a:bodyPr/>
                    <a:lstStyle/>
                    <a:p>
                      <a:pPr>
                        <a:lnSpc>
                          <a:spcPct val="115000"/>
                        </a:lnSpc>
                        <a:spcAft>
                          <a:spcPts val="0"/>
                        </a:spcAft>
                      </a:pPr>
                      <a:endParaRPr lang="en-US" sz="1200">
                        <a:latin typeface="Calibri"/>
                        <a:ea typeface="Times New Roman"/>
                        <a:cs typeface="Calibri"/>
                      </a:endParaRPr>
                    </a:p>
                  </a:txBody>
                  <a:tcPr marL="0" marR="0" marT="0" marB="0">
                    <a:lnL>
                      <a:noFill/>
                    </a:lnL>
                    <a:lnR>
                      <a:noFill/>
                    </a:lnR>
                    <a:lnT>
                      <a:noFill/>
                    </a:lnT>
                    <a:lnB>
                      <a:noFill/>
                    </a:lnB>
                  </a:tcPr>
                </a:tc>
                <a:tc>
                  <a:txBody>
                    <a:bodyPr/>
                    <a:lstStyle/>
                    <a:p>
                      <a:pPr marL="85090">
                        <a:lnSpc>
                          <a:spcPct val="115000"/>
                        </a:lnSpc>
                        <a:spcBef>
                          <a:spcPts val="225"/>
                        </a:spcBef>
                        <a:spcAft>
                          <a:spcPts val="0"/>
                        </a:spcAft>
                      </a:pPr>
                      <a:r>
                        <a:rPr lang="en-US" sz="1200">
                          <a:solidFill>
                            <a:srgbClr val="292425"/>
                          </a:solidFill>
                          <a:latin typeface="Calibri"/>
                          <a:ea typeface="Times New Roman"/>
                          <a:cs typeface="Calibri"/>
                        </a:rPr>
                        <a:t>Hameed Rs 2,000</a:t>
                      </a:r>
                      <a:endParaRPr lang="en-US" sz="1200">
                        <a:latin typeface="Times New Roman"/>
                        <a:ea typeface="Times New Roman"/>
                      </a:endParaRPr>
                    </a:p>
                  </a:txBody>
                  <a:tcPr marL="0" marR="0" marT="0" marB="0">
                    <a:lnL>
                      <a:noFill/>
                    </a:lnL>
                    <a:lnR>
                      <a:noFill/>
                    </a:lnR>
                    <a:lnT>
                      <a:noFill/>
                    </a:lnT>
                    <a:lnB>
                      <a:noFill/>
                    </a:lnB>
                  </a:tcPr>
                </a:tc>
              </a:tr>
              <a:tr h="298228">
                <a:tc>
                  <a:txBody>
                    <a:bodyPr/>
                    <a:lstStyle/>
                    <a:p>
                      <a:pPr>
                        <a:lnSpc>
                          <a:spcPct val="115000"/>
                        </a:lnSpc>
                        <a:spcAft>
                          <a:spcPts val="0"/>
                        </a:spcAft>
                      </a:pPr>
                      <a:endParaRPr lang="en-US" sz="1200">
                        <a:latin typeface="Calibri"/>
                        <a:ea typeface="Times New Roman"/>
                        <a:cs typeface="Calibri"/>
                      </a:endParaRPr>
                    </a:p>
                  </a:txBody>
                  <a:tcPr marL="0" marR="0" marT="0" marB="0">
                    <a:lnL>
                      <a:noFill/>
                    </a:lnL>
                    <a:lnR>
                      <a:noFill/>
                    </a:lnR>
                    <a:lnT>
                      <a:noFill/>
                    </a:lnT>
                    <a:lnB>
                      <a:noFill/>
                    </a:lnB>
                  </a:tcPr>
                </a:tc>
                <a:tc>
                  <a:txBody>
                    <a:bodyPr/>
                    <a:lstStyle/>
                    <a:p>
                      <a:pPr marL="85090">
                        <a:lnSpc>
                          <a:spcPct val="115000"/>
                        </a:lnSpc>
                        <a:spcBef>
                          <a:spcPts val="225"/>
                        </a:spcBef>
                        <a:spcAft>
                          <a:spcPts val="0"/>
                        </a:spcAft>
                      </a:pPr>
                      <a:r>
                        <a:rPr lang="en-US" sz="1200" dirty="0" err="1">
                          <a:solidFill>
                            <a:srgbClr val="292425"/>
                          </a:solidFill>
                          <a:latin typeface="Calibri"/>
                          <a:ea typeface="Times New Roman"/>
                          <a:cs typeface="Calibri"/>
                        </a:rPr>
                        <a:t>Kapoor</a:t>
                      </a:r>
                      <a:r>
                        <a:rPr lang="en-US" sz="1200" dirty="0">
                          <a:solidFill>
                            <a:srgbClr val="292425"/>
                          </a:solidFill>
                          <a:latin typeface="Calibri"/>
                          <a:ea typeface="Times New Roman"/>
                          <a:cs typeface="Calibri"/>
                        </a:rPr>
                        <a:t> Rs 500</a:t>
                      </a:r>
                      <a:endParaRPr lang="en-US" sz="1200" dirty="0">
                        <a:latin typeface="Times New Roman"/>
                        <a:ea typeface="Times New Roman"/>
                      </a:endParaRPr>
                    </a:p>
                  </a:txBody>
                  <a:tcPr marL="0" marR="0" marT="0" marB="0">
                    <a:lnL>
                      <a:noFill/>
                    </a:lnL>
                    <a:lnR>
                      <a:noFill/>
                    </a:lnR>
                    <a:lnT>
                      <a:noFill/>
                    </a:lnT>
                    <a:lnB>
                      <a:noFill/>
                    </a:lnB>
                  </a:tcPr>
                </a:tc>
              </a:tr>
              <a:tr h="412443">
                <a:tc>
                  <a:txBody>
                    <a:bodyPr/>
                    <a:lstStyle/>
                    <a:p>
                      <a:pPr marL="113665" marR="71755" algn="ctr">
                        <a:lnSpc>
                          <a:spcPts val="1280"/>
                        </a:lnSpc>
                        <a:spcBef>
                          <a:spcPts val="225"/>
                        </a:spcBef>
                        <a:spcAft>
                          <a:spcPts val="0"/>
                        </a:spcAft>
                      </a:pPr>
                      <a:r>
                        <a:rPr lang="en-US" sz="1200">
                          <a:solidFill>
                            <a:srgbClr val="292425"/>
                          </a:solidFill>
                          <a:latin typeface="Calibri"/>
                          <a:ea typeface="Times New Roman"/>
                          <a:cs typeface="Calibri"/>
                        </a:rPr>
                        <a:t>(d)</a:t>
                      </a:r>
                      <a:endParaRPr lang="en-US" sz="1200">
                        <a:latin typeface="Times New Roman"/>
                        <a:ea typeface="Times New Roman"/>
                      </a:endParaRPr>
                    </a:p>
                  </a:txBody>
                  <a:tcPr marL="0" marR="0" marT="0" marB="0">
                    <a:lnL>
                      <a:noFill/>
                    </a:lnL>
                    <a:lnR>
                      <a:noFill/>
                    </a:lnR>
                    <a:lnT>
                      <a:noFill/>
                    </a:lnT>
                    <a:lnB>
                      <a:noFill/>
                    </a:lnB>
                  </a:tcPr>
                </a:tc>
                <a:tc>
                  <a:txBody>
                    <a:bodyPr/>
                    <a:lstStyle/>
                    <a:p>
                      <a:pPr marL="85090">
                        <a:lnSpc>
                          <a:spcPts val="1280"/>
                        </a:lnSpc>
                        <a:spcBef>
                          <a:spcPts val="225"/>
                        </a:spcBef>
                        <a:spcAft>
                          <a:spcPts val="0"/>
                        </a:spcAft>
                      </a:pPr>
                      <a:r>
                        <a:rPr lang="en-US" sz="1200" dirty="0">
                          <a:solidFill>
                            <a:srgbClr val="292425"/>
                          </a:solidFill>
                          <a:latin typeface="Calibri"/>
                          <a:ea typeface="Times New Roman"/>
                          <a:cs typeface="Calibri"/>
                        </a:rPr>
                        <a:t>Interest entered in the passbook but not entered in the cash book Rs 100</a:t>
                      </a:r>
                      <a:endParaRPr lang="en-US" sz="1200" dirty="0">
                        <a:latin typeface="Times New Roman"/>
                        <a:ea typeface="Times New Roman"/>
                      </a:endParaRPr>
                    </a:p>
                  </a:txBody>
                  <a:tcPr marL="0" marR="0" marT="0" marB="0">
                    <a:lnL>
                      <a:noFill/>
                    </a:lnL>
                    <a:lnR>
                      <a:noFill/>
                    </a:lnR>
                    <a:lnT>
                      <a:noFill/>
                    </a:lnT>
                    <a:lnB>
                      <a:noFill/>
                    </a:lnB>
                  </a:tcPr>
                </a:tc>
              </a:tr>
            </a:tbl>
          </a:graphicData>
        </a:graphic>
      </p:graphicFrame>
      <p:sp>
        <p:nvSpPr>
          <p:cNvPr id="46081" name="Rectangle 1"/>
          <p:cNvSpPr>
            <a:spLocks noChangeArrowheads="1"/>
          </p:cNvSpPr>
          <p:nvPr/>
        </p:nvSpPr>
        <p:spPr bwMode="auto">
          <a:xfrm>
            <a:off x="1436914" y="411480"/>
            <a:ext cx="7707086" cy="58477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600" b="1" i="0" u="none" strike="noStrike" cap="none" normalizeH="0" baseline="0" dirty="0" smtClean="0">
                <a:ln>
                  <a:noFill/>
                </a:ln>
                <a:solidFill>
                  <a:schemeClr val="tx1"/>
                </a:solidFill>
                <a:effectLst/>
                <a:latin typeface="Arial" pitchFamily="34" charset="0"/>
                <a:ea typeface="Times New Roman" pitchFamily="18" charset="0"/>
                <a:cs typeface="Calibri" pitchFamily="34" charset="0"/>
              </a:rPr>
              <a:t>    </a:t>
            </a:r>
            <a:r>
              <a:rPr kumimoji="0" lang="en-US" sz="1600" b="1" i="0" u="none" strike="noStrike" cap="none" normalizeH="0" baseline="0" dirty="0" smtClean="0">
                <a:ln>
                  <a:noFill/>
                </a:ln>
                <a:solidFill>
                  <a:srgbClr val="292425"/>
                </a:solidFill>
                <a:effectLst/>
                <a:latin typeface="Arial" pitchFamily="34" charset="0"/>
                <a:ea typeface="Times New Roman" pitchFamily="18" charset="0"/>
                <a:cs typeface="Calibri" pitchFamily="34" charset="0"/>
              </a:rPr>
              <a:t>8.Balance as per passbook of Mr. Kumar is 3,000.</a:t>
            </a: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600" b="0" i="0" u="none" strike="noStrike" cap="none" normalizeH="0" baseline="0" dirty="0" smtClean="0">
                <a:ln>
                  <a:noFill/>
                </a:ln>
                <a:solidFill>
                  <a:srgbClr val="292425"/>
                </a:solidFill>
                <a:effectLst/>
                <a:latin typeface="Arial" pitchFamily="34" charset="0"/>
                <a:ea typeface="Times New Roman" pitchFamily="18" charset="0"/>
                <a:cs typeface="Calibri" pitchFamily="34" charset="0"/>
              </a:rPr>
              <a:t>Prepare a bank reconciliation statement</a:t>
            </a:r>
            <a:r>
              <a:rPr kumimoji="0" lang="en-US" sz="1600" b="0" i="0" u="none" strike="noStrike" cap="none" normalizeH="0" baseline="0" dirty="0" smtClean="0">
                <a:ln>
                  <a:noFill/>
                </a:ln>
                <a:solidFill>
                  <a:schemeClr val="tx1"/>
                </a:solidFill>
                <a:effectLst/>
                <a:latin typeface="Arial" pitchFamily="34" charset="0"/>
                <a:cs typeface="Arial" pitchFamily="34" charset="0"/>
              </a:rPr>
              <a:t> </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Shape 75"/>
        <p:cNvGrpSpPr/>
        <p:nvPr/>
      </p:nvGrpSpPr>
      <p:grpSpPr>
        <a:xfrm>
          <a:off x="0" y="0"/>
          <a:ext cx="0" cy="0"/>
          <a:chOff x="0" y="0"/>
          <a:chExt cx="0" cy="0"/>
        </a:xfrm>
      </p:grpSpPr>
      <p:pic>
        <p:nvPicPr>
          <p:cNvPr id="76" name="Google Shape;76;p16"/>
          <p:cNvPicPr preferRelativeResize="0"/>
          <p:nvPr/>
        </p:nvPicPr>
        <p:blipFill rotWithShape="1">
          <a:blip r:embed="rId3">
            <a:alphaModFix/>
          </a:blip>
          <a:srcRect/>
          <a:stretch/>
        </p:blipFill>
        <p:spPr>
          <a:xfrm>
            <a:off x="8210550" y="4199975"/>
            <a:ext cx="925650" cy="925650"/>
          </a:xfrm>
          <a:prstGeom prst="rect">
            <a:avLst/>
          </a:prstGeom>
          <a:noFill/>
          <a:ln>
            <a:noFill/>
          </a:ln>
        </p:spPr>
      </p:pic>
      <p:sp>
        <p:nvSpPr>
          <p:cNvPr id="77" name="Google Shape;77;p16"/>
          <p:cNvSpPr txBox="1"/>
          <p:nvPr/>
        </p:nvSpPr>
        <p:spPr>
          <a:xfrm>
            <a:off x="621425" y="743500"/>
            <a:ext cx="7801200" cy="3562200"/>
          </a:xfrm>
          <a:prstGeom prst="rect">
            <a:avLst/>
          </a:prstGeom>
          <a:noFill/>
          <a:ln>
            <a:noFill/>
          </a:ln>
        </p:spPr>
        <p:txBody>
          <a:bodyPr spcFirstLastPara="1" wrap="square" lIns="91425" tIns="91425" rIns="91425" bIns="91425" anchor="ctr" anchorCtr="0">
            <a:noAutofit/>
          </a:bodyPr>
          <a:lstStyle/>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a:solidFill>
                  <a:srgbClr val="000000"/>
                </a:solidFill>
                <a:latin typeface="Arial"/>
                <a:ea typeface="Arial"/>
                <a:cs typeface="Arial"/>
                <a:sym typeface="Arial"/>
              </a:rPr>
              <a:t>THANKING YOU</a:t>
            </a:r>
            <a:endParaRPr sz="4000" b="1" i="0" u="none" strike="noStrike" cap="none">
              <a:solidFill>
                <a:srgbClr val="000000"/>
              </a:solidFill>
              <a:latin typeface="Arial"/>
              <a:ea typeface="Arial"/>
              <a:cs typeface="Arial"/>
              <a:sym typeface="Arial"/>
            </a:endParaRPr>
          </a:p>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a:solidFill>
                  <a:srgbClr val="FF0000"/>
                </a:solidFill>
                <a:latin typeface="Arial"/>
                <a:ea typeface="Arial"/>
                <a:cs typeface="Arial"/>
                <a:sym typeface="Arial"/>
              </a:rPr>
              <a:t>ODM EDUCATIONAL GROUP</a:t>
            </a:r>
            <a:endParaRPr sz="4000" b="1" i="0" u="none" strike="noStrike" cap="none">
              <a:solidFill>
                <a:srgbClr val="FF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4" name="Google Shape;54;p13"/>
          <p:cNvPicPr preferRelativeResize="0"/>
          <p:nvPr/>
        </p:nvPicPr>
        <p:blipFill rotWithShape="1">
          <a:blip r:embed="rId3">
            <a:alphaModFix/>
          </a:blip>
          <a:srcRect/>
          <a:stretch/>
        </p:blipFill>
        <p:spPr>
          <a:xfrm>
            <a:off x="0" y="3777622"/>
            <a:ext cx="9144000" cy="1365879"/>
          </a:xfrm>
          <a:prstGeom prst="rect">
            <a:avLst/>
          </a:prstGeom>
          <a:noFill/>
          <a:ln>
            <a:noFill/>
          </a:ln>
        </p:spPr>
      </p:pic>
      <p:pic>
        <p:nvPicPr>
          <p:cNvPr id="55" name="Google Shape;55;p13"/>
          <p:cNvPicPr preferRelativeResize="0"/>
          <p:nvPr/>
        </p:nvPicPr>
        <p:blipFill rotWithShape="1">
          <a:blip r:embed="rId4">
            <a:alphaModFix/>
          </a:blip>
          <a:srcRect/>
          <a:stretch/>
        </p:blipFill>
        <p:spPr>
          <a:xfrm>
            <a:off x="7904902" y="105701"/>
            <a:ext cx="1170475" cy="1170475"/>
          </a:xfrm>
          <a:prstGeom prst="rect">
            <a:avLst/>
          </a:prstGeom>
          <a:noFill/>
          <a:ln>
            <a:noFill/>
          </a:ln>
        </p:spPr>
      </p:pic>
      <p:sp>
        <p:nvSpPr>
          <p:cNvPr id="56" name="Google Shape;56;p13"/>
          <p:cNvSpPr txBox="1"/>
          <p:nvPr/>
        </p:nvSpPr>
        <p:spPr>
          <a:xfrm>
            <a:off x="222675" y="1606350"/>
            <a:ext cx="8763000" cy="1930800"/>
          </a:xfrm>
          <a:prstGeom prst="rect">
            <a:avLst/>
          </a:prstGeom>
          <a:noFill/>
          <a:ln>
            <a:noFill/>
          </a:ln>
        </p:spPr>
        <p:txBody>
          <a:bodyPr spcFirstLastPara="1" wrap="square" lIns="91425" tIns="91425" rIns="91425" bIns="91425" anchor="t" anchorCtr="0">
            <a:noAutofit/>
          </a:bodyPr>
          <a:lstStyle/>
          <a:p>
            <a:pPr marL="0" marR="0" lvl="0" indent="0" algn="ctr" rtl="0">
              <a:lnSpc>
                <a:spcPct val="100000"/>
              </a:lnSpc>
              <a:spcBef>
                <a:spcPts val="0"/>
              </a:spcBef>
              <a:spcAft>
                <a:spcPts val="0"/>
              </a:spcAft>
              <a:buClr>
                <a:srgbClr val="000000"/>
              </a:buClr>
              <a:buSzPts val="3100"/>
              <a:buFont typeface="Arial"/>
              <a:buNone/>
            </a:pPr>
            <a:endParaRPr lang="en-US" sz="2900" b="1" dirty="0" smtClean="0">
              <a:solidFill>
                <a:srgbClr val="FF0000"/>
              </a:solidFill>
              <a:latin typeface="Calibri"/>
              <a:ea typeface="Calibri"/>
              <a:cs typeface="Calibri"/>
              <a:sym typeface="Calibri"/>
            </a:endParaRPr>
          </a:p>
          <a:p>
            <a:pPr marL="0" marR="0" lvl="0" indent="0" algn="ctr" rtl="0">
              <a:lnSpc>
                <a:spcPct val="100000"/>
              </a:lnSpc>
              <a:spcBef>
                <a:spcPts val="0"/>
              </a:spcBef>
              <a:spcAft>
                <a:spcPts val="0"/>
              </a:spcAft>
              <a:buClr>
                <a:srgbClr val="000000"/>
              </a:buClr>
              <a:buSzPts val="3100"/>
              <a:buFont typeface="Arial"/>
              <a:buNone/>
            </a:pPr>
            <a:r>
              <a:rPr lang="en-IN" sz="2900" b="1" dirty="0" smtClean="0">
                <a:solidFill>
                  <a:srgbClr val="FF0000"/>
                </a:solidFill>
                <a:latin typeface="Calibri"/>
                <a:ea typeface="Calibri"/>
                <a:cs typeface="Calibri"/>
                <a:sym typeface="Calibri"/>
              </a:rPr>
              <a:t>BANK RECONCILIATION STATEMENT</a:t>
            </a:r>
            <a:endParaRPr sz="2900" b="1" i="0" u="none" strike="noStrike" cap="none">
              <a:solidFill>
                <a:srgbClr val="FF0000"/>
              </a:solidFill>
              <a:latin typeface="Calibri"/>
              <a:ea typeface="Calibri"/>
              <a:cs typeface="Calibri"/>
              <a:sym typeface="Calibri"/>
            </a:endParaRPr>
          </a:p>
        </p:txBody>
      </p:sp>
      <p:sp>
        <p:nvSpPr>
          <p:cNvPr id="57" name="Google Shape;57;p13"/>
          <p:cNvSpPr txBox="1"/>
          <p:nvPr/>
        </p:nvSpPr>
        <p:spPr>
          <a:xfrm>
            <a:off x="2222175" y="2571738"/>
            <a:ext cx="6361988" cy="9669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b="1" dirty="0"/>
              <a:t>SUBJECT : </a:t>
            </a:r>
            <a:r>
              <a:rPr lang="en" b="1" dirty="0" smtClean="0"/>
              <a:t>ACCOUNTANCY</a:t>
            </a:r>
            <a:endParaRPr b="1"/>
          </a:p>
          <a:p>
            <a:pPr marL="0" lvl="0" indent="0" algn="l" rtl="0">
              <a:spcBef>
                <a:spcPts val="0"/>
              </a:spcBef>
              <a:spcAft>
                <a:spcPts val="0"/>
              </a:spcAft>
              <a:buNone/>
            </a:pPr>
            <a:r>
              <a:rPr lang="en" b="1" dirty="0"/>
              <a:t>CHAPTER </a:t>
            </a:r>
            <a:r>
              <a:rPr lang="en" b="1" dirty="0" smtClean="0"/>
              <a:t>NUMBER:5</a:t>
            </a:r>
            <a:endParaRPr b="1"/>
          </a:p>
          <a:p>
            <a:pPr marL="0" lvl="0" indent="0" algn="l" rtl="0">
              <a:spcBef>
                <a:spcPts val="0"/>
              </a:spcBef>
              <a:spcAft>
                <a:spcPts val="0"/>
              </a:spcAft>
              <a:buNone/>
            </a:pPr>
            <a:r>
              <a:rPr lang="en" b="1" dirty="0"/>
              <a:t>CHAPTER NAME </a:t>
            </a:r>
            <a:r>
              <a:rPr lang="en" b="1" dirty="0" smtClean="0"/>
              <a:t>: BANK RECONCILIATION STATEMENT</a:t>
            </a:r>
            <a:endParaRPr lang="en" b="1" dirty="0" smtClean="0"/>
          </a:p>
          <a:p>
            <a:pPr marL="0" lvl="0" indent="0" algn="l" rtl="0">
              <a:spcBef>
                <a:spcPts val="0"/>
              </a:spcBef>
              <a:spcAft>
                <a:spcPts val="0"/>
              </a:spcAft>
              <a:buNone/>
            </a:pPr>
            <a:r>
              <a:rPr lang="en" b="1" dirty="0" smtClean="0"/>
              <a:t>CLASS-56</a:t>
            </a:r>
            <a:endParaRPr b="1"/>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Google Shape;76;p16"/>
          <p:cNvPicPr preferRelativeResize="0"/>
          <p:nvPr/>
        </p:nvPicPr>
        <p:blipFill rotWithShape="1">
          <a:blip r:embed="rId2">
            <a:alphaModFix/>
          </a:blip>
          <a:srcRect/>
          <a:stretch/>
        </p:blipFill>
        <p:spPr>
          <a:xfrm>
            <a:off x="7707086" y="3965511"/>
            <a:ext cx="1429114" cy="1160114"/>
          </a:xfrm>
          <a:prstGeom prst="rect">
            <a:avLst/>
          </a:prstGeom>
          <a:noFill/>
          <a:ln>
            <a:noFill/>
          </a:ln>
        </p:spPr>
      </p:pic>
      <p:graphicFrame>
        <p:nvGraphicFramePr>
          <p:cNvPr id="5" name="Table 4"/>
          <p:cNvGraphicFramePr>
            <a:graphicFrameLocks noGrp="1"/>
          </p:cNvGraphicFramePr>
          <p:nvPr/>
        </p:nvGraphicFramePr>
        <p:xfrm>
          <a:off x="1380930" y="1558212"/>
          <a:ext cx="7548465" cy="1746084"/>
        </p:xfrm>
        <a:graphic>
          <a:graphicData uri="http://schemas.openxmlformats.org/drawingml/2006/table">
            <a:tbl>
              <a:tblPr/>
              <a:tblGrid>
                <a:gridCol w="620942"/>
                <a:gridCol w="6927523"/>
              </a:tblGrid>
              <a:tr h="520441">
                <a:tc>
                  <a:txBody>
                    <a:bodyPr/>
                    <a:lstStyle/>
                    <a:p>
                      <a:pPr marL="127000">
                        <a:lnSpc>
                          <a:spcPts val="1330"/>
                        </a:lnSpc>
                        <a:spcAft>
                          <a:spcPts val="0"/>
                        </a:spcAft>
                      </a:pPr>
                      <a:r>
                        <a:rPr lang="en-US" sz="1600" dirty="0">
                          <a:solidFill>
                            <a:srgbClr val="292425"/>
                          </a:solidFill>
                          <a:latin typeface="Calibri"/>
                          <a:ea typeface="Times New Roman"/>
                          <a:cs typeface="Calibri"/>
                        </a:rPr>
                        <a:t>(</a:t>
                      </a:r>
                      <a:r>
                        <a:rPr lang="en-US" sz="1600" dirty="0" err="1">
                          <a:solidFill>
                            <a:srgbClr val="292425"/>
                          </a:solidFill>
                          <a:latin typeface="Calibri"/>
                          <a:ea typeface="Times New Roman"/>
                          <a:cs typeface="Calibri"/>
                        </a:rPr>
                        <a:t>i</a:t>
                      </a:r>
                      <a:r>
                        <a:rPr lang="en-US" sz="1600" dirty="0">
                          <a:solidFill>
                            <a:srgbClr val="292425"/>
                          </a:solidFill>
                          <a:latin typeface="Calibri"/>
                          <a:ea typeface="Times New Roman"/>
                          <a:cs typeface="Calibri"/>
                        </a:rPr>
                        <a:t>)</a:t>
                      </a:r>
                      <a:endParaRPr lang="en-US" sz="1600" dirty="0">
                        <a:latin typeface="Times New Roman"/>
                        <a:ea typeface="Times New Roman"/>
                      </a:endParaRPr>
                    </a:p>
                  </a:txBody>
                  <a:tcPr marL="0" marR="0" marT="0" marB="0">
                    <a:lnL>
                      <a:noFill/>
                    </a:lnL>
                    <a:lnR>
                      <a:noFill/>
                    </a:lnR>
                    <a:lnT>
                      <a:noFill/>
                    </a:lnT>
                    <a:lnB>
                      <a:noFill/>
                    </a:lnB>
                  </a:tcPr>
                </a:tc>
                <a:tc>
                  <a:txBody>
                    <a:bodyPr/>
                    <a:lstStyle/>
                    <a:p>
                      <a:pPr marL="90805" marR="229235">
                        <a:lnSpc>
                          <a:spcPct val="115000"/>
                        </a:lnSpc>
                        <a:spcAft>
                          <a:spcPts val="0"/>
                        </a:spcAft>
                      </a:pPr>
                      <a:r>
                        <a:rPr lang="en-US" sz="1600">
                          <a:solidFill>
                            <a:srgbClr val="292425"/>
                          </a:solidFill>
                          <a:latin typeface="Calibri"/>
                          <a:ea typeface="Times New Roman"/>
                          <a:cs typeface="Calibri"/>
                        </a:rPr>
                        <a:t>A cheque of Rs 400 drawn on his saving account has been shown on current account.</a:t>
                      </a:r>
                      <a:endParaRPr lang="en-US" sz="1600">
                        <a:latin typeface="Times New Roman"/>
                        <a:ea typeface="Times New Roman"/>
                      </a:endParaRPr>
                    </a:p>
                  </a:txBody>
                  <a:tcPr marL="0" marR="0" marT="0" marB="0">
                    <a:lnL>
                      <a:noFill/>
                    </a:lnL>
                    <a:lnR>
                      <a:noFill/>
                    </a:lnR>
                    <a:lnT>
                      <a:noFill/>
                    </a:lnT>
                    <a:lnB>
                      <a:noFill/>
                    </a:lnB>
                  </a:tcPr>
                </a:tc>
              </a:tr>
              <a:tr h="520441">
                <a:tc>
                  <a:txBody>
                    <a:bodyPr/>
                    <a:lstStyle/>
                    <a:p>
                      <a:pPr marL="127000">
                        <a:lnSpc>
                          <a:spcPct val="115000"/>
                        </a:lnSpc>
                        <a:spcBef>
                          <a:spcPts val="225"/>
                        </a:spcBef>
                        <a:spcAft>
                          <a:spcPts val="0"/>
                        </a:spcAft>
                      </a:pPr>
                      <a:r>
                        <a:rPr lang="en-US" sz="1600">
                          <a:solidFill>
                            <a:srgbClr val="292425"/>
                          </a:solidFill>
                          <a:latin typeface="Calibri"/>
                          <a:ea typeface="Times New Roman"/>
                          <a:cs typeface="Calibri"/>
                        </a:rPr>
                        <a:t>(ii)</a:t>
                      </a:r>
                      <a:endParaRPr lang="en-US" sz="1600">
                        <a:latin typeface="Times New Roman"/>
                        <a:ea typeface="Times New Roman"/>
                      </a:endParaRPr>
                    </a:p>
                  </a:txBody>
                  <a:tcPr marL="0" marR="0" marT="0" marB="0">
                    <a:lnL>
                      <a:noFill/>
                    </a:lnL>
                    <a:lnR>
                      <a:noFill/>
                    </a:lnR>
                    <a:lnT>
                      <a:noFill/>
                    </a:lnT>
                    <a:lnB>
                      <a:noFill/>
                    </a:lnB>
                  </a:tcPr>
                </a:tc>
                <a:tc>
                  <a:txBody>
                    <a:bodyPr/>
                    <a:lstStyle/>
                    <a:p>
                      <a:pPr marL="90805" marR="114935">
                        <a:lnSpc>
                          <a:spcPct val="115000"/>
                        </a:lnSpc>
                        <a:spcBef>
                          <a:spcPts val="225"/>
                        </a:spcBef>
                        <a:spcAft>
                          <a:spcPts val="0"/>
                        </a:spcAft>
                      </a:pPr>
                      <a:r>
                        <a:rPr lang="en-US" sz="1600" dirty="0">
                          <a:solidFill>
                            <a:srgbClr val="292425"/>
                          </a:solidFill>
                          <a:latin typeface="Calibri"/>
                          <a:ea typeface="Times New Roman"/>
                          <a:cs typeface="Calibri"/>
                        </a:rPr>
                        <a:t>He issued two </a:t>
                      </a:r>
                      <a:r>
                        <a:rPr lang="en-US" sz="1600" dirty="0" err="1">
                          <a:solidFill>
                            <a:srgbClr val="292425"/>
                          </a:solidFill>
                          <a:latin typeface="Calibri"/>
                          <a:ea typeface="Times New Roman"/>
                          <a:cs typeface="Calibri"/>
                        </a:rPr>
                        <a:t>cheques</a:t>
                      </a:r>
                      <a:r>
                        <a:rPr lang="en-US" sz="1600" dirty="0">
                          <a:solidFill>
                            <a:srgbClr val="292425"/>
                          </a:solidFill>
                          <a:latin typeface="Calibri"/>
                          <a:ea typeface="Times New Roman"/>
                          <a:cs typeface="Calibri"/>
                        </a:rPr>
                        <a:t> of Rs 300 and Rs 500 on of December 25, but only the </a:t>
                      </a:r>
                      <a:r>
                        <a:rPr lang="en-US" sz="1600" dirty="0" err="1">
                          <a:solidFill>
                            <a:srgbClr val="292425"/>
                          </a:solidFill>
                          <a:latin typeface="Calibri"/>
                          <a:ea typeface="Times New Roman"/>
                          <a:cs typeface="Calibri"/>
                        </a:rPr>
                        <a:t>Ist</a:t>
                      </a:r>
                      <a:r>
                        <a:rPr lang="en-US" sz="1600" dirty="0">
                          <a:solidFill>
                            <a:srgbClr val="292425"/>
                          </a:solidFill>
                          <a:latin typeface="Calibri"/>
                          <a:ea typeface="Times New Roman"/>
                          <a:cs typeface="Calibri"/>
                        </a:rPr>
                        <a:t>   </a:t>
                      </a:r>
                      <a:r>
                        <a:rPr lang="en-US" sz="1600" dirty="0" err="1">
                          <a:solidFill>
                            <a:srgbClr val="292425"/>
                          </a:solidFill>
                          <a:latin typeface="Calibri"/>
                          <a:ea typeface="Times New Roman"/>
                          <a:cs typeface="Calibri"/>
                        </a:rPr>
                        <a:t>cheque</a:t>
                      </a:r>
                      <a:r>
                        <a:rPr lang="en-US" sz="1600" dirty="0">
                          <a:solidFill>
                            <a:srgbClr val="292425"/>
                          </a:solidFill>
                          <a:latin typeface="Calibri"/>
                          <a:ea typeface="Times New Roman"/>
                          <a:cs typeface="Calibri"/>
                        </a:rPr>
                        <a:t> was presented for payment.</a:t>
                      </a:r>
                      <a:endParaRPr lang="en-US" sz="1600" dirty="0">
                        <a:latin typeface="Times New Roman"/>
                        <a:ea typeface="Times New Roman"/>
                      </a:endParaRPr>
                    </a:p>
                  </a:txBody>
                  <a:tcPr marL="0" marR="0" marT="0" marB="0">
                    <a:lnL>
                      <a:noFill/>
                    </a:lnL>
                    <a:lnR>
                      <a:noFill/>
                    </a:lnR>
                    <a:lnT>
                      <a:noFill/>
                    </a:lnT>
                    <a:lnB>
                      <a:noFill/>
                    </a:lnB>
                  </a:tcPr>
                </a:tc>
              </a:tr>
              <a:tr h="659980">
                <a:tc>
                  <a:txBody>
                    <a:bodyPr/>
                    <a:lstStyle/>
                    <a:p>
                      <a:pPr marL="127000">
                        <a:lnSpc>
                          <a:spcPct val="115000"/>
                        </a:lnSpc>
                        <a:spcBef>
                          <a:spcPts val="225"/>
                        </a:spcBef>
                        <a:spcAft>
                          <a:spcPts val="0"/>
                        </a:spcAft>
                      </a:pPr>
                      <a:r>
                        <a:rPr lang="en-US" sz="1600">
                          <a:solidFill>
                            <a:srgbClr val="292425"/>
                          </a:solidFill>
                          <a:latin typeface="Calibri"/>
                          <a:ea typeface="Times New Roman"/>
                          <a:cs typeface="Calibri"/>
                        </a:rPr>
                        <a:t>(iii)</a:t>
                      </a:r>
                      <a:endParaRPr lang="en-US" sz="1600">
                        <a:latin typeface="Times New Roman"/>
                        <a:ea typeface="Times New Roman"/>
                      </a:endParaRPr>
                    </a:p>
                  </a:txBody>
                  <a:tcPr marL="0" marR="0" marT="0" marB="0">
                    <a:lnL>
                      <a:noFill/>
                    </a:lnL>
                    <a:lnR>
                      <a:noFill/>
                    </a:lnR>
                    <a:lnT>
                      <a:noFill/>
                    </a:lnT>
                    <a:lnB>
                      <a:noFill/>
                    </a:lnB>
                  </a:tcPr>
                </a:tc>
                <a:tc>
                  <a:txBody>
                    <a:bodyPr/>
                    <a:lstStyle/>
                    <a:p>
                      <a:pPr marL="90805" marR="292735">
                        <a:lnSpc>
                          <a:spcPts val="1380"/>
                        </a:lnSpc>
                        <a:spcBef>
                          <a:spcPts val="240"/>
                        </a:spcBef>
                        <a:spcAft>
                          <a:spcPts val="0"/>
                        </a:spcAft>
                      </a:pPr>
                      <a:r>
                        <a:rPr lang="en-US" sz="1600" dirty="0">
                          <a:solidFill>
                            <a:srgbClr val="292425"/>
                          </a:solidFill>
                          <a:latin typeface="Calibri"/>
                          <a:ea typeface="Times New Roman"/>
                          <a:cs typeface="Calibri"/>
                        </a:rPr>
                        <a:t>One </a:t>
                      </a:r>
                      <a:r>
                        <a:rPr lang="en-US" sz="1600" dirty="0" err="1">
                          <a:solidFill>
                            <a:srgbClr val="292425"/>
                          </a:solidFill>
                          <a:latin typeface="Calibri"/>
                          <a:ea typeface="Times New Roman"/>
                          <a:cs typeface="Calibri"/>
                        </a:rPr>
                        <a:t>cheque</a:t>
                      </a:r>
                      <a:r>
                        <a:rPr lang="en-US" sz="1600" dirty="0">
                          <a:solidFill>
                            <a:srgbClr val="292425"/>
                          </a:solidFill>
                          <a:latin typeface="Calibri"/>
                          <a:ea typeface="Times New Roman"/>
                          <a:cs typeface="Calibri"/>
                        </a:rPr>
                        <a:t> issued by Mr. </a:t>
                      </a:r>
                      <a:r>
                        <a:rPr lang="en-US" sz="1600" dirty="0" err="1">
                          <a:solidFill>
                            <a:srgbClr val="292425"/>
                          </a:solidFill>
                          <a:latin typeface="Calibri"/>
                          <a:ea typeface="Times New Roman"/>
                          <a:cs typeface="Calibri"/>
                        </a:rPr>
                        <a:t>Mohit</a:t>
                      </a:r>
                      <a:r>
                        <a:rPr lang="en-US" sz="1600" dirty="0">
                          <a:solidFill>
                            <a:srgbClr val="292425"/>
                          </a:solidFill>
                          <a:latin typeface="Calibri"/>
                          <a:ea typeface="Times New Roman"/>
                          <a:cs typeface="Calibri"/>
                        </a:rPr>
                        <a:t> of Rs 500 on December 25, but it was not presented for payment whereas it was recorded twice in the cash book.</a:t>
                      </a:r>
                      <a:endParaRPr lang="en-US" sz="1600" dirty="0">
                        <a:latin typeface="Times New Roman"/>
                        <a:ea typeface="Times New Roman"/>
                      </a:endParaRPr>
                    </a:p>
                  </a:txBody>
                  <a:tcPr marL="0" marR="0" marT="0" marB="0">
                    <a:lnL>
                      <a:noFill/>
                    </a:lnL>
                    <a:lnR>
                      <a:noFill/>
                    </a:lnR>
                    <a:lnT>
                      <a:noFill/>
                    </a:lnT>
                    <a:lnB>
                      <a:noFill/>
                    </a:lnB>
                  </a:tcPr>
                </a:tc>
              </a:tr>
            </a:tbl>
          </a:graphicData>
        </a:graphic>
      </p:graphicFrame>
      <p:sp>
        <p:nvSpPr>
          <p:cNvPr id="39937" name="Rectangle 1"/>
          <p:cNvSpPr>
            <a:spLocks noChangeArrowheads="1"/>
          </p:cNvSpPr>
          <p:nvPr/>
        </p:nvSpPr>
        <p:spPr bwMode="auto">
          <a:xfrm>
            <a:off x="1455576" y="550506"/>
            <a:ext cx="7688424" cy="107721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600" b="1" i="0" u="none" strike="noStrike" cap="none" normalizeH="0" baseline="0" dirty="0" smtClean="0">
                <a:ln>
                  <a:noFill/>
                </a:ln>
                <a:solidFill>
                  <a:srgbClr val="333333"/>
                </a:solidFill>
                <a:effectLst/>
                <a:latin typeface="Calibri" pitchFamily="34" charset="0"/>
                <a:ea typeface="Times New Roman" pitchFamily="18" charset="0"/>
                <a:cs typeface="Calibri" pitchFamily="34" charset="0"/>
              </a:rPr>
              <a:t>9: The</a:t>
            </a:r>
            <a:r>
              <a:rPr kumimoji="0" lang="en-US" sz="1600" b="0" i="0" u="none" strike="noStrike" cap="none" normalizeH="0" baseline="0" dirty="0" smtClean="0">
                <a:ln>
                  <a:noFill/>
                </a:ln>
                <a:solidFill>
                  <a:srgbClr val="292425"/>
                </a:solidFill>
                <a:effectLst/>
                <a:latin typeface="Calibri" pitchFamily="34" charset="0"/>
                <a:ea typeface="Times New Roman" pitchFamily="18" charset="0"/>
                <a:cs typeface="Calibri" pitchFamily="34" charset="0"/>
              </a:rPr>
              <a:t> passbook of Mr. </a:t>
            </a:r>
            <a:r>
              <a:rPr kumimoji="0" lang="en-US" sz="1600" b="0" i="0" u="none" strike="noStrike" cap="none" normalizeH="0" baseline="0" dirty="0" err="1" smtClean="0">
                <a:ln>
                  <a:noFill/>
                </a:ln>
                <a:solidFill>
                  <a:srgbClr val="292425"/>
                </a:solidFill>
                <a:effectLst/>
                <a:latin typeface="Calibri" pitchFamily="34" charset="0"/>
                <a:ea typeface="Times New Roman" pitchFamily="18" charset="0"/>
                <a:cs typeface="Calibri" pitchFamily="34" charset="0"/>
              </a:rPr>
              <a:t>Mohit</a:t>
            </a:r>
            <a:r>
              <a:rPr kumimoji="0" lang="en-US" sz="1600" b="0" i="0" u="none" strike="noStrike" cap="none" normalizeH="0" baseline="0" dirty="0" smtClean="0">
                <a:ln>
                  <a:noFill/>
                </a:ln>
                <a:solidFill>
                  <a:srgbClr val="292425"/>
                </a:solidFill>
                <a:effectLst/>
                <a:latin typeface="Calibri" pitchFamily="34" charset="0"/>
                <a:ea typeface="Times New Roman" pitchFamily="18" charset="0"/>
                <a:cs typeface="Calibri" pitchFamily="34" charset="0"/>
              </a:rPr>
              <a:t> current account showed a credit Balance of Rs 20,000 on dated December 31, 2005. Prepare a Bank Reconciliation Statement with the following information.</a:t>
            </a: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Google Shape;55;p13"/>
          <p:cNvPicPr preferRelativeResize="0"/>
          <p:nvPr/>
        </p:nvPicPr>
        <p:blipFill rotWithShape="1">
          <a:blip r:embed="rId2">
            <a:alphaModFix/>
          </a:blip>
          <a:srcRect/>
          <a:stretch/>
        </p:blipFill>
        <p:spPr>
          <a:xfrm>
            <a:off x="7261090" y="3352754"/>
            <a:ext cx="1170475" cy="1170475"/>
          </a:xfrm>
          <a:prstGeom prst="rect">
            <a:avLst/>
          </a:prstGeom>
          <a:noFill/>
          <a:ln>
            <a:noFill/>
          </a:ln>
        </p:spPr>
      </p:pic>
      <p:graphicFrame>
        <p:nvGraphicFramePr>
          <p:cNvPr id="4" name="Table 3"/>
          <p:cNvGraphicFramePr>
            <a:graphicFrameLocks noGrp="1"/>
          </p:cNvGraphicFramePr>
          <p:nvPr/>
        </p:nvGraphicFramePr>
        <p:xfrm>
          <a:off x="1306287" y="391887"/>
          <a:ext cx="7427166" cy="3332088"/>
        </p:xfrm>
        <a:graphic>
          <a:graphicData uri="http://schemas.openxmlformats.org/drawingml/2006/table">
            <a:tbl>
              <a:tblPr/>
              <a:tblGrid>
                <a:gridCol w="606353"/>
                <a:gridCol w="6820813"/>
              </a:tblGrid>
              <a:tr h="300344">
                <a:tc>
                  <a:txBody>
                    <a:bodyPr/>
                    <a:lstStyle/>
                    <a:p>
                      <a:pPr>
                        <a:lnSpc>
                          <a:spcPts val="1330"/>
                        </a:lnSpc>
                        <a:spcAft>
                          <a:spcPts val="0"/>
                        </a:spcAft>
                      </a:pPr>
                      <a:r>
                        <a:rPr lang="en-US" sz="1600">
                          <a:solidFill>
                            <a:srgbClr val="292425"/>
                          </a:solidFill>
                          <a:latin typeface="Calibri"/>
                          <a:ea typeface="Times New Roman"/>
                          <a:cs typeface="Calibri"/>
                        </a:rPr>
                        <a:t>11.(i)</a:t>
                      </a:r>
                      <a:endParaRPr lang="en-US" sz="1600">
                        <a:latin typeface="Times New Roman"/>
                        <a:ea typeface="Times New Roman"/>
                      </a:endParaRPr>
                    </a:p>
                  </a:txBody>
                  <a:tcPr marL="0" marR="0" marT="0" marB="0">
                    <a:lnL>
                      <a:noFill/>
                    </a:lnL>
                    <a:lnR>
                      <a:noFill/>
                    </a:lnR>
                    <a:lnT>
                      <a:noFill/>
                    </a:lnT>
                    <a:lnB>
                      <a:noFill/>
                    </a:lnB>
                  </a:tcPr>
                </a:tc>
                <a:tc>
                  <a:txBody>
                    <a:bodyPr/>
                    <a:lstStyle/>
                    <a:p>
                      <a:pPr marL="90805">
                        <a:lnSpc>
                          <a:spcPts val="1330"/>
                        </a:lnSpc>
                        <a:spcAft>
                          <a:spcPts val="0"/>
                        </a:spcAft>
                      </a:pPr>
                      <a:r>
                        <a:rPr lang="en-US" sz="1600">
                          <a:solidFill>
                            <a:srgbClr val="292425"/>
                          </a:solidFill>
                          <a:latin typeface="Calibri"/>
                          <a:ea typeface="Times New Roman"/>
                          <a:cs typeface="Calibri"/>
                        </a:rPr>
                        <a:t>Overdraft shown as per cash book on December 31, 2005 Rs 10,000.</a:t>
                      </a:r>
                      <a:endParaRPr lang="en-US" sz="1600">
                        <a:latin typeface="Times New Roman"/>
                        <a:ea typeface="Times New Roman"/>
                      </a:endParaRPr>
                    </a:p>
                  </a:txBody>
                  <a:tcPr marL="0" marR="0" marT="0" marB="0">
                    <a:lnL>
                      <a:noFill/>
                    </a:lnL>
                    <a:lnR>
                      <a:noFill/>
                    </a:lnR>
                    <a:lnT>
                      <a:noFill/>
                    </a:lnT>
                    <a:lnB>
                      <a:noFill/>
                    </a:lnB>
                  </a:tcPr>
                </a:tc>
              </a:tr>
              <a:tr h="352904">
                <a:tc>
                  <a:txBody>
                    <a:bodyPr/>
                    <a:lstStyle/>
                    <a:p>
                      <a:pPr marL="127000">
                        <a:lnSpc>
                          <a:spcPct val="115000"/>
                        </a:lnSpc>
                        <a:spcBef>
                          <a:spcPts val="225"/>
                        </a:spcBef>
                        <a:spcAft>
                          <a:spcPts val="0"/>
                        </a:spcAft>
                      </a:pPr>
                      <a:r>
                        <a:rPr lang="en-US" sz="1600">
                          <a:solidFill>
                            <a:srgbClr val="292425"/>
                          </a:solidFill>
                          <a:latin typeface="Calibri"/>
                          <a:ea typeface="Times New Roman"/>
                          <a:cs typeface="Calibri"/>
                        </a:rPr>
                        <a:t>(ii)</a:t>
                      </a:r>
                      <a:endParaRPr lang="en-US" sz="1600">
                        <a:latin typeface="Times New Roman"/>
                        <a:ea typeface="Times New Roman"/>
                      </a:endParaRPr>
                    </a:p>
                  </a:txBody>
                  <a:tcPr marL="0" marR="0" marT="0" marB="0">
                    <a:lnL>
                      <a:noFill/>
                    </a:lnL>
                    <a:lnR>
                      <a:noFill/>
                    </a:lnR>
                    <a:lnT>
                      <a:noFill/>
                    </a:lnT>
                    <a:lnB>
                      <a:noFill/>
                    </a:lnB>
                  </a:tcPr>
                </a:tc>
                <a:tc>
                  <a:txBody>
                    <a:bodyPr/>
                    <a:lstStyle/>
                    <a:p>
                      <a:pPr marL="90805">
                        <a:lnSpc>
                          <a:spcPct val="115000"/>
                        </a:lnSpc>
                        <a:spcBef>
                          <a:spcPts val="225"/>
                        </a:spcBef>
                        <a:spcAft>
                          <a:spcPts val="0"/>
                        </a:spcAft>
                      </a:pPr>
                      <a:r>
                        <a:rPr lang="en-US" sz="1600">
                          <a:solidFill>
                            <a:srgbClr val="292425"/>
                          </a:solidFill>
                          <a:latin typeface="Calibri"/>
                          <a:ea typeface="Times New Roman"/>
                          <a:cs typeface="Calibri"/>
                        </a:rPr>
                        <a:t>Bank charges for the above period also debited in the passbook Rs 100.</a:t>
                      </a:r>
                      <a:endParaRPr lang="en-US" sz="1600">
                        <a:latin typeface="Times New Roman"/>
                        <a:ea typeface="Times New Roman"/>
                      </a:endParaRPr>
                    </a:p>
                  </a:txBody>
                  <a:tcPr marL="0" marR="0" marT="0" marB="0">
                    <a:lnL>
                      <a:noFill/>
                    </a:lnL>
                    <a:lnR>
                      <a:noFill/>
                    </a:lnR>
                    <a:lnT>
                      <a:noFill/>
                    </a:lnT>
                    <a:lnB>
                      <a:noFill/>
                    </a:lnB>
                  </a:tcPr>
                </a:tc>
              </a:tr>
              <a:tr h="621711">
                <a:tc>
                  <a:txBody>
                    <a:bodyPr/>
                    <a:lstStyle/>
                    <a:p>
                      <a:pPr marL="127000">
                        <a:lnSpc>
                          <a:spcPct val="115000"/>
                        </a:lnSpc>
                        <a:spcBef>
                          <a:spcPts val="225"/>
                        </a:spcBef>
                        <a:spcAft>
                          <a:spcPts val="0"/>
                        </a:spcAft>
                      </a:pPr>
                      <a:r>
                        <a:rPr lang="en-US" sz="1600">
                          <a:solidFill>
                            <a:srgbClr val="292425"/>
                          </a:solidFill>
                          <a:latin typeface="Calibri"/>
                          <a:ea typeface="Times New Roman"/>
                          <a:cs typeface="Calibri"/>
                        </a:rPr>
                        <a:t>(iii)</a:t>
                      </a:r>
                      <a:endParaRPr lang="en-US" sz="1600">
                        <a:latin typeface="Times New Roman"/>
                        <a:ea typeface="Times New Roman"/>
                      </a:endParaRPr>
                    </a:p>
                  </a:txBody>
                  <a:tcPr marL="0" marR="0" marT="0" marB="0">
                    <a:lnL>
                      <a:noFill/>
                    </a:lnL>
                    <a:lnR>
                      <a:noFill/>
                    </a:lnR>
                    <a:lnT>
                      <a:noFill/>
                    </a:lnT>
                    <a:lnB>
                      <a:noFill/>
                    </a:lnB>
                  </a:tcPr>
                </a:tc>
                <a:tc>
                  <a:txBody>
                    <a:bodyPr/>
                    <a:lstStyle/>
                    <a:p>
                      <a:pPr marL="90805" marR="114300">
                        <a:lnSpc>
                          <a:spcPct val="115000"/>
                        </a:lnSpc>
                        <a:spcBef>
                          <a:spcPts val="225"/>
                        </a:spcBef>
                        <a:spcAft>
                          <a:spcPts val="0"/>
                        </a:spcAft>
                      </a:pPr>
                      <a:r>
                        <a:rPr lang="en-US" sz="1600">
                          <a:solidFill>
                            <a:srgbClr val="292425"/>
                          </a:solidFill>
                          <a:latin typeface="Calibri"/>
                          <a:ea typeface="Times New Roman"/>
                          <a:cs typeface="Calibri"/>
                        </a:rPr>
                        <a:t>Interest on overdraft for six months ending December 31, 2005 Rs 380 debited in the passbook.</a:t>
                      </a:r>
                      <a:endParaRPr lang="en-US" sz="1600">
                        <a:latin typeface="Times New Roman"/>
                        <a:ea typeface="Times New Roman"/>
                      </a:endParaRPr>
                    </a:p>
                  </a:txBody>
                  <a:tcPr marL="0" marR="0" marT="0" marB="0">
                    <a:lnL>
                      <a:noFill/>
                    </a:lnL>
                    <a:lnR>
                      <a:noFill/>
                    </a:lnR>
                    <a:lnT>
                      <a:noFill/>
                    </a:lnT>
                    <a:lnB>
                      <a:noFill/>
                    </a:lnB>
                  </a:tcPr>
                </a:tc>
              </a:tr>
              <a:tr h="621711">
                <a:tc>
                  <a:txBody>
                    <a:bodyPr/>
                    <a:lstStyle/>
                    <a:p>
                      <a:pPr marL="127000">
                        <a:lnSpc>
                          <a:spcPct val="115000"/>
                        </a:lnSpc>
                        <a:spcBef>
                          <a:spcPts val="220"/>
                        </a:spcBef>
                        <a:spcAft>
                          <a:spcPts val="0"/>
                        </a:spcAft>
                      </a:pPr>
                      <a:r>
                        <a:rPr lang="en-US" sz="1600">
                          <a:solidFill>
                            <a:srgbClr val="292425"/>
                          </a:solidFill>
                          <a:latin typeface="Calibri"/>
                          <a:ea typeface="Times New Roman"/>
                          <a:cs typeface="Calibri"/>
                        </a:rPr>
                        <a:t>(iv)</a:t>
                      </a:r>
                      <a:endParaRPr lang="en-US" sz="1600">
                        <a:latin typeface="Times New Roman"/>
                        <a:ea typeface="Times New Roman"/>
                      </a:endParaRPr>
                    </a:p>
                  </a:txBody>
                  <a:tcPr marL="0" marR="0" marT="0" marB="0">
                    <a:lnL>
                      <a:noFill/>
                    </a:lnL>
                    <a:lnR>
                      <a:noFill/>
                    </a:lnR>
                    <a:lnT>
                      <a:noFill/>
                    </a:lnT>
                    <a:lnB>
                      <a:noFill/>
                    </a:lnB>
                  </a:tcPr>
                </a:tc>
                <a:tc>
                  <a:txBody>
                    <a:bodyPr/>
                    <a:lstStyle/>
                    <a:p>
                      <a:pPr marL="90805" marR="215265">
                        <a:lnSpc>
                          <a:spcPct val="115000"/>
                        </a:lnSpc>
                        <a:spcBef>
                          <a:spcPts val="220"/>
                        </a:spcBef>
                        <a:spcAft>
                          <a:spcPts val="0"/>
                        </a:spcAft>
                      </a:pPr>
                      <a:r>
                        <a:rPr lang="en-US" sz="1600">
                          <a:solidFill>
                            <a:srgbClr val="292425"/>
                          </a:solidFill>
                          <a:latin typeface="Calibri"/>
                          <a:ea typeface="Times New Roman"/>
                          <a:cs typeface="Calibri"/>
                        </a:rPr>
                        <a:t>Cheques issued but not in cashed prior to December 31, 2005 amounted to Rs 2,150.</a:t>
                      </a:r>
                      <a:endParaRPr lang="en-US" sz="1600">
                        <a:latin typeface="Times New Roman"/>
                        <a:ea typeface="Times New Roman"/>
                      </a:endParaRPr>
                    </a:p>
                  </a:txBody>
                  <a:tcPr marL="0" marR="0" marT="0" marB="0">
                    <a:lnL>
                      <a:noFill/>
                    </a:lnL>
                    <a:lnR>
                      <a:noFill/>
                    </a:lnR>
                    <a:lnT>
                      <a:noFill/>
                    </a:lnT>
                    <a:lnB>
                      <a:noFill/>
                    </a:lnB>
                  </a:tcPr>
                </a:tc>
              </a:tr>
              <a:tr h="611950">
                <a:tc>
                  <a:txBody>
                    <a:bodyPr/>
                    <a:lstStyle/>
                    <a:p>
                      <a:pPr marL="127000">
                        <a:lnSpc>
                          <a:spcPct val="115000"/>
                        </a:lnSpc>
                        <a:spcBef>
                          <a:spcPts val="225"/>
                        </a:spcBef>
                        <a:spcAft>
                          <a:spcPts val="0"/>
                        </a:spcAft>
                      </a:pPr>
                      <a:r>
                        <a:rPr lang="en-US" sz="1600">
                          <a:solidFill>
                            <a:srgbClr val="292425"/>
                          </a:solidFill>
                          <a:latin typeface="Calibri"/>
                          <a:ea typeface="Times New Roman"/>
                          <a:cs typeface="Calibri"/>
                        </a:rPr>
                        <a:t>(v)</a:t>
                      </a:r>
                      <a:endParaRPr lang="en-US" sz="1600">
                        <a:latin typeface="Times New Roman"/>
                        <a:ea typeface="Times New Roman"/>
                      </a:endParaRPr>
                    </a:p>
                  </a:txBody>
                  <a:tcPr marL="0" marR="0" marT="0" marB="0">
                    <a:lnL>
                      <a:noFill/>
                    </a:lnL>
                    <a:lnR>
                      <a:noFill/>
                    </a:lnR>
                    <a:lnT>
                      <a:noFill/>
                    </a:lnT>
                    <a:lnB>
                      <a:noFill/>
                    </a:lnB>
                  </a:tcPr>
                </a:tc>
                <a:tc>
                  <a:txBody>
                    <a:bodyPr/>
                    <a:lstStyle/>
                    <a:p>
                      <a:pPr marL="90805" marR="245745">
                        <a:lnSpc>
                          <a:spcPct val="115000"/>
                        </a:lnSpc>
                        <a:spcBef>
                          <a:spcPts val="225"/>
                        </a:spcBef>
                        <a:spcAft>
                          <a:spcPts val="0"/>
                        </a:spcAft>
                      </a:pPr>
                      <a:r>
                        <a:rPr lang="en-US" sz="1600">
                          <a:solidFill>
                            <a:srgbClr val="292425"/>
                          </a:solidFill>
                          <a:latin typeface="Calibri"/>
                          <a:ea typeface="Times New Roman"/>
                          <a:cs typeface="Calibri"/>
                        </a:rPr>
                        <a:t>Interest on Investment collected by the bank and credited in the passbook Rs 600.</a:t>
                      </a:r>
                      <a:endParaRPr lang="en-US" sz="1600">
                        <a:latin typeface="Times New Roman"/>
                        <a:ea typeface="Times New Roman"/>
                      </a:endParaRPr>
                    </a:p>
                  </a:txBody>
                  <a:tcPr marL="0" marR="0" marT="0" marB="0">
                    <a:lnL>
                      <a:noFill/>
                    </a:lnL>
                    <a:lnR>
                      <a:noFill/>
                    </a:lnR>
                    <a:lnT>
                      <a:noFill/>
                    </a:lnT>
                    <a:lnB>
                      <a:noFill/>
                    </a:lnB>
                  </a:tcPr>
                </a:tc>
              </a:tr>
              <a:tr h="621711">
                <a:tc>
                  <a:txBody>
                    <a:bodyPr/>
                    <a:lstStyle/>
                    <a:p>
                      <a:pPr marL="127000">
                        <a:lnSpc>
                          <a:spcPct val="115000"/>
                        </a:lnSpc>
                        <a:spcBef>
                          <a:spcPts val="220"/>
                        </a:spcBef>
                        <a:spcAft>
                          <a:spcPts val="0"/>
                        </a:spcAft>
                      </a:pPr>
                      <a:r>
                        <a:rPr lang="en-US" sz="1600">
                          <a:solidFill>
                            <a:srgbClr val="292425"/>
                          </a:solidFill>
                          <a:latin typeface="Calibri"/>
                          <a:ea typeface="Times New Roman"/>
                          <a:cs typeface="Calibri"/>
                        </a:rPr>
                        <a:t>(vi)</a:t>
                      </a:r>
                      <a:endParaRPr lang="en-US" sz="1600">
                        <a:latin typeface="Times New Roman"/>
                        <a:ea typeface="Times New Roman"/>
                      </a:endParaRPr>
                    </a:p>
                  </a:txBody>
                  <a:tcPr marL="0" marR="0" marT="0" marB="0">
                    <a:lnL>
                      <a:noFill/>
                    </a:lnL>
                    <a:lnR>
                      <a:noFill/>
                    </a:lnR>
                    <a:lnT>
                      <a:noFill/>
                    </a:lnT>
                    <a:lnB>
                      <a:noFill/>
                    </a:lnB>
                  </a:tcPr>
                </a:tc>
                <a:tc>
                  <a:txBody>
                    <a:bodyPr/>
                    <a:lstStyle/>
                    <a:p>
                      <a:pPr marL="190500">
                        <a:lnSpc>
                          <a:spcPct val="115000"/>
                        </a:lnSpc>
                        <a:spcAft>
                          <a:spcPts val="0"/>
                        </a:spcAft>
                      </a:pPr>
                      <a:r>
                        <a:rPr lang="en-US" sz="1600" b="1" dirty="0" err="1">
                          <a:solidFill>
                            <a:srgbClr val="292425"/>
                          </a:solidFill>
                          <a:latin typeface="Calibri"/>
                          <a:ea typeface="Times New Roman"/>
                          <a:cs typeface="Calibri"/>
                        </a:rPr>
                        <a:t>Cheques</a:t>
                      </a:r>
                      <a:r>
                        <a:rPr lang="en-US" sz="1600" b="1" dirty="0">
                          <a:solidFill>
                            <a:srgbClr val="292425"/>
                          </a:solidFill>
                          <a:latin typeface="Calibri"/>
                          <a:ea typeface="Times New Roman"/>
                          <a:cs typeface="Calibri"/>
                        </a:rPr>
                        <a:t> paid into bank but not cleared before December, 31 2005 were Rs 1,100. </a:t>
                      </a:r>
                      <a:endParaRPr lang="en-US" sz="1600" b="1" dirty="0">
                        <a:latin typeface="Times New Roman"/>
                        <a:ea typeface="Times New Roman"/>
                      </a:endParaRPr>
                    </a:p>
                    <a:p>
                      <a:pPr>
                        <a:lnSpc>
                          <a:spcPct val="115000"/>
                        </a:lnSpc>
                        <a:spcAft>
                          <a:spcPts val="0"/>
                        </a:spcAft>
                      </a:pPr>
                      <a:r>
                        <a:rPr lang="en-US" sz="1600" b="1" dirty="0">
                          <a:solidFill>
                            <a:srgbClr val="292425"/>
                          </a:solidFill>
                          <a:latin typeface="Calibri"/>
                          <a:ea typeface="Times New Roman"/>
                          <a:cs typeface="Calibri"/>
                        </a:rPr>
                        <a:t>Prepare bank reconciliation statement.</a:t>
                      </a:r>
                      <a:endParaRPr lang="en-US" sz="1600" b="1" dirty="0">
                        <a:latin typeface="Times New Roman"/>
                        <a:ea typeface="Times New Roman"/>
                      </a:endParaRPr>
                    </a:p>
                  </a:txBody>
                  <a:tcPr marL="0" marR="0" marT="0" marB="0">
                    <a:lnL>
                      <a:noFill/>
                    </a:lnL>
                    <a:lnR>
                      <a:noFill/>
                    </a:lnR>
                    <a:lnT>
                      <a:noFill/>
                    </a:lnT>
                    <a:lnB>
                      <a:noFill/>
                    </a:lnB>
                  </a:tcPr>
                </a:tc>
              </a:tr>
            </a:tbl>
          </a:graphicData>
        </a:graphic>
      </p:graphicFrame>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Google Shape;55;p13"/>
          <p:cNvPicPr preferRelativeResize="0"/>
          <p:nvPr/>
        </p:nvPicPr>
        <p:blipFill rotWithShape="1">
          <a:blip r:embed="rId2">
            <a:alphaModFix/>
          </a:blip>
          <a:srcRect/>
          <a:stretch/>
        </p:blipFill>
        <p:spPr>
          <a:xfrm>
            <a:off x="7699629" y="3735309"/>
            <a:ext cx="1170475" cy="1170475"/>
          </a:xfrm>
          <a:prstGeom prst="rect">
            <a:avLst/>
          </a:prstGeom>
          <a:noFill/>
          <a:ln>
            <a:noFill/>
          </a:ln>
        </p:spPr>
      </p:pic>
      <p:graphicFrame>
        <p:nvGraphicFramePr>
          <p:cNvPr id="7" name="Table 6"/>
          <p:cNvGraphicFramePr>
            <a:graphicFrameLocks noGrp="1"/>
          </p:cNvGraphicFramePr>
          <p:nvPr/>
        </p:nvGraphicFramePr>
        <p:xfrm>
          <a:off x="1399592" y="1259634"/>
          <a:ext cx="5965455" cy="1845008"/>
        </p:xfrm>
        <a:graphic>
          <a:graphicData uri="http://schemas.openxmlformats.org/drawingml/2006/table">
            <a:tbl>
              <a:tblPr/>
              <a:tblGrid>
                <a:gridCol w="482824"/>
                <a:gridCol w="5482631"/>
              </a:tblGrid>
              <a:tr h="351765">
                <a:tc>
                  <a:txBody>
                    <a:bodyPr/>
                    <a:lstStyle/>
                    <a:p>
                      <a:pPr marL="31115" marR="83820" algn="ctr">
                        <a:lnSpc>
                          <a:spcPts val="1330"/>
                        </a:lnSpc>
                        <a:spcAft>
                          <a:spcPts val="0"/>
                        </a:spcAft>
                      </a:pPr>
                      <a:r>
                        <a:rPr lang="en-US" sz="1600" dirty="0">
                          <a:solidFill>
                            <a:srgbClr val="292425"/>
                          </a:solidFill>
                          <a:latin typeface="Calibri"/>
                          <a:ea typeface="Times New Roman"/>
                          <a:cs typeface="Calibri"/>
                        </a:rPr>
                        <a:t>(</a:t>
                      </a:r>
                      <a:r>
                        <a:rPr lang="en-US" sz="1600" dirty="0" err="1">
                          <a:solidFill>
                            <a:srgbClr val="292425"/>
                          </a:solidFill>
                          <a:latin typeface="Calibri"/>
                          <a:ea typeface="Times New Roman"/>
                          <a:cs typeface="Calibri"/>
                        </a:rPr>
                        <a:t>i</a:t>
                      </a:r>
                      <a:r>
                        <a:rPr lang="en-US" sz="1600" dirty="0">
                          <a:solidFill>
                            <a:srgbClr val="292425"/>
                          </a:solidFill>
                          <a:latin typeface="Calibri"/>
                          <a:ea typeface="Times New Roman"/>
                          <a:cs typeface="Calibri"/>
                        </a:rPr>
                        <a:t>)</a:t>
                      </a:r>
                      <a:endParaRPr lang="en-US" sz="1600" dirty="0">
                        <a:latin typeface="Times New Roman"/>
                        <a:ea typeface="Times New Roman"/>
                      </a:endParaRPr>
                    </a:p>
                  </a:txBody>
                  <a:tcPr marL="0" marR="0" marT="0" marB="0">
                    <a:lnL>
                      <a:noFill/>
                    </a:lnL>
                    <a:lnR>
                      <a:noFill/>
                    </a:lnR>
                    <a:lnT>
                      <a:noFill/>
                    </a:lnT>
                    <a:lnB>
                      <a:noFill/>
                    </a:lnB>
                  </a:tcPr>
                </a:tc>
                <a:tc>
                  <a:txBody>
                    <a:bodyPr/>
                    <a:lstStyle/>
                    <a:p>
                      <a:pPr marL="96520">
                        <a:lnSpc>
                          <a:spcPts val="1330"/>
                        </a:lnSpc>
                        <a:spcAft>
                          <a:spcPts val="0"/>
                        </a:spcAft>
                      </a:pPr>
                      <a:r>
                        <a:rPr lang="en-US" sz="1600">
                          <a:solidFill>
                            <a:srgbClr val="292425"/>
                          </a:solidFill>
                          <a:latin typeface="Calibri"/>
                          <a:ea typeface="Times New Roman"/>
                          <a:cs typeface="Calibri"/>
                        </a:rPr>
                        <a:t>The Payment of a cheque for Rs 550 was recorded twice in the passbook.</a:t>
                      </a:r>
                      <a:endParaRPr lang="en-US" sz="1600">
                        <a:latin typeface="Times New Roman"/>
                        <a:ea typeface="Times New Roman"/>
                      </a:endParaRPr>
                    </a:p>
                  </a:txBody>
                  <a:tcPr marL="0" marR="0" marT="0" marB="0">
                    <a:lnL>
                      <a:noFill/>
                    </a:lnL>
                    <a:lnR>
                      <a:noFill/>
                    </a:lnR>
                    <a:lnT>
                      <a:noFill/>
                    </a:lnT>
                    <a:lnB>
                      <a:noFill/>
                    </a:lnB>
                  </a:tcPr>
                </a:tc>
              </a:tr>
              <a:tr h="413324">
                <a:tc>
                  <a:txBody>
                    <a:bodyPr/>
                    <a:lstStyle/>
                    <a:p>
                      <a:pPr marL="73025" marR="83820" algn="ctr">
                        <a:lnSpc>
                          <a:spcPct val="115000"/>
                        </a:lnSpc>
                        <a:spcBef>
                          <a:spcPts val="225"/>
                        </a:spcBef>
                        <a:spcAft>
                          <a:spcPts val="0"/>
                        </a:spcAft>
                      </a:pPr>
                      <a:r>
                        <a:rPr lang="en-US" sz="1600">
                          <a:solidFill>
                            <a:srgbClr val="292425"/>
                          </a:solidFill>
                          <a:latin typeface="Calibri"/>
                          <a:ea typeface="Times New Roman"/>
                          <a:cs typeface="Calibri"/>
                        </a:rPr>
                        <a:t>(ii)</a:t>
                      </a:r>
                      <a:endParaRPr lang="en-US" sz="1600">
                        <a:latin typeface="Times New Roman"/>
                        <a:ea typeface="Times New Roman"/>
                      </a:endParaRPr>
                    </a:p>
                  </a:txBody>
                  <a:tcPr marL="0" marR="0" marT="0" marB="0">
                    <a:lnL>
                      <a:noFill/>
                    </a:lnL>
                    <a:lnR>
                      <a:noFill/>
                    </a:lnR>
                    <a:lnT>
                      <a:noFill/>
                    </a:lnT>
                    <a:lnB>
                      <a:noFill/>
                    </a:lnB>
                  </a:tcPr>
                </a:tc>
                <a:tc>
                  <a:txBody>
                    <a:bodyPr/>
                    <a:lstStyle/>
                    <a:p>
                      <a:pPr marL="96520">
                        <a:lnSpc>
                          <a:spcPct val="115000"/>
                        </a:lnSpc>
                        <a:spcBef>
                          <a:spcPts val="225"/>
                        </a:spcBef>
                        <a:spcAft>
                          <a:spcPts val="0"/>
                        </a:spcAft>
                      </a:pPr>
                      <a:r>
                        <a:rPr lang="en-US" sz="1600" dirty="0">
                          <a:solidFill>
                            <a:srgbClr val="292425"/>
                          </a:solidFill>
                          <a:latin typeface="Calibri"/>
                          <a:ea typeface="Times New Roman"/>
                          <a:cs typeface="Calibri"/>
                        </a:rPr>
                        <a:t>Withdrawal column of the passbook under cast by Rs 200</a:t>
                      </a:r>
                      <a:endParaRPr lang="en-US" sz="1600" dirty="0">
                        <a:latin typeface="Times New Roman"/>
                        <a:ea typeface="Times New Roman"/>
                      </a:endParaRPr>
                    </a:p>
                  </a:txBody>
                  <a:tcPr marL="0" marR="0" marT="0" marB="0">
                    <a:lnL>
                      <a:noFill/>
                    </a:lnL>
                    <a:lnR>
                      <a:noFill/>
                    </a:lnR>
                    <a:lnT>
                      <a:noFill/>
                    </a:lnT>
                    <a:lnB>
                      <a:noFill/>
                    </a:lnB>
                  </a:tcPr>
                </a:tc>
              </a:tr>
              <a:tr h="728154">
                <a:tc>
                  <a:txBody>
                    <a:bodyPr/>
                    <a:lstStyle/>
                    <a:p>
                      <a:pPr marL="113665" marR="83820" algn="ctr">
                        <a:lnSpc>
                          <a:spcPct val="115000"/>
                        </a:lnSpc>
                        <a:spcBef>
                          <a:spcPts val="225"/>
                        </a:spcBef>
                        <a:spcAft>
                          <a:spcPts val="0"/>
                        </a:spcAft>
                      </a:pPr>
                      <a:r>
                        <a:rPr lang="en-US" sz="1600">
                          <a:solidFill>
                            <a:srgbClr val="292425"/>
                          </a:solidFill>
                          <a:latin typeface="Calibri"/>
                          <a:ea typeface="Times New Roman"/>
                          <a:cs typeface="Calibri"/>
                        </a:rPr>
                        <a:t>(iii)</a:t>
                      </a:r>
                      <a:endParaRPr lang="en-US" sz="1600">
                        <a:latin typeface="Times New Roman"/>
                        <a:ea typeface="Times New Roman"/>
                      </a:endParaRPr>
                    </a:p>
                  </a:txBody>
                  <a:tcPr marL="0" marR="0" marT="0" marB="0">
                    <a:lnL>
                      <a:noFill/>
                    </a:lnL>
                    <a:lnR>
                      <a:noFill/>
                    </a:lnR>
                    <a:lnT>
                      <a:noFill/>
                    </a:lnT>
                    <a:lnB>
                      <a:noFill/>
                    </a:lnB>
                  </a:tcPr>
                </a:tc>
                <a:tc>
                  <a:txBody>
                    <a:bodyPr/>
                    <a:lstStyle/>
                    <a:p>
                      <a:pPr marL="96520" marR="169545" indent="38100">
                        <a:lnSpc>
                          <a:spcPct val="115000"/>
                        </a:lnSpc>
                        <a:spcBef>
                          <a:spcPts val="225"/>
                        </a:spcBef>
                        <a:spcAft>
                          <a:spcPts val="0"/>
                        </a:spcAft>
                      </a:pPr>
                      <a:r>
                        <a:rPr lang="en-US" sz="1600">
                          <a:solidFill>
                            <a:srgbClr val="292425"/>
                          </a:solidFill>
                          <a:latin typeface="Calibri"/>
                          <a:ea typeface="Times New Roman"/>
                          <a:cs typeface="Calibri"/>
                        </a:rPr>
                        <a:t>Cheque of Rs 200 has been debited in the bank column of the Cash Book but it was not sent to bank at all.</a:t>
                      </a:r>
                      <a:endParaRPr lang="en-US" sz="1600">
                        <a:latin typeface="Times New Roman"/>
                        <a:ea typeface="Times New Roman"/>
                      </a:endParaRPr>
                    </a:p>
                  </a:txBody>
                  <a:tcPr marL="0" marR="0" marT="0" marB="0">
                    <a:lnL>
                      <a:noFill/>
                    </a:lnL>
                    <a:lnR>
                      <a:noFill/>
                    </a:lnR>
                    <a:lnT>
                      <a:noFill/>
                    </a:lnT>
                    <a:lnB>
                      <a:noFill/>
                    </a:lnB>
                  </a:tcPr>
                </a:tc>
              </a:tr>
              <a:tr h="351765">
                <a:tc>
                  <a:txBody>
                    <a:bodyPr/>
                    <a:lstStyle/>
                    <a:p>
                      <a:pPr marL="105410" marR="83820" algn="ctr">
                        <a:lnSpc>
                          <a:spcPts val="1280"/>
                        </a:lnSpc>
                        <a:spcBef>
                          <a:spcPts val="220"/>
                        </a:spcBef>
                        <a:spcAft>
                          <a:spcPts val="0"/>
                        </a:spcAft>
                      </a:pPr>
                      <a:r>
                        <a:rPr lang="en-US" sz="1600">
                          <a:solidFill>
                            <a:srgbClr val="292425"/>
                          </a:solidFill>
                          <a:latin typeface="Calibri"/>
                          <a:ea typeface="Times New Roman"/>
                          <a:cs typeface="Calibri"/>
                        </a:rPr>
                        <a:t>(iv)</a:t>
                      </a:r>
                      <a:endParaRPr lang="en-US" sz="1600">
                        <a:latin typeface="Times New Roman"/>
                        <a:ea typeface="Times New Roman"/>
                      </a:endParaRPr>
                    </a:p>
                  </a:txBody>
                  <a:tcPr marL="0" marR="0" marT="0" marB="0">
                    <a:lnL>
                      <a:noFill/>
                    </a:lnL>
                    <a:lnR>
                      <a:noFill/>
                    </a:lnR>
                    <a:lnT>
                      <a:noFill/>
                    </a:lnT>
                    <a:lnB>
                      <a:noFill/>
                    </a:lnB>
                  </a:tcPr>
                </a:tc>
                <a:tc>
                  <a:txBody>
                    <a:bodyPr/>
                    <a:lstStyle/>
                    <a:p>
                      <a:pPr marL="96520">
                        <a:lnSpc>
                          <a:spcPts val="1280"/>
                        </a:lnSpc>
                        <a:spcBef>
                          <a:spcPts val="220"/>
                        </a:spcBef>
                        <a:spcAft>
                          <a:spcPts val="0"/>
                        </a:spcAft>
                      </a:pPr>
                      <a:r>
                        <a:rPr lang="en-US" sz="1600" dirty="0">
                          <a:solidFill>
                            <a:srgbClr val="292425"/>
                          </a:solidFill>
                          <a:latin typeface="Calibri"/>
                          <a:ea typeface="Times New Roman"/>
                          <a:cs typeface="Calibri"/>
                        </a:rPr>
                        <a:t>A </a:t>
                      </a:r>
                      <a:r>
                        <a:rPr lang="en-US" sz="1600" dirty="0" err="1">
                          <a:solidFill>
                            <a:srgbClr val="292425"/>
                          </a:solidFill>
                          <a:latin typeface="Calibri"/>
                          <a:ea typeface="Times New Roman"/>
                          <a:cs typeface="Calibri"/>
                        </a:rPr>
                        <a:t>Cheque</a:t>
                      </a:r>
                      <a:r>
                        <a:rPr lang="en-US" sz="1600" dirty="0">
                          <a:solidFill>
                            <a:srgbClr val="292425"/>
                          </a:solidFill>
                          <a:latin typeface="Calibri"/>
                          <a:ea typeface="Times New Roman"/>
                          <a:cs typeface="Calibri"/>
                        </a:rPr>
                        <a:t> of Rs 300 debited to Bank column of the passbook was not sent to the</a:t>
                      </a:r>
                      <a:endParaRPr lang="en-US" sz="1600" dirty="0">
                        <a:latin typeface="Times New Roman"/>
                        <a:ea typeface="Times New Roman"/>
                      </a:endParaRPr>
                    </a:p>
                  </a:txBody>
                  <a:tcPr marL="0" marR="0" marT="0" marB="0">
                    <a:lnL>
                      <a:noFill/>
                    </a:lnL>
                    <a:lnR>
                      <a:noFill/>
                    </a:lnR>
                    <a:lnT>
                      <a:noFill/>
                    </a:lnT>
                    <a:lnB>
                      <a:noFill/>
                    </a:lnB>
                  </a:tcPr>
                </a:tc>
              </a:tr>
            </a:tbl>
          </a:graphicData>
        </a:graphic>
      </p:graphicFrame>
      <p:sp>
        <p:nvSpPr>
          <p:cNvPr id="37889" name="Rectangle 1"/>
          <p:cNvSpPr>
            <a:spLocks noChangeArrowheads="1"/>
          </p:cNvSpPr>
          <p:nvPr/>
        </p:nvSpPr>
        <p:spPr bwMode="auto">
          <a:xfrm>
            <a:off x="1343608" y="382555"/>
            <a:ext cx="7800392" cy="64633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38100" algn="l"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dirty="0" smtClean="0">
                <a:ln>
                  <a:noFill/>
                </a:ln>
                <a:solidFill>
                  <a:srgbClr val="333333"/>
                </a:solidFill>
                <a:effectLst/>
                <a:latin typeface="Calibri" pitchFamily="34" charset="0"/>
                <a:ea typeface="Times New Roman" pitchFamily="18" charset="0"/>
                <a:cs typeface="Calibri" pitchFamily="34" charset="0"/>
              </a:rPr>
              <a:t>14.</a:t>
            </a:r>
            <a:r>
              <a:rPr kumimoji="0" lang="en-US" sz="1800" b="0" i="0" u="none" strike="noStrike" cap="none" normalizeH="0" baseline="0" dirty="0" smtClean="0">
                <a:ln>
                  <a:noFill/>
                </a:ln>
                <a:solidFill>
                  <a:srgbClr val="292425"/>
                </a:solidFill>
                <a:effectLst/>
                <a:latin typeface="Calibri" pitchFamily="34" charset="0"/>
                <a:ea typeface="Times New Roman" pitchFamily="18" charset="0"/>
                <a:cs typeface="Calibri" pitchFamily="34" charset="0"/>
              </a:rPr>
              <a:t> Prepare bank reconciliation statement of </a:t>
            </a:r>
            <a:r>
              <a:rPr kumimoji="0" lang="en-US" sz="1800" b="0" i="0" u="none" strike="noStrike" cap="none" normalizeH="0" baseline="0" dirty="0" err="1" smtClean="0">
                <a:ln>
                  <a:noFill/>
                </a:ln>
                <a:solidFill>
                  <a:srgbClr val="292425"/>
                </a:solidFill>
                <a:effectLst/>
                <a:latin typeface="Calibri" pitchFamily="34" charset="0"/>
                <a:ea typeface="Times New Roman" pitchFamily="18" charset="0"/>
                <a:cs typeface="Calibri" pitchFamily="34" charset="0"/>
              </a:rPr>
              <a:t>Shri</a:t>
            </a:r>
            <a:r>
              <a:rPr kumimoji="0" lang="en-US" sz="1800" b="0" i="0" u="none" strike="noStrike" cap="none" normalizeH="0" baseline="0" dirty="0" smtClean="0">
                <a:ln>
                  <a:noFill/>
                </a:ln>
                <a:solidFill>
                  <a:srgbClr val="292425"/>
                </a:solidFill>
                <a:effectLst/>
                <a:latin typeface="Calibri" pitchFamily="34" charset="0"/>
                <a:ea typeface="Times New Roman" pitchFamily="18" charset="0"/>
                <a:cs typeface="Calibri" pitchFamily="34" charset="0"/>
              </a:rPr>
              <a:t> </a:t>
            </a:r>
            <a:r>
              <a:rPr kumimoji="0" lang="en-US" sz="1800" b="0" i="0" u="none" strike="noStrike" cap="none" normalizeH="0" baseline="0" dirty="0" err="1" smtClean="0">
                <a:ln>
                  <a:noFill/>
                </a:ln>
                <a:solidFill>
                  <a:srgbClr val="292425"/>
                </a:solidFill>
                <a:effectLst/>
                <a:latin typeface="Calibri" pitchFamily="34" charset="0"/>
                <a:ea typeface="Times New Roman" pitchFamily="18" charset="0"/>
                <a:cs typeface="Calibri" pitchFamily="34" charset="0"/>
              </a:rPr>
              <a:t>Bhandari</a:t>
            </a:r>
            <a:r>
              <a:rPr kumimoji="0" lang="en-US" sz="1800" b="0" i="0" u="none" strike="noStrike" cap="none" normalizeH="0" baseline="0" dirty="0" smtClean="0">
                <a:ln>
                  <a:noFill/>
                </a:ln>
                <a:solidFill>
                  <a:srgbClr val="292425"/>
                </a:solidFill>
                <a:effectLst/>
                <a:latin typeface="Calibri" pitchFamily="34" charset="0"/>
                <a:ea typeface="Times New Roman" pitchFamily="18" charset="0"/>
                <a:cs typeface="Calibri" pitchFamily="34" charset="0"/>
              </a:rPr>
              <a:t> as on December 31, 2005</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Shape 75"/>
        <p:cNvGrpSpPr/>
        <p:nvPr/>
      </p:nvGrpSpPr>
      <p:grpSpPr>
        <a:xfrm>
          <a:off x="0" y="0"/>
          <a:ext cx="0" cy="0"/>
          <a:chOff x="0" y="0"/>
          <a:chExt cx="0" cy="0"/>
        </a:xfrm>
      </p:grpSpPr>
      <p:pic>
        <p:nvPicPr>
          <p:cNvPr id="76" name="Google Shape;76;p16"/>
          <p:cNvPicPr preferRelativeResize="0"/>
          <p:nvPr/>
        </p:nvPicPr>
        <p:blipFill rotWithShape="1">
          <a:blip r:embed="rId3">
            <a:alphaModFix/>
          </a:blip>
          <a:srcRect/>
          <a:stretch/>
        </p:blipFill>
        <p:spPr>
          <a:xfrm>
            <a:off x="8210550" y="4199975"/>
            <a:ext cx="925650" cy="925650"/>
          </a:xfrm>
          <a:prstGeom prst="rect">
            <a:avLst/>
          </a:prstGeom>
          <a:noFill/>
          <a:ln>
            <a:noFill/>
          </a:ln>
        </p:spPr>
      </p:pic>
      <p:sp>
        <p:nvSpPr>
          <p:cNvPr id="77" name="Google Shape;77;p16"/>
          <p:cNvSpPr txBox="1"/>
          <p:nvPr/>
        </p:nvSpPr>
        <p:spPr>
          <a:xfrm>
            <a:off x="621425" y="743500"/>
            <a:ext cx="7801200" cy="3562200"/>
          </a:xfrm>
          <a:prstGeom prst="rect">
            <a:avLst/>
          </a:prstGeom>
          <a:noFill/>
          <a:ln>
            <a:noFill/>
          </a:ln>
        </p:spPr>
        <p:txBody>
          <a:bodyPr spcFirstLastPara="1" wrap="square" lIns="91425" tIns="91425" rIns="91425" bIns="91425" anchor="ctr" anchorCtr="0">
            <a:noAutofit/>
          </a:bodyPr>
          <a:lstStyle/>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a:solidFill>
                  <a:srgbClr val="000000"/>
                </a:solidFill>
                <a:latin typeface="Arial"/>
                <a:ea typeface="Arial"/>
                <a:cs typeface="Arial"/>
                <a:sym typeface="Arial"/>
              </a:rPr>
              <a:t>THANKING YOU</a:t>
            </a:r>
            <a:endParaRPr sz="4000" b="1" i="0" u="none" strike="noStrike" cap="none">
              <a:solidFill>
                <a:srgbClr val="000000"/>
              </a:solidFill>
              <a:latin typeface="Arial"/>
              <a:ea typeface="Arial"/>
              <a:cs typeface="Arial"/>
              <a:sym typeface="Arial"/>
            </a:endParaRPr>
          </a:p>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a:solidFill>
                  <a:srgbClr val="FF0000"/>
                </a:solidFill>
                <a:latin typeface="Arial"/>
                <a:ea typeface="Arial"/>
                <a:cs typeface="Arial"/>
                <a:sym typeface="Arial"/>
              </a:rPr>
              <a:t>ODM EDUCATIONAL GROUP</a:t>
            </a:r>
            <a:endParaRPr sz="4000" b="1" i="0" u="none" strike="noStrike" cap="none">
              <a:solidFill>
                <a:srgbClr val="FF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4" name="Google Shape;54;p13"/>
          <p:cNvPicPr preferRelativeResize="0"/>
          <p:nvPr/>
        </p:nvPicPr>
        <p:blipFill rotWithShape="1">
          <a:blip r:embed="rId3">
            <a:alphaModFix/>
          </a:blip>
          <a:srcRect/>
          <a:stretch/>
        </p:blipFill>
        <p:spPr>
          <a:xfrm>
            <a:off x="0" y="3777622"/>
            <a:ext cx="9144000" cy="1365879"/>
          </a:xfrm>
          <a:prstGeom prst="rect">
            <a:avLst/>
          </a:prstGeom>
          <a:noFill/>
          <a:ln>
            <a:noFill/>
          </a:ln>
        </p:spPr>
      </p:pic>
      <p:pic>
        <p:nvPicPr>
          <p:cNvPr id="55" name="Google Shape;55;p13"/>
          <p:cNvPicPr preferRelativeResize="0"/>
          <p:nvPr/>
        </p:nvPicPr>
        <p:blipFill rotWithShape="1">
          <a:blip r:embed="rId4">
            <a:alphaModFix/>
          </a:blip>
          <a:srcRect/>
          <a:stretch/>
        </p:blipFill>
        <p:spPr>
          <a:xfrm>
            <a:off x="7904902" y="105701"/>
            <a:ext cx="1170475" cy="1170475"/>
          </a:xfrm>
          <a:prstGeom prst="rect">
            <a:avLst/>
          </a:prstGeom>
          <a:noFill/>
          <a:ln>
            <a:noFill/>
          </a:ln>
        </p:spPr>
      </p:pic>
      <p:sp>
        <p:nvSpPr>
          <p:cNvPr id="56" name="Google Shape;56;p13"/>
          <p:cNvSpPr txBox="1"/>
          <p:nvPr/>
        </p:nvSpPr>
        <p:spPr>
          <a:xfrm>
            <a:off x="222675" y="1606350"/>
            <a:ext cx="8763000" cy="1930800"/>
          </a:xfrm>
          <a:prstGeom prst="rect">
            <a:avLst/>
          </a:prstGeom>
          <a:noFill/>
          <a:ln>
            <a:noFill/>
          </a:ln>
        </p:spPr>
        <p:txBody>
          <a:bodyPr spcFirstLastPara="1" wrap="square" lIns="91425" tIns="91425" rIns="91425" bIns="91425" anchor="t" anchorCtr="0">
            <a:noAutofit/>
          </a:bodyPr>
          <a:lstStyle/>
          <a:p>
            <a:pPr marL="0" marR="0" lvl="0" indent="0" algn="ctr" rtl="0">
              <a:lnSpc>
                <a:spcPct val="100000"/>
              </a:lnSpc>
              <a:spcBef>
                <a:spcPts val="0"/>
              </a:spcBef>
              <a:spcAft>
                <a:spcPts val="0"/>
              </a:spcAft>
              <a:buClr>
                <a:srgbClr val="000000"/>
              </a:buClr>
              <a:buSzPts val="3100"/>
              <a:buFont typeface="Arial"/>
              <a:buNone/>
            </a:pPr>
            <a:endParaRPr lang="en-US" sz="2900" b="1" dirty="0" smtClean="0">
              <a:solidFill>
                <a:srgbClr val="FF0000"/>
              </a:solidFill>
              <a:latin typeface="Calibri"/>
              <a:ea typeface="Calibri"/>
              <a:cs typeface="Calibri"/>
              <a:sym typeface="Calibri"/>
            </a:endParaRPr>
          </a:p>
          <a:p>
            <a:pPr marL="0" marR="0" lvl="0" indent="0" algn="ctr" rtl="0">
              <a:lnSpc>
                <a:spcPct val="100000"/>
              </a:lnSpc>
              <a:spcBef>
                <a:spcPts val="0"/>
              </a:spcBef>
              <a:spcAft>
                <a:spcPts val="0"/>
              </a:spcAft>
              <a:buClr>
                <a:srgbClr val="000000"/>
              </a:buClr>
              <a:buSzPts val="3100"/>
              <a:buFont typeface="Arial"/>
              <a:buNone/>
            </a:pPr>
            <a:r>
              <a:rPr lang="en-IN" sz="2900" b="1" dirty="0" smtClean="0">
                <a:solidFill>
                  <a:srgbClr val="FF0000"/>
                </a:solidFill>
                <a:latin typeface="Calibri"/>
                <a:ea typeface="Calibri"/>
                <a:cs typeface="Calibri"/>
                <a:sym typeface="Calibri"/>
              </a:rPr>
              <a:t>BANK RECONCILIATION STATEMENT</a:t>
            </a:r>
            <a:endParaRPr sz="2900" b="1" i="0" u="none" strike="noStrike" cap="none">
              <a:solidFill>
                <a:srgbClr val="FF0000"/>
              </a:solidFill>
              <a:latin typeface="Calibri"/>
              <a:ea typeface="Calibri"/>
              <a:cs typeface="Calibri"/>
              <a:sym typeface="Calibri"/>
            </a:endParaRPr>
          </a:p>
        </p:txBody>
      </p:sp>
      <p:sp>
        <p:nvSpPr>
          <p:cNvPr id="57" name="Google Shape;57;p13"/>
          <p:cNvSpPr txBox="1"/>
          <p:nvPr/>
        </p:nvSpPr>
        <p:spPr>
          <a:xfrm>
            <a:off x="2222175" y="2571738"/>
            <a:ext cx="6361988" cy="9669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b="1" dirty="0"/>
              <a:t>SUBJECT : </a:t>
            </a:r>
            <a:r>
              <a:rPr lang="en" b="1" dirty="0" smtClean="0"/>
              <a:t>ACCOUNTANCY</a:t>
            </a:r>
            <a:endParaRPr b="1"/>
          </a:p>
          <a:p>
            <a:pPr marL="0" lvl="0" indent="0" algn="l" rtl="0">
              <a:spcBef>
                <a:spcPts val="0"/>
              </a:spcBef>
              <a:spcAft>
                <a:spcPts val="0"/>
              </a:spcAft>
              <a:buNone/>
            </a:pPr>
            <a:r>
              <a:rPr lang="en" b="1" dirty="0"/>
              <a:t>CHAPTER </a:t>
            </a:r>
            <a:r>
              <a:rPr lang="en" b="1" dirty="0" smtClean="0"/>
              <a:t>NUMBER:5</a:t>
            </a:r>
            <a:endParaRPr b="1"/>
          </a:p>
          <a:p>
            <a:pPr marL="0" lvl="0" indent="0" algn="l" rtl="0">
              <a:spcBef>
                <a:spcPts val="0"/>
              </a:spcBef>
              <a:spcAft>
                <a:spcPts val="0"/>
              </a:spcAft>
              <a:buNone/>
            </a:pPr>
            <a:r>
              <a:rPr lang="en" b="1" dirty="0"/>
              <a:t>CHAPTER NAME </a:t>
            </a:r>
            <a:r>
              <a:rPr lang="en" b="1" dirty="0" smtClean="0"/>
              <a:t>: BANK RECONCILIATION STATEMENT</a:t>
            </a:r>
            <a:endParaRPr lang="en" b="1" dirty="0" smtClean="0"/>
          </a:p>
          <a:p>
            <a:pPr marL="0" lvl="0" indent="0" algn="l" rtl="0">
              <a:spcBef>
                <a:spcPts val="0"/>
              </a:spcBef>
              <a:spcAft>
                <a:spcPts val="0"/>
              </a:spcAft>
              <a:buNone/>
            </a:pPr>
            <a:r>
              <a:rPr lang="en" b="1" dirty="0" smtClean="0"/>
              <a:t>CLASS-56</a:t>
            </a:r>
            <a:endParaRPr b="1"/>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Shape 75"/>
        <p:cNvGrpSpPr/>
        <p:nvPr/>
      </p:nvGrpSpPr>
      <p:grpSpPr>
        <a:xfrm>
          <a:off x="0" y="0"/>
          <a:ext cx="0" cy="0"/>
          <a:chOff x="0" y="0"/>
          <a:chExt cx="0" cy="0"/>
        </a:xfrm>
      </p:grpSpPr>
      <p:pic>
        <p:nvPicPr>
          <p:cNvPr id="76" name="Google Shape;76;p16"/>
          <p:cNvPicPr preferRelativeResize="0"/>
          <p:nvPr/>
        </p:nvPicPr>
        <p:blipFill rotWithShape="1">
          <a:blip r:embed="rId3">
            <a:alphaModFix/>
          </a:blip>
          <a:srcRect/>
          <a:stretch/>
        </p:blipFill>
        <p:spPr>
          <a:xfrm>
            <a:off x="8210550" y="4199975"/>
            <a:ext cx="925650" cy="925650"/>
          </a:xfrm>
          <a:prstGeom prst="rect">
            <a:avLst/>
          </a:prstGeom>
          <a:noFill/>
          <a:ln>
            <a:noFill/>
          </a:ln>
        </p:spPr>
      </p:pic>
      <p:graphicFrame>
        <p:nvGraphicFramePr>
          <p:cNvPr id="5" name="Table 4"/>
          <p:cNvGraphicFramePr>
            <a:graphicFrameLocks noGrp="1"/>
          </p:cNvGraphicFramePr>
          <p:nvPr/>
        </p:nvGraphicFramePr>
        <p:xfrm>
          <a:off x="1548882" y="1082351"/>
          <a:ext cx="6941975" cy="2757113"/>
        </p:xfrm>
        <a:graphic>
          <a:graphicData uri="http://schemas.openxmlformats.org/drawingml/2006/table">
            <a:tbl>
              <a:tblPr/>
              <a:tblGrid>
                <a:gridCol w="595391"/>
                <a:gridCol w="6346584"/>
              </a:tblGrid>
              <a:tr h="532913">
                <a:tc>
                  <a:txBody>
                    <a:bodyPr/>
                    <a:lstStyle/>
                    <a:p>
                      <a:pPr marL="127000">
                        <a:lnSpc>
                          <a:spcPts val="1330"/>
                        </a:lnSpc>
                        <a:spcAft>
                          <a:spcPts val="0"/>
                        </a:spcAft>
                      </a:pPr>
                      <a:r>
                        <a:rPr lang="en-US" sz="1600" dirty="0">
                          <a:solidFill>
                            <a:srgbClr val="292425"/>
                          </a:solidFill>
                          <a:latin typeface="Times New Roman"/>
                          <a:ea typeface="Times New Roman"/>
                        </a:rPr>
                        <a:t>(</a:t>
                      </a:r>
                      <a:r>
                        <a:rPr lang="en-US" sz="1600" dirty="0" err="1">
                          <a:solidFill>
                            <a:srgbClr val="292425"/>
                          </a:solidFill>
                          <a:latin typeface="Times New Roman"/>
                          <a:ea typeface="Times New Roman"/>
                        </a:rPr>
                        <a:t>i</a:t>
                      </a:r>
                      <a:r>
                        <a:rPr lang="en-US" sz="1600" dirty="0">
                          <a:solidFill>
                            <a:srgbClr val="292425"/>
                          </a:solidFill>
                          <a:latin typeface="Times New Roman"/>
                          <a:ea typeface="Times New Roman"/>
                        </a:rPr>
                        <a:t>)</a:t>
                      </a:r>
                      <a:endParaRPr lang="en-US" sz="1600" dirty="0">
                        <a:latin typeface="Times New Roman"/>
                        <a:ea typeface="Times New Roman"/>
                      </a:endParaRPr>
                    </a:p>
                  </a:txBody>
                  <a:tcPr marL="0" marR="0" marT="0" marB="0">
                    <a:lnL>
                      <a:noFill/>
                    </a:lnL>
                    <a:lnR>
                      <a:noFill/>
                    </a:lnR>
                    <a:lnT>
                      <a:noFill/>
                    </a:lnT>
                    <a:lnB>
                      <a:noFill/>
                    </a:lnB>
                  </a:tcPr>
                </a:tc>
                <a:tc>
                  <a:txBody>
                    <a:bodyPr/>
                    <a:lstStyle/>
                    <a:p>
                      <a:pPr marL="118745" marR="308610">
                        <a:lnSpc>
                          <a:spcPct val="115000"/>
                        </a:lnSpc>
                        <a:spcAft>
                          <a:spcPts val="0"/>
                        </a:spcAft>
                      </a:pPr>
                      <a:r>
                        <a:rPr lang="en-US" sz="1600">
                          <a:solidFill>
                            <a:srgbClr val="292425"/>
                          </a:solidFill>
                          <a:latin typeface="Times New Roman"/>
                          <a:ea typeface="Times New Roman"/>
                        </a:rPr>
                        <a:t>Cheques paid into bank prior to December 31, 2005, but not credited for Rs 10,000.</a:t>
                      </a:r>
                      <a:endParaRPr lang="en-US" sz="1600">
                        <a:latin typeface="Times New Roman"/>
                        <a:ea typeface="Times New Roman"/>
                      </a:endParaRPr>
                    </a:p>
                  </a:txBody>
                  <a:tcPr marL="0" marR="0" marT="0" marB="0">
                    <a:lnL>
                      <a:noFill/>
                    </a:lnL>
                    <a:lnR>
                      <a:noFill/>
                    </a:lnR>
                    <a:lnT>
                      <a:noFill/>
                    </a:lnT>
                    <a:lnB>
                      <a:noFill/>
                    </a:lnB>
                  </a:tcPr>
                </a:tc>
              </a:tr>
              <a:tr h="532913">
                <a:tc>
                  <a:txBody>
                    <a:bodyPr/>
                    <a:lstStyle/>
                    <a:p>
                      <a:pPr marL="127000">
                        <a:lnSpc>
                          <a:spcPct val="115000"/>
                        </a:lnSpc>
                        <a:spcBef>
                          <a:spcPts val="225"/>
                        </a:spcBef>
                        <a:spcAft>
                          <a:spcPts val="0"/>
                        </a:spcAft>
                      </a:pPr>
                      <a:r>
                        <a:rPr lang="en-US" sz="1600">
                          <a:solidFill>
                            <a:srgbClr val="292425"/>
                          </a:solidFill>
                          <a:latin typeface="Times New Roman"/>
                          <a:ea typeface="Times New Roman"/>
                        </a:rPr>
                        <a:t>(ii)</a:t>
                      </a:r>
                      <a:endParaRPr lang="en-US" sz="1600">
                        <a:latin typeface="Times New Roman"/>
                        <a:ea typeface="Times New Roman"/>
                      </a:endParaRPr>
                    </a:p>
                  </a:txBody>
                  <a:tcPr marL="0" marR="0" marT="0" marB="0">
                    <a:lnL>
                      <a:noFill/>
                    </a:lnL>
                    <a:lnR>
                      <a:noFill/>
                    </a:lnR>
                    <a:lnT>
                      <a:noFill/>
                    </a:lnT>
                    <a:lnB>
                      <a:noFill/>
                    </a:lnB>
                  </a:tcPr>
                </a:tc>
                <a:tc>
                  <a:txBody>
                    <a:bodyPr/>
                    <a:lstStyle/>
                    <a:p>
                      <a:pPr marL="118745" marR="114935">
                        <a:lnSpc>
                          <a:spcPct val="115000"/>
                        </a:lnSpc>
                        <a:spcBef>
                          <a:spcPts val="225"/>
                        </a:spcBef>
                        <a:spcAft>
                          <a:spcPts val="0"/>
                        </a:spcAft>
                      </a:pPr>
                      <a:r>
                        <a:rPr lang="en-US" sz="1600">
                          <a:solidFill>
                            <a:srgbClr val="292425"/>
                          </a:solidFill>
                          <a:latin typeface="Times New Roman"/>
                          <a:ea typeface="Times New Roman"/>
                        </a:rPr>
                        <a:t>Transfer of funds from account No. II to account no. I recorded by the bank on December 31, 2005 but entered in the cash book after that date for Rs 8,000.</a:t>
                      </a:r>
                      <a:endParaRPr lang="en-US" sz="1600">
                        <a:latin typeface="Times New Roman"/>
                        <a:ea typeface="Times New Roman"/>
                      </a:endParaRPr>
                    </a:p>
                  </a:txBody>
                  <a:tcPr marL="0" marR="0" marT="0" marB="0">
                    <a:lnL>
                      <a:noFill/>
                    </a:lnL>
                    <a:lnR>
                      <a:noFill/>
                    </a:lnR>
                    <a:lnT>
                      <a:noFill/>
                    </a:lnT>
                    <a:lnB>
                      <a:noFill/>
                    </a:lnB>
                  </a:tcPr>
                </a:tc>
              </a:tr>
              <a:tr h="532913">
                <a:tc>
                  <a:txBody>
                    <a:bodyPr/>
                    <a:lstStyle/>
                    <a:p>
                      <a:pPr marL="127000">
                        <a:lnSpc>
                          <a:spcPct val="115000"/>
                        </a:lnSpc>
                        <a:spcBef>
                          <a:spcPts val="220"/>
                        </a:spcBef>
                        <a:spcAft>
                          <a:spcPts val="0"/>
                        </a:spcAft>
                      </a:pPr>
                      <a:r>
                        <a:rPr lang="en-US" sz="1600">
                          <a:solidFill>
                            <a:srgbClr val="292425"/>
                          </a:solidFill>
                          <a:latin typeface="Times New Roman"/>
                          <a:ea typeface="Times New Roman"/>
                        </a:rPr>
                        <a:t>(iii)</a:t>
                      </a:r>
                      <a:endParaRPr lang="en-US" sz="1600">
                        <a:latin typeface="Times New Roman"/>
                        <a:ea typeface="Times New Roman"/>
                      </a:endParaRPr>
                    </a:p>
                  </a:txBody>
                  <a:tcPr marL="0" marR="0" marT="0" marB="0">
                    <a:lnL>
                      <a:noFill/>
                    </a:lnL>
                    <a:lnR>
                      <a:noFill/>
                    </a:lnR>
                    <a:lnT>
                      <a:noFill/>
                    </a:lnT>
                    <a:lnB>
                      <a:noFill/>
                    </a:lnB>
                  </a:tcPr>
                </a:tc>
                <a:tc>
                  <a:txBody>
                    <a:bodyPr/>
                    <a:lstStyle/>
                    <a:p>
                      <a:pPr marL="118745" marR="257810">
                        <a:lnSpc>
                          <a:spcPct val="115000"/>
                        </a:lnSpc>
                        <a:spcBef>
                          <a:spcPts val="220"/>
                        </a:spcBef>
                        <a:spcAft>
                          <a:spcPts val="0"/>
                        </a:spcAft>
                      </a:pPr>
                      <a:r>
                        <a:rPr lang="en-US" sz="1600" dirty="0" err="1">
                          <a:solidFill>
                            <a:srgbClr val="292425"/>
                          </a:solidFill>
                          <a:latin typeface="Times New Roman"/>
                          <a:ea typeface="Times New Roman"/>
                        </a:rPr>
                        <a:t>Cheques</a:t>
                      </a:r>
                      <a:r>
                        <a:rPr lang="en-US" sz="1600" dirty="0">
                          <a:solidFill>
                            <a:srgbClr val="292425"/>
                          </a:solidFill>
                          <a:latin typeface="Times New Roman"/>
                          <a:ea typeface="Times New Roman"/>
                        </a:rPr>
                        <a:t> issued prior to December 31, 2005 but not presented until after that date for Rs 7,429.</a:t>
                      </a:r>
                      <a:endParaRPr lang="en-US" sz="1600" dirty="0">
                        <a:latin typeface="Times New Roman"/>
                        <a:ea typeface="Times New Roman"/>
                      </a:endParaRPr>
                    </a:p>
                  </a:txBody>
                  <a:tcPr marL="0" marR="0" marT="0" marB="0">
                    <a:lnL>
                      <a:noFill/>
                    </a:lnL>
                    <a:lnR>
                      <a:noFill/>
                    </a:lnR>
                    <a:lnT>
                      <a:noFill/>
                    </a:lnT>
                    <a:lnB>
                      <a:noFill/>
                    </a:lnB>
                  </a:tcPr>
                </a:tc>
              </a:tr>
              <a:tr h="301694">
                <a:tc>
                  <a:txBody>
                    <a:bodyPr/>
                    <a:lstStyle/>
                    <a:p>
                      <a:pPr marL="127000">
                        <a:lnSpc>
                          <a:spcPct val="115000"/>
                        </a:lnSpc>
                        <a:spcBef>
                          <a:spcPts val="225"/>
                        </a:spcBef>
                        <a:spcAft>
                          <a:spcPts val="0"/>
                        </a:spcAft>
                      </a:pPr>
                      <a:r>
                        <a:rPr lang="en-US" sz="1600">
                          <a:solidFill>
                            <a:srgbClr val="292425"/>
                          </a:solidFill>
                          <a:latin typeface="Times New Roman"/>
                          <a:ea typeface="Times New Roman"/>
                        </a:rPr>
                        <a:t>(iv)</a:t>
                      </a:r>
                      <a:endParaRPr lang="en-US" sz="1600">
                        <a:latin typeface="Times New Roman"/>
                        <a:ea typeface="Times New Roman"/>
                      </a:endParaRPr>
                    </a:p>
                  </a:txBody>
                  <a:tcPr marL="0" marR="0" marT="0" marB="0">
                    <a:lnL>
                      <a:noFill/>
                    </a:lnL>
                    <a:lnR>
                      <a:noFill/>
                    </a:lnR>
                    <a:lnT>
                      <a:noFill/>
                    </a:lnT>
                    <a:lnB>
                      <a:noFill/>
                    </a:lnB>
                  </a:tcPr>
                </a:tc>
                <a:tc>
                  <a:txBody>
                    <a:bodyPr/>
                    <a:lstStyle/>
                    <a:p>
                      <a:pPr marL="118745">
                        <a:lnSpc>
                          <a:spcPct val="115000"/>
                        </a:lnSpc>
                        <a:spcBef>
                          <a:spcPts val="225"/>
                        </a:spcBef>
                        <a:spcAft>
                          <a:spcPts val="0"/>
                        </a:spcAft>
                      </a:pPr>
                      <a:r>
                        <a:rPr lang="en-US" sz="1600">
                          <a:solidFill>
                            <a:srgbClr val="292425"/>
                          </a:solidFill>
                          <a:latin typeface="Times New Roman"/>
                          <a:ea typeface="Times New Roman"/>
                        </a:rPr>
                        <a:t>Bank charges debited by bank not entered in the cash book for Rs 200.</a:t>
                      </a:r>
                      <a:endParaRPr lang="en-US" sz="1600">
                        <a:latin typeface="Times New Roman"/>
                        <a:ea typeface="Times New Roman"/>
                      </a:endParaRPr>
                    </a:p>
                  </a:txBody>
                  <a:tcPr marL="0" marR="0" marT="0" marB="0">
                    <a:lnL>
                      <a:noFill/>
                    </a:lnL>
                    <a:lnR>
                      <a:noFill/>
                    </a:lnR>
                    <a:lnT>
                      <a:noFill/>
                    </a:lnT>
                    <a:lnB>
                      <a:noFill/>
                    </a:lnB>
                  </a:tcPr>
                </a:tc>
              </a:tr>
              <a:tr h="301694">
                <a:tc>
                  <a:txBody>
                    <a:bodyPr/>
                    <a:lstStyle/>
                    <a:p>
                      <a:pPr marL="127000">
                        <a:lnSpc>
                          <a:spcPct val="115000"/>
                        </a:lnSpc>
                        <a:spcBef>
                          <a:spcPts val="220"/>
                        </a:spcBef>
                        <a:spcAft>
                          <a:spcPts val="0"/>
                        </a:spcAft>
                      </a:pPr>
                      <a:r>
                        <a:rPr lang="en-US" sz="1600">
                          <a:solidFill>
                            <a:srgbClr val="292425"/>
                          </a:solidFill>
                          <a:latin typeface="Times New Roman"/>
                          <a:ea typeface="Times New Roman"/>
                        </a:rPr>
                        <a:t>(v)</a:t>
                      </a:r>
                      <a:endParaRPr lang="en-US" sz="1600">
                        <a:latin typeface="Times New Roman"/>
                        <a:ea typeface="Times New Roman"/>
                      </a:endParaRPr>
                    </a:p>
                  </a:txBody>
                  <a:tcPr marL="0" marR="0" marT="0" marB="0">
                    <a:lnL>
                      <a:noFill/>
                    </a:lnL>
                    <a:lnR>
                      <a:noFill/>
                    </a:lnR>
                    <a:lnT>
                      <a:noFill/>
                    </a:lnT>
                    <a:lnB>
                      <a:noFill/>
                    </a:lnB>
                  </a:tcPr>
                </a:tc>
                <a:tc>
                  <a:txBody>
                    <a:bodyPr/>
                    <a:lstStyle/>
                    <a:p>
                      <a:pPr marL="118745">
                        <a:lnSpc>
                          <a:spcPct val="115000"/>
                        </a:lnSpc>
                        <a:spcBef>
                          <a:spcPts val="220"/>
                        </a:spcBef>
                        <a:spcAft>
                          <a:spcPts val="0"/>
                        </a:spcAft>
                      </a:pPr>
                      <a:r>
                        <a:rPr lang="en-US" sz="1600">
                          <a:solidFill>
                            <a:srgbClr val="292425"/>
                          </a:solidFill>
                          <a:latin typeface="Times New Roman"/>
                          <a:ea typeface="Times New Roman"/>
                        </a:rPr>
                        <a:t>Interest Debited by the bank not entered in the cash book Rs 580.</a:t>
                      </a:r>
                      <a:endParaRPr lang="en-US" sz="1600">
                        <a:latin typeface="Times New Roman"/>
                        <a:ea typeface="Times New Roman"/>
                      </a:endParaRPr>
                    </a:p>
                  </a:txBody>
                  <a:tcPr marL="0" marR="0" marT="0" marB="0">
                    <a:lnL>
                      <a:noFill/>
                    </a:lnL>
                    <a:lnR>
                      <a:noFill/>
                    </a:lnR>
                    <a:lnT>
                      <a:noFill/>
                    </a:lnT>
                    <a:lnB>
                      <a:noFill/>
                    </a:lnB>
                  </a:tcPr>
                </a:tc>
              </a:tr>
              <a:tr h="258250">
                <a:tc>
                  <a:txBody>
                    <a:bodyPr/>
                    <a:lstStyle/>
                    <a:p>
                      <a:pPr marL="127000">
                        <a:lnSpc>
                          <a:spcPts val="1280"/>
                        </a:lnSpc>
                        <a:spcBef>
                          <a:spcPts val="225"/>
                        </a:spcBef>
                        <a:spcAft>
                          <a:spcPts val="0"/>
                        </a:spcAft>
                      </a:pPr>
                      <a:r>
                        <a:rPr lang="en-US" sz="1600">
                          <a:solidFill>
                            <a:srgbClr val="292425"/>
                          </a:solidFill>
                          <a:latin typeface="Times New Roman"/>
                          <a:ea typeface="Times New Roman"/>
                        </a:rPr>
                        <a:t>(vi)</a:t>
                      </a:r>
                      <a:endParaRPr lang="en-US" sz="1600">
                        <a:latin typeface="Times New Roman"/>
                        <a:ea typeface="Times New Roman"/>
                      </a:endParaRPr>
                    </a:p>
                  </a:txBody>
                  <a:tcPr marL="0" marR="0" marT="0" marB="0">
                    <a:lnL>
                      <a:noFill/>
                    </a:lnL>
                    <a:lnR>
                      <a:noFill/>
                    </a:lnR>
                    <a:lnT>
                      <a:noFill/>
                    </a:lnT>
                    <a:lnB>
                      <a:noFill/>
                    </a:lnB>
                  </a:tcPr>
                </a:tc>
                <a:tc>
                  <a:txBody>
                    <a:bodyPr/>
                    <a:lstStyle/>
                    <a:p>
                      <a:pPr marL="118745">
                        <a:lnSpc>
                          <a:spcPts val="1280"/>
                        </a:lnSpc>
                        <a:spcBef>
                          <a:spcPts val="225"/>
                        </a:spcBef>
                        <a:spcAft>
                          <a:spcPts val="0"/>
                        </a:spcAft>
                      </a:pPr>
                      <a:r>
                        <a:rPr lang="en-US" sz="1600" dirty="0">
                          <a:solidFill>
                            <a:srgbClr val="292425"/>
                          </a:solidFill>
                          <a:latin typeface="Times New Roman"/>
                          <a:ea typeface="Times New Roman"/>
                        </a:rPr>
                        <a:t>Overdraft as per Passbook Rs 18,990.</a:t>
                      </a:r>
                      <a:endParaRPr lang="en-US" sz="1600" dirty="0">
                        <a:latin typeface="Times New Roman"/>
                        <a:ea typeface="Times New Roman"/>
                      </a:endParaRPr>
                    </a:p>
                  </a:txBody>
                  <a:tcPr marL="0" marR="0" marT="0" marB="0">
                    <a:lnL>
                      <a:noFill/>
                    </a:lnL>
                    <a:lnR>
                      <a:noFill/>
                    </a:lnR>
                    <a:lnT>
                      <a:noFill/>
                    </a:lnT>
                    <a:lnB>
                      <a:noFill/>
                    </a:lnB>
                  </a:tcPr>
                </a:tc>
              </a:tr>
            </a:tbl>
          </a:graphicData>
        </a:graphic>
      </p:graphicFrame>
      <p:sp>
        <p:nvSpPr>
          <p:cNvPr id="32769" name="Rectangle 1"/>
          <p:cNvSpPr>
            <a:spLocks noChangeArrowheads="1"/>
          </p:cNvSpPr>
          <p:nvPr/>
        </p:nvSpPr>
        <p:spPr bwMode="auto">
          <a:xfrm>
            <a:off x="1511558" y="177283"/>
            <a:ext cx="7632441" cy="73866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b="1" i="0" u="none" strike="noStrike" cap="none" normalizeH="0" baseline="0" dirty="0" smtClean="0">
                <a:ln>
                  <a:noFill/>
                </a:ln>
                <a:solidFill>
                  <a:srgbClr val="292425"/>
                </a:solidFill>
                <a:effectLst/>
                <a:latin typeface="Arial" pitchFamily="34" charset="0"/>
                <a:ea typeface="Times New Roman" pitchFamily="18" charset="0"/>
                <a:cs typeface="Arial" pitchFamily="34" charset="0"/>
              </a:rPr>
              <a:t>Q16:Raghav &amp; Co. have two bank accounts. Account No. I and Account No. II. From the following particulars relating to Account No. I, find out the balance on that account of December 31, 2005 according to the cash book of the firm.</a:t>
            </a:r>
            <a:endParaRPr kumimoji="0" lang="en-US"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Google Shape;76;p16"/>
          <p:cNvPicPr preferRelativeResize="0"/>
          <p:nvPr/>
        </p:nvPicPr>
        <p:blipFill rotWithShape="1">
          <a:blip r:embed="rId2">
            <a:alphaModFix/>
          </a:blip>
          <a:srcRect/>
          <a:stretch/>
        </p:blipFill>
        <p:spPr>
          <a:xfrm>
            <a:off x="8136294" y="4460032"/>
            <a:ext cx="1007706" cy="683467"/>
          </a:xfrm>
          <a:prstGeom prst="rect">
            <a:avLst/>
          </a:prstGeom>
          <a:noFill/>
          <a:ln>
            <a:noFill/>
          </a:ln>
        </p:spPr>
      </p:pic>
      <p:sp>
        <p:nvSpPr>
          <p:cNvPr id="73729" name="Rectangle 1"/>
          <p:cNvSpPr>
            <a:spLocks noChangeArrowheads="1"/>
          </p:cNvSpPr>
          <p:nvPr/>
        </p:nvSpPr>
        <p:spPr bwMode="auto">
          <a:xfrm>
            <a:off x="1259632" y="569166"/>
            <a:ext cx="7884367" cy="3093154"/>
          </a:xfrm>
          <a:prstGeom prst="rect">
            <a:avLst/>
          </a:prstGeom>
          <a:noFill/>
          <a:ln w="9525">
            <a:noFill/>
            <a:miter lim="800000"/>
            <a:headEnd/>
            <a:tailEnd/>
          </a:ln>
          <a:effectLst/>
        </p:spPr>
        <p:txBody>
          <a:bodyPr vert="horz" wrap="square" lIns="241224" tIns="45720" rIns="91440" bIns="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Char char="•"/>
              <a:tabLst>
                <a:tab pos="571500" algn="l"/>
              </a:tabLst>
            </a:pPr>
            <a:r>
              <a:rPr kumimoji="0" lang="en-US" sz="1800" b="1" i="0" u="none" strike="noStrike" cap="none" normalizeH="0" baseline="0" dirty="0" smtClean="0">
                <a:ln>
                  <a:noFill/>
                </a:ln>
                <a:solidFill>
                  <a:srgbClr val="FF0000"/>
                </a:solidFill>
                <a:effectLst/>
                <a:latin typeface="Arial" pitchFamily="34" charset="0"/>
                <a:ea typeface="Book Antiqua" pitchFamily="18" charset="0"/>
                <a:cs typeface="Calibri" pitchFamily="34" charset="0"/>
              </a:rPr>
              <a:t>Transactions recorded in Cash Book but not in Pass Book</a:t>
            </a:r>
          </a:p>
          <a:p>
            <a:pPr marL="0" marR="0" lvl="0" indent="0" algn="l" defTabSz="914400" rtl="0" eaLnBrk="1" fontAlgn="base" latinLnBrk="0" hangingPunct="1">
              <a:lnSpc>
                <a:spcPct val="100000"/>
              </a:lnSpc>
              <a:spcBef>
                <a:spcPct val="0"/>
              </a:spcBef>
              <a:spcAft>
                <a:spcPct val="0"/>
              </a:spcAft>
              <a:buClrTx/>
              <a:buSzTx/>
              <a:buFontTx/>
              <a:buChar char="•"/>
              <a:tabLst>
                <a:tab pos="571500" algn="l"/>
              </a:tabLst>
            </a:pPr>
            <a:endParaRPr kumimoji="0" lang="en-US" sz="1800" b="1" i="0" u="none" strike="noStrike" cap="none" normalizeH="0" baseline="0" dirty="0" smtClean="0">
              <a:ln>
                <a:noFill/>
              </a:ln>
              <a:solidFill>
                <a:schemeClr val="tx1"/>
              </a:solidFill>
              <a:effectLst/>
              <a:latin typeface="Arial" pitchFamily="34" charset="0"/>
              <a:ea typeface="Book Antiqua" pitchFamily="18" charset="0"/>
              <a:cs typeface="Book Antiqua" pitchFamily="18" charset="0"/>
            </a:endParaRPr>
          </a:p>
          <a:p>
            <a:pPr marL="457200" marR="0" lvl="1" indent="0" algn="l" defTabSz="914400" rtl="0" eaLnBrk="0" fontAlgn="base" latinLnBrk="0" hangingPunct="0">
              <a:lnSpc>
                <a:spcPct val="100000"/>
              </a:lnSpc>
              <a:spcBef>
                <a:spcPct val="0"/>
              </a:spcBef>
              <a:spcAft>
                <a:spcPct val="0"/>
              </a:spcAft>
              <a:buClrTx/>
              <a:buSzPct val="100000"/>
              <a:buFontTx/>
              <a:buAutoNum type="alphaUcPeriod"/>
              <a:tabLst>
                <a:tab pos="571500" algn="l"/>
              </a:tabLst>
            </a:pPr>
            <a:r>
              <a:rPr kumimoji="0" lang="en-US" sz="1800" b="0" i="0" u="none" strike="noStrike" cap="none" normalizeH="0" baseline="0" dirty="0" err="1" smtClean="0">
                <a:ln>
                  <a:noFill/>
                </a:ln>
                <a:solidFill>
                  <a:schemeClr val="tx1"/>
                </a:solidFill>
                <a:effectLst/>
                <a:latin typeface="Arial" pitchFamily="34" charset="0"/>
                <a:ea typeface="Arial" pitchFamily="34" charset="0"/>
                <a:cs typeface="Calibri" pitchFamily="34" charset="0"/>
              </a:rPr>
              <a:t>Cheques</a:t>
            </a:r>
            <a:r>
              <a:rPr kumimoji="0" lang="en-US" sz="1800" b="0" i="0" u="none" strike="noStrike" cap="none" normalizeH="0" baseline="0" dirty="0" smtClean="0">
                <a:ln>
                  <a:noFill/>
                </a:ln>
                <a:solidFill>
                  <a:schemeClr val="tx1"/>
                </a:solidFill>
                <a:effectLst/>
                <a:latin typeface="Arial" pitchFamily="34" charset="0"/>
                <a:ea typeface="Arial" pitchFamily="34" charset="0"/>
                <a:cs typeface="Calibri" pitchFamily="34" charset="0"/>
              </a:rPr>
              <a:t> issued but not presented for payment in the bank.</a:t>
            </a:r>
          </a:p>
          <a:p>
            <a:pPr marL="457200" marR="0" lvl="1" indent="0" algn="l" defTabSz="914400" rtl="0" eaLnBrk="0" fontAlgn="base" latinLnBrk="0" hangingPunct="0">
              <a:lnSpc>
                <a:spcPct val="100000"/>
              </a:lnSpc>
              <a:spcBef>
                <a:spcPct val="0"/>
              </a:spcBef>
              <a:spcAft>
                <a:spcPct val="0"/>
              </a:spcAft>
              <a:buClrTx/>
              <a:buSzPct val="100000"/>
              <a:buFontTx/>
              <a:buAutoNum type="alphaUcPeriod"/>
              <a:tabLst>
                <a:tab pos="571500" algn="l"/>
              </a:tabLst>
            </a:pP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a:p>
            <a:pPr marL="457200" marR="0" lvl="1" indent="0" algn="l" defTabSz="914400" rtl="0" eaLnBrk="0" fontAlgn="base" latinLnBrk="0" hangingPunct="0">
              <a:lnSpc>
                <a:spcPct val="100000"/>
              </a:lnSpc>
              <a:spcBef>
                <a:spcPct val="0"/>
              </a:spcBef>
              <a:spcAft>
                <a:spcPct val="0"/>
              </a:spcAft>
              <a:buClrTx/>
              <a:buSzPct val="100000"/>
              <a:buFontTx/>
              <a:buAutoNum type="alphaUcPeriod"/>
              <a:tabLst>
                <a:tab pos="571500" algn="l"/>
              </a:tabLst>
            </a:pPr>
            <a:r>
              <a:rPr kumimoji="0" lang="en-US" sz="1800" b="0" i="0" u="none" strike="noStrike" cap="none" normalizeH="0" baseline="0" dirty="0" err="1" smtClean="0">
                <a:ln>
                  <a:noFill/>
                </a:ln>
                <a:solidFill>
                  <a:schemeClr val="tx1"/>
                </a:solidFill>
                <a:effectLst/>
                <a:latin typeface="Arial" pitchFamily="34" charset="0"/>
                <a:ea typeface="Arial" pitchFamily="34" charset="0"/>
                <a:cs typeface="Calibri" pitchFamily="34" charset="0"/>
              </a:rPr>
              <a:t>Cheqes</a:t>
            </a:r>
            <a:r>
              <a:rPr kumimoji="0" lang="en-US" sz="1800" b="0" i="0" u="none" strike="noStrike" cap="none" normalizeH="0" baseline="0" dirty="0" smtClean="0">
                <a:ln>
                  <a:noFill/>
                </a:ln>
                <a:solidFill>
                  <a:schemeClr val="tx1"/>
                </a:solidFill>
                <a:effectLst/>
                <a:latin typeface="Arial" pitchFamily="34" charset="0"/>
                <a:ea typeface="Arial" pitchFamily="34" charset="0"/>
                <a:cs typeface="Calibri" pitchFamily="34" charset="0"/>
              </a:rPr>
              <a:t> deposited or paid into the bank for collection but not yet</a:t>
            </a:r>
          </a:p>
          <a:p>
            <a:pPr marL="457200" marR="0" lvl="1" indent="0" algn="l" defTabSz="914400" rtl="0" eaLnBrk="0" fontAlgn="base" latinLnBrk="0" hangingPunct="0">
              <a:lnSpc>
                <a:spcPct val="100000"/>
              </a:lnSpc>
              <a:spcBef>
                <a:spcPct val="0"/>
              </a:spcBef>
              <a:spcAft>
                <a:spcPct val="0"/>
              </a:spcAft>
              <a:buClrTx/>
              <a:buSzPct val="100000"/>
              <a:buFontTx/>
              <a:buAutoNum type="alphaUcPeriod"/>
              <a:tabLst>
                <a:tab pos="571500" algn="l"/>
              </a:tabLst>
            </a:pPr>
            <a:endParaRPr kumimoji="0" lang="en-US" sz="1800" b="0" i="0" u="none" strike="noStrike" cap="none" normalizeH="0" baseline="0" dirty="0" smtClean="0">
              <a:ln>
                <a:noFill/>
              </a:ln>
              <a:solidFill>
                <a:schemeClr val="tx1"/>
              </a:solidFill>
              <a:effectLst/>
              <a:latin typeface="Arial" pitchFamily="34" charset="0"/>
              <a:ea typeface="Arial" pitchFamily="34" charset="0"/>
              <a:cs typeface="Calibri" pitchFamily="34" charset="0"/>
            </a:endParaRPr>
          </a:p>
          <a:p>
            <a:pPr marL="457200" marR="0" lvl="1" indent="0" algn="l" defTabSz="914400" rtl="0" eaLnBrk="0" fontAlgn="base" latinLnBrk="0" hangingPunct="0">
              <a:lnSpc>
                <a:spcPct val="100000"/>
              </a:lnSpc>
              <a:spcBef>
                <a:spcPct val="0"/>
              </a:spcBef>
              <a:spcAft>
                <a:spcPct val="0"/>
              </a:spcAft>
              <a:buClrTx/>
              <a:buSzPct val="100000"/>
              <a:buFontTx/>
              <a:buAutoNum type="alphaUcPeriod"/>
              <a:tabLst>
                <a:tab pos="571500" algn="l"/>
              </a:tabLst>
            </a:pPr>
            <a:r>
              <a:rPr kumimoji="0" lang="en-US" sz="1800" b="0" i="0" u="none" strike="noStrike" cap="none" normalizeH="0" baseline="0" dirty="0" smtClean="0">
                <a:ln>
                  <a:noFill/>
                </a:ln>
                <a:solidFill>
                  <a:schemeClr val="tx1"/>
                </a:solidFill>
                <a:effectLst/>
                <a:latin typeface="Arial" pitchFamily="34" charset="0"/>
                <a:ea typeface="Arial" pitchFamily="34" charset="0"/>
                <a:cs typeface="Calibri" pitchFamily="34" charset="0"/>
              </a:rPr>
              <a:t> credited by bank.</a:t>
            </a:r>
          </a:p>
          <a:p>
            <a:pPr marL="457200" marR="0" lvl="1" indent="0" algn="l" defTabSz="914400" rtl="0" eaLnBrk="0" fontAlgn="base" latinLnBrk="0" hangingPunct="0">
              <a:lnSpc>
                <a:spcPct val="100000"/>
              </a:lnSpc>
              <a:spcBef>
                <a:spcPct val="0"/>
              </a:spcBef>
              <a:spcAft>
                <a:spcPct val="0"/>
              </a:spcAft>
              <a:buClrTx/>
              <a:buSzPct val="100000"/>
              <a:buFontTx/>
              <a:buAutoNum type="alphaUcPeriod"/>
              <a:tabLst>
                <a:tab pos="571500" algn="l"/>
              </a:tabLst>
            </a:pP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a:p>
            <a:pPr marL="457200" marR="0" lvl="1" indent="0" algn="l" defTabSz="914400" rtl="0" eaLnBrk="0" fontAlgn="base" latinLnBrk="0" hangingPunct="0">
              <a:lnSpc>
                <a:spcPct val="100000"/>
              </a:lnSpc>
              <a:spcBef>
                <a:spcPct val="0"/>
              </a:spcBef>
              <a:spcAft>
                <a:spcPct val="0"/>
              </a:spcAft>
              <a:buClrTx/>
              <a:buSzPct val="100000"/>
              <a:buFontTx/>
              <a:buAutoNum type="alphaUcPeriod"/>
              <a:tabLst>
                <a:tab pos="571500" algn="l"/>
              </a:tabLst>
            </a:pPr>
            <a:r>
              <a:rPr kumimoji="0" lang="en-US" sz="1800" b="0" i="0" u="none" strike="noStrike" cap="none" normalizeH="0" baseline="0" dirty="0" err="1" smtClean="0">
                <a:ln>
                  <a:noFill/>
                </a:ln>
                <a:solidFill>
                  <a:schemeClr val="tx1"/>
                </a:solidFill>
                <a:effectLst/>
                <a:latin typeface="Arial" pitchFamily="34" charset="0"/>
                <a:ea typeface="Arial" pitchFamily="34" charset="0"/>
                <a:cs typeface="Calibri" pitchFamily="34" charset="0"/>
              </a:rPr>
              <a:t>Cheqes</a:t>
            </a:r>
            <a:r>
              <a:rPr kumimoji="0" lang="en-US" sz="1800" b="0" i="0" u="none" strike="noStrike" cap="none" normalizeH="0" baseline="0" dirty="0" smtClean="0">
                <a:ln>
                  <a:noFill/>
                </a:ln>
                <a:solidFill>
                  <a:schemeClr val="tx1"/>
                </a:solidFill>
                <a:effectLst/>
                <a:latin typeface="Arial" pitchFamily="34" charset="0"/>
                <a:ea typeface="Arial" pitchFamily="34" charset="0"/>
                <a:cs typeface="Calibri" pitchFamily="34" charset="0"/>
              </a:rPr>
              <a:t> deposited but dishonored.</a:t>
            </a:r>
          </a:p>
          <a:p>
            <a:pPr marL="457200" marR="0" lvl="1" indent="0" algn="l" defTabSz="914400" rtl="0" eaLnBrk="0" fontAlgn="base" latinLnBrk="0" hangingPunct="0">
              <a:lnSpc>
                <a:spcPct val="100000"/>
              </a:lnSpc>
              <a:spcBef>
                <a:spcPct val="0"/>
              </a:spcBef>
              <a:spcAft>
                <a:spcPct val="0"/>
              </a:spcAft>
              <a:buClrTx/>
              <a:buSzPct val="100000"/>
              <a:buFontTx/>
              <a:buAutoNum type="alphaUcPeriod"/>
              <a:tabLst>
                <a:tab pos="571500" algn="l"/>
              </a:tabLst>
            </a:pP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a:p>
            <a:pPr marL="457200" marR="0" lvl="1" indent="0" algn="l" defTabSz="914400" rtl="0" eaLnBrk="0" fontAlgn="base" latinLnBrk="0" hangingPunct="0">
              <a:lnSpc>
                <a:spcPct val="100000"/>
              </a:lnSpc>
              <a:spcBef>
                <a:spcPct val="0"/>
              </a:spcBef>
              <a:spcAft>
                <a:spcPct val="0"/>
              </a:spcAft>
              <a:buClrTx/>
              <a:buSzPct val="100000"/>
              <a:buFontTx/>
              <a:buAutoNum type="alphaUcPeriod"/>
              <a:tabLst>
                <a:tab pos="571500" algn="l"/>
              </a:tabLst>
            </a:pPr>
            <a:r>
              <a:rPr kumimoji="0" lang="en-US" sz="1800" b="0" i="0" u="none" strike="noStrike" cap="none" normalizeH="0" baseline="0" dirty="0" smtClean="0">
                <a:ln>
                  <a:noFill/>
                </a:ln>
                <a:solidFill>
                  <a:schemeClr val="tx1"/>
                </a:solidFill>
                <a:effectLst/>
                <a:latin typeface="Arial" pitchFamily="34" charset="0"/>
                <a:ea typeface="Arial" pitchFamily="34" charset="0"/>
                <a:cs typeface="Calibri" pitchFamily="34" charset="0"/>
              </a:rPr>
              <a:t>Working Debit or credit entered.</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Google Shape;55;p13"/>
          <p:cNvPicPr preferRelativeResize="0"/>
          <p:nvPr/>
        </p:nvPicPr>
        <p:blipFill rotWithShape="1">
          <a:blip r:embed="rId2">
            <a:alphaModFix/>
          </a:blip>
          <a:srcRect/>
          <a:stretch/>
        </p:blipFill>
        <p:spPr>
          <a:xfrm>
            <a:off x="7973525" y="3973025"/>
            <a:ext cx="1170475" cy="1170475"/>
          </a:xfrm>
          <a:prstGeom prst="rect">
            <a:avLst/>
          </a:prstGeom>
          <a:noFill/>
          <a:ln>
            <a:noFill/>
          </a:ln>
        </p:spPr>
      </p:pic>
      <p:graphicFrame>
        <p:nvGraphicFramePr>
          <p:cNvPr id="7" name="Table 6"/>
          <p:cNvGraphicFramePr>
            <a:graphicFrameLocks noGrp="1"/>
          </p:cNvGraphicFramePr>
          <p:nvPr/>
        </p:nvGraphicFramePr>
        <p:xfrm>
          <a:off x="1371601" y="1156996"/>
          <a:ext cx="5707062" cy="1498891"/>
        </p:xfrm>
        <a:graphic>
          <a:graphicData uri="http://schemas.openxmlformats.org/drawingml/2006/table">
            <a:tbl>
              <a:tblPr/>
              <a:tblGrid>
                <a:gridCol w="485769"/>
                <a:gridCol w="5221293"/>
              </a:tblGrid>
              <a:tr h="1498891">
                <a:tc>
                  <a:txBody>
                    <a:bodyPr/>
                    <a:lstStyle/>
                    <a:p>
                      <a:pPr marL="127000">
                        <a:lnSpc>
                          <a:spcPts val="1230"/>
                        </a:lnSpc>
                        <a:spcAft>
                          <a:spcPts val="0"/>
                        </a:spcAft>
                      </a:pPr>
                      <a:r>
                        <a:rPr lang="en-US" sz="1600" dirty="0">
                          <a:solidFill>
                            <a:srgbClr val="292425"/>
                          </a:solidFill>
                          <a:latin typeface="Times New Roman"/>
                          <a:ea typeface="Times New Roman"/>
                        </a:rPr>
                        <a:t>(</a:t>
                      </a:r>
                      <a:r>
                        <a:rPr lang="en-US" sz="1600" dirty="0" err="1">
                          <a:solidFill>
                            <a:srgbClr val="292425"/>
                          </a:solidFill>
                          <a:latin typeface="Times New Roman"/>
                          <a:ea typeface="Times New Roman"/>
                        </a:rPr>
                        <a:t>i</a:t>
                      </a:r>
                      <a:r>
                        <a:rPr lang="en-US" sz="1600" dirty="0">
                          <a:solidFill>
                            <a:srgbClr val="292425"/>
                          </a:solidFill>
                          <a:latin typeface="Times New Roman"/>
                          <a:ea typeface="Times New Roman"/>
                        </a:rPr>
                        <a:t>)</a:t>
                      </a:r>
                      <a:endParaRPr lang="en-US" sz="1600" dirty="0">
                        <a:latin typeface="Times New Roman"/>
                        <a:ea typeface="Times New Roman"/>
                      </a:endParaRPr>
                    </a:p>
                  </a:txBody>
                  <a:tcPr marL="0" marR="0" marT="0" marB="0">
                    <a:lnL>
                      <a:noFill/>
                    </a:lnL>
                    <a:lnR>
                      <a:noFill/>
                    </a:lnR>
                    <a:lnT>
                      <a:noFill/>
                    </a:lnT>
                    <a:lnB>
                      <a:noFill/>
                    </a:lnB>
                  </a:tcPr>
                </a:tc>
                <a:tc>
                  <a:txBody>
                    <a:bodyPr/>
                    <a:lstStyle/>
                    <a:p>
                      <a:pPr marL="156210">
                        <a:lnSpc>
                          <a:spcPts val="1230"/>
                        </a:lnSpc>
                        <a:spcAft>
                          <a:spcPts val="0"/>
                        </a:spcAft>
                      </a:pPr>
                      <a:r>
                        <a:rPr lang="en-US" sz="1600" dirty="0">
                          <a:solidFill>
                            <a:srgbClr val="292425"/>
                          </a:solidFill>
                          <a:latin typeface="Times New Roman"/>
                          <a:ea typeface="Times New Roman"/>
                        </a:rPr>
                        <a:t>Balance as per passbook on December 31, 2005 overdrawn Rs 20,000.</a:t>
                      </a:r>
                      <a:endParaRPr lang="en-US" sz="1600" dirty="0">
                        <a:latin typeface="Times New Roman"/>
                        <a:ea typeface="Times New Roman"/>
                      </a:endParaRPr>
                    </a:p>
                  </a:txBody>
                  <a:tcPr marL="0" marR="0" marT="0" marB="0">
                    <a:lnL>
                      <a:noFill/>
                    </a:lnL>
                    <a:lnR>
                      <a:noFill/>
                    </a:lnR>
                    <a:lnT>
                      <a:noFill/>
                    </a:lnT>
                    <a:lnB>
                      <a:noFill/>
                    </a:lnB>
                  </a:tcPr>
                </a:tc>
              </a:tr>
            </a:tbl>
          </a:graphicData>
        </a:graphic>
      </p:graphicFrame>
      <p:graphicFrame>
        <p:nvGraphicFramePr>
          <p:cNvPr id="8" name="Table 7"/>
          <p:cNvGraphicFramePr>
            <a:graphicFrameLocks noGrp="1"/>
          </p:cNvGraphicFramePr>
          <p:nvPr/>
        </p:nvGraphicFramePr>
        <p:xfrm>
          <a:off x="1390262" y="1791476"/>
          <a:ext cx="5919683" cy="2048931"/>
        </p:xfrm>
        <a:graphic>
          <a:graphicData uri="http://schemas.openxmlformats.org/drawingml/2006/table">
            <a:tbl>
              <a:tblPr/>
              <a:tblGrid>
                <a:gridCol w="518082"/>
                <a:gridCol w="5401601"/>
              </a:tblGrid>
              <a:tr h="216936">
                <a:tc>
                  <a:txBody>
                    <a:bodyPr/>
                    <a:lstStyle/>
                    <a:p>
                      <a:pPr marL="39370" marR="83820" algn="ctr">
                        <a:lnSpc>
                          <a:spcPts val="1330"/>
                        </a:lnSpc>
                        <a:spcAft>
                          <a:spcPts val="0"/>
                        </a:spcAft>
                      </a:pPr>
                      <a:r>
                        <a:rPr lang="en-US" sz="1600" dirty="0">
                          <a:solidFill>
                            <a:srgbClr val="292425"/>
                          </a:solidFill>
                          <a:latin typeface="Times New Roman"/>
                          <a:ea typeface="Times New Roman"/>
                        </a:rPr>
                        <a:t>(ii)</a:t>
                      </a:r>
                      <a:endParaRPr lang="en-US" sz="1600" dirty="0">
                        <a:latin typeface="Times New Roman"/>
                        <a:ea typeface="Times New Roman"/>
                      </a:endParaRPr>
                    </a:p>
                  </a:txBody>
                  <a:tcPr marL="0" marR="0" marT="0" marB="0">
                    <a:lnL>
                      <a:noFill/>
                    </a:lnL>
                    <a:lnR>
                      <a:noFill/>
                    </a:lnR>
                    <a:lnT>
                      <a:noFill/>
                    </a:lnT>
                    <a:lnB>
                      <a:noFill/>
                    </a:lnB>
                  </a:tcPr>
                </a:tc>
                <a:tc>
                  <a:txBody>
                    <a:bodyPr/>
                    <a:lstStyle/>
                    <a:p>
                      <a:pPr marL="97155">
                        <a:lnSpc>
                          <a:spcPts val="1330"/>
                        </a:lnSpc>
                        <a:spcAft>
                          <a:spcPts val="0"/>
                        </a:spcAft>
                      </a:pPr>
                      <a:r>
                        <a:rPr lang="en-US" sz="1600">
                          <a:solidFill>
                            <a:srgbClr val="292425"/>
                          </a:solidFill>
                          <a:latin typeface="Times New Roman"/>
                          <a:ea typeface="Times New Roman"/>
                        </a:rPr>
                        <a:t>Interest on bank overdraft not entered in the cash book Rs 2,000.</a:t>
                      </a:r>
                      <a:endParaRPr lang="en-US" sz="1600">
                        <a:latin typeface="Times New Roman"/>
                        <a:ea typeface="Times New Roman"/>
                      </a:endParaRPr>
                    </a:p>
                  </a:txBody>
                  <a:tcPr marL="0" marR="0" marT="0" marB="0">
                    <a:lnL>
                      <a:noFill/>
                    </a:lnL>
                    <a:lnR>
                      <a:noFill/>
                    </a:lnR>
                    <a:lnT>
                      <a:noFill/>
                    </a:lnT>
                    <a:lnB>
                      <a:noFill/>
                    </a:lnB>
                  </a:tcPr>
                </a:tc>
              </a:tr>
              <a:tr h="254221">
                <a:tc>
                  <a:txBody>
                    <a:bodyPr/>
                    <a:lstStyle/>
                    <a:p>
                      <a:pPr marL="81915" marR="83820" algn="ctr">
                        <a:lnSpc>
                          <a:spcPct val="115000"/>
                        </a:lnSpc>
                        <a:spcBef>
                          <a:spcPts val="225"/>
                        </a:spcBef>
                        <a:spcAft>
                          <a:spcPts val="0"/>
                        </a:spcAft>
                      </a:pPr>
                      <a:r>
                        <a:rPr lang="en-US" sz="1600">
                          <a:solidFill>
                            <a:srgbClr val="292425"/>
                          </a:solidFill>
                          <a:latin typeface="Times New Roman"/>
                          <a:ea typeface="Times New Roman"/>
                        </a:rPr>
                        <a:t>(iii)</a:t>
                      </a:r>
                      <a:endParaRPr lang="en-US" sz="1600">
                        <a:latin typeface="Times New Roman"/>
                        <a:ea typeface="Times New Roman"/>
                      </a:endParaRPr>
                    </a:p>
                  </a:txBody>
                  <a:tcPr marL="0" marR="0" marT="0" marB="0">
                    <a:lnL>
                      <a:noFill/>
                    </a:lnL>
                    <a:lnR>
                      <a:noFill/>
                    </a:lnR>
                    <a:lnT>
                      <a:noFill/>
                    </a:lnT>
                    <a:lnB>
                      <a:noFill/>
                    </a:lnB>
                  </a:tcPr>
                </a:tc>
                <a:tc>
                  <a:txBody>
                    <a:bodyPr/>
                    <a:lstStyle/>
                    <a:p>
                      <a:pPr marL="97155">
                        <a:lnSpc>
                          <a:spcPct val="115000"/>
                        </a:lnSpc>
                        <a:spcBef>
                          <a:spcPts val="225"/>
                        </a:spcBef>
                        <a:spcAft>
                          <a:spcPts val="0"/>
                        </a:spcAft>
                      </a:pPr>
                      <a:r>
                        <a:rPr lang="en-US" sz="1600" dirty="0">
                          <a:solidFill>
                            <a:srgbClr val="292425"/>
                          </a:solidFill>
                          <a:latin typeface="Times New Roman"/>
                          <a:ea typeface="Times New Roman"/>
                        </a:rPr>
                        <a:t>Rs 200 insurance premium paid by bank has not been entered in the cash book.</a:t>
                      </a:r>
                      <a:endParaRPr lang="en-US" sz="1600" dirty="0">
                        <a:latin typeface="Times New Roman"/>
                        <a:ea typeface="Times New Roman"/>
                      </a:endParaRPr>
                    </a:p>
                  </a:txBody>
                  <a:tcPr marL="0" marR="0" marT="0" marB="0">
                    <a:lnL>
                      <a:noFill/>
                    </a:lnL>
                    <a:lnR>
                      <a:noFill/>
                    </a:lnR>
                    <a:lnT>
                      <a:noFill/>
                    </a:lnT>
                    <a:lnB>
                      <a:noFill/>
                    </a:lnB>
                  </a:tcPr>
                </a:tc>
              </a:tr>
              <a:tr h="449056">
                <a:tc>
                  <a:txBody>
                    <a:bodyPr/>
                    <a:lstStyle/>
                    <a:p>
                      <a:pPr marL="73660" marR="83820" algn="ctr">
                        <a:lnSpc>
                          <a:spcPct val="115000"/>
                        </a:lnSpc>
                        <a:spcBef>
                          <a:spcPts val="220"/>
                        </a:spcBef>
                        <a:spcAft>
                          <a:spcPts val="0"/>
                        </a:spcAft>
                      </a:pPr>
                      <a:r>
                        <a:rPr lang="en-US" sz="1600">
                          <a:solidFill>
                            <a:srgbClr val="292425"/>
                          </a:solidFill>
                          <a:latin typeface="Times New Roman"/>
                          <a:ea typeface="Times New Roman"/>
                        </a:rPr>
                        <a:t>(iv)</a:t>
                      </a:r>
                      <a:endParaRPr lang="en-US" sz="1600">
                        <a:latin typeface="Times New Roman"/>
                        <a:ea typeface="Times New Roman"/>
                      </a:endParaRPr>
                    </a:p>
                  </a:txBody>
                  <a:tcPr marL="0" marR="0" marT="0" marB="0">
                    <a:lnL>
                      <a:noFill/>
                    </a:lnL>
                    <a:lnR>
                      <a:noFill/>
                    </a:lnR>
                    <a:lnT>
                      <a:noFill/>
                    </a:lnT>
                    <a:lnB>
                      <a:noFill/>
                    </a:lnB>
                  </a:tcPr>
                </a:tc>
                <a:tc>
                  <a:txBody>
                    <a:bodyPr/>
                    <a:lstStyle/>
                    <a:p>
                      <a:pPr marL="97155" marR="113030">
                        <a:lnSpc>
                          <a:spcPct val="115000"/>
                        </a:lnSpc>
                        <a:spcBef>
                          <a:spcPts val="220"/>
                        </a:spcBef>
                        <a:spcAft>
                          <a:spcPts val="0"/>
                        </a:spcAft>
                      </a:pPr>
                      <a:r>
                        <a:rPr lang="en-US" sz="1600" dirty="0" err="1">
                          <a:solidFill>
                            <a:srgbClr val="292425"/>
                          </a:solidFill>
                          <a:latin typeface="Times New Roman"/>
                          <a:ea typeface="Times New Roman"/>
                        </a:rPr>
                        <a:t>Cheques</a:t>
                      </a:r>
                      <a:r>
                        <a:rPr lang="en-US" sz="1600" dirty="0">
                          <a:solidFill>
                            <a:srgbClr val="292425"/>
                          </a:solidFill>
                          <a:latin typeface="Times New Roman"/>
                          <a:ea typeface="Times New Roman"/>
                        </a:rPr>
                        <a:t> drawn in the last week of December, 2005, but not cleared till date for Rs 3,000 and Rs 3,500.</a:t>
                      </a:r>
                      <a:endParaRPr lang="en-US" sz="1600" dirty="0">
                        <a:latin typeface="Times New Roman"/>
                        <a:ea typeface="Times New Roman"/>
                      </a:endParaRPr>
                    </a:p>
                  </a:txBody>
                  <a:tcPr marL="0" marR="0" marT="0" marB="0">
                    <a:lnL>
                      <a:noFill/>
                    </a:lnL>
                    <a:lnR>
                      <a:noFill/>
                    </a:lnR>
                    <a:lnT>
                      <a:noFill/>
                    </a:lnT>
                    <a:lnB>
                      <a:noFill/>
                    </a:lnB>
                  </a:tcPr>
                </a:tc>
              </a:tr>
              <a:tr h="449056">
                <a:tc>
                  <a:txBody>
                    <a:bodyPr/>
                    <a:lstStyle/>
                    <a:p>
                      <a:pPr marL="31115" marR="83820" algn="ctr">
                        <a:lnSpc>
                          <a:spcPct val="115000"/>
                        </a:lnSpc>
                        <a:spcBef>
                          <a:spcPts val="225"/>
                        </a:spcBef>
                        <a:spcAft>
                          <a:spcPts val="0"/>
                        </a:spcAft>
                      </a:pPr>
                      <a:r>
                        <a:rPr lang="en-US" sz="1600">
                          <a:solidFill>
                            <a:srgbClr val="292425"/>
                          </a:solidFill>
                          <a:latin typeface="Times New Roman"/>
                          <a:ea typeface="Times New Roman"/>
                        </a:rPr>
                        <a:t>(v)</a:t>
                      </a:r>
                      <a:endParaRPr lang="en-US" sz="1600">
                        <a:latin typeface="Times New Roman"/>
                        <a:ea typeface="Times New Roman"/>
                      </a:endParaRPr>
                    </a:p>
                  </a:txBody>
                  <a:tcPr marL="0" marR="0" marT="0" marB="0">
                    <a:lnL>
                      <a:noFill/>
                    </a:lnL>
                    <a:lnR>
                      <a:noFill/>
                    </a:lnR>
                    <a:lnT>
                      <a:noFill/>
                    </a:lnT>
                    <a:lnB>
                      <a:noFill/>
                    </a:lnB>
                  </a:tcPr>
                </a:tc>
                <a:tc>
                  <a:txBody>
                    <a:bodyPr/>
                    <a:lstStyle/>
                    <a:p>
                      <a:pPr marL="97155" marR="391795">
                        <a:lnSpc>
                          <a:spcPct val="115000"/>
                        </a:lnSpc>
                        <a:spcBef>
                          <a:spcPts val="225"/>
                        </a:spcBef>
                        <a:spcAft>
                          <a:spcPts val="0"/>
                        </a:spcAft>
                      </a:pPr>
                      <a:r>
                        <a:rPr lang="en-US" sz="1600">
                          <a:solidFill>
                            <a:srgbClr val="292425"/>
                          </a:solidFill>
                          <a:latin typeface="Times New Roman"/>
                          <a:ea typeface="Times New Roman"/>
                        </a:rPr>
                        <a:t>Cheques deposited into bank on November, 2005, but yet to be credited on dated December 31, 2005 Rs 6,000.</a:t>
                      </a:r>
                      <a:endParaRPr lang="en-US" sz="1600">
                        <a:latin typeface="Times New Roman"/>
                        <a:ea typeface="Times New Roman"/>
                      </a:endParaRPr>
                    </a:p>
                  </a:txBody>
                  <a:tcPr marL="0" marR="0" marT="0" marB="0">
                    <a:lnL>
                      <a:noFill/>
                    </a:lnL>
                    <a:lnR>
                      <a:noFill/>
                    </a:lnR>
                    <a:lnT>
                      <a:noFill/>
                    </a:lnT>
                    <a:lnB>
                      <a:noFill/>
                    </a:lnB>
                  </a:tcPr>
                </a:tc>
              </a:tr>
              <a:tr h="216936">
                <a:tc>
                  <a:txBody>
                    <a:bodyPr/>
                    <a:lstStyle/>
                    <a:p>
                      <a:pPr marL="113665" marR="83820" algn="ctr">
                        <a:lnSpc>
                          <a:spcPts val="1280"/>
                        </a:lnSpc>
                        <a:spcBef>
                          <a:spcPts val="220"/>
                        </a:spcBef>
                        <a:spcAft>
                          <a:spcPts val="0"/>
                        </a:spcAft>
                      </a:pPr>
                      <a:r>
                        <a:rPr lang="en-US" sz="1600" dirty="0">
                          <a:solidFill>
                            <a:srgbClr val="292425"/>
                          </a:solidFill>
                          <a:latin typeface="Times New Roman"/>
                          <a:ea typeface="Times New Roman"/>
                        </a:rPr>
                        <a:t>(</a:t>
                      </a:r>
                      <a:r>
                        <a:rPr lang="en-US" sz="1600" dirty="0" smtClean="0">
                          <a:solidFill>
                            <a:srgbClr val="292425"/>
                          </a:solidFill>
                          <a:latin typeface="Times New Roman"/>
                          <a:ea typeface="Times New Roman"/>
                        </a:rPr>
                        <a:t>vii</a:t>
                      </a:r>
                      <a:endParaRPr lang="en-US" sz="1600" dirty="0">
                        <a:latin typeface="Times New Roman"/>
                        <a:ea typeface="Times New Roman"/>
                      </a:endParaRPr>
                    </a:p>
                  </a:txBody>
                  <a:tcPr marL="0" marR="0" marT="0" marB="0">
                    <a:lnL>
                      <a:noFill/>
                    </a:lnL>
                    <a:lnR>
                      <a:noFill/>
                    </a:lnR>
                    <a:lnT>
                      <a:noFill/>
                    </a:lnT>
                    <a:lnB>
                      <a:noFill/>
                    </a:lnB>
                  </a:tcPr>
                </a:tc>
                <a:tc>
                  <a:txBody>
                    <a:bodyPr/>
                    <a:lstStyle/>
                    <a:p>
                      <a:pPr marL="97155">
                        <a:lnSpc>
                          <a:spcPts val="1280"/>
                        </a:lnSpc>
                        <a:spcBef>
                          <a:spcPts val="220"/>
                        </a:spcBef>
                        <a:spcAft>
                          <a:spcPts val="0"/>
                        </a:spcAft>
                      </a:pPr>
                      <a:r>
                        <a:rPr lang="en-US" sz="1600" dirty="0">
                          <a:solidFill>
                            <a:srgbClr val="292425"/>
                          </a:solidFill>
                          <a:latin typeface="Times New Roman"/>
                          <a:ea typeface="Times New Roman"/>
                        </a:rPr>
                        <a:t>Wrongly debited by bank Rs 500.</a:t>
                      </a:r>
                      <a:endParaRPr lang="en-US" sz="1600" dirty="0">
                        <a:latin typeface="Times New Roman"/>
                        <a:ea typeface="Times New Roman"/>
                      </a:endParaRPr>
                    </a:p>
                  </a:txBody>
                  <a:tcPr marL="0" marR="0" marT="0" marB="0">
                    <a:lnL>
                      <a:noFill/>
                    </a:lnL>
                    <a:lnR>
                      <a:noFill/>
                    </a:lnR>
                    <a:lnT>
                      <a:noFill/>
                    </a:lnT>
                    <a:lnB>
                      <a:noFill/>
                    </a:lnB>
                  </a:tcPr>
                </a:tc>
              </a:tr>
            </a:tbl>
          </a:graphicData>
        </a:graphic>
      </p:graphicFrame>
      <p:sp>
        <p:nvSpPr>
          <p:cNvPr id="30721" name="Rectangle 1"/>
          <p:cNvSpPr>
            <a:spLocks noChangeArrowheads="1"/>
          </p:cNvSpPr>
          <p:nvPr/>
        </p:nvSpPr>
        <p:spPr bwMode="auto">
          <a:xfrm>
            <a:off x="1362270" y="363894"/>
            <a:ext cx="7781730" cy="92333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dirty="0" smtClean="0">
                <a:ln>
                  <a:noFill/>
                </a:ln>
                <a:solidFill>
                  <a:srgbClr val="333333"/>
                </a:solidFill>
                <a:effectLst/>
                <a:latin typeface="Arial" pitchFamily="34" charset="0"/>
                <a:ea typeface="Times New Roman" pitchFamily="18" charset="0"/>
                <a:cs typeface="Arial" pitchFamily="34" charset="0"/>
              </a:rPr>
              <a:t>Q17 :</a:t>
            </a:r>
            <a:r>
              <a:rPr kumimoji="0" lang="en-US" sz="1800" b="0" i="0" u="none" strike="noStrike" cap="none" normalizeH="0" baseline="0" dirty="0" smtClean="0">
                <a:ln>
                  <a:noFill/>
                </a:ln>
                <a:solidFill>
                  <a:srgbClr val="292425"/>
                </a:solidFill>
                <a:effectLst/>
                <a:latin typeface="Calibri" pitchFamily="34" charset="0"/>
                <a:ea typeface="Times New Roman" pitchFamily="18" charset="0"/>
                <a:cs typeface="Mangal" pitchFamily="18" charset="0"/>
              </a:rPr>
              <a:t>Prepare a bank reconciliation statement from the following particulars and show the balance as per cash book.</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Shape 75"/>
        <p:cNvGrpSpPr/>
        <p:nvPr/>
      </p:nvGrpSpPr>
      <p:grpSpPr>
        <a:xfrm>
          <a:off x="0" y="0"/>
          <a:ext cx="0" cy="0"/>
          <a:chOff x="0" y="0"/>
          <a:chExt cx="0" cy="0"/>
        </a:xfrm>
      </p:grpSpPr>
      <p:pic>
        <p:nvPicPr>
          <p:cNvPr id="76" name="Google Shape;76;p16"/>
          <p:cNvPicPr preferRelativeResize="0"/>
          <p:nvPr/>
        </p:nvPicPr>
        <p:blipFill rotWithShape="1">
          <a:blip r:embed="rId3">
            <a:alphaModFix/>
          </a:blip>
          <a:srcRect/>
          <a:stretch/>
        </p:blipFill>
        <p:spPr>
          <a:xfrm>
            <a:off x="8210550" y="4199975"/>
            <a:ext cx="925650" cy="925650"/>
          </a:xfrm>
          <a:prstGeom prst="rect">
            <a:avLst/>
          </a:prstGeom>
          <a:noFill/>
          <a:ln>
            <a:noFill/>
          </a:ln>
        </p:spPr>
      </p:pic>
      <p:sp>
        <p:nvSpPr>
          <p:cNvPr id="77" name="Google Shape;77;p16"/>
          <p:cNvSpPr txBox="1"/>
          <p:nvPr/>
        </p:nvSpPr>
        <p:spPr>
          <a:xfrm>
            <a:off x="621425" y="743500"/>
            <a:ext cx="7801200" cy="3562200"/>
          </a:xfrm>
          <a:prstGeom prst="rect">
            <a:avLst/>
          </a:prstGeom>
          <a:noFill/>
          <a:ln>
            <a:noFill/>
          </a:ln>
        </p:spPr>
        <p:txBody>
          <a:bodyPr spcFirstLastPara="1" wrap="square" lIns="91425" tIns="91425" rIns="91425" bIns="91425" anchor="ctr" anchorCtr="0">
            <a:noAutofit/>
          </a:bodyPr>
          <a:lstStyle/>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a:solidFill>
                  <a:srgbClr val="000000"/>
                </a:solidFill>
                <a:latin typeface="Arial"/>
                <a:ea typeface="Arial"/>
                <a:cs typeface="Arial"/>
                <a:sym typeface="Arial"/>
              </a:rPr>
              <a:t>THANKING YOU</a:t>
            </a:r>
            <a:endParaRPr sz="4000" b="1" i="0" u="none" strike="noStrike" cap="none">
              <a:solidFill>
                <a:srgbClr val="000000"/>
              </a:solidFill>
              <a:latin typeface="Arial"/>
              <a:ea typeface="Arial"/>
              <a:cs typeface="Arial"/>
              <a:sym typeface="Arial"/>
            </a:endParaRPr>
          </a:p>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a:solidFill>
                  <a:srgbClr val="FF0000"/>
                </a:solidFill>
                <a:latin typeface="Arial"/>
                <a:ea typeface="Arial"/>
                <a:cs typeface="Arial"/>
                <a:sym typeface="Arial"/>
              </a:rPr>
              <a:t>ODM EDUCATIONAL GROUP</a:t>
            </a:r>
            <a:endParaRPr sz="4000" b="1" i="0" u="none" strike="noStrike" cap="none">
              <a:solidFill>
                <a:srgbClr val="FF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75"/>
        <p:cNvGrpSpPr/>
        <p:nvPr/>
      </p:nvGrpSpPr>
      <p:grpSpPr>
        <a:xfrm>
          <a:off x="0" y="0"/>
          <a:ext cx="0" cy="0"/>
          <a:chOff x="0" y="0"/>
          <a:chExt cx="0" cy="0"/>
        </a:xfrm>
      </p:grpSpPr>
      <p:pic>
        <p:nvPicPr>
          <p:cNvPr id="76" name="Google Shape;76;p16"/>
          <p:cNvPicPr preferRelativeResize="0"/>
          <p:nvPr/>
        </p:nvPicPr>
        <p:blipFill rotWithShape="1">
          <a:blip r:embed="rId3">
            <a:alphaModFix/>
          </a:blip>
          <a:srcRect/>
          <a:stretch/>
        </p:blipFill>
        <p:spPr>
          <a:xfrm>
            <a:off x="8210550" y="4199975"/>
            <a:ext cx="925650" cy="925650"/>
          </a:xfrm>
          <a:prstGeom prst="rect">
            <a:avLst/>
          </a:prstGeom>
          <a:noFill/>
          <a:ln>
            <a:noFill/>
          </a:ln>
        </p:spPr>
      </p:pic>
      <p:sp>
        <p:nvSpPr>
          <p:cNvPr id="72705" name="Rectangle 1"/>
          <p:cNvSpPr>
            <a:spLocks noChangeArrowheads="1"/>
          </p:cNvSpPr>
          <p:nvPr/>
        </p:nvSpPr>
        <p:spPr bwMode="auto">
          <a:xfrm>
            <a:off x="1194318" y="0"/>
            <a:ext cx="7949682" cy="4524927"/>
          </a:xfrm>
          <a:prstGeom prst="rect">
            <a:avLst/>
          </a:prstGeom>
          <a:noFill/>
          <a:ln w="9525">
            <a:noFill/>
            <a:miter lim="800000"/>
            <a:headEnd/>
            <a:tailEnd/>
          </a:ln>
          <a:effectLst/>
        </p:spPr>
        <p:txBody>
          <a:bodyPr vert="horz" wrap="square" lIns="241224" tIns="92046" rIns="91440" bIns="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Char char="•"/>
              <a:tabLst>
                <a:tab pos="571500" algn="l"/>
              </a:tabLst>
            </a:pPr>
            <a:r>
              <a:rPr kumimoji="0" lang="en-US" sz="1800" b="1" i="0" u="none" strike="noStrike" cap="none" normalizeH="0" baseline="0" dirty="0" smtClean="0">
                <a:ln>
                  <a:noFill/>
                </a:ln>
                <a:solidFill>
                  <a:srgbClr val="FF0000"/>
                </a:solidFill>
                <a:effectLst/>
                <a:latin typeface="Arial" pitchFamily="34" charset="0"/>
                <a:ea typeface="Book Antiqua" pitchFamily="18" charset="0"/>
                <a:cs typeface="Calibri" pitchFamily="34" charset="0"/>
              </a:rPr>
              <a:t>Transactions recorded in Pass Book but not in Cash Book :-</a:t>
            </a:r>
            <a:endParaRPr kumimoji="0" lang="en-US" sz="1800" b="1" i="0" u="none" strike="noStrike" cap="none" normalizeH="0" baseline="0" dirty="0" smtClean="0">
              <a:ln>
                <a:noFill/>
              </a:ln>
              <a:solidFill>
                <a:schemeClr val="tx1"/>
              </a:solidFill>
              <a:effectLst/>
              <a:latin typeface="Arial" pitchFamily="34" charset="0"/>
              <a:ea typeface="Book Antiqua" pitchFamily="18" charset="0"/>
              <a:cs typeface="Book Antiqua" pitchFamily="18" charset="0"/>
            </a:endParaRPr>
          </a:p>
          <a:p>
            <a:pPr marL="457200" marR="0" lvl="1" indent="0" algn="l" defTabSz="914400" rtl="0" eaLnBrk="0" fontAlgn="base" latinLnBrk="0" hangingPunct="0">
              <a:lnSpc>
                <a:spcPct val="100000"/>
              </a:lnSpc>
              <a:spcBef>
                <a:spcPct val="0"/>
              </a:spcBef>
              <a:spcAft>
                <a:spcPct val="0"/>
              </a:spcAft>
              <a:buClrTx/>
              <a:buSzPct val="100000"/>
              <a:buFontTx/>
              <a:buAutoNum type="alphaUcPeriod"/>
              <a:tabLst>
                <a:tab pos="571500" algn="l"/>
              </a:tabLst>
            </a:pPr>
            <a:r>
              <a:rPr kumimoji="0" lang="en-US" sz="1800" b="0" i="0" u="none" strike="noStrike" cap="none" normalizeH="0" baseline="0" dirty="0" smtClean="0">
                <a:ln>
                  <a:noFill/>
                </a:ln>
                <a:solidFill>
                  <a:schemeClr val="tx1"/>
                </a:solidFill>
                <a:effectLst/>
                <a:latin typeface="Arial" pitchFamily="34" charset="0"/>
                <a:ea typeface="Arial" pitchFamily="34" charset="0"/>
                <a:cs typeface="Calibri" pitchFamily="34" charset="0"/>
              </a:rPr>
              <a:t>Interest allowed by the Bank</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a:p>
            <a:pPr marL="457200" marR="0" lvl="1" indent="0" algn="l" defTabSz="914400" rtl="0" eaLnBrk="0" fontAlgn="base" latinLnBrk="0" hangingPunct="0">
              <a:lnSpc>
                <a:spcPct val="100000"/>
              </a:lnSpc>
              <a:spcBef>
                <a:spcPct val="0"/>
              </a:spcBef>
              <a:spcAft>
                <a:spcPct val="0"/>
              </a:spcAft>
              <a:buClrTx/>
              <a:buSzPct val="100000"/>
              <a:buFontTx/>
              <a:buAutoNum type="alphaUcPeriod"/>
              <a:tabLst>
                <a:tab pos="571500" algn="l"/>
              </a:tabLst>
            </a:pPr>
            <a:r>
              <a:rPr kumimoji="0" lang="en-US" sz="1800" b="0" i="0" u="none" strike="noStrike" cap="none" normalizeH="0" baseline="0" dirty="0" smtClean="0">
                <a:ln>
                  <a:noFill/>
                </a:ln>
                <a:solidFill>
                  <a:schemeClr val="tx1"/>
                </a:solidFill>
                <a:effectLst/>
                <a:latin typeface="Arial" pitchFamily="34" charset="0"/>
                <a:ea typeface="Arial" pitchFamily="34" charset="0"/>
                <a:cs typeface="Calibri" pitchFamily="34" charset="0"/>
              </a:rPr>
              <a:t>Interest on overdraft, bank charges and commission etc. charges by Bank.</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a:p>
            <a:pPr marL="457200" marR="0" lvl="1" indent="0" algn="l" defTabSz="914400" rtl="0" eaLnBrk="0" fontAlgn="base" latinLnBrk="0" hangingPunct="0">
              <a:lnSpc>
                <a:spcPct val="100000"/>
              </a:lnSpc>
              <a:spcBef>
                <a:spcPct val="0"/>
              </a:spcBef>
              <a:spcAft>
                <a:spcPct val="0"/>
              </a:spcAft>
              <a:buClrTx/>
              <a:buSzPct val="100000"/>
              <a:buFontTx/>
              <a:buAutoNum type="alphaUcPeriod"/>
              <a:tabLst>
                <a:tab pos="571500" algn="l"/>
              </a:tabLst>
            </a:pPr>
            <a:r>
              <a:rPr kumimoji="0" lang="en-US" sz="1800" b="0" i="0" u="none" strike="noStrike" cap="none" normalizeH="0" baseline="0" dirty="0" smtClean="0">
                <a:ln>
                  <a:noFill/>
                </a:ln>
                <a:solidFill>
                  <a:schemeClr val="tx1"/>
                </a:solidFill>
                <a:effectLst/>
                <a:latin typeface="Arial" pitchFamily="34" charset="0"/>
                <a:ea typeface="Arial" pitchFamily="34" charset="0"/>
                <a:cs typeface="Calibri" pitchFamily="34" charset="0"/>
              </a:rPr>
              <a:t>Direct deposit by the customers into Bank.</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a:p>
            <a:pPr marL="457200" marR="0" lvl="1" indent="0" algn="l" defTabSz="914400" rtl="0" eaLnBrk="0" fontAlgn="base" latinLnBrk="0" hangingPunct="0">
              <a:lnSpc>
                <a:spcPct val="100000"/>
              </a:lnSpc>
              <a:spcBef>
                <a:spcPct val="0"/>
              </a:spcBef>
              <a:spcAft>
                <a:spcPct val="0"/>
              </a:spcAft>
              <a:buClrTx/>
              <a:buSzPct val="100000"/>
              <a:buFontTx/>
              <a:buAutoNum type="alphaUcPeriod"/>
              <a:tabLst>
                <a:tab pos="571500" algn="l"/>
              </a:tabLst>
            </a:pPr>
            <a:r>
              <a:rPr kumimoji="0" lang="en-US" sz="1800" b="0" i="0" u="none" strike="noStrike" cap="none" normalizeH="0" baseline="0" dirty="0" smtClean="0">
                <a:ln>
                  <a:noFill/>
                </a:ln>
                <a:solidFill>
                  <a:schemeClr val="tx1"/>
                </a:solidFill>
                <a:effectLst/>
                <a:latin typeface="Arial" pitchFamily="34" charset="0"/>
                <a:ea typeface="Arial" pitchFamily="34" charset="0"/>
                <a:cs typeface="Calibri" pitchFamily="34" charset="0"/>
              </a:rPr>
              <a:t>Interest, </a:t>
            </a:r>
            <a:r>
              <a:rPr kumimoji="0" lang="en-US" sz="1800" b="0" i="0" u="none" strike="noStrike" cap="none" normalizeH="0" baseline="0" dirty="0" err="1" smtClean="0">
                <a:ln>
                  <a:noFill/>
                </a:ln>
                <a:solidFill>
                  <a:schemeClr val="tx1"/>
                </a:solidFill>
                <a:effectLst/>
                <a:latin typeface="Arial" pitchFamily="34" charset="0"/>
                <a:ea typeface="Arial" pitchFamily="34" charset="0"/>
                <a:cs typeface="Calibri" pitchFamily="34" charset="0"/>
              </a:rPr>
              <a:t>dividednd</a:t>
            </a:r>
            <a:r>
              <a:rPr kumimoji="0" lang="en-US" sz="1800" b="0" i="0" u="none" strike="noStrike" cap="none" normalizeH="0" baseline="0" dirty="0" smtClean="0">
                <a:ln>
                  <a:noFill/>
                </a:ln>
                <a:solidFill>
                  <a:schemeClr val="tx1"/>
                </a:solidFill>
                <a:effectLst/>
                <a:latin typeface="Arial" pitchFamily="34" charset="0"/>
                <a:ea typeface="Arial" pitchFamily="34" charset="0"/>
                <a:cs typeface="Calibri" pitchFamily="34" charset="0"/>
              </a:rPr>
              <a:t> etc. collected by the Bank.</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a:p>
            <a:pPr marL="457200" marR="0" lvl="1" indent="0" algn="l" defTabSz="914400" rtl="0" eaLnBrk="0" fontAlgn="base" latinLnBrk="0" hangingPunct="0">
              <a:lnSpc>
                <a:spcPct val="100000"/>
              </a:lnSpc>
              <a:spcBef>
                <a:spcPct val="0"/>
              </a:spcBef>
              <a:spcAft>
                <a:spcPct val="0"/>
              </a:spcAft>
              <a:buClrTx/>
              <a:buSzPct val="100000"/>
              <a:buFontTx/>
              <a:buAutoNum type="alphaUcPeriod"/>
              <a:tabLst>
                <a:tab pos="571500" algn="l"/>
              </a:tabLst>
            </a:pPr>
            <a:r>
              <a:rPr kumimoji="0" lang="en-US" sz="1800" b="0" i="0" u="none" strike="noStrike" cap="none" normalizeH="0" baseline="0" dirty="0" smtClean="0">
                <a:ln>
                  <a:noFill/>
                </a:ln>
                <a:solidFill>
                  <a:schemeClr val="tx1"/>
                </a:solidFill>
                <a:effectLst/>
                <a:latin typeface="Arial" pitchFamily="34" charset="0"/>
                <a:ea typeface="Arial" pitchFamily="34" charset="0"/>
                <a:cs typeface="Calibri" pitchFamily="34" charset="0"/>
              </a:rPr>
              <a:t>Direct payment made by the Bank on behalf of customer as per standing instruction.</a:t>
            </a:r>
            <a:endParaRPr kumimoji="0" lang="en-US" sz="1800" b="1" i="0" u="none" strike="noStrike" cap="none" normalizeH="0" baseline="0" dirty="0" smtClean="0">
              <a:ln>
                <a:noFill/>
              </a:ln>
              <a:solidFill>
                <a:schemeClr val="tx1"/>
              </a:solidFill>
              <a:effectLst/>
              <a:latin typeface="Arial" pitchFamily="34" charset="0"/>
              <a:ea typeface="Book Antiqua" pitchFamily="18" charset="0"/>
              <a:cs typeface="Book Antiqua" pitchFamily="18" charset="0"/>
            </a:endParaRPr>
          </a:p>
          <a:p>
            <a:pPr marL="0" marR="0" lvl="0" indent="0" algn="l" defTabSz="914400" rtl="0" eaLnBrk="0" fontAlgn="base" latinLnBrk="0" hangingPunct="0">
              <a:lnSpc>
                <a:spcPct val="100000"/>
              </a:lnSpc>
              <a:spcBef>
                <a:spcPct val="0"/>
              </a:spcBef>
              <a:spcAft>
                <a:spcPct val="0"/>
              </a:spcAft>
              <a:buClrTx/>
              <a:buSzTx/>
              <a:buFontTx/>
              <a:buChar char="•"/>
              <a:tabLst>
                <a:tab pos="571500" algn="l"/>
              </a:tabLst>
            </a:pPr>
            <a:r>
              <a:rPr kumimoji="0" lang="en-US" sz="1800" b="1" i="0" u="none" strike="noStrike" cap="none" normalizeH="0" baseline="0" dirty="0" smtClean="0">
                <a:ln>
                  <a:noFill/>
                </a:ln>
                <a:solidFill>
                  <a:srgbClr val="FF0000"/>
                </a:solidFill>
                <a:effectLst/>
                <a:latin typeface="Arial" pitchFamily="34" charset="0"/>
                <a:ea typeface="Book Antiqua" pitchFamily="18" charset="0"/>
                <a:cs typeface="Calibri" pitchFamily="34" charset="0"/>
              </a:rPr>
              <a:t>Other transactions :-</a:t>
            </a:r>
            <a:endParaRPr kumimoji="0" lang="en-US" sz="1800" b="1" i="0" u="none" strike="noStrike" cap="none" normalizeH="0" baseline="0" dirty="0" smtClean="0">
              <a:ln>
                <a:noFill/>
              </a:ln>
              <a:solidFill>
                <a:schemeClr val="tx1"/>
              </a:solidFill>
              <a:effectLst/>
              <a:latin typeface="Arial" pitchFamily="34" charset="0"/>
              <a:ea typeface="Book Antiqua" pitchFamily="18" charset="0"/>
              <a:cs typeface="Book Antiqua" pitchFamily="18" charset="0"/>
            </a:endParaRPr>
          </a:p>
          <a:p>
            <a:pPr marL="457200" marR="0" lvl="1" indent="0" algn="l" defTabSz="914400" rtl="0" eaLnBrk="0" fontAlgn="base" latinLnBrk="0" hangingPunct="0">
              <a:lnSpc>
                <a:spcPct val="100000"/>
              </a:lnSpc>
              <a:spcBef>
                <a:spcPct val="0"/>
              </a:spcBef>
              <a:spcAft>
                <a:spcPct val="0"/>
              </a:spcAft>
              <a:buClrTx/>
              <a:buSzPct val="100000"/>
              <a:buFontTx/>
              <a:buAutoNum type="alphaUcPeriod"/>
              <a:tabLst>
                <a:tab pos="571500" algn="l"/>
              </a:tabLst>
            </a:pPr>
            <a:r>
              <a:rPr kumimoji="0" lang="en-US" sz="1800" b="0" i="0" u="none" strike="noStrike" cap="none" normalizeH="0" baseline="0" dirty="0" smtClean="0">
                <a:ln>
                  <a:noFill/>
                </a:ln>
                <a:solidFill>
                  <a:schemeClr val="tx1"/>
                </a:solidFill>
                <a:effectLst/>
                <a:latin typeface="Arial" pitchFamily="34" charset="0"/>
                <a:ea typeface="Arial" pitchFamily="34" charset="0"/>
                <a:cs typeface="Calibri" pitchFamily="34" charset="0"/>
              </a:rPr>
              <a:t>Error in totaling or balancing of Cash Book.</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a:p>
            <a:pPr marL="457200" marR="0" lvl="1" indent="0" algn="l" defTabSz="914400" rtl="0" eaLnBrk="0" fontAlgn="base" latinLnBrk="0" hangingPunct="0">
              <a:lnSpc>
                <a:spcPct val="100000"/>
              </a:lnSpc>
              <a:spcBef>
                <a:spcPct val="0"/>
              </a:spcBef>
              <a:spcAft>
                <a:spcPct val="0"/>
              </a:spcAft>
              <a:buClrTx/>
              <a:buSzPct val="100000"/>
              <a:buFontTx/>
              <a:buAutoNum type="alphaUcPeriod"/>
              <a:tabLst>
                <a:tab pos="571500" algn="l"/>
              </a:tabLst>
            </a:pPr>
            <a:r>
              <a:rPr kumimoji="0" lang="en-US" sz="1800" b="0" i="0" u="none" strike="noStrike" cap="none" normalizeH="0" baseline="0" dirty="0" smtClean="0">
                <a:ln>
                  <a:noFill/>
                </a:ln>
                <a:solidFill>
                  <a:schemeClr val="tx1"/>
                </a:solidFill>
                <a:effectLst/>
                <a:latin typeface="Arial" pitchFamily="34" charset="0"/>
                <a:ea typeface="Arial" pitchFamily="34" charset="0"/>
                <a:cs typeface="Calibri" pitchFamily="34" charset="0"/>
              </a:rPr>
              <a:t>Transactions recorded twice in Cash Book.</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a:p>
            <a:pPr marL="457200" marR="0" lvl="1" indent="0" algn="l" defTabSz="914400" rtl="0" eaLnBrk="0" fontAlgn="base" latinLnBrk="0" hangingPunct="0">
              <a:lnSpc>
                <a:spcPct val="100000"/>
              </a:lnSpc>
              <a:spcBef>
                <a:spcPct val="0"/>
              </a:spcBef>
              <a:spcAft>
                <a:spcPct val="0"/>
              </a:spcAft>
              <a:buClrTx/>
              <a:buSzPct val="100000"/>
              <a:buFontTx/>
              <a:buAutoNum type="alphaUcPeriod"/>
              <a:tabLst>
                <a:tab pos="571500" algn="l"/>
              </a:tabLst>
            </a:pPr>
            <a:r>
              <a:rPr kumimoji="0" lang="en-US" sz="1800" b="0" i="0" u="none" strike="noStrike" cap="none" normalizeH="0" baseline="0" dirty="0" smtClean="0">
                <a:ln>
                  <a:noFill/>
                </a:ln>
                <a:solidFill>
                  <a:schemeClr val="tx1"/>
                </a:solidFill>
                <a:effectLst/>
                <a:latin typeface="Arial" pitchFamily="34" charset="0"/>
                <a:ea typeface="Arial" pitchFamily="34" charset="0"/>
                <a:cs typeface="Calibri" pitchFamily="34" charset="0"/>
              </a:rPr>
              <a:t>Transactions recorded twice in Pass Book.</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a:p>
            <a:pPr marL="457200" marR="0" lvl="1" indent="0" algn="l" defTabSz="914400" rtl="0" eaLnBrk="0" fontAlgn="base" latinLnBrk="0" hangingPunct="0">
              <a:lnSpc>
                <a:spcPct val="100000"/>
              </a:lnSpc>
              <a:spcBef>
                <a:spcPct val="0"/>
              </a:spcBef>
              <a:spcAft>
                <a:spcPct val="0"/>
              </a:spcAft>
              <a:buClrTx/>
              <a:buSzPct val="100000"/>
              <a:buFontTx/>
              <a:buAutoNum type="alphaUcPeriod"/>
              <a:tabLst>
                <a:tab pos="571500" algn="l"/>
              </a:tabLst>
            </a:pPr>
            <a:r>
              <a:rPr kumimoji="0" lang="en-US" sz="1800" b="0" i="0" u="none" strike="noStrike" cap="none" normalizeH="0" baseline="0" dirty="0" smtClean="0">
                <a:ln>
                  <a:noFill/>
                </a:ln>
                <a:solidFill>
                  <a:schemeClr val="tx1"/>
                </a:solidFill>
                <a:effectLst/>
                <a:latin typeface="Arial" pitchFamily="34" charset="0"/>
                <a:ea typeface="Arial" pitchFamily="34" charset="0"/>
                <a:cs typeface="Calibri" pitchFamily="34" charset="0"/>
              </a:rPr>
              <a:t>Error of recording by wrong amount.</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a:p>
            <a:pPr marL="457200" marR="0" lvl="1" indent="0" algn="l" defTabSz="914400" rtl="0" eaLnBrk="0" fontAlgn="base" latinLnBrk="0" hangingPunct="0">
              <a:lnSpc>
                <a:spcPct val="100000"/>
              </a:lnSpc>
              <a:spcBef>
                <a:spcPct val="0"/>
              </a:spcBef>
              <a:spcAft>
                <a:spcPct val="0"/>
              </a:spcAft>
              <a:buClrTx/>
              <a:buSzPct val="100000"/>
              <a:buFontTx/>
              <a:buAutoNum type="alphaUcPeriod"/>
              <a:tabLst>
                <a:tab pos="571500" algn="l"/>
              </a:tabLst>
            </a:pPr>
            <a:r>
              <a:rPr kumimoji="0" lang="en-US" sz="1800" b="0" i="0" u="none" strike="noStrike" cap="none" normalizeH="0" baseline="0" dirty="0" smtClean="0">
                <a:ln>
                  <a:noFill/>
                </a:ln>
                <a:solidFill>
                  <a:schemeClr val="tx1"/>
                </a:solidFill>
                <a:effectLst/>
                <a:latin typeface="Arial" pitchFamily="34" charset="0"/>
                <a:ea typeface="Arial" pitchFamily="34" charset="0"/>
                <a:cs typeface="Calibri" pitchFamily="34" charset="0"/>
              </a:rPr>
              <a:t>Error of recording in wrong side like Debit instead of credit and vice-versa.</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571500" algn="l"/>
              </a:tabLst>
            </a:pP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75"/>
        <p:cNvGrpSpPr/>
        <p:nvPr/>
      </p:nvGrpSpPr>
      <p:grpSpPr>
        <a:xfrm>
          <a:off x="0" y="0"/>
          <a:ext cx="0" cy="0"/>
          <a:chOff x="0" y="0"/>
          <a:chExt cx="0" cy="0"/>
        </a:xfrm>
      </p:grpSpPr>
      <p:pic>
        <p:nvPicPr>
          <p:cNvPr id="76" name="Google Shape;76;p16"/>
          <p:cNvPicPr preferRelativeResize="0"/>
          <p:nvPr/>
        </p:nvPicPr>
        <p:blipFill rotWithShape="1">
          <a:blip r:embed="rId3">
            <a:alphaModFix/>
          </a:blip>
          <a:srcRect/>
          <a:stretch/>
        </p:blipFill>
        <p:spPr>
          <a:xfrm>
            <a:off x="8210550" y="4199975"/>
            <a:ext cx="925650" cy="925650"/>
          </a:xfrm>
          <a:prstGeom prst="rect">
            <a:avLst/>
          </a:prstGeom>
          <a:noFill/>
          <a:ln>
            <a:noFill/>
          </a:ln>
        </p:spPr>
      </p:pic>
      <p:sp>
        <p:nvSpPr>
          <p:cNvPr id="77" name="Google Shape;77;p16"/>
          <p:cNvSpPr txBox="1"/>
          <p:nvPr/>
        </p:nvSpPr>
        <p:spPr>
          <a:xfrm>
            <a:off x="621425" y="743500"/>
            <a:ext cx="7801200" cy="3562200"/>
          </a:xfrm>
          <a:prstGeom prst="rect">
            <a:avLst/>
          </a:prstGeom>
          <a:noFill/>
          <a:ln>
            <a:noFill/>
          </a:ln>
        </p:spPr>
        <p:txBody>
          <a:bodyPr spcFirstLastPara="1" wrap="square" lIns="91425" tIns="91425" rIns="91425" bIns="91425" anchor="ctr" anchorCtr="0">
            <a:noAutofit/>
          </a:bodyPr>
          <a:lstStyle/>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a:solidFill>
                  <a:srgbClr val="000000"/>
                </a:solidFill>
                <a:latin typeface="Arial"/>
                <a:ea typeface="Arial"/>
                <a:cs typeface="Arial"/>
                <a:sym typeface="Arial"/>
              </a:rPr>
              <a:t>THANKING YOU</a:t>
            </a:r>
            <a:endParaRPr sz="4000" b="1" i="0" u="none" strike="noStrike" cap="none">
              <a:solidFill>
                <a:srgbClr val="000000"/>
              </a:solidFill>
              <a:latin typeface="Arial"/>
              <a:ea typeface="Arial"/>
              <a:cs typeface="Arial"/>
              <a:sym typeface="Arial"/>
            </a:endParaRPr>
          </a:p>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a:solidFill>
                  <a:srgbClr val="FF0000"/>
                </a:solidFill>
                <a:latin typeface="Arial"/>
                <a:ea typeface="Arial"/>
                <a:cs typeface="Arial"/>
                <a:sym typeface="Arial"/>
              </a:rPr>
              <a:t>ODM EDUCATIONAL GROUP</a:t>
            </a:r>
            <a:endParaRPr sz="4000" b="1" i="0" u="none" strike="noStrike" cap="none">
              <a:solidFill>
                <a:srgbClr val="FF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4" name="Google Shape;54;p13"/>
          <p:cNvPicPr preferRelativeResize="0"/>
          <p:nvPr/>
        </p:nvPicPr>
        <p:blipFill rotWithShape="1">
          <a:blip r:embed="rId3">
            <a:alphaModFix/>
          </a:blip>
          <a:srcRect/>
          <a:stretch/>
        </p:blipFill>
        <p:spPr>
          <a:xfrm>
            <a:off x="0" y="3777622"/>
            <a:ext cx="9144000" cy="1365879"/>
          </a:xfrm>
          <a:prstGeom prst="rect">
            <a:avLst/>
          </a:prstGeom>
          <a:noFill/>
          <a:ln>
            <a:noFill/>
          </a:ln>
        </p:spPr>
      </p:pic>
      <p:pic>
        <p:nvPicPr>
          <p:cNvPr id="55" name="Google Shape;55;p13"/>
          <p:cNvPicPr preferRelativeResize="0"/>
          <p:nvPr/>
        </p:nvPicPr>
        <p:blipFill rotWithShape="1">
          <a:blip r:embed="rId4">
            <a:alphaModFix/>
          </a:blip>
          <a:srcRect/>
          <a:stretch/>
        </p:blipFill>
        <p:spPr>
          <a:xfrm>
            <a:off x="7904902" y="105701"/>
            <a:ext cx="1170475" cy="1170475"/>
          </a:xfrm>
          <a:prstGeom prst="rect">
            <a:avLst/>
          </a:prstGeom>
          <a:noFill/>
          <a:ln>
            <a:noFill/>
          </a:ln>
        </p:spPr>
      </p:pic>
      <p:sp>
        <p:nvSpPr>
          <p:cNvPr id="56" name="Google Shape;56;p13"/>
          <p:cNvSpPr txBox="1"/>
          <p:nvPr/>
        </p:nvSpPr>
        <p:spPr>
          <a:xfrm>
            <a:off x="222675" y="1606350"/>
            <a:ext cx="8763000" cy="1930800"/>
          </a:xfrm>
          <a:prstGeom prst="rect">
            <a:avLst/>
          </a:prstGeom>
          <a:noFill/>
          <a:ln>
            <a:noFill/>
          </a:ln>
        </p:spPr>
        <p:txBody>
          <a:bodyPr spcFirstLastPara="1" wrap="square" lIns="91425" tIns="91425" rIns="91425" bIns="91425" anchor="t" anchorCtr="0">
            <a:noAutofit/>
          </a:bodyPr>
          <a:lstStyle/>
          <a:p>
            <a:pPr marL="0" marR="0" lvl="0" indent="0" algn="ctr" rtl="0">
              <a:lnSpc>
                <a:spcPct val="100000"/>
              </a:lnSpc>
              <a:spcBef>
                <a:spcPts val="0"/>
              </a:spcBef>
              <a:spcAft>
                <a:spcPts val="0"/>
              </a:spcAft>
              <a:buClr>
                <a:srgbClr val="000000"/>
              </a:buClr>
              <a:buSzPts val="3100"/>
              <a:buFont typeface="Arial"/>
              <a:buNone/>
            </a:pPr>
            <a:endParaRPr lang="en-US" sz="2900" b="1" dirty="0" smtClean="0">
              <a:solidFill>
                <a:srgbClr val="FF0000"/>
              </a:solidFill>
              <a:latin typeface="Calibri"/>
              <a:ea typeface="Calibri"/>
              <a:cs typeface="Calibri"/>
              <a:sym typeface="Calibri"/>
            </a:endParaRPr>
          </a:p>
          <a:p>
            <a:pPr marL="0" marR="0" lvl="0" indent="0" algn="ctr" rtl="0">
              <a:lnSpc>
                <a:spcPct val="100000"/>
              </a:lnSpc>
              <a:spcBef>
                <a:spcPts val="0"/>
              </a:spcBef>
              <a:spcAft>
                <a:spcPts val="0"/>
              </a:spcAft>
              <a:buClr>
                <a:srgbClr val="000000"/>
              </a:buClr>
              <a:buSzPts val="3100"/>
              <a:buFont typeface="Arial"/>
              <a:buNone/>
            </a:pPr>
            <a:r>
              <a:rPr lang="en-IN" sz="2900" b="1" dirty="0" smtClean="0">
                <a:solidFill>
                  <a:srgbClr val="FF0000"/>
                </a:solidFill>
                <a:latin typeface="Calibri"/>
                <a:ea typeface="Calibri"/>
                <a:cs typeface="Calibri"/>
                <a:sym typeface="Calibri"/>
              </a:rPr>
              <a:t>BANK RECONCILIATION STATEMENT</a:t>
            </a:r>
            <a:endParaRPr sz="2900" b="1" i="0" u="none" strike="noStrike" cap="none">
              <a:solidFill>
                <a:srgbClr val="FF0000"/>
              </a:solidFill>
              <a:latin typeface="Calibri"/>
              <a:ea typeface="Calibri"/>
              <a:cs typeface="Calibri"/>
              <a:sym typeface="Calibri"/>
            </a:endParaRPr>
          </a:p>
        </p:txBody>
      </p:sp>
      <p:sp>
        <p:nvSpPr>
          <p:cNvPr id="57" name="Google Shape;57;p13"/>
          <p:cNvSpPr txBox="1"/>
          <p:nvPr/>
        </p:nvSpPr>
        <p:spPr>
          <a:xfrm>
            <a:off x="2222175" y="2571738"/>
            <a:ext cx="6361988" cy="9669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b="1" dirty="0"/>
              <a:t>SUBJECT : </a:t>
            </a:r>
            <a:r>
              <a:rPr lang="en" b="1" dirty="0" smtClean="0"/>
              <a:t>ACCOUNTANCY</a:t>
            </a:r>
            <a:endParaRPr b="1"/>
          </a:p>
          <a:p>
            <a:pPr marL="0" lvl="0" indent="0" algn="l" rtl="0">
              <a:spcBef>
                <a:spcPts val="0"/>
              </a:spcBef>
              <a:spcAft>
                <a:spcPts val="0"/>
              </a:spcAft>
              <a:buNone/>
            </a:pPr>
            <a:r>
              <a:rPr lang="en" b="1" dirty="0"/>
              <a:t>CHAPTER </a:t>
            </a:r>
            <a:r>
              <a:rPr lang="en" b="1" dirty="0" smtClean="0"/>
              <a:t>NUMBER:5</a:t>
            </a:r>
            <a:endParaRPr b="1"/>
          </a:p>
          <a:p>
            <a:pPr marL="0" lvl="0" indent="0" algn="l" rtl="0">
              <a:spcBef>
                <a:spcPts val="0"/>
              </a:spcBef>
              <a:spcAft>
                <a:spcPts val="0"/>
              </a:spcAft>
              <a:buNone/>
            </a:pPr>
            <a:r>
              <a:rPr lang="en" b="1" dirty="0"/>
              <a:t>CHAPTER NAME </a:t>
            </a:r>
            <a:r>
              <a:rPr lang="en" b="1" dirty="0" smtClean="0"/>
              <a:t>: BANK RECONCILIATION STATEMENT</a:t>
            </a:r>
            <a:endParaRPr lang="en" b="1" dirty="0" smtClean="0"/>
          </a:p>
          <a:p>
            <a:pPr marL="0" lvl="0" indent="0" algn="l" rtl="0">
              <a:spcBef>
                <a:spcPts val="0"/>
              </a:spcBef>
              <a:spcAft>
                <a:spcPts val="0"/>
              </a:spcAft>
              <a:buNone/>
            </a:pPr>
            <a:r>
              <a:rPr lang="en" b="1" dirty="0" smtClean="0"/>
              <a:t>CLASS-53</a:t>
            </a:r>
            <a:endParaRPr b="1"/>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Google Shape;76;p16"/>
          <p:cNvPicPr preferRelativeResize="0"/>
          <p:nvPr/>
        </p:nvPicPr>
        <p:blipFill rotWithShape="1">
          <a:blip r:embed="rId2">
            <a:alphaModFix/>
          </a:blip>
          <a:srcRect/>
          <a:stretch/>
        </p:blipFill>
        <p:spPr>
          <a:xfrm>
            <a:off x="6923314" y="3657600"/>
            <a:ext cx="2212886" cy="1468025"/>
          </a:xfrm>
          <a:prstGeom prst="rect">
            <a:avLst/>
          </a:prstGeom>
          <a:noFill/>
          <a:ln>
            <a:noFill/>
          </a:ln>
        </p:spPr>
      </p:pic>
      <p:sp>
        <p:nvSpPr>
          <p:cNvPr id="68647" name="Rectangle 39"/>
          <p:cNvSpPr>
            <a:spLocks noChangeArrowheads="1"/>
          </p:cNvSpPr>
          <p:nvPr/>
        </p:nvSpPr>
        <p:spPr bwMode="auto">
          <a:xfrm>
            <a:off x="1259632" y="643812"/>
            <a:ext cx="7884367" cy="3200828"/>
          </a:xfrm>
          <a:prstGeom prst="rect">
            <a:avLst/>
          </a:prstGeom>
          <a:noFill/>
          <a:ln w="9525">
            <a:noFill/>
            <a:miter lim="800000"/>
            <a:headEnd/>
            <a:tailEnd/>
          </a:ln>
          <a:effectLst/>
        </p:spPr>
        <p:txBody>
          <a:bodyPr vert="horz" wrap="square" lIns="63480" tIns="152352" rIns="91440" bIns="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tab pos="317500" algn="l"/>
              </a:tabLst>
            </a:pPr>
            <a:r>
              <a:rPr kumimoji="0" lang="en-US" sz="1800" b="1" i="0" u="none" strike="noStrike" cap="none" normalizeH="0" baseline="0" dirty="0" smtClean="0">
                <a:ln>
                  <a:noFill/>
                </a:ln>
                <a:solidFill>
                  <a:srgbClr val="FF0000"/>
                </a:solidFill>
                <a:effectLst/>
                <a:latin typeface="Arial" pitchFamily="34" charset="0"/>
                <a:ea typeface="Book Antiqua" pitchFamily="18" charset="0"/>
                <a:cs typeface="Calibri" pitchFamily="34" charset="0"/>
              </a:rPr>
              <a:t>Procedure of preparing Bank Reconciliation Statement (BRS)</a:t>
            </a:r>
          </a:p>
          <a:p>
            <a:pPr marL="0" marR="0" lvl="0" indent="0" algn="l" defTabSz="914400" rtl="0" eaLnBrk="1" fontAlgn="base" latinLnBrk="0" hangingPunct="1">
              <a:lnSpc>
                <a:spcPct val="100000"/>
              </a:lnSpc>
              <a:spcBef>
                <a:spcPct val="0"/>
              </a:spcBef>
              <a:spcAft>
                <a:spcPct val="0"/>
              </a:spcAft>
              <a:buClrTx/>
              <a:buSzTx/>
              <a:buFontTx/>
              <a:buNone/>
              <a:tabLst>
                <a:tab pos="317500" algn="l"/>
              </a:tabLst>
            </a:pPr>
            <a:endParaRPr kumimoji="0" lang="en-US" sz="1800" b="1" i="0" u="none" strike="noStrike" cap="none" normalizeH="0" baseline="0" dirty="0" smtClean="0">
              <a:ln>
                <a:noFill/>
              </a:ln>
              <a:solidFill>
                <a:schemeClr val="tx1"/>
              </a:solidFill>
              <a:effectLst/>
              <a:latin typeface="Arial" pitchFamily="34" charset="0"/>
              <a:ea typeface="Book Antiqua" pitchFamily="18" charset="0"/>
              <a:cs typeface="Book Antiqua"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tab pos="317500" algn="l"/>
              </a:tabLst>
            </a:pPr>
            <a:r>
              <a:rPr kumimoji="0" lang="en-US" sz="1800" b="0" i="0" u="none" strike="noStrike" cap="none" normalizeH="0" baseline="0" dirty="0" smtClean="0">
                <a:ln>
                  <a:noFill/>
                </a:ln>
                <a:solidFill>
                  <a:schemeClr val="tx1"/>
                </a:solidFill>
                <a:effectLst/>
                <a:latin typeface="Arial" pitchFamily="34" charset="0"/>
                <a:ea typeface="Arial" pitchFamily="34" charset="0"/>
                <a:cs typeface="Calibri" pitchFamily="34" charset="0"/>
              </a:rPr>
              <a:t>A Bank Reconciliation Statement is prepared when we get the duly completed Pass Book from the Bank.</a:t>
            </a:r>
          </a:p>
          <a:p>
            <a:pPr marL="0" marR="0" lvl="0" indent="0" algn="l" defTabSz="914400" rtl="0" eaLnBrk="0" fontAlgn="base" latinLnBrk="0" hangingPunct="0">
              <a:lnSpc>
                <a:spcPct val="100000"/>
              </a:lnSpc>
              <a:spcBef>
                <a:spcPct val="0"/>
              </a:spcBef>
              <a:spcAft>
                <a:spcPct val="0"/>
              </a:spcAft>
              <a:buClrTx/>
              <a:buSzTx/>
              <a:buFontTx/>
              <a:buNone/>
              <a:tabLst>
                <a:tab pos="317500" algn="l"/>
              </a:tabLst>
            </a:pP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tab pos="317500" algn="l"/>
              </a:tabLst>
            </a:pPr>
            <a:r>
              <a:rPr kumimoji="0" lang="en-US" sz="1800" b="0" i="0" u="none" strike="noStrike" cap="none" normalizeH="0" baseline="0" dirty="0" smtClean="0">
                <a:ln>
                  <a:noFill/>
                </a:ln>
                <a:solidFill>
                  <a:schemeClr val="tx1"/>
                </a:solidFill>
                <a:effectLst/>
                <a:latin typeface="Arial" pitchFamily="34" charset="0"/>
                <a:ea typeface="Arial" pitchFamily="34" charset="0"/>
                <a:cs typeface="Calibri" pitchFamily="34" charset="0"/>
              </a:rPr>
              <a:t>First of all tally the Debit side entries of the cash book with the Credit side entries of the Pass Book and vice versa.</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tab pos="317500" algn="l"/>
              </a:tabLst>
            </a:pPr>
            <a:r>
              <a:rPr kumimoji="0" lang="en-US" sz="1800" b="0" i="0" u="none" strike="noStrike" cap="none" normalizeH="0" baseline="0" dirty="0" smtClean="0">
                <a:ln>
                  <a:noFill/>
                </a:ln>
                <a:solidFill>
                  <a:schemeClr val="tx1"/>
                </a:solidFill>
                <a:effectLst/>
                <a:latin typeface="Arial" pitchFamily="34" charset="0"/>
                <a:ea typeface="Arial" pitchFamily="34" charset="0"/>
                <a:cs typeface="Calibri" pitchFamily="34" charset="0"/>
              </a:rPr>
              <a:t>Tick the items appearing in both the books.</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tab pos="317500" algn="l"/>
              </a:tabLst>
            </a:pPr>
            <a:r>
              <a:rPr kumimoji="0" lang="en-US" sz="1800" b="0" i="0" u="none" strike="noStrike" cap="none" normalizeH="0" baseline="0" dirty="0" err="1" smtClean="0">
                <a:ln>
                  <a:noFill/>
                </a:ln>
                <a:solidFill>
                  <a:schemeClr val="tx1"/>
                </a:solidFill>
                <a:effectLst/>
                <a:latin typeface="Arial" pitchFamily="34" charset="0"/>
                <a:ea typeface="Arial" pitchFamily="34" charset="0"/>
                <a:cs typeface="Calibri" pitchFamily="34" charset="0"/>
              </a:rPr>
              <a:t>Unticked</a:t>
            </a:r>
            <a:r>
              <a:rPr kumimoji="0" lang="en-US" sz="1800" b="0" i="0" u="none" strike="noStrike" cap="none" normalizeH="0" baseline="0" dirty="0" smtClean="0">
                <a:ln>
                  <a:noFill/>
                </a:ln>
                <a:solidFill>
                  <a:schemeClr val="tx1"/>
                </a:solidFill>
                <a:effectLst/>
                <a:latin typeface="Arial" pitchFamily="34" charset="0"/>
                <a:ea typeface="Arial" pitchFamily="34" charset="0"/>
                <a:cs typeface="Calibri" pitchFamily="34" charset="0"/>
              </a:rPr>
              <a:t> items will be the points of differences.</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tab pos="317500" algn="l"/>
              </a:tabLst>
            </a:pPr>
            <a:r>
              <a:rPr kumimoji="0" lang="en-US" sz="1800" b="0" i="0" u="none" strike="noStrike" cap="none" normalizeH="0" baseline="0" dirty="0" smtClean="0">
                <a:ln>
                  <a:noFill/>
                </a:ln>
                <a:solidFill>
                  <a:schemeClr val="tx1"/>
                </a:solidFill>
                <a:effectLst/>
                <a:latin typeface="Arial" pitchFamily="34" charset="0"/>
                <a:ea typeface="Arial" pitchFamily="34" charset="0"/>
                <a:cs typeface="Calibri" pitchFamily="34" charset="0"/>
              </a:rPr>
              <a:t>A BRS is then prepared by taking either the balance as per Cash Book or Pass Book as a starting point.</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Google Shape;55;p13"/>
          <p:cNvPicPr preferRelativeResize="0"/>
          <p:nvPr/>
        </p:nvPicPr>
        <p:blipFill rotWithShape="1">
          <a:blip r:embed="rId2">
            <a:alphaModFix/>
          </a:blip>
          <a:srcRect/>
          <a:stretch/>
        </p:blipFill>
        <p:spPr>
          <a:xfrm>
            <a:off x="7186444" y="3993502"/>
            <a:ext cx="1170475" cy="998376"/>
          </a:xfrm>
          <a:prstGeom prst="rect">
            <a:avLst/>
          </a:prstGeom>
          <a:noFill/>
          <a:ln>
            <a:noFill/>
          </a:ln>
        </p:spPr>
      </p:pic>
      <p:sp>
        <p:nvSpPr>
          <p:cNvPr id="67585" name="Rectangle 1"/>
          <p:cNvSpPr>
            <a:spLocks noChangeArrowheads="1"/>
          </p:cNvSpPr>
          <p:nvPr/>
        </p:nvSpPr>
        <p:spPr bwMode="auto">
          <a:xfrm>
            <a:off x="1343608" y="130629"/>
            <a:ext cx="7800392" cy="4031825"/>
          </a:xfrm>
          <a:prstGeom prst="rect">
            <a:avLst/>
          </a:prstGeom>
          <a:noFill/>
          <a:ln w="9525">
            <a:noFill/>
            <a:miter lim="800000"/>
            <a:headEnd/>
            <a:tailEnd/>
          </a:ln>
          <a:effectLst/>
        </p:spPr>
        <p:txBody>
          <a:bodyPr vert="horz" wrap="square" lIns="63480" tIns="152352" rIns="91440" bIns="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tab pos="317500" algn="l"/>
              </a:tabLst>
            </a:pPr>
            <a:r>
              <a:rPr kumimoji="0" lang="en-US" sz="1800" b="1" i="0" u="none" strike="noStrike" cap="none" normalizeH="0" baseline="0" dirty="0" smtClean="0">
                <a:ln>
                  <a:noFill/>
                </a:ln>
                <a:solidFill>
                  <a:srgbClr val="FF0000"/>
                </a:solidFill>
                <a:effectLst/>
                <a:latin typeface="Arial" pitchFamily="34" charset="0"/>
                <a:ea typeface="Book Antiqua" pitchFamily="18" charset="0"/>
                <a:cs typeface="Calibri" pitchFamily="34" charset="0"/>
              </a:rPr>
              <a:t>Important points</a:t>
            </a:r>
          </a:p>
          <a:p>
            <a:pPr marL="0" marR="0" lvl="0" indent="0" algn="l" defTabSz="914400" rtl="0" eaLnBrk="1" fontAlgn="base" latinLnBrk="0" hangingPunct="1">
              <a:lnSpc>
                <a:spcPct val="100000"/>
              </a:lnSpc>
              <a:spcBef>
                <a:spcPct val="0"/>
              </a:spcBef>
              <a:spcAft>
                <a:spcPct val="0"/>
              </a:spcAft>
              <a:buClrTx/>
              <a:buSzTx/>
              <a:buFontTx/>
              <a:buNone/>
              <a:tabLst>
                <a:tab pos="317500" algn="l"/>
              </a:tabLst>
            </a:pPr>
            <a:endParaRPr kumimoji="0" lang="en-US" sz="1800" b="1" i="0" u="none" strike="noStrike" cap="none" normalizeH="0" baseline="0" dirty="0" smtClean="0">
              <a:ln>
                <a:noFill/>
              </a:ln>
              <a:solidFill>
                <a:schemeClr val="tx1"/>
              </a:solidFill>
              <a:effectLst/>
              <a:latin typeface="Arial" pitchFamily="34" charset="0"/>
              <a:ea typeface="Book Antiqua" pitchFamily="18" charset="0"/>
              <a:cs typeface="Book Antiqua" pitchFamily="18" charset="0"/>
            </a:endParaRPr>
          </a:p>
          <a:p>
            <a:pPr marL="0" marR="0" lvl="0" indent="0" algn="l" defTabSz="914400" rtl="0" eaLnBrk="0" fontAlgn="base" latinLnBrk="0" hangingPunct="0">
              <a:lnSpc>
                <a:spcPct val="100000"/>
              </a:lnSpc>
              <a:spcBef>
                <a:spcPct val="0"/>
              </a:spcBef>
              <a:spcAft>
                <a:spcPct val="0"/>
              </a:spcAft>
              <a:buClrTx/>
              <a:buSzTx/>
              <a:buFontTx/>
              <a:buChar char="•"/>
              <a:tabLst>
                <a:tab pos="317500" algn="l"/>
              </a:tabLst>
            </a:pPr>
            <a:r>
              <a:rPr kumimoji="0" lang="en-US" sz="1800" b="0" i="0" u="none" strike="noStrike" cap="none" normalizeH="0" baseline="0" dirty="0" smtClean="0">
                <a:ln>
                  <a:noFill/>
                </a:ln>
                <a:solidFill>
                  <a:schemeClr val="tx1"/>
                </a:solidFill>
                <a:effectLst/>
                <a:latin typeface="Arial" pitchFamily="34" charset="0"/>
                <a:ea typeface="Arial" pitchFamily="34" charset="0"/>
                <a:cs typeface="Calibri" pitchFamily="34" charset="0"/>
              </a:rPr>
              <a:t>If the Starting point is Cash Book Balance then the ending point will be Pass Book</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317500" algn="l"/>
              </a:tabLst>
            </a:pPr>
            <a:r>
              <a:rPr kumimoji="0" lang="en-US" sz="1800" b="0" i="0" u="none" strike="noStrike" cap="none" normalizeH="0" baseline="0" dirty="0" smtClean="0">
                <a:ln>
                  <a:noFill/>
                </a:ln>
                <a:solidFill>
                  <a:schemeClr val="tx1"/>
                </a:solidFill>
                <a:effectLst/>
                <a:latin typeface="Arial" pitchFamily="34" charset="0"/>
                <a:ea typeface="Arial" pitchFamily="34" charset="0"/>
                <a:cs typeface="Calibri" pitchFamily="34" charset="0"/>
              </a:rPr>
              <a:t>Balance.</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tab pos="317500" algn="l"/>
              </a:tabLst>
            </a:pPr>
            <a:r>
              <a:rPr kumimoji="0" lang="en-US" sz="1800" b="0" i="0" u="none" strike="noStrike" cap="none" normalizeH="0" baseline="0" dirty="0" smtClean="0">
                <a:ln>
                  <a:noFill/>
                </a:ln>
                <a:solidFill>
                  <a:schemeClr val="tx1"/>
                </a:solidFill>
                <a:effectLst/>
                <a:latin typeface="Arial" pitchFamily="34" charset="0"/>
                <a:ea typeface="Arial" pitchFamily="34" charset="0"/>
                <a:cs typeface="Calibri" pitchFamily="34" charset="0"/>
              </a:rPr>
              <a:t>If the starting point is Pass Book Balance then the ending point will be the Balance as per Cash Book.</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tab pos="317500" algn="l"/>
              </a:tabLst>
            </a:pPr>
            <a:r>
              <a:rPr kumimoji="0" lang="en-US" sz="1800" b="0" i="0" u="none" strike="noStrike" cap="none" normalizeH="0" baseline="0" dirty="0" smtClean="0">
                <a:ln>
                  <a:noFill/>
                </a:ln>
                <a:solidFill>
                  <a:schemeClr val="tx1"/>
                </a:solidFill>
                <a:effectLst/>
                <a:latin typeface="Arial" pitchFamily="34" charset="0"/>
                <a:ea typeface="Arial" pitchFamily="34" charset="0"/>
                <a:cs typeface="Calibri" pitchFamily="34" charset="0"/>
              </a:rPr>
              <a:t>Debit Balance as per Cash Book or Credit Balance as per Pass Book, means that the firm has that much amount of deposit at the bank -&gt;also called favorable balance -&gt; write the amount under + items.</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tab pos="317500" algn="l"/>
              </a:tabLst>
            </a:pPr>
            <a:r>
              <a:rPr kumimoji="0" lang="en-US" sz="1800" b="0" i="0" u="none" strike="noStrike" cap="none" normalizeH="0" baseline="0" dirty="0" smtClean="0">
                <a:ln>
                  <a:noFill/>
                </a:ln>
                <a:solidFill>
                  <a:schemeClr val="tx1"/>
                </a:solidFill>
                <a:effectLst/>
                <a:latin typeface="Arial" pitchFamily="34" charset="0"/>
                <a:ea typeface="Arial" pitchFamily="34" charset="0"/>
                <a:cs typeface="Calibri" pitchFamily="34" charset="0"/>
              </a:rPr>
              <a:t>Credit Balance as per Cash Book or Debit Balance as per Pass Book, means that this much amount has seen withdrawn in excess of deposit -&gt; also called overdraft or unfavorable balance -&gt; write the amount under items.</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Google Shape;55;p13"/>
          <p:cNvPicPr preferRelativeResize="0"/>
          <p:nvPr/>
        </p:nvPicPr>
        <p:blipFill rotWithShape="1">
          <a:blip r:embed="rId2">
            <a:alphaModFix/>
          </a:blip>
          <a:srcRect/>
          <a:stretch/>
        </p:blipFill>
        <p:spPr>
          <a:xfrm>
            <a:off x="7279751" y="3576689"/>
            <a:ext cx="1170475" cy="1170475"/>
          </a:xfrm>
          <a:prstGeom prst="rect">
            <a:avLst/>
          </a:prstGeom>
          <a:noFill/>
          <a:ln>
            <a:noFill/>
          </a:ln>
        </p:spPr>
      </p:pic>
      <p:graphicFrame>
        <p:nvGraphicFramePr>
          <p:cNvPr id="4" name="Table 3"/>
          <p:cNvGraphicFramePr>
            <a:graphicFrameLocks noGrp="1"/>
          </p:cNvGraphicFramePr>
          <p:nvPr/>
        </p:nvGraphicFramePr>
        <p:xfrm>
          <a:off x="1240969" y="1444645"/>
          <a:ext cx="7343193" cy="2492389"/>
        </p:xfrm>
        <a:graphic>
          <a:graphicData uri="http://schemas.openxmlformats.org/drawingml/2006/table">
            <a:tbl>
              <a:tblPr/>
              <a:tblGrid>
                <a:gridCol w="5811060"/>
                <a:gridCol w="786771"/>
                <a:gridCol w="745362"/>
              </a:tblGrid>
              <a:tr h="286601">
                <a:tc>
                  <a:txBody>
                    <a:bodyPr/>
                    <a:lstStyle/>
                    <a:p>
                      <a:pPr marL="2116455" marR="2065655" algn="ctr">
                        <a:lnSpc>
                          <a:spcPct val="115000"/>
                        </a:lnSpc>
                        <a:spcBef>
                          <a:spcPts val="570"/>
                        </a:spcBef>
                        <a:spcAft>
                          <a:spcPts val="0"/>
                        </a:spcAft>
                      </a:pPr>
                      <a:r>
                        <a:rPr lang="en-US" sz="1600" b="1">
                          <a:latin typeface="Calibri"/>
                          <a:ea typeface="Arial"/>
                          <a:cs typeface="Calibri"/>
                        </a:rPr>
                        <a:t>PARTICULARS</a:t>
                      </a:r>
                      <a:endParaRPr lang="en-US" sz="1600">
                        <a:latin typeface="Arial"/>
                        <a:ea typeface="Arial"/>
                      </a:endParaRP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c>
                  <a:txBody>
                    <a:bodyPr/>
                    <a:lstStyle/>
                    <a:p>
                      <a:pPr marL="99695" marR="48895" algn="ctr">
                        <a:lnSpc>
                          <a:spcPct val="115000"/>
                        </a:lnSpc>
                        <a:spcBef>
                          <a:spcPts val="570"/>
                        </a:spcBef>
                        <a:spcAft>
                          <a:spcPts val="0"/>
                        </a:spcAft>
                      </a:pPr>
                      <a:r>
                        <a:rPr lang="en-US" sz="1600" b="1">
                          <a:latin typeface="Calibri"/>
                          <a:ea typeface="Arial"/>
                          <a:cs typeface="Calibri"/>
                        </a:rPr>
                        <a:t>+ ITEM</a:t>
                      </a:r>
                      <a:endParaRPr lang="en-US" sz="1600">
                        <a:latin typeface="Arial"/>
                        <a:ea typeface="Arial"/>
                      </a:endParaRP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c>
                  <a:txBody>
                    <a:bodyPr/>
                    <a:lstStyle/>
                    <a:p>
                      <a:pPr marL="100965" marR="50800" algn="ctr">
                        <a:lnSpc>
                          <a:spcPct val="115000"/>
                        </a:lnSpc>
                        <a:spcBef>
                          <a:spcPts val="570"/>
                        </a:spcBef>
                        <a:spcAft>
                          <a:spcPts val="0"/>
                        </a:spcAft>
                      </a:pPr>
                      <a:r>
                        <a:rPr lang="en-US" sz="1600" b="1">
                          <a:latin typeface="Calibri"/>
                          <a:ea typeface="Arial"/>
                          <a:cs typeface="Calibri"/>
                        </a:rPr>
                        <a:t>- ITEM</a:t>
                      </a:r>
                      <a:endParaRPr lang="en-US" sz="1600">
                        <a:latin typeface="Arial"/>
                        <a:ea typeface="Arial"/>
                      </a:endParaRP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r>
              <a:tr h="768090">
                <a:tc>
                  <a:txBody>
                    <a:bodyPr/>
                    <a:lstStyle/>
                    <a:p>
                      <a:pPr marL="69850">
                        <a:lnSpc>
                          <a:spcPct val="115000"/>
                        </a:lnSpc>
                        <a:spcBef>
                          <a:spcPts val="575"/>
                        </a:spcBef>
                        <a:spcAft>
                          <a:spcPts val="0"/>
                        </a:spcAft>
                      </a:pPr>
                      <a:r>
                        <a:rPr lang="en-US" sz="1600">
                          <a:latin typeface="Calibri"/>
                          <a:ea typeface="Arial"/>
                          <a:cs typeface="Calibri"/>
                        </a:rPr>
                        <a:t>Balance as per Cash Book</a:t>
                      </a:r>
                      <a:endParaRPr lang="en-US" sz="1600">
                        <a:latin typeface="Arial"/>
                        <a:ea typeface="Arial"/>
                      </a:endParaRPr>
                    </a:p>
                    <a:p>
                      <a:pPr marL="69850">
                        <a:lnSpc>
                          <a:spcPct val="115000"/>
                        </a:lnSpc>
                        <a:spcBef>
                          <a:spcPts val="715"/>
                        </a:spcBef>
                        <a:spcAft>
                          <a:spcPts val="0"/>
                        </a:spcAft>
                      </a:pPr>
                      <a:r>
                        <a:rPr lang="en-US" sz="1600" b="1">
                          <a:latin typeface="Calibri"/>
                          <a:ea typeface="Arial"/>
                          <a:cs typeface="Calibri"/>
                        </a:rPr>
                        <a:t>Add</a:t>
                      </a:r>
                      <a:r>
                        <a:rPr lang="en-US" sz="1600" b="1" spc="-125">
                          <a:latin typeface="Calibri"/>
                          <a:ea typeface="Arial"/>
                          <a:cs typeface="Calibri"/>
                        </a:rPr>
                        <a:t> </a:t>
                      </a:r>
                      <a:r>
                        <a:rPr lang="en-US" sz="1600" b="1">
                          <a:latin typeface="Calibri"/>
                          <a:ea typeface="Arial"/>
                          <a:cs typeface="Calibri"/>
                        </a:rPr>
                        <a:t>:-</a:t>
                      </a:r>
                      <a:r>
                        <a:rPr lang="en-US" sz="1600" b="1" spc="-120">
                          <a:latin typeface="Calibri"/>
                          <a:ea typeface="Arial"/>
                          <a:cs typeface="Calibri"/>
                        </a:rPr>
                        <a:t> </a:t>
                      </a:r>
                      <a:r>
                        <a:rPr lang="en-US" sz="1600">
                          <a:latin typeface="Calibri"/>
                          <a:ea typeface="Arial"/>
                          <a:cs typeface="Calibri"/>
                        </a:rPr>
                        <a:t>Items</a:t>
                      </a:r>
                      <a:r>
                        <a:rPr lang="en-US" sz="1600" spc="-160">
                          <a:latin typeface="Calibri"/>
                          <a:ea typeface="Arial"/>
                          <a:cs typeface="Calibri"/>
                        </a:rPr>
                        <a:t> </a:t>
                      </a:r>
                      <a:r>
                        <a:rPr lang="en-US" sz="1600">
                          <a:latin typeface="Calibri"/>
                          <a:ea typeface="Arial"/>
                          <a:cs typeface="Calibri"/>
                        </a:rPr>
                        <a:t>Credit</a:t>
                      </a:r>
                      <a:r>
                        <a:rPr lang="en-US" sz="1600" spc="-155">
                          <a:latin typeface="Calibri"/>
                          <a:ea typeface="Arial"/>
                          <a:cs typeface="Calibri"/>
                        </a:rPr>
                        <a:t> </a:t>
                      </a:r>
                      <a:r>
                        <a:rPr lang="en-US" sz="1600">
                          <a:latin typeface="Calibri"/>
                          <a:ea typeface="Arial"/>
                          <a:cs typeface="Calibri"/>
                        </a:rPr>
                        <a:t>in</a:t>
                      </a:r>
                      <a:r>
                        <a:rPr lang="en-US" sz="1600" spc="-160">
                          <a:latin typeface="Calibri"/>
                          <a:ea typeface="Arial"/>
                          <a:cs typeface="Calibri"/>
                        </a:rPr>
                        <a:t> </a:t>
                      </a:r>
                      <a:r>
                        <a:rPr lang="en-US" sz="1600">
                          <a:latin typeface="Calibri"/>
                          <a:ea typeface="Arial"/>
                          <a:cs typeface="Calibri"/>
                        </a:rPr>
                        <a:t>Pass</a:t>
                      </a:r>
                      <a:r>
                        <a:rPr lang="en-US" sz="1600" spc="-160">
                          <a:latin typeface="Calibri"/>
                          <a:ea typeface="Arial"/>
                          <a:cs typeface="Calibri"/>
                        </a:rPr>
                        <a:t> </a:t>
                      </a:r>
                      <a:r>
                        <a:rPr lang="en-US" sz="1600">
                          <a:latin typeface="Calibri"/>
                          <a:ea typeface="Arial"/>
                          <a:cs typeface="Calibri"/>
                        </a:rPr>
                        <a:t>Book</a:t>
                      </a:r>
                      <a:r>
                        <a:rPr lang="en-US" sz="1600" spc="-155">
                          <a:latin typeface="Calibri"/>
                          <a:ea typeface="Arial"/>
                          <a:cs typeface="Calibri"/>
                        </a:rPr>
                        <a:t> </a:t>
                      </a:r>
                      <a:r>
                        <a:rPr lang="en-US" sz="1600">
                          <a:latin typeface="Calibri"/>
                          <a:ea typeface="Arial"/>
                          <a:cs typeface="Calibri"/>
                        </a:rPr>
                        <a:t>but</a:t>
                      </a:r>
                      <a:r>
                        <a:rPr lang="en-US" sz="1600" spc="-160">
                          <a:latin typeface="Calibri"/>
                          <a:ea typeface="Arial"/>
                          <a:cs typeface="Calibri"/>
                        </a:rPr>
                        <a:t> </a:t>
                      </a:r>
                      <a:r>
                        <a:rPr lang="en-US" sz="1600">
                          <a:latin typeface="Calibri"/>
                          <a:ea typeface="Arial"/>
                          <a:cs typeface="Calibri"/>
                        </a:rPr>
                        <a:t>not</a:t>
                      </a:r>
                      <a:r>
                        <a:rPr lang="en-US" sz="1600" spc="-160">
                          <a:latin typeface="Calibri"/>
                          <a:ea typeface="Arial"/>
                          <a:cs typeface="Calibri"/>
                        </a:rPr>
                        <a:t> </a:t>
                      </a:r>
                      <a:r>
                        <a:rPr lang="en-US" sz="1600">
                          <a:latin typeface="Calibri"/>
                          <a:ea typeface="Arial"/>
                          <a:cs typeface="Calibri"/>
                        </a:rPr>
                        <a:t>recorded</a:t>
                      </a:r>
                      <a:r>
                        <a:rPr lang="en-US" sz="1600" spc="-160">
                          <a:latin typeface="Calibri"/>
                          <a:ea typeface="Arial"/>
                          <a:cs typeface="Calibri"/>
                        </a:rPr>
                        <a:t> </a:t>
                      </a:r>
                      <a:r>
                        <a:rPr lang="en-US" sz="1600">
                          <a:latin typeface="Calibri"/>
                          <a:ea typeface="Arial"/>
                          <a:cs typeface="Calibri"/>
                        </a:rPr>
                        <a:t>in</a:t>
                      </a:r>
                      <a:r>
                        <a:rPr lang="en-US" sz="1600" spc="-155">
                          <a:latin typeface="Calibri"/>
                          <a:ea typeface="Arial"/>
                          <a:cs typeface="Calibri"/>
                        </a:rPr>
                        <a:t> </a:t>
                      </a:r>
                      <a:r>
                        <a:rPr lang="en-US" sz="1600">
                          <a:latin typeface="Calibri"/>
                          <a:ea typeface="Arial"/>
                          <a:cs typeface="Calibri"/>
                        </a:rPr>
                        <a:t>Cash</a:t>
                      </a:r>
                      <a:r>
                        <a:rPr lang="en-US" sz="1600" spc="-160">
                          <a:latin typeface="Calibri"/>
                          <a:ea typeface="Arial"/>
                          <a:cs typeface="Calibri"/>
                        </a:rPr>
                        <a:t> </a:t>
                      </a:r>
                      <a:r>
                        <a:rPr lang="en-US" sz="1600">
                          <a:latin typeface="Calibri"/>
                          <a:ea typeface="Arial"/>
                          <a:cs typeface="Calibri"/>
                        </a:rPr>
                        <a:t>Book.</a:t>
                      </a:r>
                      <a:endParaRPr lang="en-US" sz="1600">
                        <a:latin typeface="Arial"/>
                        <a:ea typeface="Arial"/>
                      </a:endParaRPr>
                    </a:p>
                    <a:p>
                      <a:pPr marL="69850">
                        <a:lnSpc>
                          <a:spcPct val="115000"/>
                        </a:lnSpc>
                        <a:spcBef>
                          <a:spcPts val="655"/>
                        </a:spcBef>
                        <a:spcAft>
                          <a:spcPts val="0"/>
                        </a:spcAft>
                      </a:pPr>
                      <a:r>
                        <a:rPr lang="en-US" sz="1600" b="1">
                          <a:latin typeface="Calibri"/>
                          <a:ea typeface="Arial"/>
                          <a:cs typeface="Calibri"/>
                        </a:rPr>
                        <a:t>Less</a:t>
                      </a:r>
                      <a:r>
                        <a:rPr lang="en-US" sz="1600" b="1" spc="-95">
                          <a:latin typeface="Calibri"/>
                          <a:ea typeface="Arial"/>
                          <a:cs typeface="Calibri"/>
                        </a:rPr>
                        <a:t> </a:t>
                      </a:r>
                      <a:r>
                        <a:rPr lang="en-US" sz="1600" b="1">
                          <a:latin typeface="Calibri"/>
                          <a:ea typeface="Arial"/>
                          <a:cs typeface="Calibri"/>
                        </a:rPr>
                        <a:t>:</a:t>
                      </a:r>
                      <a:r>
                        <a:rPr lang="en-US" sz="1600" b="1" spc="-90">
                          <a:latin typeface="Calibri"/>
                          <a:ea typeface="Arial"/>
                          <a:cs typeface="Calibri"/>
                        </a:rPr>
                        <a:t> </a:t>
                      </a:r>
                      <a:r>
                        <a:rPr lang="en-US" sz="1600" b="1">
                          <a:latin typeface="Calibri"/>
                          <a:ea typeface="Arial"/>
                          <a:cs typeface="Calibri"/>
                        </a:rPr>
                        <a:t>-</a:t>
                      </a:r>
                      <a:r>
                        <a:rPr lang="en-US" sz="1600" b="1" spc="-90">
                          <a:latin typeface="Calibri"/>
                          <a:ea typeface="Arial"/>
                          <a:cs typeface="Calibri"/>
                        </a:rPr>
                        <a:t> </a:t>
                      </a:r>
                      <a:r>
                        <a:rPr lang="en-US" sz="1600">
                          <a:latin typeface="Calibri"/>
                          <a:ea typeface="Arial"/>
                          <a:cs typeface="Calibri"/>
                        </a:rPr>
                        <a:t>Items</a:t>
                      </a:r>
                      <a:r>
                        <a:rPr lang="en-US" sz="1600" spc="-130">
                          <a:latin typeface="Calibri"/>
                          <a:ea typeface="Arial"/>
                          <a:cs typeface="Calibri"/>
                        </a:rPr>
                        <a:t> </a:t>
                      </a:r>
                      <a:r>
                        <a:rPr lang="en-US" sz="1600">
                          <a:latin typeface="Calibri"/>
                          <a:ea typeface="Arial"/>
                          <a:cs typeface="Calibri"/>
                        </a:rPr>
                        <a:t>debit</a:t>
                      </a:r>
                      <a:r>
                        <a:rPr lang="en-US" sz="1600" spc="-130">
                          <a:latin typeface="Calibri"/>
                          <a:ea typeface="Arial"/>
                          <a:cs typeface="Calibri"/>
                        </a:rPr>
                        <a:t> </a:t>
                      </a:r>
                      <a:r>
                        <a:rPr lang="en-US" sz="1600">
                          <a:latin typeface="Calibri"/>
                          <a:ea typeface="Arial"/>
                          <a:cs typeface="Calibri"/>
                        </a:rPr>
                        <a:t>in</a:t>
                      </a:r>
                      <a:r>
                        <a:rPr lang="en-US" sz="1600" spc="-130">
                          <a:latin typeface="Calibri"/>
                          <a:ea typeface="Arial"/>
                          <a:cs typeface="Calibri"/>
                        </a:rPr>
                        <a:t> </a:t>
                      </a:r>
                      <a:r>
                        <a:rPr lang="en-US" sz="1600">
                          <a:latin typeface="Calibri"/>
                          <a:ea typeface="Arial"/>
                          <a:cs typeface="Calibri"/>
                        </a:rPr>
                        <a:t>Cash</a:t>
                      </a:r>
                      <a:r>
                        <a:rPr lang="en-US" sz="1600" spc="-130">
                          <a:latin typeface="Calibri"/>
                          <a:ea typeface="Arial"/>
                          <a:cs typeface="Calibri"/>
                        </a:rPr>
                        <a:t> </a:t>
                      </a:r>
                      <a:r>
                        <a:rPr lang="en-US" sz="1600">
                          <a:latin typeface="Calibri"/>
                          <a:ea typeface="Arial"/>
                          <a:cs typeface="Calibri"/>
                        </a:rPr>
                        <a:t>Book</a:t>
                      </a:r>
                      <a:r>
                        <a:rPr lang="en-US" sz="1600" spc="-130">
                          <a:latin typeface="Calibri"/>
                          <a:ea typeface="Arial"/>
                          <a:cs typeface="Calibri"/>
                        </a:rPr>
                        <a:t> </a:t>
                      </a:r>
                      <a:r>
                        <a:rPr lang="en-US" sz="1600">
                          <a:latin typeface="Calibri"/>
                          <a:ea typeface="Arial"/>
                          <a:cs typeface="Calibri"/>
                        </a:rPr>
                        <a:t>but</a:t>
                      </a:r>
                      <a:r>
                        <a:rPr lang="en-US" sz="1600" spc="-130">
                          <a:latin typeface="Calibri"/>
                          <a:ea typeface="Arial"/>
                          <a:cs typeface="Calibri"/>
                        </a:rPr>
                        <a:t> </a:t>
                      </a:r>
                      <a:r>
                        <a:rPr lang="en-US" sz="1600">
                          <a:latin typeface="Calibri"/>
                          <a:ea typeface="Arial"/>
                          <a:cs typeface="Calibri"/>
                        </a:rPr>
                        <a:t>not</a:t>
                      </a:r>
                      <a:r>
                        <a:rPr lang="en-US" sz="1600" spc="-130">
                          <a:latin typeface="Calibri"/>
                          <a:ea typeface="Arial"/>
                          <a:cs typeface="Calibri"/>
                        </a:rPr>
                        <a:t> </a:t>
                      </a:r>
                      <a:r>
                        <a:rPr lang="en-US" sz="1600">
                          <a:latin typeface="Calibri"/>
                          <a:ea typeface="Arial"/>
                          <a:cs typeface="Calibri"/>
                        </a:rPr>
                        <a:t>recorded</a:t>
                      </a:r>
                      <a:r>
                        <a:rPr lang="en-US" sz="1600" spc="-125">
                          <a:latin typeface="Calibri"/>
                          <a:ea typeface="Arial"/>
                          <a:cs typeface="Calibri"/>
                        </a:rPr>
                        <a:t> </a:t>
                      </a:r>
                      <a:r>
                        <a:rPr lang="en-US" sz="1600">
                          <a:latin typeface="Calibri"/>
                          <a:ea typeface="Arial"/>
                          <a:cs typeface="Calibri"/>
                        </a:rPr>
                        <a:t>in</a:t>
                      </a:r>
                      <a:r>
                        <a:rPr lang="en-US" sz="1600" spc="-130">
                          <a:latin typeface="Calibri"/>
                          <a:ea typeface="Arial"/>
                          <a:cs typeface="Calibri"/>
                        </a:rPr>
                        <a:t> </a:t>
                      </a:r>
                      <a:r>
                        <a:rPr lang="en-US" sz="1600">
                          <a:latin typeface="Calibri"/>
                          <a:ea typeface="Arial"/>
                          <a:cs typeface="Calibri"/>
                        </a:rPr>
                        <a:t>Pass</a:t>
                      </a:r>
                      <a:r>
                        <a:rPr lang="en-US" sz="1600" spc="-130">
                          <a:latin typeface="Calibri"/>
                          <a:ea typeface="Arial"/>
                          <a:cs typeface="Calibri"/>
                        </a:rPr>
                        <a:t> </a:t>
                      </a:r>
                      <a:r>
                        <a:rPr lang="en-US" sz="1600">
                          <a:latin typeface="Calibri"/>
                          <a:ea typeface="Arial"/>
                          <a:cs typeface="Calibri"/>
                        </a:rPr>
                        <a:t>Book.</a:t>
                      </a:r>
                      <a:endParaRPr lang="en-US" sz="1600">
                        <a:latin typeface="Arial"/>
                        <a:ea typeface="Arial"/>
                      </a:endParaRP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solidFill>
                      <a:srgbClr val="F1F1F1"/>
                    </a:solidFill>
                  </a:tcPr>
                </a:tc>
                <a:tc>
                  <a:txBody>
                    <a:bodyPr/>
                    <a:lstStyle/>
                    <a:p>
                      <a:pPr>
                        <a:lnSpc>
                          <a:spcPct val="115000"/>
                        </a:lnSpc>
                        <a:spcAft>
                          <a:spcPts val="0"/>
                        </a:spcAft>
                      </a:pPr>
                      <a:endParaRPr lang="en-US" sz="1600">
                        <a:latin typeface="Calibri"/>
                        <a:ea typeface="Arial"/>
                        <a:cs typeface="Calibri"/>
                      </a:endParaRP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solidFill>
                      <a:srgbClr val="F1F1F1"/>
                    </a:solidFill>
                  </a:tcPr>
                </a:tc>
                <a:tc>
                  <a:txBody>
                    <a:bodyPr/>
                    <a:lstStyle/>
                    <a:p>
                      <a:pPr>
                        <a:lnSpc>
                          <a:spcPct val="115000"/>
                        </a:lnSpc>
                        <a:spcAft>
                          <a:spcPts val="0"/>
                        </a:spcAft>
                      </a:pPr>
                      <a:endParaRPr lang="en-US" sz="1600">
                        <a:latin typeface="Calibri"/>
                        <a:ea typeface="Arial"/>
                        <a:cs typeface="Calibri"/>
                      </a:endParaRP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solidFill>
                      <a:srgbClr val="F1F1F1"/>
                    </a:solidFill>
                  </a:tcPr>
                </a:tc>
              </a:tr>
              <a:tr h="527346">
                <a:tc>
                  <a:txBody>
                    <a:bodyPr/>
                    <a:lstStyle/>
                    <a:p>
                      <a:pPr marL="69850">
                        <a:lnSpc>
                          <a:spcPct val="115000"/>
                        </a:lnSpc>
                        <a:spcBef>
                          <a:spcPts val="570"/>
                        </a:spcBef>
                        <a:spcAft>
                          <a:spcPts val="0"/>
                        </a:spcAft>
                      </a:pPr>
                      <a:r>
                        <a:rPr lang="en-US" sz="1600" b="1">
                          <a:latin typeface="Calibri"/>
                          <a:ea typeface="Arial"/>
                          <a:cs typeface="Calibri"/>
                        </a:rPr>
                        <a:t>Less :- </a:t>
                      </a:r>
                      <a:r>
                        <a:rPr lang="en-US" sz="1600">
                          <a:latin typeface="Calibri"/>
                          <a:ea typeface="Arial"/>
                          <a:cs typeface="Calibri"/>
                        </a:rPr>
                        <a:t>Item debit in Pass Book but not recorded in Cash Book.</a:t>
                      </a:r>
                      <a:endParaRPr lang="en-US" sz="1600">
                        <a:latin typeface="Arial"/>
                        <a:ea typeface="Arial"/>
                      </a:endParaRPr>
                    </a:p>
                    <a:p>
                      <a:pPr marL="69850">
                        <a:lnSpc>
                          <a:spcPct val="115000"/>
                        </a:lnSpc>
                        <a:spcBef>
                          <a:spcPts val="655"/>
                        </a:spcBef>
                        <a:spcAft>
                          <a:spcPts val="0"/>
                        </a:spcAft>
                      </a:pPr>
                      <a:r>
                        <a:rPr lang="en-US" sz="1600" b="1">
                          <a:latin typeface="Calibri"/>
                          <a:ea typeface="Arial"/>
                          <a:cs typeface="Calibri"/>
                        </a:rPr>
                        <a:t>Add :- </a:t>
                      </a:r>
                      <a:r>
                        <a:rPr lang="en-US" sz="1600">
                          <a:latin typeface="Calibri"/>
                          <a:ea typeface="Arial"/>
                          <a:cs typeface="Calibri"/>
                        </a:rPr>
                        <a:t>Items credit in Cash Book but not recorded in Pass Book.</a:t>
                      </a:r>
                      <a:endParaRPr lang="en-US" sz="1600">
                        <a:latin typeface="Arial"/>
                        <a:ea typeface="Arial"/>
                      </a:endParaRP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c>
                  <a:txBody>
                    <a:bodyPr/>
                    <a:lstStyle/>
                    <a:p>
                      <a:pPr>
                        <a:lnSpc>
                          <a:spcPct val="115000"/>
                        </a:lnSpc>
                        <a:spcAft>
                          <a:spcPts val="0"/>
                        </a:spcAft>
                      </a:pPr>
                      <a:endParaRPr lang="en-US" sz="1600">
                        <a:latin typeface="Calibri"/>
                        <a:ea typeface="Arial"/>
                        <a:cs typeface="Calibri"/>
                      </a:endParaRP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c>
                  <a:txBody>
                    <a:bodyPr/>
                    <a:lstStyle/>
                    <a:p>
                      <a:pPr>
                        <a:lnSpc>
                          <a:spcPct val="115000"/>
                        </a:lnSpc>
                        <a:spcAft>
                          <a:spcPts val="0"/>
                        </a:spcAft>
                      </a:pPr>
                      <a:endParaRPr lang="en-US" sz="1600">
                        <a:latin typeface="Calibri"/>
                        <a:ea typeface="Arial"/>
                        <a:cs typeface="Calibri"/>
                      </a:endParaRP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r>
              <a:tr h="286601">
                <a:tc>
                  <a:txBody>
                    <a:bodyPr/>
                    <a:lstStyle/>
                    <a:p>
                      <a:pPr marR="17145" algn="r">
                        <a:lnSpc>
                          <a:spcPct val="115000"/>
                        </a:lnSpc>
                        <a:spcBef>
                          <a:spcPts val="575"/>
                        </a:spcBef>
                        <a:spcAft>
                          <a:spcPts val="0"/>
                        </a:spcAft>
                      </a:pPr>
                      <a:r>
                        <a:rPr lang="en-US" sz="1600">
                          <a:latin typeface="Calibri"/>
                          <a:ea typeface="Arial"/>
                          <a:cs typeface="Calibri"/>
                        </a:rPr>
                        <a:t>Total</a:t>
                      </a:r>
                      <a:endParaRPr lang="en-US" sz="1600">
                        <a:latin typeface="Arial"/>
                        <a:ea typeface="Arial"/>
                      </a:endParaRP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solidFill>
                      <a:srgbClr val="F1F1F1"/>
                    </a:solidFill>
                  </a:tcPr>
                </a:tc>
                <a:tc>
                  <a:txBody>
                    <a:bodyPr/>
                    <a:lstStyle/>
                    <a:p>
                      <a:pPr marL="50800" algn="ctr">
                        <a:lnSpc>
                          <a:spcPct val="115000"/>
                        </a:lnSpc>
                        <a:spcBef>
                          <a:spcPts val="570"/>
                        </a:spcBef>
                        <a:spcAft>
                          <a:spcPts val="0"/>
                        </a:spcAft>
                      </a:pPr>
                      <a:r>
                        <a:rPr lang="en-US" sz="1600" b="1">
                          <a:latin typeface="Calibri"/>
                          <a:ea typeface="Arial"/>
                          <a:cs typeface="Calibri"/>
                        </a:rPr>
                        <a:t>P</a:t>
                      </a:r>
                      <a:endParaRPr lang="en-US" sz="1600">
                        <a:latin typeface="Arial"/>
                        <a:ea typeface="Arial"/>
                      </a:endParaRP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solidFill>
                      <a:srgbClr val="F1F1F1"/>
                    </a:solidFill>
                  </a:tcPr>
                </a:tc>
                <a:tc>
                  <a:txBody>
                    <a:bodyPr/>
                    <a:lstStyle/>
                    <a:p>
                      <a:pPr marL="50165" algn="ctr">
                        <a:lnSpc>
                          <a:spcPct val="115000"/>
                        </a:lnSpc>
                        <a:spcBef>
                          <a:spcPts val="570"/>
                        </a:spcBef>
                        <a:spcAft>
                          <a:spcPts val="0"/>
                        </a:spcAft>
                      </a:pPr>
                      <a:r>
                        <a:rPr lang="en-US" sz="1600" b="1">
                          <a:latin typeface="Calibri"/>
                          <a:ea typeface="Arial"/>
                          <a:cs typeface="Calibri"/>
                        </a:rPr>
                        <a:t>M</a:t>
                      </a:r>
                      <a:endParaRPr lang="en-US" sz="1600">
                        <a:latin typeface="Arial"/>
                        <a:ea typeface="Arial"/>
                      </a:endParaRP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solidFill>
                      <a:srgbClr val="F1F1F1"/>
                    </a:solidFill>
                  </a:tcPr>
                </a:tc>
              </a:tr>
              <a:tr h="286601">
                <a:tc>
                  <a:txBody>
                    <a:bodyPr/>
                    <a:lstStyle/>
                    <a:p>
                      <a:pPr marL="69850">
                        <a:lnSpc>
                          <a:spcPct val="115000"/>
                        </a:lnSpc>
                        <a:spcBef>
                          <a:spcPts val="575"/>
                        </a:spcBef>
                        <a:spcAft>
                          <a:spcPts val="0"/>
                        </a:spcAft>
                      </a:pPr>
                      <a:r>
                        <a:rPr lang="en-US" sz="1600">
                          <a:latin typeface="Calibri"/>
                          <a:ea typeface="Arial"/>
                          <a:cs typeface="Calibri"/>
                        </a:rPr>
                        <a:t>Balance as per Pass Book (P – M) =</a:t>
                      </a:r>
                      <a:endParaRPr lang="en-US" sz="1600">
                        <a:latin typeface="Arial"/>
                        <a:ea typeface="Arial"/>
                      </a:endParaRP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c>
                  <a:txBody>
                    <a:bodyPr/>
                    <a:lstStyle/>
                    <a:p>
                      <a:pPr>
                        <a:lnSpc>
                          <a:spcPct val="115000"/>
                        </a:lnSpc>
                        <a:spcAft>
                          <a:spcPts val="0"/>
                        </a:spcAft>
                      </a:pPr>
                      <a:endParaRPr lang="en-US" sz="1600">
                        <a:latin typeface="Calibri"/>
                        <a:ea typeface="Arial"/>
                        <a:cs typeface="Calibri"/>
                      </a:endParaRP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c>
                  <a:txBody>
                    <a:bodyPr/>
                    <a:lstStyle/>
                    <a:p>
                      <a:pPr>
                        <a:lnSpc>
                          <a:spcPct val="115000"/>
                        </a:lnSpc>
                        <a:spcAft>
                          <a:spcPts val="0"/>
                        </a:spcAft>
                      </a:pPr>
                      <a:endParaRPr lang="en-US" sz="1600" dirty="0">
                        <a:latin typeface="Calibri"/>
                        <a:ea typeface="Arial"/>
                        <a:cs typeface="Calibri"/>
                      </a:endParaRP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r>
            </a:tbl>
          </a:graphicData>
        </a:graphic>
      </p:graphicFrame>
      <p:sp>
        <p:nvSpPr>
          <p:cNvPr id="66561" name="Rectangle 1"/>
          <p:cNvSpPr>
            <a:spLocks noChangeArrowheads="1"/>
          </p:cNvSpPr>
          <p:nvPr/>
        </p:nvSpPr>
        <p:spPr bwMode="auto">
          <a:xfrm>
            <a:off x="1231640" y="317241"/>
            <a:ext cx="7912359" cy="1138725"/>
          </a:xfrm>
          <a:prstGeom prst="rect">
            <a:avLst/>
          </a:prstGeom>
          <a:noFill/>
          <a:ln w="9525">
            <a:noFill/>
            <a:miter lim="800000"/>
            <a:headEnd/>
            <a:tailEnd/>
          </a:ln>
          <a:effectLst/>
        </p:spPr>
        <p:txBody>
          <a:bodyPr vert="horz" wrap="square" lIns="63480" tIns="152352" rIns="169809" bIns="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600" b="1" i="0" u="none" strike="noStrike" cap="none" normalizeH="0" baseline="0" dirty="0" smtClean="0">
                <a:ln>
                  <a:noFill/>
                </a:ln>
                <a:solidFill>
                  <a:srgbClr val="FF0000"/>
                </a:solidFill>
                <a:effectLst/>
                <a:latin typeface="Arial" pitchFamily="34" charset="0"/>
                <a:ea typeface="Book Antiqua" pitchFamily="18" charset="0"/>
                <a:cs typeface="Calibri" pitchFamily="34" charset="0"/>
              </a:rPr>
              <a:t>Method of preparing BRS starting with the Balance/overdraft as per Bank Column of Cash Book.</a:t>
            </a:r>
            <a:endParaRPr kumimoji="0" lang="en-US" sz="1600" b="1" i="0" u="none" strike="noStrike" cap="none" normalizeH="0" baseline="0" dirty="0" smtClean="0">
              <a:ln>
                <a:noFill/>
              </a:ln>
              <a:solidFill>
                <a:schemeClr val="tx1"/>
              </a:solidFill>
              <a:effectLst/>
              <a:latin typeface="Arial" pitchFamily="34" charset="0"/>
              <a:ea typeface="Book Antiqua" pitchFamily="18" charset="0"/>
              <a:cs typeface="Book Antiqua"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600" b="0" i="0" u="none" strike="noStrike" cap="none" normalizeH="0" baseline="0" dirty="0" smtClean="0">
                <a:ln>
                  <a:noFill/>
                </a:ln>
                <a:solidFill>
                  <a:schemeClr val="tx1"/>
                </a:solidFill>
                <a:effectLst/>
                <a:latin typeface="Arial" pitchFamily="34" charset="0"/>
                <a:ea typeface="Arial" pitchFamily="34" charset="0"/>
                <a:cs typeface="Calibri" pitchFamily="34" charset="0"/>
              </a:rPr>
              <a:t>Bank Reconciliation Statement as on .............................</a:t>
            </a: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olstice">
  <a:themeElements>
    <a:clrScheme name="Solstice">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Solstice">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Solstice">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594</TotalTime>
  <Words>2194</Words>
  <Application>Microsoft Office PowerPoint</Application>
  <PresentationFormat>On-screen Show (16:9)</PresentationFormat>
  <Paragraphs>252</Paragraphs>
  <Slides>31</Slides>
  <Notes>19</Notes>
  <HiddenSlides>0</HiddenSlides>
  <MMClips>0</MMClips>
  <ScaleCrop>false</ScaleCrop>
  <HeadingPairs>
    <vt:vector size="4" baseType="variant">
      <vt:variant>
        <vt:lpstr>Theme</vt:lpstr>
      </vt:variant>
      <vt:variant>
        <vt:i4>1</vt:i4>
      </vt:variant>
      <vt:variant>
        <vt:lpstr>Slide Titles</vt:lpstr>
      </vt:variant>
      <vt:variant>
        <vt:i4>31</vt:i4>
      </vt:variant>
    </vt:vector>
  </HeadingPairs>
  <TitlesOfParts>
    <vt:vector size="32" baseType="lpstr">
      <vt:lpstr>Solstice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lpstr>Slide 21</vt:lpstr>
      <vt:lpstr>Slide 22</vt:lpstr>
      <vt:lpstr>Slide 23</vt:lpstr>
      <vt:lpstr>Slide 24</vt:lpstr>
      <vt:lpstr>Slide 25</vt:lpstr>
      <vt:lpstr>Slide 26</vt:lpstr>
      <vt:lpstr>Slide 27</vt:lpstr>
      <vt:lpstr>Slide 28</vt:lpstr>
      <vt:lpstr>Slide 29</vt:lpstr>
      <vt:lpstr>Slide 30</vt:lpstr>
      <vt:lpstr>Slide 31</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user</dc:creator>
  <cp:lastModifiedBy>ाीीीीीीीीीीीीीीीीीीी</cp:lastModifiedBy>
  <cp:revision>26</cp:revision>
  <dcterms:modified xsi:type="dcterms:W3CDTF">2020-10-22T14:48:06Z</dcterms:modified>
</cp:coreProperties>
</file>