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71" r:id="rId9"/>
    <p:sldId id="272" r:id="rId10"/>
    <p:sldId id="273" r:id="rId11"/>
    <p:sldId id="274" r:id="rId12"/>
    <p:sldId id="276" r:id="rId13"/>
    <p:sldId id="277"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3" d="100"/>
          <a:sy n="83" d="100"/>
        </p:scale>
        <p:origin x="63"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96816-3F3B-498B-84EF-67C74F952B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176716-967D-4C9B-9CBF-A7CCFA6353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7253DB-F750-4670-85FB-B653381C489E}"/>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C1AF9464-BD02-4F95-834E-AAB0E81E7A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D9BD3-A13A-4B0D-A8EA-7993DF5BFA48}"/>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939617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13DC5-E60D-4615-ACA7-05CCE37BEF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AF4F85-5FD3-4EFB-800B-B653339E55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EAA40-4F81-403C-893D-6319436F6D12}"/>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492CB293-525D-4F5A-8772-C3ADA01D99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3FCB40-11D1-4F4C-996E-4CBA57ABD329}"/>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1389486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6A2D5C-A9F4-422C-B0DD-3BEFB63BBE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68D413-A54B-4111-AC32-C1D3F234BD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C82B89-88CC-4E9A-97F3-65946A719B0C}"/>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20D37C86-29E1-470C-B5BF-13E8E4D847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E02EA0-6693-44B4-9608-D8F725E374EE}"/>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985761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C4F-429B-4FEC-B37F-9EE668617A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2DE29F-AA9D-4508-987C-CC77CB8D55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0BBEEB-9EC2-4917-904B-2AC040F2AFD3}"/>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62FF7195-E96F-45E8-9C3A-D5347C91B5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10CA52-BFD9-4B4A-B454-AAD0AF8D6BFB}"/>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1619687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87A3D-A715-450F-AE90-3C84949969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596651-5EA4-4648-B820-DB304C943E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636438-2A9E-4E02-BE38-98784D325FC0}"/>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72E5B327-BCEF-4ECF-AC64-C9E4D1FF49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D81C69-5380-4340-9F88-B98467301AAC}"/>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2376525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5FDC0-F506-4B38-B80D-FFB345FFC1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EBD7D4-BC3B-477A-BA6A-2C72FA7019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44FC76-D06C-4AA9-B4F3-84324AA1A5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A52C23-7F04-444A-BD60-2CCEF98E1CCC}"/>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6" name="Footer Placeholder 5">
            <a:extLst>
              <a:ext uri="{FF2B5EF4-FFF2-40B4-BE49-F238E27FC236}">
                <a16:creationId xmlns:a16="http://schemas.microsoft.com/office/drawing/2014/main" id="{A61557E0-77C1-4C2B-924A-51E61A2A46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96036-546B-4E4C-BD49-B4AABC7200E0}"/>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991505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6878-28A7-4F90-BD8C-6CEE16A295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57778A-A116-446E-A00A-4D0529AE31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235A47-D17A-4EAB-94D1-A3C832A862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27F58E-5F1C-4637-B705-42C64F1914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BE0A12-B1DE-42F1-AD37-078630D143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B1BFCF-84A3-42FE-96B0-593FC2E3D2FC}"/>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8" name="Footer Placeholder 7">
            <a:extLst>
              <a:ext uri="{FF2B5EF4-FFF2-40B4-BE49-F238E27FC236}">
                <a16:creationId xmlns:a16="http://schemas.microsoft.com/office/drawing/2014/main" id="{84A495A1-7626-4BD4-8D9C-1755EE87D3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890E25-37C4-48A2-8895-5C841A0A5705}"/>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2809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8A01D-3604-4750-9EC9-A12F21E788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3E9D85-DE22-4D49-B11E-380A23735F21}"/>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4" name="Footer Placeholder 3">
            <a:extLst>
              <a:ext uri="{FF2B5EF4-FFF2-40B4-BE49-F238E27FC236}">
                <a16:creationId xmlns:a16="http://schemas.microsoft.com/office/drawing/2014/main" id="{A06FE69D-46E1-47D9-BFD5-E0AF1B6E6C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27B816-75C7-484A-8DFB-1CB1A04AFE0E}"/>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71118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980C52-BD08-4D05-B555-497006C30129}"/>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3" name="Footer Placeholder 2">
            <a:extLst>
              <a:ext uri="{FF2B5EF4-FFF2-40B4-BE49-F238E27FC236}">
                <a16:creationId xmlns:a16="http://schemas.microsoft.com/office/drawing/2014/main" id="{57E30F03-0F15-42D6-97AE-E2CDE2AA4E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870DED-CA3B-44B7-B1A0-06697B770991}"/>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84078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9EFA8-4F9A-4511-A3AD-3F7313E69F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2DE6A6-C589-4CB8-AC0E-073D29F635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BDAE4-15E9-469A-A5DA-719E3B5E4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648BF6-6930-4822-8D56-5A6C8EBE347E}"/>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6" name="Footer Placeholder 5">
            <a:extLst>
              <a:ext uri="{FF2B5EF4-FFF2-40B4-BE49-F238E27FC236}">
                <a16:creationId xmlns:a16="http://schemas.microsoft.com/office/drawing/2014/main" id="{D30A0C91-B11B-437A-BEBA-8051829DB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088CC-C64F-4EAD-87D3-7A05FDD8BAEA}"/>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2812247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ECC4-152D-45CA-AAA8-F451FAA704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D69144-489E-4B29-9D09-61E4D991B5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7EBCE9-42AE-4E55-90D1-33CD00F666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7C90B8-7354-4517-A361-C75EF69C99F4}"/>
              </a:ext>
            </a:extLst>
          </p:cNvPr>
          <p:cNvSpPr>
            <a:spLocks noGrp="1"/>
          </p:cNvSpPr>
          <p:nvPr>
            <p:ph type="dt" sz="half" idx="10"/>
          </p:nvPr>
        </p:nvSpPr>
        <p:spPr/>
        <p:txBody>
          <a:bodyPr/>
          <a:lstStyle/>
          <a:p>
            <a:fld id="{E5C5F254-5C6F-4A79-B50A-2B2917601609}" type="datetimeFigureOut">
              <a:rPr lang="en-US" smtClean="0"/>
              <a:t>07-May-22</a:t>
            </a:fld>
            <a:endParaRPr lang="en-US"/>
          </a:p>
        </p:txBody>
      </p:sp>
      <p:sp>
        <p:nvSpPr>
          <p:cNvPr id="6" name="Footer Placeholder 5">
            <a:extLst>
              <a:ext uri="{FF2B5EF4-FFF2-40B4-BE49-F238E27FC236}">
                <a16:creationId xmlns:a16="http://schemas.microsoft.com/office/drawing/2014/main" id="{1AAF7677-3CD5-42F5-B489-FE4F55FF39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5B198E-7506-4131-AEE2-E478B23BAF57}"/>
              </a:ext>
            </a:extLst>
          </p:cNvPr>
          <p:cNvSpPr>
            <a:spLocks noGrp="1"/>
          </p:cNvSpPr>
          <p:nvPr>
            <p:ph type="sldNum" sz="quarter" idx="12"/>
          </p:nvPr>
        </p:nvSpPr>
        <p:spPr/>
        <p:txBody>
          <a:bodyPr/>
          <a:lstStyle/>
          <a:p>
            <a:fld id="{2B1E0D64-2F97-4E0E-90A9-1DEC438ED0B0}" type="slidenum">
              <a:rPr lang="en-US" smtClean="0"/>
              <a:t>‹#›</a:t>
            </a:fld>
            <a:endParaRPr lang="en-US"/>
          </a:p>
        </p:txBody>
      </p:sp>
    </p:spTree>
    <p:extLst>
      <p:ext uri="{BB962C8B-B14F-4D97-AF65-F5344CB8AC3E}">
        <p14:creationId xmlns:p14="http://schemas.microsoft.com/office/powerpoint/2010/main" val="3220745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CF96D1-0D57-4879-A2AB-737AE0E276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DF5B88-9F26-4FE8-B556-A17E1501B6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2630B6-67B6-4BF7-BC2B-2BBEB200A8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5F254-5C6F-4A79-B50A-2B2917601609}" type="datetimeFigureOut">
              <a:rPr lang="en-US" smtClean="0"/>
              <a:t>07-May-22</a:t>
            </a:fld>
            <a:endParaRPr lang="en-US"/>
          </a:p>
        </p:txBody>
      </p:sp>
      <p:sp>
        <p:nvSpPr>
          <p:cNvPr id="5" name="Footer Placeholder 4">
            <a:extLst>
              <a:ext uri="{FF2B5EF4-FFF2-40B4-BE49-F238E27FC236}">
                <a16:creationId xmlns:a16="http://schemas.microsoft.com/office/drawing/2014/main" id="{EACEE6BA-A049-4F67-A1B0-D013D89DAB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C6D65C1-2B10-4049-A9DA-AAAB065EA5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E0D64-2F97-4E0E-90A9-1DEC438ED0B0}" type="slidenum">
              <a:rPr lang="en-US" smtClean="0"/>
              <a:t>‹#›</a:t>
            </a:fld>
            <a:endParaRPr lang="en-US"/>
          </a:p>
        </p:txBody>
      </p:sp>
    </p:spTree>
    <p:extLst>
      <p:ext uri="{BB962C8B-B14F-4D97-AF65-F5344CB8AC3E}">
        <p14:creationId xmlns:p14="http://schemas.microsoft.com/office/powerpoint/2010/main" val="295026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06260" y="2171163"/>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660947" y="3182180"/>
            <a:ext cx="4870105" cy="1758988"/>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 5(5.1,5.2)</a:t>
            </a:r>
            <a:endParaRPr sz="2500" b="1" dirty="0">
              <a:latin typeface="+mj-lt"/>
            </a:endParaRPr>
          </a:p>
          <a:p>
            <a:r>
              <a:rPr lang="en" sz="2500" b="1" dirty="0">
                <a:latin typeface="+mj-lt"/>
              </a:rPr>
              <a:t>CHAPTER NAME : GOVERNMENT BUDGET AND THE ECONOMY</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0F5C8-209A-4F06-8A72-176288E6B5F7}"/>
              </a:ext>
            </a:extLst>
          </p:cNvPr>
          <p:cNvSpPr>
            <a:spLocks noGrp="1"/>
          </p:cNvSpPr>
          <p:nvPr>
            <p:ph type="title"/>
          </p:nvPr>
        </p:nvSpPr>
        <p:spPr/>
        <p:txBody>
          <a:bodyPr>
            <a:normAutofit/>
          </a:bodyPr>
          <a:lstStyle/>
          <a:p>
            <a:r>
              <a:rPr lang="en-US" sz="2200" dirty="0">
                <a:solidFill>
                  <a:srgbClr val="FF0000"/>
                </a:solidFill>
              </a:rPr>
              <a:t>					CAPITAL RECEIPTS</a:t>
            </a:r>
          </a:p>
        </p:txBody>
      </p:sp>
      <p:sp>
        <p:nvSpPr>
          <p:cNvPr id="3" name="Content Placeholder 2">
            <a:extLst>
              <a:ext uri="{FF2B5EF4-FFF2-40B4-BE49-F238E27FC236}">
                <a16:creationId xmlns:a16="http://schemas.microsoft.com/office/drawing/2014/main" id="{6A0550EF-423A-454A-BF0A-8FE130160FFF}"/>
              </a:ext>
            </a:extLst>
          </p:cNvPr>
          <p:cNvSpPr>
            <a:spLocks noGrp="1"/>
          </p:cNvSpPr>
          <p:nvPr>
            <p:ph idx="1"/>
          </p:nvPr>
        </p:nvSpPr>
        <p:spPr/>
        <p:txBody>
          <a:bodyPr/>
          <a:lstStyle/>
          <a:p>
            <a:pPr>
              <a:lnSpc>
                <a:spcPct val="250000"/>
              </a:lnSpc>
            </a:pPr>
            <a:r>
              <a:rPr lang="en-US" sz="1400" dirty="0"/>
              <a:t>Capital receipts refer to those resources which either create a liability or cause a reduction in the asset of the government.</a:t>
            </a:r>
          </a:p>
          <a:p>
            <a:pPr>
              <a:lnSpc>
                <a:spcPct val="250000"/>
              </a:lnSpc>
            </a:pPr>
            <a:r>
              <a:rPr lang="en-US" sz="1400" dirty="0"/>
              <a:t>Sources of capital receipts</a:t>
            </a:r>
          </a:p>
          <a:p>
            <a:pPr>
              <a:lnSpc>
                <a:spcPct val="250000"/>
              </a:lnSpc>
            </a:pPr>
            <a:r>
              <a:rPr lang="en-US" sz="1400" dirty="0"/>
              <a:t>Borrowing</a:t>
            </a:r>
          </a:p>
          <a:p>
            <a:pPr>
              <a:lnSpc>
                <a:spcPct val="250000"/>
              </a:lnSpc>
            </a:pPr>
            <a:r>
              <a:rPr lang="en-US" sz="1400" dirty="0"/>
              <a:t>Recovery of loans</a:t>
            </a:r>
          </a:p>
          <a:p>
            <a:pPr>
              <a:lnSpc>
                <a:spcPct val="250000"/>
              </a:lnSpc>
            </a:pPr>
            <a:r>
              <a:rPr lang="en-US" sz="1400" dirty="0"/>
              <a:t>Other receipts: this includes disinvestment and small savings.</a:t>
            </a:r>
          </a:p>
          <a:p>
            <a:pPr marL="0" indent="0">
              <a:buNone/>
            </a:pPr>
            <a:endParaRPr lang="en-US" dirty="0"/>
          </a:p>
        </p:txBody>
      </p:sp>
    </p:spTree>
    <p:extLst>
      <p:ext uri="{BB962C8B-B14F-4D97-AF65-F5344CB8AC3E}">
        <p14:creationId xmlns:p14="http://schemas.microsoft.com/office/powerpoint/2010/main" val="2448070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4F956-AC6B-4F61-A006-65D2AB80E608}"/>
              </a:ext>
            </a:extLst>
          </p:cNvPr>
          <p:cNvSpPr>
            <a:spLocks noGrp="1"/>
          </p:cNvSpPr>
          <p:nvPr>
            <p:ph type="title"/>
          </p:nvPr>
        </p:nvSpPr>
        <p:spPr/>
        <p:txBody>
          <a:bodyPr>
            <a:normAutofit fontScale="90000"/>
          </a:bodyPr>
          <a:lstStyle/>
          <a:p>
            <a:br>
              <a:rPr lang="en-US" dirty="0"/>
            </a:br>
            <a:r>
              <a:rPr lang="en-US" dirty="0"/>
              <a:t>		</a:t>
            </a:r>
            <a:r>
              <a:rPr lang="en-US" sz="2400" dirty="0">
                <a:solidFill>
                  <a:srgbClr val="FF0000"/>
                </a:solidFill>
              </a:rPr>
              <a:t>Comparison between revenue receipts and  capital receipts</a:t>
            </a:r>
            <a:br>
              <a:rPr lang="en-US" sz="3600" dirty="0"/>
            </a:br>
            <a:endParaRPr lang="en-US" sz="3600" dirty="0">
              <a:solidFill>
                <a:srgbClr val="FF0000"/>
              </a:solidFill>
            </a:endParaRPr>
          </a:p>
        </p:txBody>
      </p:sp>
      <p:sp>
        <p:nvSpPr>
          <p:cNvPr id="5" name="Text Placeholder 4">
            <a:extLst>
              <a:ext uri="{FF2B5EF4-FFF2-40B4-BE49-F238E27FC236}">
                <a16:creationId xmlns:a16="http://schemas.microsoft.com/office/drawing/2014/main" id="{40763E5F-A565-4668-AA31-919009F19E5C}"/>
              </a:ext>
            </a:extLst>
          </p:cNvPr>
          <p:cNvSpPr>
            <a:spLocks noGrp="1"/>
          </p:cNvSpPr>
          <p:nvPr>
            <p:ph type="body" idx="1"/>
          </p:nvPr>
        </p:nvSpPr>
        <p:spPr/>
        <p:txBody>
          <a:bodyPr/>
          <a:lstStyle/>
          <a:p>
            <a:r>
              <a:rPr lang="en-US" dirty="0">
                <a:solidFill>
                  <a:srgbClr val="FF0000"/>
                </a:solidFill>
              </a:rPr>
              <a:t>	</a:t>
            </a:r>
            <a:r>
              <a:rPr lang="en-US" sz="1800" dirty="0">
                <a:solidFill>
                  <a:srgbClr val="FF0000"/>
                </a:solidFill>
              </a:rPr>
              <a:t>Revenue receipts</a:t>
            </a:r>
            <a:endParaRPr lang="en-US" sz="1800" dirty="0"/>
          </a:p>
        </p:txBody>
      </p:sp>
      <p:sp>
        <p:nvSpPr>
          <p:cNvPr id="3" name="Content Placeholder 2">
            <a:extLst>
              <a:ext uri="{FF2B5EF4-FFF2-40B4-BE49-F238E27FC236}">
                <a16:creationId xmlns:a16="http://schemas.microsoft.com/office/drawing/2014/main" id="{FF1E8D71-4E63-498A-B32B-E7BDD233DEB9}"/>
              </a:ext>
            </a:extLst>
          </p:cNvPr>
          <p:cNvSpPr>
            <a:spLocks noGrp="1"/>
          </p:cNvSpPr>
          <p:nvPr>
            <p:ph sz="half" idx="2"/>
          </p:nvPr>
        </p:nvSpPr>
        <p:spPr/>
        <p:txBody>
          <a:bodyPr>
            <a:normAutofit/>
          </a:bodyPr>
          <a:lstStyle/>
          <a:p>
            <a:pPr marL="514350" indent="-514350">
              <a:lnSpc>
                <a:spcPct val="200000"/>
              </a:lnSpc>
              <a:buFont typeface="+mj-lt"/>
              <a:buAutoNum type="arabicPeriod"/>
            </a:pPr>
            <a:r>
              <a:rPr lang="en-US" sz="1400" dirty="0"/>
              <a:t>They neither create any liability nor reduce any asset of the government.</a:t>
            </a:r>
          </a:p>
          <a:p>
            <a:pPr marL="514350" indent="-514350">
              <a:lnSpc>
                <a:spcPct val="200000"/>
              </a:lnSpc>
              <a:buFont typeface="+mj-lt"/>
              <a:buAutoNum type="arabicPeriod"/>
            </a:pPr>
            <a:r>
              <a:rPr lang="en-US" sz="1400" dirty="0"/>
              <a:t>They are regular and recurring in nature.</a:t>
            </a:r>
          </a:p>
          <a:p>
            <a:pPr marL="514350" indent="-514350">
              <a:lnSpc>
                <a:spcPct val="200000"/>
              </a:lnSpc>
              <a:buFont typeface="+mj-lt"/>
              <a:buAutoNum type="arabicPeriod"/>
            </a:pPr>
            <a:r>
              <a:rPr lang="en-US" sz="1400" dirty="0"/>
              <a:t>There is no future obligation to return the amount.</a:t>
            </a:r>
          </a:p>
          <a:p>
            <a:pPr marL="514350" indent="-514350">
              <a:lnSpc>
                <a:spcPct val="200000"/>
              </a:lnSpc>
              <a:buFont typeface="+mj-lt"/>
              <a:buAutoNum type="arabicPeriod"/>
            </a:pPr>
            <a:r>
              <a:rPr lang="en-US" sz="1400" dirty="0"/>
              <a:t>Tax revenue(Income tax, GST)and non tax revenue (interest, fee)</a:t>
            </a:r>
          </a:p>
        </p:txBody>
      </p:sp>
      <p:sp>
        <p:nvSpPr>
          <p:cNvPr id="6" name="Text Placeholder 5">
            <a:extLst>
              <a:ext uri="{FF2B5EF4-FFF2-40B4-BE49-F238E27FC236}">
                <a16:creationId xmlns:a16="http://schemas.microsoft.com/office/drawing/2014/main" id="{74A93341-C754-4142-8BB9-84DE2F41521E}"/>
              </a:ext>
            </a:extLst>
          </p:cNvPr>
          <p:cNvSpPr>
            <a:spLocks noGrp="1"/>
          </p:cNvSpPr>
          <p:nvPr>
            <p:ph type="body" sz="quarter" idx="3"/>
          </p:nvPr>
        </p:nvSpPr>
        <p:spPr/>
        <p:txBody>
          <a:bodyPr/>
          <a:lstStyle/>
          <a:p>
            <a:r>
              <a:rPr lang="en-US" dirty="0">
                <a:solidFill>
                  <a:srgbClr val="FF0000"/>
                </a:solidFill>
              </a:rPr>
              <a:t>	</a:t>
            </a:r>
            <a:r>
              <a:rPr lang="en-US" sz="1800" dirty="0">
                <a:solidFill>
                  <a:srgbClr val="FF0000"/>
                </a:solidFill>
              </a:rPr>
              <a:t>Capital receipts</a:t>
            </a:r>
            <a:endParaRPr lang="en-US" sz="1800" dirty="0"/>
          </a:p>
        </p:txBody>
      </p:sp>
      <p:sp>
        <p:nvSpPr>
          <p:cNvPr id="7" name="Content Placeholder 6">
            <a:extLst>
              <a:ext uri="{FF2B5EF4-FFF2-40B4-BE49-F238E27FC236}">
                <a16:creationId xmlns:a16="http://schemas.microsoft.com/office/drawing/2014/main" id="{05EB8F01-D61F-484D-BBDD-52D87D796AB7}"/>
              </a:ext>
            </a:extLst>
          </p:cNvPr>
          <p:cNvSpPr>
            <a:spLocks noGrp="1"/>
          </p:cNvSpPr>
          <p:nvPr>
            <p:ph sz="quarter" idx="4"/>
          </p:nvPr>
        </p:nvSpPr>
        <p:spPr/>
        <p:txBody>
          <a:bodyPr>
            <a:normAutofit/>
          </a:bodyPr>
          <a:lstStyle/>
          <a:p>
            <a:pPr marL="514350" indent="-514350">
              <a:lnSpc>
                <a:spcPct val="200000"/>
              </a:lnSpc>
              <a:buFont typeface="+mj-lt"/>
              <a:buAutoNum type="arabicPeriod"/>
            </a:pPr>
            <a:r>
              <a:rPr lang="en-US" sz="1400" dirty="0"/>
              <a:t>They either create any liability or reduce any asset of the government.</a:t>
            </a:r>
          </a:p>
          <a:p>
            <a:pPr marL="514350" indent="-514350">
              <a:lnSpc>
                <a:spcPct val="200000"/>
              </a:lnSpc>
              <a:buFont typeface="+mj-lt"/>
              <a:buAutoNum type="arabicPeriod"/>
            </a:pPr>
            <a:r>
              <a:rPr lang="en-US" sz="1400" dirty="0"/>
              <a:t>They are irregular and non-recurring in nature.</a:t>
            </a:r>
          </a:p>
          <a:p>
            <a:pPr marL="514350" indent="-514350">
              <a:lnSpc>
                <a:spcPct val="200000"/>
              </a:lnSpc>
              <a:buFont typeface="+mj-lt"/>
              <a:buAutoNum type="arabicPeriod"/>
            </a:pPr>
            <a:r>
              <a:rPr lang="en-US" sz="1400" dirty="0"/>
              <a:t>In case of certain capital receipts(like borrowing</a:t>
            </a:r>
            <a:br>
              <a:rPr lang="en-US" sz="1400" dirty="0"/>
            </a:br>
            <a:r>
              <a:rPr lang="en-US" sz="1400" dirty="0"/>
              <a:t>),there is future obligation to return the amount along with interest.</a:t>
            </a:r>
          </a:p>
          <a:p>
            <a:pPr marL="514350" indent="-514350">
              <a:lnSpc>
                <a:spcPct val="200000"/>
              </a:lnSpc>
              <a:buFont typeface="+mj-lt"/>
              <a:buAutoNum type="arabicPeriod"/>
            </a:pPr>
            <a:r>
              <a:rPr lang="en-US" sz="1400" dirty="0"/>
              <a:t>Borrowing ,disinvestment.</a:t>
            </a:r>
          </a:p>
        </p:txBody>
      </p:sp>
    </p:spTree>
    <p:extLst>
      <p:ext uri="{BB962C8B-B14F-4D97-AF65-F5344CB8AC3E}">
        <p14:creationId xmlns:p14="http://schemas.microsoft.com/office/powerpoint/2010/main" val="2365713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4D433-6CEC-4EB2-AD54-C3E43EA5A715}"/>
              </a:ext>
            </a:extLst>
          </p:cNvPr>
          <p:cNvSpPr>
            <a:spLocks noGrp="1"/>
          </p:cNvSpPr>
          <p:nvPr>
            <p:ph type="title"/>
          </p:nvPr>
        </p:nvSpPr>
        <p:spPr/>
        <p:txBody>
          <a:bodyPr>
            <a:normAutofit/>
          </a:bodyPr>
          <a:lstStyle/>
          <a:p>
            <a:r>
              <a:rPr lang="en-US" sz="2200" dirty="0">
                <a:solidFill>
                  <a:srgbClr val="FF0000"/>
                </a:solidFill>
              </a:rPr>
              <a:t>		COMPARISON BETWEEN REVENUE EXPENDITURE AND CAPITAL 							EXPENDITURE</a:t>
            </a:r>
          </a:p>
        </p:txBody>
      </p:sp>
      <p:graphicFrame>
        <p:nvGraphicFramePr>
          <p:cNvPr id="4" name="Table 4">
            <a:extLst>
              <a:ext uri="{FF2B5EF4-FFF2-40B4-BE49-F238E27FC236}">
                <a16:creationId xmlns:a16="http://schemas.microsoft.com/office/drawing/2014/main" id="{7F218955-AE99-44F1-9952-86E40F2BF15C}"/>
              </a:ext>
            </a:extLst>
          </p:cNvPr>
          <p:cNvGraphicFramePr>
            <a:graphicFrameLocks noGrp="1"/>
          </p:cNvGraphicFramePr>
          <p:nvPr>
            <p:ph idx="1"/>
            <p:extLst>
              <p:ext uri="{D42A27DB-BD31-4B8C-83A1-F6EECF244321}">
                <p14:modId xmlns:p14="http://schemas.microsoft.com/office/powerpoint/2010/main" val="1216098546"/>
              </p:ext>
            </p:extLst>
          </p:nvPr>
        </p:nvGraphicFramePr>
        <p:xfrm>
          <a:off x="1146517" y="1842455"/>
          <a:ext cx="9820206" cy="3205480"/>
        </p:xfrm>
        <a:graphic>
          <a:graphicData uri="http://schemas.openxmlformats.org/drawingml/2006/table">
            <a:tbl>
              <a:tblPr firstRow="1" bandRow="1">
                <a:tableStyleId>{5C22544A-7EE6-4342-B048-85BDC9FD1C3A}</a:tableStyleId>
              </a:tblPr>
              <a:tblGrid>
                <a:gridCol w="4562406">
                  <a:extLst>
                    <a:ext uri="{9D8B030D-6E8A-4147-A177-3AD203B41FA5}">
                      <a16:colId xmlns:a16="http://schemas.microsoft.com/office/drawing/2014/main" val="2744010544"/>
                    </a:ext>
                  </a:extLst>
                </a:gridCol>
                <a:gridCol w="5257800">
                  <a:extLst>
                    <a:ext uri="{9D8B030D-6E8A-4147-A177-3AD203B41FA5}">
                      <a16:colId xmlns:a16="http://schemas.microsoft.com/office/drawing/2014/main" val="421460151"/>
                    </a:ext>
                  </a:extLst>
                </a:gridCol>
              </a:tblGrid>
              <a:tr h="370840">
                <a:tc>
                  <a:txBody>
                    <a:bodyPr/>
                    <a:lstStyle/>
                    <a:p>
                      <a:r>
                        <a:rPr lang="en-US" dirty="0"/>
                        <a:t>Revenue Expenditure</a:t>
                      </a:r>
                    </a:p>
                  </a:txBody>
                  <a:tcPr/>
                </a:tc>
                <a:tc>
                  <a:txBody>
                    <a:bodyPr/>
                    <a:lstStyle/>
                    <a:p>
                      <a:r>
                        <a:rPr lang="en-US" dirty="0"/>
                        <a:t>Capital expenditure</a:t>
                      </a:r>
                    </a:p>
                  </a:txBody>
                  <a:tcPr/>
                </a:tc>
                <a:extLst>
                  <a:ext uri="{0D108BD9-81ED-4DB2-BD59-A6C34878D82A}">
                    <a16:rowId xmlns:a16="http://schemas.microsoft.com/office/drawing/2014/main" val="4252778962"/>
                  </a:ext>
                </a:extLst>
              </a:tr>
              <a:tr h="370840">
                <a:tc>
                  <a:txBody>
                    <a:bodyPr/>
                    <a:lstStyle/>
                    <a:p>
                      <a:r>
                        <a:rPr lang="en-US" dirty="0"/>
                        <a:t>It neither create any asset nor reduces any liability of the government.</a:t>
                      </a:r>
                    </a:p>
                  </a:txBody>
                  <a:tcPr/>
                </a:tc>
                <a:tc>
                  <a:txBody>
                    <a:bodyPr/>
                    <a:lstStyle/>
                    <a:p>
                      <a:r>
                        <a:rPr lang="en-US" dirty="0"/>
                        <a:t>Capital expenditure either creates an asset or reduces a liability of the government.</a:t>
                      </a:r>
                    </a:p>
                  </a:txBody>
                  <a:tcPr/>
                </a:tc>
                <a:extLst>
                  <a:ext uri="{0D108BD9-81ED-4DB2-BD59-A6C34878D82A}">
                    <a16:rowId xmlns:a16="http://schemas.microsoft.com/office/drawing/2014/main" val="181837273"/>
                  </a:ext>
                </a:extLst>
              </a:tr>
              <a:tr h="370840">
                <a:tc>
                  <a:txBody>
                    <a:bodyPr/>
                    <a:lstStyle/>
                    <a:p>
                      <a:r>
                        <a:rPr lang="en-US" dirty="0"/>
                        <a:t>It is incurred for normal running of government departments and provision of various services.</a:t>
                      </a:r>
                    </a:p>
                  </a:txBody>
                  <a:tcPr/>
                </a:tc>
                <a:tc>
                  <a:txBody>
                    <a:bodyPr/>
                    <a:lstStyle/>
                    <a:p>
                      <a:r>
                        <a:rPr lang="en-US" dirty="0"/>
                        <a:t>It is incurred mainly for acquisition of assets and granting of loans and advances.</a:t>
                      </a:r>
                    </a:p>
                  </a:txBody>
                  <a:tcPr/>
                </a:tc>
                <a:extLst>
                  <a:ext uri="{0D108BD9-81ED-4DB2-BD59-A6C34878D82A}">
                    <a16:rowId xmlns:a16="http://schemas.microsoft.com/office/drawing/2014/main" val="648888825"/>
                  </a:ext>
                </a:extLst>
              </a:tr>
              <a:tr h="370840">
                <a:tc>
                  <a:txBody>
                    <a:bodyPr/>
                    <a:lstStyle/>
                    <a:p>
                      <a:r>
                        <a:rPr lang="en-US" dirty="0"/>
                        <a:t>It is recurring in nature as such expenditure is spent by government on day to day activities. </a:t>
                      </a:r>
                    </a:p>
                  </a:txBody>
                  <a:tcPr/>
                </a:tc>
                <a:tc>
                  <a:txBody>
                    <a:bodyPr/>
                    <a:lstStyle/>
                    <a:p>
                      <a:r>
                        <a:rPr lang="en-US" dirty="0"/>
                        <a:t>It is non recurring in nature.</a:t>
                      </a:r>
                    </a:p>
                  </a:txBody>
                  <a:tcPr/>
                </a:tc>
                <a:extLst>
                  <a:ext uri="{0D108BD9-81ED-4DB2-BD59-A6C34878D82A}">
                    <a16:rowId xmlns:a16="http://schemas.microsoft.com/office/drawing/2014/main" val="4248506458"/>
                  </a:ext>
                </a:extLst>
              </a:tr>
              <a:tr h="370840">
                <a:tc>
                  <a:txBody>
                    <a:bodyPr/>
                    <a:lstStyle/>
                    <a:p>
                      <a:r>
                        <a:rPr lang="en-US" dirty="0"/>
                        <a:t>Salary, pension, interest ,etc.</a:t>
                      </a:r>
                    </a:p>
                  </a:txBody>
                  <a:tcPr/>
                </a:tc>
                <a:tc>
                  <a:txBody>
                    <a:bodyPr/>
                    <a:lstStyle/>
                    <a:p>
                      <a:r>
                        <a:rPr lang="en-US" dirty="0"/>
                        <a:t>Repayment of borrowing; Expenditure on acquisition of capital asset , etc.</a:t>
                      </a:r>
                    </a:p>
                  </a:txBody>
                  <a:tcPr/>
                </a:tc>
                <a:extLst>
                  <a:ext uri="{0D108BD9-81ED-4DB2-BD59-A6C34878D82A}">
                    <a16:rowId xmlns:a16="http://schemas.microsoft.com/office/drawing/2014/main" val="4080082513"/>
                  </a:ext>
                </a:extLst>
              </a:tr>
            </a:tbl>
          </a:graphicData>
        </a:graphic>
      </p:graphicFrame>
    </p:spTree>
    <p:extLst>
      <p:ext uri="{BB962C8B-B14F-4D97-AF65-F5344CB8AC3E}">
        <p14:creationId xmlns:p14="http://schemas.microsoft.com/office/powerpoint/2010/main" val="1703001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DF098-0149-4FD9-AF7C-E7A8EF224F75}"/>
              </a:ext>
            </a:extLst>
          </p:cNvPr>
          <p:cNvSpPr>
            <a:spLocks noGrp="1"/>
          </p:cNvSpPr>
          <p:nvPr>
            <p:ph type="title"/>
          </p:nvPr>
        </p:nvSpPr>
        <p:spPr/>
        <p:txBody>
          <a:bodyPr>
            <a:normAutofit/>
          </a:bodyPr>
          <a:lstStyle/>
          <a:p>
            <a:r>
              <a:rPr lang="en-US" sz="2200" dirty="0">
                <a:solidFill>
                  <a:srgbClr val="FF0000"/>
                </a:solidFill>
              </a:rPr>
              <a:t>			MEASURES OF GOVERNMENT DEFICIT</a:t>
            </a:r>
          </a:p>
        </p:txBody>
      </p:sp>
      <p:sp>
        <p:nvSpPr>
          <p:cNvPr id="3" name="Content Placeholder 2">
            <a:extLst>
              <a:ext uri="{FF2B5EF4-FFF2-40B4-BE49-F238E27FC236}">
                <a16:creationId xmlns:a16="http://schemas.microsoft.com/office/drawing/2014/main" id="{64B36951-F684-465E-BAD0-26FAB5B551C2}"/>
              </a:ext>
            </a:extLst>
          </p:cNvPr>
          <p:cNvSpPr>
            <a:spLocks noGrp="1"/>
          </p:cNvSpPr>
          <p:nvPr>
            <p:ph idx="1"/>
          </p:nvPr>
        </p:nvSpPr>
        <p:spPr/>
        <p:txBody>
          <a:bodyPr/>
          <a:lstStyle/>
          <a:p>
            <a:pPr marL="0" indent="0">
              <a:lnSpc>
                <a:spcPct val="300000"/>
              </a:lnSpc>
              <a:buNone/>
            </a:pPr>
            <a:r>
              <a:rPr lang="en-US" sz="1400" dirty="0"/>
              <a:t>Budgetary deficit is defined as the excess of total estimated expenditure over total estimated revenue. It is of three types: </a:t>
            </a:r>
            <a:r>
              <a:rPr lang="en-US" sz="1400" dirty="0" err="1"/>
              <a:t>i</a:t>
            </a:r>
            <a:r>
              <a:rPr lang="en-US" sz="1400" dirty="0"/>
              <a:t>)revenue deficit : it refers to Excess of revenue expenditure over revenue receipts during the given fiscal year.</a:t>
            </a:r>
          </a:p>
          <a:p>
            <a:pPr marL="0" indent="0">
              <a:lnSpc>
                <a:spcPct val="300000"/>
              </a:lnSpc>
              <a:buNone/>
            </a:pPr>
            <a:r>
              <a:rPr lang="en-US" sz="1400" dirty="0"/>
              <a:t>ii) fiscal deficit : it refers to the excess of total expenditure over total receipts excluding borrowing during a given fiscal year.</a:t>
            </a:r>
          </a:p>
          <a:p>
            <a:pPr marL="0" indent="0">
              <a:lnSpc>
                <a:spcPct val="300000"/>
              </a:lnSpc>
              <a:buNone/>
            </a:pPr>
            <a:r>
              <a:rPr lang="en-US" sz="1400" dirty="0"/>
              <a:t>iii) primary deficit: it refers to the difference between fiscal deficit of the current year and interest payments on the previous borrowing.</a:t>
            </a:r>
          </a:p>
          <a:p>
            <a:pPr marL="0" indent="0">
              <a:buNone/>
            </a:pPr>
            <a:endParaRPr lang="en-US" dirty="0"/>
          </a:p>
        </p:txBody>
      </p:sp>
    </p:spTree>
    <p:extLst>
      <p:ext uri="{BB962C8B-B14F-4D97-AF65-F5344CB8AC3E}">
        <p14:creationId xmlns:p14="http://schemas.microsoft.com/office/powerpoint/2010/main" val="1238894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2806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D0D41-ED89-46F2-9BE4-D66DE7F1EAE4}"/>
              </a:ext>
            </a:extLst>
          </p:cNvPr>
          <p:cNvSpPr>
            <a:spLocks noGrp="1"/>
          </p:cNvSpPr>
          <p:nvPr>
            <p:ph type="title"/>
          </p:nvPr>
        </p:nvSpPr>
        <p:spPr/>
        <p:txBody>
          <a:bodyPr>
            <a:normAutofit/>
          </a:bodyPr>
          <a:lstStyle/>
          <a:p>
            <a:r>
              <a:rPr lang="en-US" sz="2200" dirty="0">
                <a:solidFill>
                  <a:srgbClr val="FF0000"/>
                </a:solidFill>
              </a:rPr>
              <a:t>			MEANING OF GOVERNMENT BUDGET</a:t>
            </a:r>
          </a:p>
        </p:txBody>
      </p:sp>
      <p:sp>
        <p:nvSpPr>
          <p:cNvPr id="3" name="Content Placeholder 2">
            <a:extLst>
              <a:ext uri="{FF2B5EF4-FFF2-40B4-BE49-F238E27FC236}">
                <a16:creationId xmlns:a16="http://schemas.microsoft.com/office/drawing/2014/main" id="{02145316-FFBB-49DE-90FF-30428EF17501}"/>
              </a:ext>
            </a:extLst>
          </p:cNvPr>
          <p:cNvSpPr>
            <a:spLocks noGrp="1"/>
          </p:cNvSpPr>
          <p:nvPr>
            <p:ph idx="1"/>
          </p:nvPr>
        </p:nvSpPr>
        <p:spPr/>
        <p:txBody>
          <a:bodyPr>
            <a:normAutofit lnSpcReduction="10000"/>
          </a:bodyPr>
          <a:lstStyle/>
          <a:p>
            <a:pPr marL="0" indent="0">
              <a:lnSpc>
                <a:spcPct val="200000"/>
              </a:lnSpc>
              <a:buNone/>
            </a:pPr>
            <a:r>
              <a:rPr lang="en-US" sz="1500" dirty="0"/>
              <a:t>Government budget is an annual statement showing item wise estimates of receipts and expenditures during a fiscal year. Fiscal year is taken from 1st April to 31st March .</a:t>
            </a:r>
          </a:p>
          <a:p>
            <a:pPr marL="0" indent="0">
              <a:lnSpc>
                <a:spcPct val="200000"/>
              </a:lnSpc>
              <a:buNone/>
            </a:pPr>
            <a:r>
              <a:rPr lang="en-US" sz="1500" dirty="0"/>
              <a:t>Important points of government budget</a:t>
            </a:r>
          </a:p>
          <a:p>
            <a:pPr marL="0" indent="0">
              <a:lnSpc>
                <a:spcPct val="200000"/>
              </a:lnSpc>
              <a:buNone/>
            </a:pPr>
            <a:r>
              <a:rPr lang="en-US" sz="1500" dirty="0"/>
              <a:t>1. Budget is prepared by government of all levels Central Government State Government and local governments prepares its respective annual budget. Budget prepared by central government is known as Union budget.</a:t>
            </a:r>
          </a:p>
          <a:p>
            <a:pPr marL="0" indent="0">
              <a:lnSpc>
                <a:spcPct val="200000"/>
              </a:lnSpc>
              <a:buNone/>
            </a:pPr>
            <a:r>
              <a:rPr lang="en-US" sz="1500" dirty="0"/>
              <a:t>2. Estimated expenditure and receipts are planned as per the objectives of the government.</a:t>
            </a:r>
          </a:p>
          <a:p>
            <a:pPr marL="0" indent="0">
              <a:lnSpc>
                <a:spcPct val="200000"/>
              </a:lnSpc>
              <a:buNone/>
            </a:pPr>
            <a:r>
              <a:rPr lang="en-US" sz="1500" dirty="0"/>
              <a:t>3. Budget is presented in the Parliament , the President may direct.</a:t>
            </a:r>
          </a:p>
          <a:p>
            <a:pPr marL="0" indent="0">
              <a:lnSpc>
                <a:spcPct val="200000"/>
              </a:lnSpc>
              <a:buNone/>
            </a:pPr>
            <a:r>
              <a:rPr lang="en-US" sz="1500" dirty="0"/>
              <a:t>4. It is required to be approved by the Parliament before it can be implemented.</a:t>
            </a:r>
          </a:p>
          <a:p>
            <a:endParaRPr lang="en-US" dirty="0"/>
          </a:p>
        </p:txBody>
      </p:sp>
    </p:spTree>
    <p:extLst>
      <p:ext uri="{BB962C8B-B14F-4D97-AF65-F5344CB8AC3E}">
        <p14:creationId xmlns:p14="http://schemas.microsoft.com/office/powerpoint/2010/main" val="24718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51645-E4B0-46E9-9A72-F0D205B175D2}"/>
              </a:ext>
            </a:extLst>
          </p:cNvPr>
          <p:cNvSpPr>
            <a:spLocks noGrp="1"/>
          </p:cNvSpPr>
          <p:nvPr>
            <p:ph type="title"/>
          </p:nvPr>
        </p:nvSpPr>
        <p:spPr/>
        <p:txBody>
          <a:bodyPr>
            <a:normAutofit/>
          </a:bodyPr>
          <a:lstStyle/>
          <a:p>
            <a:r>
              <a:rPr lang="en-US" sz="2200" dirty="0">
                <a:solidFill>
                  <a:srgbClr val="FF0000"/>
                </a:solidFill>
              </a:rPr>
              <a:t>			OBJECTIVES OF GOVERNMENT BUDGET</a:t>
            </a:r>
          </a:p>
        </p:txBody>
      </p:sp>
      <p:sp>
        <p:nvSpPr>
          <p:cNvPr id="3" name="Content Placeholder 2">
            <a:extLst>
              <a:ext uri="{FF2B5EF4-FFF2-40B4-BE49-F238E27FC236}">
                <a16:creationId xmlns:a16="http://schemas.microsoft.com/office/drawing/2014/main" id="{19684C5A-B66D-43D3-A42F-35959B33F838}"/>
              </a:ext>
            </a:extLst>
          </p:cNvPr>
          <p:cNvSpPr>
            <a:spLocks noGrp="1"/>
          </p:cNvSpPr>
          <p:nvPr>
            <p:ph idx="1"/>
          </p:nvPr>
        </p:nvSpPr>
        <p:spPr/>
        <p:txBody>
          <a:bodyPr>
            <a:normAutofit lnSpcReduction="10000"/>
          </a:bodyPr>
          <a:lstStyle/>
          <a:p>
            <a:pPr marL="0" indent="0">
              <a:lnSpc>
                <a:spcPct val="150000"/>
              </a:lnSpc>
              <a:buNone/>
            </a:pPr>
            <a:r>
              <a:rPr lang="en-US" sz="1400" dirty="0"/>
              <a:t>1. Reallocation of resources</a:t>
            </a:r>
          </a:p>
          <a:p>
            <a:pPr marL="0" indent="0">
              <a:lnSpc>
                <a:spcPct val="150000"/>
              </a:lnSpc>
              <a:buNone/>
            </a:pPr>
            <a:r>
              <a:rPr lang="en-US" sz="1400" dirty="0"/>
              <a:t>       </a:t>
            </a:r>
            <a:r>
              <a:rPr lang="en-US" sz="1400" dirty="0" err="1"/>
              <a:t>i</a:t>
            </a:r>
            <a:r>
              <a:rPr lang="en-US" sz="1400" dirty="0"/>
              <a:t>. Tax concession or subsidies</a:t>
            </a:r>
          </a:p>
          <a:p>
            <a:pPr marL="0" indent="0">
              <a:lnSpc>
                <a:spcPct val="150000"/>
              </a:lnSpc>
              <a:buNone/>
            </a:pPr>
            <a:r>
              <a:rPr lang="en-US" sz="1400" dirty="0"/>
              <a:t>       ii. Directly producing goods and services.</a:t>
            </a:r>
          </a:p>
          <a:p>
            <a:pPr marL="0" indent="0">
              <a:lnSpc>
                <a:spcPct val="150000"/>
              </a:lnSpc>
              <a:buNone/>
            </a:pPr>
            <a:r>
              <a:rPr lang="en-US" sz="1400" dirty="0"/>
              <a:t>2. Reducing inequalities in income and wealth: government aims to influence distribution of income by imposing taxes on the rich and spending more on the Welfare of the poor.</a:t>
            </a:r>
          </a:p>
          <a:p>
            <a:pPr marL="0" indent="0">
              <a:lnSpc>
                <a:spcPct val="150000"/>
              </a:lnSpc>
              <a:buNone/>
            </a:pPr>
            <a:r>
              <a:rPr lang="en-US" sz="1400" dirty="0"/>
              <a:t>3. Economic stability: this means absence of large-scale fluctuation in prices .Such fluctuation create uncertainties in the economy. Government can exercise control over these fluctuations through taxes and expenditure.</a:t>
            </a:r>
          </a:p>
          <a:p>
            <a:pPr marL="0" indent="0">
              <a:lnSpc>
                <a:spcPct val="150000"/>
              </a:lnSpc>
              <a:buNone/>
            </a:pPr>
            <a:r>
              <a:rPr lang="en-US" sz="1400" dirty="0"/>
              <a:t>4. Management of public Enterprises.: budget is prepared with the objective of making where is provision for managing Such Enterprises and providing them financial help.</a:t>
            </a:r>
          </a:p>
          <a:p>
            <a:pPr marL="0" indent="0">
              <a:lnSpc>
                <a:spcPct val="150000"/>
              </a:lnSpc>
              <a:buNone/>
            </a:pPr>
            <a:r>
              <a:rPr lang="en-US" sz="1400" dirty="0"/>
              <a:t>5. Economic growth: it implies a sustainable increase in the real GDP of an economy that is an increase in volume of goods and services produced in an economy.</a:t>
            </a:r>
          </a:p>
          <a:p>
            <a:endParaRPr lang="en-US" dirty="0"/>
          </a:p>
        </p:txBody>
      </p:sp>
    </p:spTree>
    <p:extLst>
      <p:ext uri="{BB962C8B-B14F-4D97-AF65-F5344CB8AC3E}">
        <p14:creationId xmlns:p14="http://schemas.microsoft.com/office/powerpoint/2010/main" val="726155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609FD-0096-4BC5-9304-6F692C6E01EA}"/>
              </a:ext>
            </a:extLst>
          </p:cNvPr>
          <p:cNvSpPr>
            <a:spLocks noGrp="1"/>
          </p:cNvSpPr>
          <p:nvPr>
            <p:ph type="title"/>
          </p:nvPr>
        </p:nvSpPr>
        <p:spPr/>
        <p:txBody>
          <a:bodyPr>
            <a:normAutofit/>
          </a:bodyPr>
          <a:lstStyle/>
          <a:p>
            <a:r>
              <a:rPr lang="en-US" sz="2200" dirty="0">
                <a:solidFill>
                  <a:srgbClr val="FF0000"/>
                </a:solidFill>
              </a:rPr>
              <a:t>				COMPONENTS OF BUDGET</a:t>
            </a:r>
          </a:p>
        </p:txBody>
      </p:sp>
      <p:sp>
        <p:nvSpPr>
          <p:cNvPr id="3" name="Content Placeholder 2">
            <a:extLst>
              <a:ext uri="{FF2B5EF4-FFF2-40B4-BE49-F238E27FC236}">
                <a16:creationId xmlns:a16="http://schemas.microsoft.com/office/drawing/2014/main" id="{9FC804E4-D097-4BC9-AE27-407EB99012A5}"/>
              </a:ext>
            </a:extLst>
          </p:cNvPr>
          <p:cNvSpPr>
            <a:spLocks noGrp="1"/>
          </p:cNvSpPr>
          <p:nvPr>
            <p:ph idx="1"/>
          </p:nvPr>
        </p:nvSpPr>
        <p:spPr/>
        <p:txBody>
          <a:bodyPr/>
          <a:lstStyle/>
          <a:p>
            <a:pPr>
              <a:lnSpc>
                <a:spcPct val="300000"/>
              </a:lnSpc>
            </a:pPr>
            <a:r>
              <a:rPr lang="en-US" sz="1400" dirty="0"/>
              <a:t>1. Revenue budget: it has two parts revenue receipts and revenue expenditure</a:t>
            </a:r>
          </a:p>
          <a:p>
            <a:pPr>
              <a:lnSpc>
                <a:spcPct val="300000"/>
              </a:lnSpc>
            </a:pPr>
            <a:r>
              <a:rPr lang="en-US" sz="1400" dirty="0"/>
              <a:t>2. Capital budget it consists of capital receipts and capital expenditures.</a:t>
            </a:r>
          </a:p>
          <a:p>
            <a:endParaRPr lang="en-US" dirty="0"/>
          </a:p>
        </p:txBody>
      </p:sp>
    </p:spTree>
    <p:extLst>
      <p:ext uri="{BB962C8B-B14F-4D97-AF65-F5344CB8AC3E}">
        <p14:creationId xmlns:p14="http://schemas.microsoft.com/office/powerpoint/2010/main" val="1080429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1F406-CBC0-4F73-9AE6-A5DFCBBC81B7}"/>
              </a:ext>
            </a:extLst>
          </p:cNvPr>
          <p:cNvSpPr>
            <a:spLocks noGrp="1"/>
          </p:cNvSpPr>
          <p:nvPr>
            <p:ph type="title"/>
          </p:nvPr>
        </p:nvSpPr>
        <p:spPr/>
        <p:txBody>
          <a:bodyPr>
            <a:normAutofit fontScale="90000"/>
          </a:bodyPr>
          <a:lstStyle/>
          <a:p>
            <a:br>
              <a:rPr lang="en-US" dirty="0"/>
            </a:br>
            <a:br>
              <a:rPr lang="en-US" dirty="0">
                <a:solidFill>
                  <a:srgbClr val="FF0000"/>
                </a:solidFill>
              </a:rPr>
            </a:br>
            <a:r>
              <a:rPr lang="en-US" dirty="0">
                <a:solidFill>
                  <a:srgbClr val="FF0000"/>
                </a:solidFill>
              </a:rPr>
              <a:t>		</a:t>
            </a:r>
            <a:r>
              <a:rPr lang="en-US" sz="2400" dirty="0">
                <a:solidFill>
                  <a:srgbClr val="FF0000"/>
                </a:solidFill>
              </a:rPr>
              <a:t>DIFFERENCE BETWEEN REVENUE BUDGET AND CAPITAL BUDGET</a:t>
            </a:r>
            <a:br>
              <a:rPr lang="en-US" dirty="0">
                <a:solidFill>
                  <a:srgbClr val="FF0000"/>
                </a:solidFill>
              </a:rPr>
            </a:br>
            <a:br>
              <a:rPr lang="en-US" dirty="0"/>
            </a:br>
            <a:endParaRPr lang="en-US" dirty="0"/>
          </a:p>
        </p:txBody>
      </p:sp>
      <p:sp>
        <p:nvSpPr>
          <p:cNvPr id="3" name="Content Placeholder 2">
            <a:extLst>
              <a:ext uri="{FF2B5EF4-FFF2-40B4-BE49-F238E27FC236}">
                <a16:creationId xmlns:a16="http://schemas.microsoft.com/office/drawing/2014/main" id="{D0672ED1-0688-46EF-AD3E-0F072098660E}"/>
              </a:ext>
            </a:extLst>
          </p:cNvPr>
          <p:cNvSpPr>
            <a:spLocks noGrp="1"/>
          </p:cNvSpPr>
          <p:nvPr>
            <p:ph idx="1"/>
          </p:nvPr>
        </p:nvSpPr>
        <p:spPr/>
        <p:txBody>
          <a:bodyPr/>
          <a:lstStyle/>
          <a:p>
            <a:pPr>
              <a:lnSpc>
                <a:spcPct val="250000"/>
              </a:lnSpc>
            </a:pPr>
            <a:r>
              <a:rPr lang="en-US" sz="1400" dirty="0"/>
              <a:t>Budget receipts: budget receipts refer to the estimated money receipts of the government from all sources during a given fiscal year.</a:t>
            </a:r>
          </a:p>
          <a:p>
            <a:pPr>
              <a:lnSpc>
                <a:spcPct val="250000"/>
              </a:lnSpc>
            </a:pPr>
            <a:r>
              <a:rPr lang="en-US" sz="1400" dirty="0"/>
              <a:t>Revenue receipts refer to those assets which neither create any liability not cause any reduction in the Assets of the government.</a:t>
            </a:r>
          </a:p>
          <a:p>
            <a:pPr marL="0" indent="0">
              <a:buNone/>
            </a:pPr>
            <a:endParaRPr lang="en-US" dirty="0"/>
          </a:p>
        </p:txBody>
      </p:sp>
    </p:spTree>
    <p:extLst>
      <p:ext uri="{BB962C8B-B14F-4D97-AF65-F5344CB8AC3E}">
        <p14:creationId xmlns:p14="http://schemas.microsoft.com/office/powerpoint/2010/main" val="1290718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8DC49-500D-4377-98F7-75DADA3FE043}"/>
              </a:ext>
            </a:extLst>
          </p:cNvPr>
          <p:cNvSpPr>
            <a:spLocks noGrp="1"/>
          </p:cNvSpPr>
          <p:nvPr>
            <p:ph type="title"/>
          </p:nvPr>
        </p:nvSpPr>
        <p:spPr/>
        <p:txBody>
          <a:bodyPr>
            <a:normAutofit/>
          </a:bodyPr>
          <a:lstStyle/>
          <a:p>
            <a:r>
              <a:rPr lang="en-US" sz="2200" dirty="0">
                <a:solidFill>
                  <a:srgbClr val="FF0000"/>
                </a:solidFill>
              </a:rPr>
              <a:t>			TWO SOURCES OF REVENUE RECEIPTS</a:t>
            </a:r>
          </a:p>
        </p:txBody>
      </p:sp>
      <p:sp>
        <p:nvSpPr>
          <p:cNvPr id="3" name="Content Placeholder 2">
            <a:extLst>
              <a:ext uri="{FF2B5EF4-FFF2-40B4-BE49-F238E27FC236}">
                <a16:creationId xmlns:a16="http://schemas.microsoft.com/office/drawing/2014/main" id="{CECA949D-D0C6-433A-B910-6BCF4EA03123}"/>
              </a:ext>
            </a:extLst>
          </p:cNvPr>
          <p:cNvSpPr>
            <a:spLocks noGrp="1"/>
          </p:cNvSpPr>
          <p:nvPr>
            <p:ph idx="1"/>
          </p:nvPr>
        </p:nvSpPr>
        <p:spPr/>
        <p:txBody>
          <a:bodyPr/>
          <a:lstStyle/>
          <a:p>
            <a:pPr marL="0" indent="0">
              <a:lnSpc>
                <a:spcPct val="250000"/>
              </a:lnSpc>
              <a:buNone/>
            </a:pPr>
            <a:r>
              <a:rPr lang="en-US" sz="1400" dirty="0"/>
              <a:t>1. Tax revenue</a:t>
            </a:r>
          </a:p>
          <a:p>
            <a:pPr marL="0" indent="0">
              <a:lnSpc>
                <a:spcPct val="250000"/>
              </a:lnSpc>
              <a:buNone/>
            </a:pPr>
            <a:r>
              <a:rPr lang="en-US" sz="1400" dirty="0"/>
              <a:t>2. Non tax revenue</a:t>
            </a:r>
          </a:p>
          <a:p>
            <a:pPr marL="0" indent="0">
              <a:lnSpc>
                <a:spcPct val="250000"/>
              </a:lnSpc>
              <a:buNone/>
            </a:pPr>
            <a:r>
              <a:rPr lang="en-US" sz="1400" dirty="0"/>
              <a:t>Tax revenue: tax revenue refers to sum total of receipts from taxes and other duties imposed by the government.  Tax is a compulsory payment made by people and companies to the government without reference to any direct benefit in return. There are two aspects of taxes:</a:t>
            </a:r>
          </a:p>
          <a:p>
            <a:pPr marL="0" indent="0">
              <a:lnSpc>
                <a:spcPct val="250000"/>
              </a:lnSpc>
              <a:buNone/>
            </a:pPr>
            <a:r>
              <a:rPr lang="en-US" sz="1400" dirty="0"/>
              <a:t>  </a:t>
            </a:r>
            <a:r>
              <a:rPr lang="en-US" sz="1400" dirty="0" err="1"/>
              <a:t>i</a:t>
            </a:r>
            <a:r>
              <a:rPr lang="en-US" sz="1400" dirty="0"/>
              <a:t>. Direct taxes</a:t>
            </a:r>
          </a:p>
          <a:p>
            <a:pPr marL="0" indent="0">
              <a:lnSpc>
                <a:spcPct val="250000"/>
              </a:lnSpc>
              <a:buNone/>
            </a:pPr>
            <a:r>
              <a:rPr lang="en-US" sz="1400" dirty="0"/>
              <a:t>  ii. Indirect taxes</a:t>
            </a:r>
          </a:p>
          <a:p>
            <a:endParaRPr lang="en-US" dirty="0"/>
          </a:p>
        </p:txBody>
      </p:sp>
    </p:spTree>
    <p:extLst>
      <p:ext uri="{BB962C8B-B14F-4D97-AF65-F5344CB8AC3E}">
        <p14:creationId xmlns:p14="http://schemas.microsoft.com/office/powerpoint/2010/main" val="2576297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77B15-574A-40B2-9EF8-15CBE004C4D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2AA9870-7FA0-4A45-A6CD-90D8BB1469A8}"/>
              </a:ext>
            </a:extLst>
          </p:cNvPr>
          <p:cNvSpPr>
            <a:spLocks noGrp="1"/>
          </p:cNvSpPr>
          <p:nvPr>
            <p:ph idx="1"/>
          </p:nvPr>
        </p:nvSpPr>
        <p:spPr/>
        <p:txBody>
          <a:bodyPr>
            <a:normAutofit/>
          </a:bodyPr>
          <a:lstStyle/>
          <a:p>
            <a:pPr>
              <a:lnSpc>
                <a:spcPct val="250000"/>
              </a:lnSpc>
            </a:pPr>
            <a:r>
              <a:rPr lang="en-US" sz="1400" dirty="0"/>
              <a:t>Direct taxes</a:t>
            </a:r>
          </a:p>
          <a:p>
            <a:pPr>
              <a:lnSpc>
                <a:spcPct val="250000"/>
              </a:lnSpc>
            </a:pPr>
            <a:r>
              <a:rPr lang="en-US" sz="1400" dirty="0"/>
              <a:t>Direct taxes refer to taxes that are imposed on property and income of individual and companies and are paid directly by them to the government. For example Income Tax ,corporate tax interest tax ,wealth tax ,death duty, capital gains tax.</a:t>
            </a:r>
          </a:p>
          <a:p>
            <a:pPr>
              <a:lnSpc>
                <a:spcPct val="250000"/>
              </a:lnSpc>
            </a:pPr>
            <a:r>
              <a:rPr lang="en-US" sz="1400" dirty="0"/>
              <a:t>Indirect Taxes</a:t>
            </a:r>
          </a:p>
          <a:p>
            <a:pPr>
              <a:lnSpc>
                <a:spcPct val="250000"/>
              </a:lnSpc>
            </a:pPr>
            <a:r>
              <a:rPr lang="en-US" sz="1400" dirty="0"/>
              <a:t>Indirect taxes refer to those taxes which affect the income and property of individual and companies through their consumption expenditure. For example taxes imposed on goods and services.</a:t>
            </a:r>
          </a:p>
          <a:p>
            <a:pPr marL="0" indent="0">
              <a:buNone/>
            </a:pPr>
            <a:endParaRPr lang="en-US" dirty="0"/>
          </a:p>
        </p:txBody>
      </p:sp>
    </p:spTree>
    <p:extLst>
      <p:ext uri="{BB962C8B-B14F-4D97-AF65-F5344CB8AC3E}">
        <p14:creationId xmlns:p14="http://schemas.microsoft.com/office/powerpoint/2010/main" val="2792618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B2115-54DA-4452-B78F-DB71DCDF84EA}"/>
              </a:ext>
            </a:extLst>
          </p:cNvPr>
          <p:cNvSpPr>
            <a:spLocks noGrp="1"/>
          </p:cNvSpPr>
          <p:nvPr>
            <p:ph type="title"/>
          </p:nvPr>
        </p:nvSpPr>
        <p:spPr/>
        <p:txBody>
          <a:bodyPr>
            <a:normAutofit fontScale="90000"/>
          </a:bodyPr>
          <a:lstStyle/>
          <a:p>
            <a:br>
              <a:rPr lang="en-US" dirty="0"/>
            </a:br>
            <a:br>
              <a:rPr lang="en-US" dirty="0"/>
            </a:br>
            <a:r>
              <a:rPr lang="en-US" dirty="0"/>
              <a:t>			</a:t>
            </a:r>
            <a:r>
              <a:rPr lang="en-US" sz="2400" dirty="0">
                <a:solidFill>
                  <a:srgbClr val="FF0000"/>
                </a:solidFill>
              </a:rPr>
              <a:t>Difference between direct and indirect taxes </a:t>
            </a:r>
            <a:br>
              <a:rPr lang="en-US" sz="2400" dirty="0"/>
            </a:br>
            <a:br>
              <a:rPr lang="en-US" sz="2400" dirty="0"/>
            </a:br>
            <a:endParaRPr lang="en-US" sz="2400" dirty="0"/>
          </a:p>
        </p:txBody>
      </p:sp>
      <p:graphicFrame>
        <p:nvGraphicFramePr>
          <p:cNvPr id="4" name="Table 4">
            <a:extLst>
              <a:ext uri="{FF2B5EF4-FFF2-40B4-BE49-F238E27FC236}">
                <a16:creationId xmlns:a16="http://schemas.microsoft.com/office/drawing/2014/main" id="{5E24E3F7-FBE4-4B2C-9172-CDE487E748BA}"/>
              </a:ext>
            </a:extLst>
          </p:cNvPr>
          <p:cNvGraphicFramePr>
            <a:graphicFrameLocks noGrp="1"/>
          </p:cNvGraphicFramePr>
          <p:nvPr>
            <p:ph idx="1"/>
            <p:extLst>
              <p:ext uri="{D42A27DB-BD31-4B8C-83A1-F6EECF244321}">
                <p14:modId xmlns:p14="http://schemas.microsoft.com/office/powerpoint/2010/main" val="1152109243"/>
              </p:ext>
            </p:extLst>
          </p:nvPr>
        </p:nvGraphicFramePr>
        <p:xfrm>
          <a:off x="838200" y="1825625"/>
          <a:ext cx="10515600" cy="23926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503144738"/>
                    </a:ext>
                  </a:extLst>
                </a:gridCol>
                <a:gridCol w="5257800">
                  <a:extLst>
                    <a:ext uri="{9D8B030D-6E8A-4147-A177-3AD203B41FA5}">
                      <a16:colId xmlns:a16="http://schemas.microsoft.com/office/drawing/2014/main" val="1832326265"/>
                    </a:ext>
                  </a:extLst>
                </a:gridCol>
              </a:tblGrid>
              <a:tr h="370840">
                <a:tc>
                  <a:txBody>
                    <a:bodyPr/>
                    <a:lstStyle/>
                    <a:p>
                      <a:r>
                        <a:rPr lang="en-US" dirty="0"/>
                        <a:t>Direct Taxes</a:t>
                      </a:r>
                    </a:p>
                  </a:txBody>
                  <a:tcPr/>
                </a:tc>
                <a:tc>
                  <a:txBody>
                    <a:bodyPr/>
                    <a:lstStyle/>
                    <a:p>
                      <a:r>
                        <a:rPr lang="en-US" dirty="0"/>
                        <a:t>Indirect taxes</a:t>
                      </a:r>
                    </a:p>
                  </a:txBody>
                  <a:tcPr/>
                </a:tc>
                <a:extLst>
                  <a:ext uri="{0D108BD9-81ED-4DB2-BD59-A6C34878D82A}">
                    <a16:rowId xmlns:a16="http://schemas.microsoft.com/office/drawing/2014/main" val="2868173308"/>
                  </a:ext>
                </a:extLst>
              </a:tr>
              <a:tr h="370840">
                <a:tc>
                  <a:txBody>
                    <a:bodyPr/>
                    <a:lstStyle/>
                    <a:p>
                      <a:r>
                        <a:rPr lang="en-US" dirty="0"/>
                        <a:t>Direct taxes are levied on individuals and companies.</a:t>
                      </a:r>
                    </a:p>
                  </a:txBody>
                  <a:tcPr/>
                </a:tc>
                <a:tc>
                  <a:txBody>
                    <a:bodyPr/>
                    <a:lstStyle/>
                    <a:p>
                      <a:r>
                        <a:rPr lang="en-US" dirty="0"/>
                        <a:t>They are levied on goods and services.</a:t>
                      </a:r>
                    </a:p>
                  </a:txBody>
                  <a:tcPr/>
                </a:tc>
                <a:extLst>
                  <a:ext uri="{0D108BD9-81ED-4DB2-BD59-A6C34878D82A}">
                    <a16:rowId xmlns:a16="http://schemas.microsoft.com/office/drawing/2014/main" val="2860211786"/>
                  </a:ext>
                </a:extLst>
              </a:tr>
              <a:tr h="370840">
                <a:tc>
                  <a:txBody>
                    <a:bodyPr/>
                    <a:lstStyle/>
                    <a:p>
                      <a:r>
                        <a:rPr lang="en-US" dirty="0"/>
                        <a:t>The burden of direct tax cannot be shifted ,i.e. Impact and incidence is on </a:t>
                      </a:r>
                      <a:r>
                        <a:rPr lang="en-US"/>
                        <a:t>the same </a:t>
                      </a:r>
                      <a:r>
                        <a:rPr lang="en-US" dirty="0"/>
                        <a:t>person.</a:t>
                      </a:r>
                    </a:p>
                  </a:txBody>
                  <a:tcPr/>
                </a:tc>
                <a:tc>
                  <a:txBody>
                    <a:bodyPr/>
                    <a:lstStyle/>
                    <a:p>
                      <a:r>
                        <a:rPr lang="en-US" dirty="0"/>
                        <a:t>The burden can be shifted ,i.e. impact and incidence is on two different persons.</a:t>
                      </a:r>
                    </a:p>
                  </a:txBody>
                  <a:tcPr/>
                </a:tc>
                <a:extLst>
                  <a:ext uri="{0D108BD9-81ED-4DB2-BD59-A6C34878D82A}">
                    <a16:rowId xmlns:a16="http://schemas.microsoft.com/office/drawing/2014/main" val="2207220676"/>
                  </a:ext>
                </a:extLst>
              </a:tr>
              <a:tr h="370840">
                <a:tc>
                  <a:txBody>
                    <a:bodyPr/>
                    <a:lstStyle/>
                    <a:p>
                      <a:r>
                        <a:rPr lang="en-US" dirty="0"/>
                        <a:t>They are generally progressive in nature.</a:t>
                      </a:r>
                    </a:p>
                  </a:txBody>
                  <a:tcPr/>
                </a:tc>
                <a:tc>
                  <a:txBody>
                    <a:bodyPr/>
                    <a:lstStyle/>
                    <a:p>
                      <a:r>
                        <a:rPr lang="en-US" dirty="0"/>
                        <a:t>They are generally proportional in nature.</a:t>
                      </a:r>
                    </a:p>
                  </a:txBody>
                  <a:tcPr/>
                </a:tc>
                <a:extLst>
                  <a:ext uri="{0D108BD9-81ED-4DB2-BD59-A6C34878D82A}">
                    <a16:rowId xmlns:a16="http://schemas.microsoft.com/office/drawing/2014/main" val="1664772792"/>
                  </a:ext>
                </a:extLst>
              </a:tr>
              <a:tr h="370840">
                <a:tc>
                  <a:txBody>
                    <a:bodyPr/>
                    <a:lstStyle/>
                    <a:p>
                      <a:r>
                        <a:rPr lang="en-US" dirty="0"/>
                        <a:t>They have limited reach as they do not reach all the section of the society.</a:t>
                      </a:r>
                    </a:p>
                  </a:txBody>
                  <a:tcPr/>
                </a:tc>
                <a:tc>
                  <a:txBody>
                    <a:bodyPr/>
                    <a:lstStyle/>
                    <a:p>
                      <a:r>
                        <a:rPr lang="en-US" dirty="0"/>
                        <a:t>They have a wide coverage as they reach all the section of the society.</a:t>
                      </a:r>
                    </a:p>
                  </a:txBody>
                  <a:tcPr/>
                </a:tc>
                <a:extLst>
                  <a:ext uri="{0D108BD9-81ED-4DB2-BD59-A6C34878D82A}">
                    <a16:rowId xmlns:a16="http://schemas.microsoft.com/office/drawing/2014/main" val="4143568541"/>
                  </a:ext>
                </a:extLst>
              </a:tr>
            </a:tbl>
          </a:graphicData>
        </a:graphic>
      </p:graphicFrame>
    </p:spTree>
    <p:extLst>
      <p:ext uri="{BB962C8B-B14F-4D97-AF65-F5344CB8AC3E}">
        <p14:creationId xmlns:p14="http://schemas.microsoft.com/office/powerpoint/2010/main" val="73206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315A8-0D9F-4494-B8F7-15790D76287D}"/>
              </a:ext>
            </a:extLst>
          </p:cNvPr>
          <p:cNvSpPr>
            <a:spLocks noGrp="1"/>
          </p:cNvSpPr>
          <p:nvPr>
            <p:ph type="title"/>
          </p:nvPr>
        </p:nvSpPr>
        <p:spPr/>
        <p:txBody>
          <a:bodyPr>
            <a:normAutofit/>
          </a:bodyPr>
          <a:lstStyle/>
          <a:p>
            <a:r>
              <a:rPr lang="en-US" sz="2200" dirty="0">
                <a:solidFill>
                  <a:srgbClr val="FF0000"/>
                </a:solidFill>
              </a:rPr>
              <a:t>					NON TAX REVENUE</a:t>
            </a:r>
          </a:p>
        </p:txBody>
      </p:sp>
      <p:sp>
        <p:nvSpPr>
          <p:cNvPr id="3" name="Content Placeholder 2">
            <a:extLst>
              <a:ext uri="{FF2B5EF4-FFF2-40B4-BE49-F238E27FC236}">
                <a16:creationId xmlns:a16="http://schemas.microsoft.com/office/drawing/2014/main" id="{1E37B418-A79C-43FC-83BC-3A7B7715D888}"/>
              </a:ext>
            </a:extLst>
          </p:cNvPr>
          <p:cNvSpPr>
            <a:spLocks noGrp="1"/>
          </p:cNvSpPr>
          <p:nvPr>
            <p:ph idx="1"/>
          </p:nvPr>
        </p:nvSpPr>
        <p:spPr/>
        <p:txBody>
          <a:bodyPr>
            <a:normAutofit/>
          </a:bodyPr>
          <a:lstStyle/>
          <a:p>
            <a:pPr>
              <a:lnSpc>
                <a:spcPct val="100000"/>
              </a:lnSpc>
            </a:pPr>
            <a:r>
              <a:rPr lang="en-US" sz="1600" dirty="0"/>
              <a:t>Non tax revenue refers to the steps of the government from all sources other than those of tax receipts .The main sources of non tax revenue are:</a:t>
            </a:r>
          </a:p>
          <a:p>
            <a:pPr>
              <a:lnSpc>
                <a:spcPct val="100000"/>
              </a:lnSpc>
            </a:pPr>
            <a:r>
              <a:rPr lang="en-US" sz="1600" dirty="0"/>
              <a:t>Interest</a:t>
            </a:r>
          </a:p>
          <a:p>
            <a:pPr>
              <a:lnSpc>
                <a:spcPct val="100000"/>
              </a:lnSpc>
            </a:pPr>
            <a:r>
              <a:rPr lang="en-US" sz="1600" dirty="0"/>
              <a:t>Profits and dividends</a:t>
            </a:r>
          </a:p>
          <a:p>
            <a:pPr>
              <a:lnSpc>
                <a:spcPct val="100000"/>
              </a:lnSpc>
            </a:pPr>
            <a:r>
              <a:rPr lang="en-US" sz="1600" dirty="0"/>
              <a:t>Fees</a:t>
            </a:r>
          </a:p>
          <a:p>
            <a:pPr>
              <a:lnSpc>
                <a:spcPct val="100000"/>
              </a:lnSpc>
            </a:pPr>
            <a:r>
              <a:rPr lang="en-US" sz="1600" dirty="0"/>
              <a:t>License fee</a:t>
            </a:r>
          </a:p>
          <a:p>
            <a:pPr>
              <a:lnSpc>
                <a:spcPct val="100000"/>
              </a:lnSpc>
            </a:pPr>
            <a:r>
              <a:rPr lang="en-US" sz="1600" dirty="0"/>
              <a:t>Fines and penalties</a:t>
            </a:r>
          </a:p>
          <a:p>
            <a:pPr>
              <a:lnSpc>
                <a:spcPct val="100000"/>
              </a:lnSpc>
            </a:pPr>
            <a:r>
              <a:rPr lang="en-US" sz="1600" dirty="0"/>
              <a:t>Escheats</a:t>
            </a:r>
          </a:p>
          <a:p>
            <a:pPr>
              <a:lnSpc>
                <a:spcPct val="100000"/>
              </a:lnSpc>
            </a:pPr>
            <a:r>
              <a:rPr lang="en-US" sz="1600" dirty="0"/>
              <a:t>Gifts and grants</a:t>
            </a:r>
          </a:p>
          <a:p>
            <a:pPr>
              <a:lnSpc>
                <a:spcPct val="100000"/>
              </a:lnSpc>
            </a:pPr>
            <a:r>
              <a:rPr lang="en-US" sz="1600" dirty="0"/>
              <a:t>Forfeitures</a:t>
            </a:r>
          </a:p>
          <a:p>
            <a:pPr>
              <a:lnSpc>
                <a:spcPct val="100000"/>
              </a:lnSpc>
            </a:pPr>
            <a:r>
              <a:rPr lang="en-US" sz="1600" dirty="0"/>
              <a:t>Special assessment</a:t>
            </a:r>
          </a:p>
          <a:p>
            <a:pPr marL="0" indent="0">
              <a:buNone/>
            </a:pPr>
            <a:endParaRPr lang="en-US" dirty="0"/>
          </a:p>
        </p:txBody>
      </p:sp>
    </p:spTree>
    <p:extLst>
      <p:ext uri="{BB962C8B-B14F-4D97-AF65-F5344CB8AC3E}">
        <p14:creationId xmlns:p14="http://schemas.microsoft.com/office/powerpoint/2010/main" val="1228345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1118</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   MEANING OF GOVERNMENT BUDGET</vt:lpstr>
      <vt:lpstr>   OBJECTIVES OF GOVERNMENT BUDGET</vt:lpstr>
      <vt:lpstr>    COMPONENTS OF BUDGET</vt:lpstr>
      <vt:lpstr>    DIFFERENCE BETWEEN REVENUE BUDGET AND CAPITAL BUDGET  </vt:lpstr>
      <vt:lpstr>   TWO SOURCES OF REVENUE RECEIPTS</vt:lpstr>
      <vt:lpstr>PowerPoint Presentation</vt:lpstr>
      <vt:lpstr>     Difference between direct and indirect taxes   </vt:lpstr>
      <vt:lpstr>     NON TAX REVENUE</vt:lpstr>
      <vt:lpstr>     CAPITAL RECEIPTS</vt:lpstr>
      <vt:lpstr>   Comparison between revenue receipts and  capital receipts </vt:lpstr>
      <vt:lpstr>  COMPARISON BETWEEN REVENUE EXPENDITURE AND CAPITAL        EXPENDITURE</vt:lpstr>
      <vt:lpstr>   MEASURES OF GOVERNMENT DEFICIT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31</cp:revision>
  <dcterms:created xsi:type="dcterms:W3CDTF">2020-07-24T15:06:01Z</dcterms:created>
  <dcterms:modified xsi:type="dcterms:W3CDTF">2022-05-07T02:02:31Z</dcterms:modified>
</cp:coreProperties>
</file>