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omments/comment8.xml" ContentType="application/vnd.openxmlformats-officedocument.presentationml.comments+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s/comment11.xml" ContentType="application/vnd.openxmlformats-officedocument.presentationml.comments+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comments/comment9.xml" ContentType="application/vnd.openxmlformats-officedocument.presentationml.comment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comments/comment7.xml" ContentType="application/vnd.openxmlformats-officedocument.presentationml.comment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comments/comment12.xml" ContentType="application/vnd.openxmlformats-officedocument.presentationml.comment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0.xml" ContentType="application/vnd.openxmlformats-officedocument.presentationml.comments+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48"/>
  </p:notesMasterIdLst>
  <p:sldIdLst>
    <p:sldId id="256" r:id="rId2"/>
    <p:sldId id="271" r:id="rId3"/>
    <p:sldId id="263" r:id="rId4"/>
    <p:sldId id="300" r:id="rId5"/>
    <p:sldId id="369" r:id="rId6"/>
    <p:sldId id="264" r:id="rId7"/>
    <p:sldId id="272" r:id="rId8"/>
    <p:sldId id="273" r:id="rId9"/>
    <p:sldId id="370" r:id="rId10"/>
    <p:sldId id="371" r:id="rId11"/>
    <p:sldId id="270" r:id="rId12"/>
    <p:sldId id="257" r:id="rId13"/>
    <p:sldId id="339" r:id="rId14"/>
    <p:sldId id="372" r:id="rId15"/>
    <p:sldId id="269" r:id="rId16"/>
    <p:sldId id="302" r:id="rId17"/>
    <p:sldId id="373" r:id="rId18"/>
    <p:sldId id="374" r:id="rId19"/>
    <p:sldId id="304" r:id="rId20"/>
    <p:sldId id="305" r:id="rId21"/>
    <p:sldId id="375" r:id="rId22"/>
    <p:sldId id="376" r:id="rId23"/>
    <p:sldId id="266" r:id="rId24"/>
    <p:sldId id="275" r:id="rId25"/>
    <p:sldId id="306" r:id="rId26"/>
    <p:sldId id="377" r:id="rId27"/>
    <p:sldId id="378" r:id="rId28"/>
    <p:sldId id="341" r:id="rId29"/>
    <p:sldId id="343" r:id="rId30"/>
    <p:sldId id="379" r:id="rId31"/>
    <p:sldId id="380" r:id="rId32"/>
    <p:sldId id="344" r:id="rId33"/>
    <p:sldId id="345" r:id="rId34"/>
    <p:sldId id="381" r:id="rId35"/>
    <p:sldId id="382" r:id="rId36"/>
    <p:sldId id="308" r:id="rId37"/>
    <p:sldId id="309" r:id="rId38"/>
    <p:sldId id="383" r:id="rId39"/>
    <p:sldId id="384" r:id="rId40"/>
    <p:sldId id="310" r:id="rId41"/>
    <p:sldId id="314" r:id="rId42"/>
    <p:sldId id="385" r:id="rId43"/>
    <p:sldId id="386" r:id="rId44"/>
    <p:sldId id="315" r:id="rId45"/>
    <p:sldId id="316" r:id="rId46"/>
    <p:sldId id="387" r:id="rId4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7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snapToGrid="0">
      <p:cViewPr>
        <p:scale>
          <a:sx n="102" d="100"/>
          <a:sy n="102" d="100"/>
        </p:scale>
        <p:origin x="-444" y="24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20-06-17T16:36:04.724" idx="7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4">
    <p:pos x="6000" y="100"/>
    <p:text>+amanrouniyar@odmegroup.org How come the website here is ODM Egroup and not ODM PS?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0" dt="2020-06-17T16:36:04.724" idx="7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6">
    <p:pos x="6000" y="100"/>
    <p:text>+amanrouniyar@odmegroup.org How come the website here is ODM Egroup and not ODM PS?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0" dt="2020-06-17T16:36:04.724" idx="7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8">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5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6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6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6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6">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6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8">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6:04.724" idx="6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0">
    <p:pos x="6000" y="100"/>
    <p:text>+amanrouniyar@odmegroup.org How come the website here is ODM Egroup and not ODM PS?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6:04.724" idx="7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10/22/2020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comments" Target="../comments/comment6.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comments" Target="../comments/comment10.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comments" Target="../comments/comment1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comments" Target="../comments/comment12.xml"/><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:SUBSIDIARY BOOK</a:t>
            </a:r>
          </a:p>
          <a:p>
            <a:pPr marL="0" lvl="0" indent="0" algn="l" rtl="0">
              <a:spcBef>
                <a:spcPts val="0"/>
              </a:spcBef>
              <a:spcAft>
                <a:spcPts val="0"/>
              </a:spcAft>
              <a:buNone/>
            </a:pPr>
            <a:r>
              <a:rPr lang="en" b="1" dirty="0" smtClean="0"/>
              <a:t>CLASS-41</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:CASH  BOOK</a:t>
            </a:r>
          </a:p>
          <a:p>
            <a:pPr marL="0" lvl="0" indent="0" algn="l" rtl="0">
              <a:spcBef>
                <a:spcPts val="0"/>
              </a:spcBef>
              <a:spcAft>
                <a:spcPts val="0"/>
              </a:spcAft>
              <a:buNone/>
            </a:pPr>
            <a:r>
              <a:rPr lang="en" b="1" dirty="0" smtClean="0"/>
              <a:t>CLASS-43</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graphicFrame>
        <p:nvGraphicFramePr>
          <p:cNvPr id="9" name="Table 8"/>
          <p:cNvGraphicFramePr>
            <a:graphicFrameLocks noGrp="1"/>
          </p:cNvGraphicFramePr>
          <p:nvPr/>
        </p:nvGraphicFramePr>
        <p:xfrm>
          <a:off x="1119673" y="2052734"/>
          <a:ext cx="7809723" cy="2463283"/>
        </p:xfrm>
        <a:graphic>
          <a:graphicData uri="http://schemas.openxmlformats.org/drawingml/2006/table">
            <a:tbl>
              <a:tblPr/>
              <a:tblGrid>
                <a:gridCol w="505113"/>
                <a:gridCol w="1068858"/>
                <a:gridCol w="462271"/>
                <a:gridCol w="418673"/>
                <a:gridCol w="520146"/>
                <a:gridCol w="535181"/>
                <a:gridCol w="505113"/>
                <a:gridCol w="505113"/>
                <a:gridCol w="1068858"/>
                <a:gridCol w="462271"/>
                <a:gridCol w="418673"/>
                <a:gridCol w="520146"/>
                <a:gridCol w="415866"/>
                <a:gridCol w="403441"/>
              </a:tblGrid>
              <a:tr h="480515">
                <a:tc>
                  <a:txBody>
                    <a:bodyPr/>
                    <a:lstStyle/>
                    <a:p>
                      <a:pPr marL="69850" algn="l">
                        <a:lnSpc>
                          <a:spcPct val="115000"/>
                        </a:lnSpc>
                        <a:spcBef>
                          <a:spcPts val="240"/>
                        </a:spcBef>
                        <a:spcAft>
                          <a:spcPts val="0"/>
                        </a:spcAft>
                      </a:pPr>
                      <a:r>
                        <a:rPr lang="en-US" sz="1100" dirty="0">
                          <a:latin typeface="Calibri"/>
                          <a:ea typeface="Palatino Linotype"/>
                          <a:cs typeface="Calibri"/>
                        </a:rPr>
                        <a:t>Dr.</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12">
                  <a:txBody>
                    <a:bodyPr/>
                    <a:lstStyle/>
                    <a:p>
                      <a:pPr marL="1701800" marR="1626235" algn="ctr">
                        <a:lnSpc>
                          <a:spcPct val="115000"/>
                        </a:lnSpc>
                        <a:spcBef>
                          <a:spcPts val="240"/>
                        </a:spcBef>
                        <a:spcAft>
                          <a:spcPts val="0"/>
                        </a:spcAft>
                      </a:pPr>
                      <a:r>
                        <a:rPr lang="en-US" sz="1100">
                          <a:latin typeface="Calibri"/>
                          <a:ea typeface="Palatino Linotype"/>
                          <a:cs typeface="Calibri"/>
                        </a:rPr>
                        <a:t>Cash Book (with Cash &amp; Bank Column)</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69850" algn="l">
                        <a:lnSpc>
                          <a:spcPct val="115000"/>
                        </a:lnSpc>
                        <a:spcAft>
                          <a:spcPts val="0"/>
                        </a:spcAft>
                      </a:pPr>
                      <a:endParaRPr lang="en-US" sz="11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92961">
                <a:tc>
                  <a:txBody>
                    <a:bodyPr/>
                    <a:lstStyle/>
                    <a:p>
                      <a:pPr marL="69850" algn="l">
                        <a:lnSpc>
                          <a:spcPct val="115000"/>
                        </a:lnSpc>
                        <a:spcBef>
                          <a:spcPts val="45"/>
                        </a:spcBef>
                        <a:spcAft>
                          <a:spcPts val="0"/>
                        </a:spcAft>
                      </a:pPr>
                      <a:endParaRPr lang="en-US" sz="1000" dirty="0">
                        <a:latin typeface="Palatino Linotype"/>
                        <a:ea typeface="Palatino Linotype"/>
                        <a:cs typeface="Palatino Linotype"/>
                      </a:endParaRPr>
                    </a:p>
                    <a:p>
                      <a:pPr marL="69850" algn="l">
                        <a:lnSpc>
                          <a:spcPct val="115000"/>
                        </a:lnSpc>
                        <a:spcAft>
                          <a:spcPts val="0"/>
                        </a:spcAft>
                      </a:pPr>
                      <a:r>
                        <a:rPr lang="en-US" sz="1100" b="1" spc="-20" dirty="0">
                          <a:latin typeface="Calibri"/>
                          <a:ea typeface="Palatino Linotype"/>
                          <a:cs typeface="Calibri"/>
                        </a:rPr>
                        <a:t>Date</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Aft>
                          <a:spcPts val="0"/>
                        </a:spcAft>
                      </a:pPr>
                      <a:r>
                        <a:rPr lang="en-US" sz="1100" b="1" spc="-5">
                          <a:latin typeface="Calibri"/>
                          <a:ea typeface="Palatino Linotype"/>
                          <a:cs typeface="Calibri"/>
                        </a:rPr>
                        <a:t>Particulars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Aft>
                          <a:spcPts val="0"/>
                        </a:spcAft>
                      </a:pPr>
                      <a:r>
                        <a:rPr lang="en-US" sz="1100" b="1" spc="-45">
                          <a:latin typeface="Calibri"/>
                          <a:ea typeface="Palatino Linotype"/>
                          <a:cs typeface="Calibri"/>
                        </a:rPr>
                        <a:t>V.N.</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Aft>
                          <a:spcPts val="0"/>
                        </a:spcAft>
                      </a:pPr>
                      <a:r>
                        <a:rPr lang="en-US" sz="1100" b="1" spc="-5">
                          <a:latin typeface="Calibri"/>
                          <a:ea typeface="Palatino Linotype"/>
                          <a:cs typeface="Calibri"/>
                        </a:rPr>
                        <a:t>L.F.</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a:latin typeface="Calibri"/>
                          <a:ea typeface="Palatino Linotype"/>
                          <a:cs typeface="Calibri"/>
                        </a:rPr>
                        <a:t>Cash</a:t>
                      </a:r>
                      <a:endParaRPr lang="en-US" sz="1000">
                        <a:latin typeface="Palatino Linotype"/>
                        <a:ea typeface="Palatino Linotype"/>
                        <a:cs typeface="Palatino Linotype"/>
                      </a:endParaRPr>
                    </a:p>
                    <a:p>
                      <a:pPr marL="69850" algn="l">
                        <a:lnSpc>
                          <a:spcPct val="115000"/>
                        </a:lnSpc>
                        <a:spcBef>
                          <a:spcPts val="655"/>
                        </a:spcBef>
                        <a:spcAft>
                          <a:spcPts val="0"/>
                        </a:spcAft>
                      </a:pPr>
                      <a:r>
                        <a:rPr lang="en-US" sz="1100" b="1">
                          <a:latin typeface="Calibri"/>
                          <a:ea typeface="Palatino Linotype"/>
                          <a:cs typeface="Calibri"/>
                        </a:rPr>
                        <a:t>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a:latin typeface="Calibri"/>
                          <a:ea typeface="Palatino Linotype"/>
                          <a:cs typeface="Calibri"/>
                        </a:rPr>
                        <a:t>Bank</a:t>
                      </a:r>
                      <a:endParaRPr lang="en-US" sz="1000">
                        <a:latin typeface="Palatino Linotype"/>
                        <a:ea typeface="Palatino Linotype"/>
                        <a:cs typeface="Palatino Linotype"/>
                      </a:endParaRPr>
                    </a:p>
                    <a:p>
                      <a:pPr marL="69850" algn="l">
                        <a:lnSpc>
                          <a:spcPct val="115000"/>
                        </a:lnSpc>
                        <a:spcBef>
                          <a:spcPts val="655"/>
                        </a:spcBef>
                        <a:spcAft>
                          <a:spcPts val="0"/>
                        </a:spcAft>
                      </a:pPr>
                      <a:r>
                        <a:rPr lang="en-US" sz="1100" b="1">
                          <a:latin typeface="Calibri"/>
                          <a:ea typeface="Palatino Linotype"/>
                          <a:cs typeface="Calibri"/>
                        </a:rPr>
                        <a:t>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a:latin typeface="Calibri"/>
                          <a:ea typeface="Palatino Linotype"/>
                          <a:cs typeface="Calibri"/>
                        </a:rPr>
                        <a:t>Disc</a:t>
                      </a:r>
                      <a:endParaRPr lang="en-US" sz="1000">
                        <a:latin typeface="Palatino Linotype"/>
                        <a:ea typeface="Palatino Linotype"/>
                        <a:cs typeface="Palatino Linotype"/>
                      </a:endParaRPr>
                    </a:p>
                    <a:p>
                      <a:pPr marL="69850" algn="l">
                        <a:lnSpc>
                          <a:spcPct val="115000"/>
                        </a:lnSpc>
                        <a:spcBef>
                          <a:spcPts val="655"/>
                        </a:spcBef>
                        <a:spcAft>
                          <a:spcPts val="0"/>
                        </a:spcAft>
                      </a:pPr>
                      <a:r>
                        <a:rPr lang="en-US" sz="1100" b="1">
                          <a:latin typeface="Calibri"/>
                          <a:ea typeface="Palatino Linotype"/>
                          <a:cs typeface="Calibri"/>
                        </a:rPr>
                        <a:t>ount</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dirty="0">
                        <a:latin typeface="Palatino Linotype"/>
                        <a:ea typeface="Palatino Linotype"/>
                        <a:cs typeface="Palatino Linotype"/>
                      </a:endParaRPr>
                    </a:p>
                    <a:p>
                      <a:pPr marL="69850" marR="3810" algn="r">
                        <a:lnSpc>
                          <a:spcPct val="115000"/>
                        </a:lnSpc>
                        <a:spcAft>
                          <a:spcPts val="0"/>
                        </a:spcAft>
                      </a:pPr>
                      <a:r>
                        <a:rPr lang="en-US" sz="1100" b="1" dirty="0">
                          <a:latin typeface="Calibri"/>
                          <a:ea typeface="Palatino Linotype"/>
                          <a:cs typeface="Calibri"/>
                        </a:rPr>
                        <a:t>Date</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r">
                        <a:lnSpc>
                          <a:spcPct val="115000"/>
                        </a:lnSpc>
                        <a:spcAft>
                          <a:spcPts val="0"/>
                        </a:spcAft>
                      </a:pPr>
                      <a:r>
                        <a:rPr lang="en-US" sz="1100" b="1">
                          <a:latin typeface="Calibri"/>
                          <a:ea typeface="Palatino Linotype"/>
                          <a:cs typeface="Calibri"/>
                        </a:rPr>
                        <a:t>Particulars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Aft>
                          <a:spcPts val="0"/>
                        </a:spcAft>
                      </a:pPr>
                      <a:r>
                        <a:rPr lang="en-US" sz="1100" b="1" spc="-45">
                          <a:latin typeface="Calibri"/>
                          <a:ea typeface="Palatino Linotype"/>
                          <a:cs typeface="Calibri"/>
                        </a:rPr>
                        <a:t>V.N.</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Aft>
                          <a:spcPts val="0"/>
                        </a:spcAft>
                      </a:pPr>
                      <a:r>
                        <a:rPr lang="en-US" sz="1100" b="1" spc="-5">
                          <a:latin typeface="Calibri"/>
                          <a:ea typeface="Palatino Linotype"/>
                          <a:cs typeface="Calibri"/>
                        </a:rPr>
                        <a:t>L.F.</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a:latin typeface="Calibri"/>
                          <a:ea typeface="Palatino Linotype"/>
                          <a:cs typeface="Calibri"/>
                        </a:rPr>
                        <a:t>Cash</a:t>
                      </a:r>
                      <a:endParaRPr lang="en-US" sz="1000">
                        <a:latin typeface="Palatino Linotype"/>
                        <a:ea typeface="Palatino Linotype"/>
                        <a:cs typeface="Palatino Linotype"/>
                      </a:endParaRPr>
                    </a:p>
                    <a:p>
                      <a:pPr marL="69850" algn="l">
                        <a:lnSpc>
                          <a:spcPct val="115000"/>
                        </a:lnSpc>
                        <a:spcBef>
                          <a:spcPts val="655"/>
                        </a:spcBef>
                        <a:spcAft>
                          <a:spcPts val="0"/>
                        </a:spcAft>
                      </a:pPr>
                      <a:r>
                        <a:rPr lang="en-US" sz="1100" b="1">
                          <a:latin typeface="Calibri"/>
                          <a:ea typeface="Palatino Linotype"/>
                          <a:cs typeface="Calibri"/>
                        </a:rPr>
                        <a:t>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a:latin typeface="Calibri"/>
                          <a:ea typeface="Palatino Linotype"/>
                          <a:cs typeface="Calibri"/>
                        </a:rPr>
                        <a:t>Bank</a:t>
                      </a:r>
                      <a:endParaRPr lang="en-US" sz="1000">
                        <a:latin typeface="Palatino Linotype"/>
                        <a:ea typeface="Palatino Linotype"/>
                        <a:cs typeface="Palatino Linotype"/>
                      </a:endParaRPr>
                    </a:p>
                    <a:p>
                      <a:pPr marL="69850" algn="l">
                        <a:lnSpc>
                          <a:spcPct val="115000"/>
                        </a:lnSpc>
                        <a:spcBef>
                          <a:spcPts val="655"/>
                        </a:spcBef>
                        <a:spcAft>
                          <a:spcPts val="0"/>
                        </a:spcAft>
                      </a:pPr>
                      <a:r>
                        <a:rPr lang="en-US" sz="1100" b="1">
                          <a:latin typeface="Calibri"/>
                          <a:ea typeface="Palatino Linotype"/>
                          <a:cs typeface="Calibri"/>
                        </a:rPr>
                        <a:t>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100" b="1" spc="-20" dirty="0" smtClean="0">
                          <a:latin typeface="Calibri"/>
                          <a:ea typeface="Palatino Linotype"/>
                          <a:cs typeface="Calibri"/>
                        </a:rPr>
                        <a:t>Disc</a:t>
                      </a:r>
                      <a:endParaRPr lang="en-US" sz="1000" dirty="0">
                        <a:latin typeface="Palatino Linotype"/>
                        <a:ea typeface="Palatino Linotype"/>
                        <a:cs typeface="Palatino Linotype"/>
                      </a:endParaRPr>
                    </a:p>
                    <a:p>
                      <a:pPr marL="69850" algn="l">
                        <a:lnSpc>
                          <a:spcPct val="115000"/>
                        </a:lnSpc>
                        <a:spcBef>
                          <a:spcPts val="655"/>
                        </a:spcBef>
                        <a:spcAft>
                          <a:spcPts val="0"/>
                        </a:spcAft>
                      </a:pPr>
                      <a:r>
                        <a:rPr lang="en-US" sz="1100" b="1" dirty="0" err="1" smtClean="0">
                          <a:latin typeface="Calibri"/>
                          <a:ea typeface="Palatino Linotype"/>
                          <a:cs typeface="Calibri"/>
                        </a:rPr>
                        <a:t>ount</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792961">
                <a:tc>
                  <a:txBody>
                    <a:bodyPr/>
                    <a:lstStyle/>
                    <a:p>
                      <a:pPr marL="69850" algn="l">
                        <a:lnSpc>
                          <a:spcPct val="115000"/>
                        </a:lnSpc>
                        <a:spcBef>
                          <a:spcPts val="240"/>
                        </a:spcBef>
                        <a:spcAft>
                          <a:spcPts val="0"/>
                        </a:spcAft>
                      </a:pPr>
                      <a:r>
                        <a:rPr lang="en-US" sz="1100">
                          <a:latin typeface="Calibri"/>
                          <a:ea typeface="Palatino Linotype"/>
                          <a:cs typeface="Calibri"/>
                        </a:rPr>
                        <a:t>2015</a:t>
                      </a:r>
                      <a:endParaRPr lang="en-US" sz="1000">
                        <a:latin typeface="Palatino Linotype"/>
                        <a:ea typeface="Palatino Linotype"/>
                        <a:cs typeface="Palatino Linotype"/>
                      </a:endParaRPr>
                    </a:p>
                    <a:p>
                      <a:pPr marL="69850" algn="l">
                        <a:lnSpc>
                          <a:spcPct val="115000"/>
                        </a:lnSpc>
                        <a:spcBef>
                          <a:spcPts val="480"/>
                        </a:spcBef>
                        <a:spcAft>
                          <a:spcPts val="0"/>
                        </a:spcAft>
                      </a:pPr>
                      <a:r>
                        <a:rPr lang="en-US" sz="1100">
                          <a:latin typeface="Calibri"/>
                          <a:ea typeface="Palatino Linotype"/>
                          <a:cs typeface="Calibri"/>
                        </a:rPr>
                        <a:t>Apr</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Bef>
                          <a:spcPts val="5"/>
                        </a:spcBef>
                        <a:spcAft>
                          <a:spcPts val="0"/>
                        </a:spcAft>
                      </a:pPr>
                      <a:r>
                        <a:rPr lang="en-US" sz="1100">
                          <a:latin typeface="Calibri"/>
                          <a:ea typeface="Palatino Linotype"/>
                          <a:cs typeface="Calibri"/>
                        </a:rPr>
                        <a:t>To Cash A/c</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Bef>
                          <a:spcPts val="5"/>
                        </a:spcBef>
                        <a:spcAft>
                          <a:spcPts val="0"/>
                        </a:spcAft>
                      </a:pPr>
                      <a:r>
                        <a:rPr lang="en-US" sz="1100">
                          <a:latin typeface="Calibri"/>
                          <a:ea typeface="Palatino Linotype"/>
                          <a:cs typeface="Calibri"/>
                        </a:rPr>
                        <a:t>1,000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marR="19685" algn="r">
                        <a:lnSpc>
                          <a:spcPct val="115000"/>
                        </a:lnSpc>
                        <a:spcBef>
                          <a:spcPts val="5"/>
                        </a:spcBef>
                        <a:spcAft>
                          <a:spcPts val="0"/>
                        </a:spcAft>
                      </a:pPr>
                      <a:r>
                        <a:rPr lang="en-US" sz="1100">
                          <a:latin typeface="Calibri"/>
                          <a:ea typeface="Palatino Linotype"/>
                          <a:cs typeface="Calibri"/>
                        </a:rPr>
                        <a:t>2015</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r">
                        <a:lnSpc>
                          <a:spcPct val="115000"/>
                        </a:lnSpc>
                        <a:spcBef>
                          <a:spcPts val="5"/>
                        </a:spcBef>
                        <a:spcAft>
                          <a:spcPts val="0"/>
                        </a:spcAft>
                      </a:pPr>
                      <a:r>
                        <a:rPr lang="en-US" sz="1100">
                          <a:latin typeface="Calibri"/>
                          <a:ea typeface="Palatino Linotype"/>
                          <a:cs typeface="Calibri"/>
                        </a:rPr>
                        <a:t>By Bank A/c</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Bef>
                          <a:spcPts val="5"/>
                        </a:spcBef>
                        <a:spcAft>
                          <a:spcPts val="0"/>
                        </a:spcAft>
                      </a:pPr>
                      <a:r>
                        <a:rPr lang="en-US" sz="1100">
                          <a:latin typeface="Calibri"/>
                          <a:ea typeface="Palatino Linotype"/>
                          <a:cs typeface="Calibri"/>
                        </a:rPr>
                        <a:t>C</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Bef>
                          <a:spcPts val="45"/>
                        </a:spcBef>
                        <a:spcAft>
                          <a:spcPts val="0"/>
                        </a:spcAft>
                      </a:pPr>
                      <a:endParaRPr lang="en-US" sz="1000">
                        <a:latin typeface="Palatino Linotype"/>
                        <a:ea typeface="Palatino Linotype"/>
                        <a:cs typeface="Palatino Linotype"/>
                      </a:endParaRPr>
                    </a:p>
                    <a:p>
                      <a:pPr marL="69850" algn="l">
                        <a:lnSpc>
                          <a:spcPct val="115000"/>
                        </a:lnSpc>
                        <a:spcBef>
                          <a:spcPts val="5"/>
                        </a:spcBef>
                        <a:spcAft>
                          <a:spcPts val="0"/>
                        </a:spcAft>
                      </a:pPr>
                      <a:r>
                        <a:rPr lang="en-US" sz="1100">
                          <a:latin typeface="Calibri"/>
                          <a:ea typeface="Palatino Linotype"/>
                          <a:cs typeface="Calibri"/>
                        </a:rPr>
                        <a:t>1,000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tcPr>
                </a:tc>
              </a:tr>
              <a:tr h="396846">
                <a:tc>
                  <a:txBody>
                    <a:bodyPr/>
                    <a:lstStyle/>
                    <a:p>
                      <a:pPr marL="69850" algn="l">
                        <a:lnSpc>
                          <a:spcPct val="115000"/>
                        </a:lnSpc>
                        <a:spcBef>
                          <a:spcPts val="240"/>
                        </a:spcBef>
                        <a:spcAft>
                          <a:spcPts val="0"/>
                        </a:spcAft>
                      </a:pPr>
                      <a:r>
                        <a:rPr lang="en-US" sz="1100">
                          <a:latin typeface="Calibri"/>
                          <a:ea typeface="Palatino Linotype"/>
                          <a:cs typeface="Calibri"/>
                        </a:rPr>
                        <a:t>01</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1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a:noFill/>
                    </a:lnR>
                    <a:lnT>
                      <a:noFill/>
                    </a:lnT>
                    <a:lnB w="12700" cap="flat" cmpd="sng" algn="ctr">
                      <a:solidFill>
                        <a:srgbClr val="7F7F7F"/>
                      </a:solidFill>
                      <a:prstDash val="solid"/>
                      <a:round/>
                      <a:headEnd type="none" w="med" len="med"/>
                      <a:tailEnd type="none" w="med" len="med"/>
                    </a:lnB>
                  </a:tcPr>
                </a:tc>
              </a:tr>
            </a:tbl>
          </a:graphicData>
        </a:graphic>
      </p:graphicFrame>
      <p:sp>
        <p:nvSpPr>
          <p:cNvPr id="93185" name="Rectangle 1"/>
          <p:cNvSpPr>
            <a:spLocks noChangeArrowheads="1"/>
          </p:cNvSpPr>
          <p:nvPr/>
        </p:nvSpPr>
        <p:spPr bwMode="auto">
          <a:xfrm>
            <a:off x="1203648" y="0"/>
            <a:ext cx="7940351" cy="1200329"/>
          </a:xfrm>
          <a:prstGeom prst="rect">
            <a:avLst/>
          </a:prstGeom>
          <a:noFill/>
          <a:ln w="9525">
            <a:noFill/>
            <a:miter lim="800000"/>
            <a:headEnd/>
            <a:tailEnd/>
          </a:ln>
          <a:effectLst/>
        </p:spPr>
        <p:txBody>
          <a:bodyPr vert="horz" wrap="square" lIns="63480" tIns="0" rIns="282486"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Important Entries</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1</a:t>
            </a:r>
            <a:r>
              <a:rPr kumimoji="0" lang="en-US" sz="12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 Contra Entries</a:t>
            </a:r>
            <a:r>
              <a:rPr kumimoji="0" lang="en-US" sz="12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 </a:t>
            </a: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These entries affect cash and bank columns both at the same time. To indicate contra entry “C” is mentioned in the L.F. column of the cash Book. Following two cases result in Contra entries.</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Depositing cash into Bank Rs. 1,000 It will increase bank balance, so bank column is debited and flash balance will decrease, so cash column is credited</a:t>
            </a:r>
            <a:r>
              <a:rPr kumimoji="0" lang="en-US" sz="1200" b="1" i="0" u="none" strike="noStrike" cap="none" normalizeH="0" baseline="0" dirty="0" smtClean="0">
                <a:ln>
                  <a:noFill/>
                </a:ln>
                <a:solidFill>
                  <a:schemeClr val="tx1"/>
                </a:solidFill>
                <a:effectLst/>
                <a:latin typeface="Arial" pitchFamily="34" charset="0"/>
                <a:ea typeface="Book Antiqua" pitchFamily="18" charset="0"/>
                <a:cs typeface="Calibri" pitchFamily="34" charset="0"/>
              </a:rPr>
              <a:t>.</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graphicFrame>
        <p:nvGraphicFramePr>
          <p:cNvPr id="5" name="Table 4"/>
          <p:cNvGraphicFramePr>
            <a:graphicFrameLocks noGrp="1"/>
          </p:cNvGraphicFramePr>
          <p:nvPr/>
        </p:nvGraphicFramePr>
        <p:xfrm>
          <a:off x="1147663" y="914400"/>
          <a:ext cx="7875039" cy="2623072"/>
        </p:xfrm>
        <a:graphic>
          <a:graphicData uri="http://schemas.openxmlformats.org/drawingml/2006/table">
            <a:tbl>
              <a:tblPr/>
              <a:tblGrid>
                <a:gridCol w="510555"/>
                <a:gridCol w="1078182"/>
                <a:gridCol w="465823"/>
                <a:gridCol w="422633"/>
                <a:gridCol w="524437"/>
                <a:gridCol w="538320"/>
                <a:gridCol w="510555"/>
                <a:gridCol w="510555"/>
                <a:gridCol w="1078182"/>
                <a:gridCol w="465823"/>
                <a:gridCol w="422633"/>
                <a:gridCol w="524437"/>
                <a:gridCol w="487002"/>
                <a:gridCol w="335902"/>
              </a:tblGrid>
              <a:tr h="432902">
                <a:tc>
                  <a:txBody>
                    <a:bodyPr/>
                    <a:lstStyle/>
                    <a:p>
                      <a:pPr marL="69850" algn="l">
                        <a:lnSpc>
                          <a:spcPct val="115000"/>
                        </a:lnSpc>
                        <a:spcBef>
                          <a:spcPts val="240"/>
                        </a:spcBef>
                        <a:spcAft>
                          <a:spcPts val="0"/>
                        </a:spcAft>
                      </a:pPr>
                      <a:r>
                        <a:rPr lang="en-US" sz="1400" dirty="0">
                          <a:latin typeface="Calibri"/>
                          <a:ea typeface="Palatino Linotype"/>
                          <a:cs typeface="Calibri"/>
                        </a:rPr>
                        <a:t>Dr.</a:t>
                      </a:r>
                      <a:endParaRPr lang="en-US" sz="14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gridSpan="12">
                  <a:txBody>
                    <a:bodyPr/>
                    <a:lstStyle/>
                    <a:p>
                      <a:pPr marL="1701800" marR="1626235" algn="ctr">
                        <a:lnSpc>
                          <a:spcPct val="115000"/>
                        </a:lnSpc>
                        <a:spcBef>
                          <a:spcPts val="240"/>
                        </a:spcBef>
                        <a:spcAft>
                          <a:spcPts val="0"/>
                        </a:spcAft>
                      </a:pPr>
                      <a:r>
                        <a:rPr lang="en-US" sz="1400">
                          <a:latin typeface="Calibri"/>
                          <a:ea typeface="Palatino Linotype"/>
                          <a:cs typeface="Calibri"/>
                        </a:rPr>
                        <a:t>Cash Book (with Cash &amp; Bank Column)</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69850" algn="l">
                        <a:lnSpc>
                          <a:spcPct val="115000"/>
                        </a:lnSpc>
                        <a:spcBef>
                          <a:spcPts val="240"/>
                        </a:spcBef>
                        <a:spcAft>
                          <a:spcPts val="0"/>
                        </a:spcAft>
                      </a:pPr>
                      <a:r>
                        <a:rPr lang="en-US" sz="1400">
                          <a:latin typeface="Calibri"/>
                          <a:ea typeface="Palatino Linotype"/>
                          <a:cs typeface="Calibri"/>
                        </a:rPr>
                        <a:t>Cr</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892251">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20">
                          <a:latin typeface="Calibri"/>
                          <a:ea typeface="Palatino Linotype"/>
                          <a:cs typeface="Calibri"/>
                        </a:rPr>
                        <a:t>Date</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r">
                        <a:lnSpc>
                          <a:spcPct val="115000"/>
                        </a:lnSpc>
                        <a:spcAft>
                          <a:spcPts val="0"/>
                        </a:spcAft>
                      </a:pPr>
                      <a:r>
                        <a:rPr lang="en-US" sz="1400" b="1">
                          <a:latin typeface="Calibri"/>
                          <a:ea typeface="Palatino Linotype"/>
                          <a:cs typeface="Calibri"/>
                        </a:rPr>
                        <a:t>Particulars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45">
                          <a:latin typeface="Calibri"/>
                          <a:ea typeface="Palatino Linotype"/>
                          <a:cs typeface="Calibri"/>
                        </a:rPr>
                        <a:t>V.N.</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5">
                          <a:latin typeface="Calibri"/>
                          <a:ea typeface="Palatino Linotype"/>
                          <a:cs typeface="Calibri"/>
                        </a:rPr>
                        <a:t>L.F.</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a:latin typeface="Calibri"/>
                          <a:ea typeface="Palatino Linotype"/>
                          <a:cs typeface="Calibri"/>
                        </a:rPr>
                        <a:t>Cash</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a:latin typeface="Calibri"/>
                          <a:ea typeface="Palatino Linotype"/>
                          <a:cs typeface="Calibri"/>
                        </a:rPr>
                        <a:t>Bank</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a:latin typeface="Calibri"/>
                          <a:ea typeface="Palatino Linotype"/>
                          <a:cs typeface="Calibri"/>
                        </a:rPr>
                        <a:t>Disc</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ount</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dirty="0">
                        <a:latin typeface="Palatino Linotype"/>
                        <a:ea typeface="Palatino Linotype"/>
                        <a:cs typeface="Palatino Linotype"/>
                      </a:endParaRPr>
                    </a:p>
                    <a:p>
                      <a:pPr marL="69850" marR="3810" algn="r">
                        <a:lnSpc>
                          <a:spcPct val="115000"/>
                        </a:lnSpc>
                        <a:spcAft>
                          <a:spcPts val="0"/>
                        </a:spcAft>
                      </a:pPr>
                      <a:r>
                        <a:rPr lang="en-US" sz="1400" b="1" dirty="0">
                          <a:latin typeface="Calibri"/>
                          <a:ea typeface="Palatino Linotype"/>
                          <a:cs typeface="Calibri"/>
                        </a:rPr>
                        <a:t>Date</a:t>
                      </a:r>
                      <a:endParaRPr lang="en-US" sz="14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5">
                          <a:latin typeface="Calibri"/>
                          <a:ea typeface="Palatino Linotype"/>
                          <a:cs typeface="Calibri"/>
                        </a:rPr>
                        <a:t>Particulars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45">
                          <a:latin typeface="Calibri"/>
                          <a:ea typeface="Palatino Linotype"/>
                          <a:cs typeface="Calibri"/>
                        </a:rPr>
                        <a:t>V.N.</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Aft>
                          <a:spcPts val="0"/>
                        </a:spcAft>
                      </a:pPr>
                      <a:r>
                        <a:rPr lang="en-US" sz="1400" b="1" spc="-5">
                          <a:latin typeface="Calibri"/>
                          <a:ea typeface="Palatino Linotype"/>
                          <a:cs typeface="Calibri"/>
                        </a:rPr>
                        <a:t>L.F.</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a:latin typeface="Calibri"/>
                          <a:ea typeface="Palatino Linotype"/>
                          <a:cs typeface="Calibri"/>
                        </a:rPr>
                        <a:t>Cash</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a:latin typeface="Calibri"/>
                          <a:ea typeface="Palatino Linotype"/>
                          <a:cs typeface="Calibri"/>
                        </a:rPr>
                        <a:t>Bank</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Rs.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370"/>
                        </a:spcBef>
                        <a:spcAft>
                          <a:spcPts val="0"/>
                        </a:spcAft>
                      </a:pPr>
                      <a:r>
                        <a:rPr lang="en-US" sz="1400" b="1" spc="-20">
                          <a:latin typeface="Calibri"/>
                          <a:ea typeface="Palatino Linotype"/>
                          <a:cs typeface="Calibri"/>
                        </a:rPr>
                        <a:t>Di</a:t>
                      </a:r>
                      <a:endParaRPr lang="en-US" sz="1400">
                        <a:latin typeface="Palatino Linotype"/>
                        <a:ea typeface="Palatino Linotype"/>
                        <a:cs typeface="Palatino Linotype"/>
                      </a:endParaRPr>
                    </a:p>
                    <a:p>
                      <a:pPr marL="69850" algn="l">
                        <a:lnSpc>
                          <a:spcPct val="115000"/>
                        </a:lnSpc>
                        <a:spcBef>
                          <a:spcPts val="655"/>
                        </a:spcBef>
                        <a:spcAft>
                          <a:spcPts val="0"/>
                        </a:spcAft>
                      </a:pPr>
                      <a:r>
                        <a:rPr lang="en-US" sz="1400" b="1">
                          <a:latin typeface="Calibri"/>
                          <a:ea typeface="Palatino Linotype"/>
                          <a:cs typeface="Calibri"/>
                        </a:rPr>
                        <a:t>ou</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1297919">
                <a:tc>
                  <a:txBody>
                    <a:bodyPr/>
                    <a:lstStyle/>
                    <a:p>
                      <a:pPr marL="69850" algn="l">
                        <a:lnSpc>
                          <a:spcPct val="115000"/>
                        </a:lnSpc>
                        <a:spcBef>
                          <a:spcPts val="240"/>
                        </a:spcBef>
                        <a:spcAft>
                          <a:spcPts val="0"/>
                        </a:spcAft>
                      </a:pPr>
                      <a:r>
                        <a:rPr lang="en-US" sz="1400">
                          <a:latin typeface="Calibri"/>
                          <a:ea typeface="Palatino Linotype"/>
                          <a:cs typeface="Calibri"/>
                        </a:rPr>
                        <a:t>2015</a:t>
                      </a:r>
                      <a:endParaRPr lang="en-US" sz="1400">
                        <a:latin typeface="Palatino Linotype"/>
                        <a:ea typeface="Palatino Linotype"/>
                        <a:cs typeface="Palatino Linotype"/>
                      </a:endParaRPr>
                    </a:p>
                    <a:p>
                      <a:pPr marL="69850" marR="78740" algn="l">
                        <a:lnSpc>
                          <a:spcPts val="2100"/>
                        </a:lnSpc>
                        <a:spcAft>
                          <a:spcPts val="0"/>
                        </a:spcAft>
                      </a:pPr>
                      <a:r>
                        <a:rPr lang="en-US" sz="1400">
                          <a:latin typeface="Calibri"/>
                          <a:ea typeface="Palatino Linotype"/>
                          <a:cs typeface="Calibri"/>
                        </a:rPr>
                        <a:t>Apr 01</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r">
                        <a:lnSpc>
                          <a:spcPct val="115000"/>
                        </a:lnSpc>
                        <a:spcBef>
                          <a:spcPts val="5"/>
                        </a:spcBef>
                        <a:spcAft>
                          <a:spcPts val="0"/>
                        </a:spcAft>
                      </a:pPr>
                      <a:r>
                        <a:rPr lang="en-US" sz="1400">
                          <a:latin typeface="Calibri"/>
                          <a:ea typeface="Palatino Linotype"/>
                          <a:cs typeface="Calibri"/>
                        </a:rPr>
                        <a:t>To Bank A/c</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Bef>
                          <a:spcPts val="5"/>
                        </a:spcBef>
                        <a:spcAft>
                          <a:spcPts val="0"/>
                        </a:spcAft>
                      </a:pPr>
                      <a:r>
                        <a:rPr lang="en-US" sz="1400">
                          <a:latin typeface="Calibri"/>
                          <a:ea typeface="Palatino Linotype"/>
                          <a:cs typeface="Calibri"/>
                        </a:rPr>
                        <a:t>C</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Bef>
                          <a:spcPts val="5"/>
                        </a:spcBef>
                        <a:spcAft>
                          <a:spcPts val="0"/>
                        </a:spcAft>
                      </a:pPr>
                      <a:r>
                        <a:rPr lang="en-US" sz="1400">
                          <a:latin typeface="Calibri"/>
                          <a:ea typeface="Palatino Linotype"/>
                          <a:cs typeface="Calibri"/>
                        </a:rPr>
                        <a:t>1,000</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marR="19685" algn="r">
                        <a:lnSpc>
                          <a:spcPct val="115000"/>
                        </a:lnSpc>
                        <a:spcBef>
                          <a:spcPts val="5"/>
                        </a:spcBef>
                        <a:spcAft>
                          <a:spcPts val="0"/>
                        </a:spcAft>
                      </a:pPr>
                      <a:r>
                        <a:rPr lang="en-US" sz="1400">
                          <a:latin typeface="Calibri"/>
                          <a:ea typeface="Palatino Linotype"/>
                          <a:cs typeface="Calibri"/>
                        </a:rPr>
                        <a:t>2015</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Bef>
                          <a:spcPts val="5"/>
                        </a:spcBef>
                        <a:spcAft>
                          <a:spcPts val="0"/>
                        </a:spcAft>
                      </a:pPr>
                      <a:r>
                        <a:rPr lang="en-US" sz="1400">
                          <a:latin typeface="Calibri"/>
                          <a:ea typeface="Palatino Linotype"/>
                          <a:cs typeface="Calibri"/>
                        </a:rPr>
                        <a:t>By Cash A/c</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Bef>
                          <a:spcPts val="5"/>
                        </a:spcBef>
                        <a:spcAft>
                          <a:spcPts val="0"/>
                        </a:spcAft>
                      </a:pPr>
                      <a:r>
                        <a:rPr lang="en-US" sz="1400">
                          <a:latin typeface="Calibri"/>
                          <a:ea typeface="Palatino Linotype"/>
                          <a:cs typeface="Calibri"/>
                        </a:rPr>
                        <a:t>C</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45"/>
                        </a:spcBef>
                        <a:spcAft>
                          <a:spcPts val="0"/>
                        </a:spcAft>
                      </a:pPr>
                      <a:endParaRPr lang="en-US" sz="1400">
                        <a:latin typeface="Palatino Linotype"/>
                        <a:ea typeface="Palatino Linotype"/>
                        <a:cs typeface="Palatino Linotype"/>
                      </a:endParaRPr>
                    </a:p>
                    <a:p>
                      <a:pPr marL="69850" algn="l">
                        <a:lnSpc>
                          <a:spcPct val="115000"/>
                        </a:lnSpc>
                        <a:spcBef>
                          <a:spcPts val="5"/>
                        </a:spcBef>
                        <a:spcAft>
                          <a:spcPts val="0"/>
                        </a:spcAft>
                      </a:pPr>
                      <a:r>
                        <a:rPr lang="en-US" sz="1400">
                          <a:latin typeface="Calibri"/>
                          <a:ea typeface="Palatino Linotype"/>
                          <a:cs typeface="Calibri"/>
                        </a:rPr>
                        <a:t>1,000</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Aft>
                          <a:spcPts val="0"/>
                        </a:spcAft>
                      </a:pPr>
                      <a:endParaRPr lang="en-US" sz="14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92161" name="Rectangle 1"/>
          <p:cNvSpPr>
            <a:spLocks noChangeArrowheads="1"/>
          </p:cNvSpPr>
          <p:nvPr/>
        </p:nvSpPr>
        <p:spPr bwMode="auto">
          <a:xfrm>
            <a:off x="1110342" y="317241"/>
            <a:ext cx="8033657"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23850" algn="l"/>
              </a:tabLst>
            </a:pPr>
            <a:r>
              <a:rPr kumimoji="0" lang="en-US" sz="12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Withdrawn from Bank for office use Rs. 1,000. It will increase cash balance, so cash column is debited and bank balance will decrease, so bank column is credited.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:CASH  BOOK</a:t>
            </a:r>
          </a:p>
          <a:p>
            <a:pPr marL="0" lvl="0" indent="0" algn="l" rtl="0">
              <a:spcBef>
                <a:spcPts val="0"/>
              </a:spcBef>
              <a:spcAft>
                <a:spcPts val="0"/>
              </a:spcAft>
              <a:buNone/>
            </a:pPr>
            <a:r>
              <a:rPr lang="en" b="1" dirty="0" smtClean="0"/>
              <a:t>CLASS-44</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86017" name="Rectangle 1"/>
          <p:cNvSpPr>
            <a:spLocks noChangeArrowheads="1"/>
          </p:cNvSpPr>
          <p:nvPr/>
        </p:nvSpPr>
        <p:spPr bwMode="auto">
          <a:xfrm>
            <a:off x="1278294" y="279918"/>
            <a:ext cx="7865706"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(2) </a:t>
            </a: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Entries relating to </a:t>
            </a:r>
            <a:r>
              <a:rPr kumimoji="0" lang="en-US" sz="1600" b="1" i="0" u="none" strike="noStrike" cap="none" normalizeH="0" baseline="0" dirty="0" err="1" smtClean="0">
                <a:ln>
                  <a:noFill/>
                </a:ln>
                <a:solidFill>
                  <a:srgbClr val="FF0000"/>
                </a:solidFill>
                <a:effectLst/>
                <a:latin typeface="Calibri" pitchFamily="34" charset="0"/>
                <a:ea typeface="Times New Roman" pitchFamily="18" charset="0"/>
                <a:cs typeface="Calibri" pitchFamily="34" charset="0"/>
              </a:rPr>
              <a:t>cheques</a:t>
            </a: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any payment is made by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 It will reduce the bank balance and thus bank column will be credited.</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any payment is received in the form of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and no information about its deposit into bank is given. In this case it is assumed that the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is deposited into bank on the same day, when it is received &amp; so bank A/c will be debited.</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any payment is received in the form of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and it is deposited into bank on same day than bank A/c will be debited.</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payment is receive in the form of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on one day &amp; its is deposited into Bank on other day i.e. when two dates, one for the receipt of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and the other for deposit. In this case no entry it to be recorded at the time of receiving the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Entry is to made when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cheque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deposited in the bank, as bank column is debited.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02469" y="3548697"/>
            <a:ext cx="1170475" cy="1170475"/>
          </a:xfrm>
          <a:prstGeom prst="rect">
            <a:avLst/>
          </a:prstGeom>
          <a:noFill/>
          <a:ln>
            <a:noFill/>
          </a:ln>
        </p:spPr>
      </p:pic>
      <p:graphicFrame>
        <p:nvGraphicFramePr>
          <p:cNvPr id="22" name="Table 21"/>
          <p:cNvGraphicFramePr>
            <a:graphicFrameLocks noGrp="1"/>
          </p:cNvGraphicFramePr>
          <p:nvPr/>
        </p:nvGraphicFramePr>
        <p:xfrm>
          <a:off x="1766887" y="821092"/>
          <a:ext cx="6826607" cy="2927094"/>
        </p:xfrm>
        <a:graphic>
          <a:graphicData uri="http://schemas.openxmlformats.org/drawingml/2006/table">
            <a:tbl>
              <a:tblPr/>
              <a:tblGrid>
                <a:gridCol w="626642"/>
                <a:gridCol w="4136916"/>
                <a:gridCol w="2063049"/>
              </a:tblGrid>
              <a:tr h="263871">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R="353060" algn="r">
                        <a:lnSpc>
                          <a:spcPts val="1330"/>
                        </a:lnSpc>
                        <a:spcAft>
                          <a:spcPts val="0"/>
                        </a:spcAft>
                      </a:pPr>
                      <a:r>
                        <a:rPr lang="en-US" sz="1600" b="1">
                          <a:solidFill>
                            <a:srgbClr val="292425"/>
                          </a:solidFill>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01</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5"/>
                        </a:spcBef>
                        <a:spcAft>
                          <a:spcPts val="0"/>
                        </a:spcAft>
                      </a:pPr>
                      <a:r>
                        <a:rPr lang="en-US" sz="1600">
                          <a:solidFill>
                            <a:srgbClr val="292425"/>
                          </a:solidFill>
                          <a:latin typeface="Calibri"/>
                          <a:ea typeface="Times New Roman"/>
                          <a:cs typeface="Calibri"/>
                        </a:rPr>
                        <a:t>Cash in hand</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solidFill>
                            <a:srgbClr val="292425"/>
                          </a:solidFill>
                          <a:latin typeface="Calibri"/>
                          <a:ea typeface="Times New Roman"/>
                          <a:cs typeface="Calibri"/>
                        </a:rPr>
                        <a:t>12,000</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0"/>
                        </a:spcBef>
                        <a:spcAft>
                          <a:spcPts val="0"/>
                        </a:spcAft>
                      </a:pPr>
                      <a:r>
                        <a:rPr lang="en-US" sz="1600">
                          <a:solidFill>
                            <a:srgbClr val="292425"/>
                          </a:solidFill>
                          <a:latin typeface="Calibri"/>
                          <a:ea typeface="Times New Roman"/>
                          <a:cs typeface="Calibri"/>
                        </a:rPr>
                        <a:t>05</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0"/>
                        </a:spcBef>
                        <a:spcAft>
                          <a:spcPts val="0"/>
                        </a:spcAft>
                      </a:pPr>
                      <a:r>
                        <a:rPr lang="en-US" sz="1600">
                          <a:solidFill>
                            <a:srgbClr val="292425"/>
                          </a:solidFill>
                          <a:latin typeface="Calibri"/>
                          <a:ea typeface="Times New Roman"/>
                          <a:cs typeface="Calibri"/>
                        </a:rPr>
                        <a:t>Cash received from Bhanu</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solidFill>
                            <a:srgbClr val="292425"/>
                          </a:solidFill>
                          <a:latin typeface="Calibri"/>
                          <a:ea typeface="Times New Roman"/>
                          <a:cs typeface="Calibri"/>
                        </a:rPr>
                        <a:t>4,000</a:t>
                      </a:r>
                      <a:endParaRPr lang="en-US" sz="1600">
                        <a:latin typeface="Times New Roman"/>
                        <a:ea typeface="Times New Roman"/>
                      </a:endParaRPr>
                    </a:p>
                  </a:txBody>
                  <a:tcPr marL="0" marR="0" marT="0" marB="0">
                    <a:lnL>
                      <a:noFill/>
                    </a:lnL>
                    <a:lnR>
                      <a:noFill/>
                    </a:lnR>
                    <a:lnT>
                      <a:noFill/>
                    </a:lnT>
                    <a:lnB>
                      <a:noFill/>
                    </a:lnB>
                  </a:tcPr>
                </a:tc>
              </a:tr>
              <a:tr h="299564">
                <a:tc>
                  <a:txBody>
                    <a:bodyPr/>
                    <a:lstStyle/>
                    <a:p>
                      <a:pPr marL="127000">
                        <a:lnSpc>
                          <a:spcPct val="115000"/>
                        </a:lnSpc>
                        <a:spcBef>
                          <a:spcPts val="225"/>
                        </a:spcBef>
                        <a:spcAft>
                          <a:spcPts val="0"/>
                        </a:spcAft>
                      </a:pPr>
                      <a:r>
                        <a:rPr lang="en-US" sz="1600">
                          <a:solidFill>
                            <a:srgbClr val="292425"/>
                          </a:solidFill>
                          <a:latin typeface="Calibri"/>
                          <a:ea typeface="Times New Roman"/>
                          <a:cs typeface="Calibri"/>
                        </a:rPr>
                        <a:t>07</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5"/>
                        </a:spcBef>
                        <a:spcAft>
                          <a:spcPts val="0"/>
                        </a:spcAft>
                      </a:pPr>
                      <a:r>
                        <a:rPr lang="en-US" sz="1600">
                          <a:solidFill>
                            <a:srgbClr val="292425"/>
                          </a:solidFill>
                          <a:latin typeface="Calibri"/>
                          <a:ea typeface="Times New Roman"/>
                          <a:cs typeface="Calibri"/>
                        </a:rPr>
                        <a:t>Rent Paid</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solidFill>
                            <a:srgbClr val="292425"/>
                          </a:solidFill>
                          <a:latin typeface="Calibri"/>
                          <a:ea typeface="Times New Roman"/>
                          <a:cs typeface="Calibri"/>
                        </a:rPr>
                        <a:t>2,000</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5"/>
                        </a:spcBef>
                        <a:spcAft>
                          <a:spcPts val="0"/>
                        </a:spcAft>
                      </a:pPr>
                      <a:r>
                        <a:rPr lang="en-US" sz="1600">
                          <a:latin typeface="Calibri"/>
                          <a:ea typeface="Times New Roman"/>
                          <a:cs typeface="Calibri"/>
                        </a:rPr>
                        <a:t>10</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5"/>
                        </a:spcBef>
                        <a:spcAft>
                          <a:spcPts val="0"/>
                        </a:spcAft>
                      </a:pPr>
                      <a:r>
                        <a:rPr lang="en-US" sz="1600">
                          <a:latin typeface="Calibri"/>
                          <a:ea typeface="Times New Roman"/>
                          <a:cs typeface="Calibri"/>
                        </a:rPr>
                        <a:t>Purchased goods Murari for cash</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6,000</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0"/>
                        </a:spcBef>
                        <a:spcAft>
                          <a:spcPts val="0"/>
                        </a:spcAft>
                      </a:pPr>
                      <a:r>
                        <a:rPr lang="en-US" sz="1600">
                          <a:latin typeface="Calibri"/>
                          <a:ea typeface="Times New Roman"/>
                          <a:cs typeface="Calibri"/>
                        </a:rPr>
                        <a:t>15</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0"/>
                        </a:spcBef>
                        <a:spcAft>
                          <a:spcPts val="0"/>
                        </a:spcAft>
                      </a:pPr>
                      <a:r>
                        <a:rPr lang="en-US" sz="1600">
                          <a:latin typeface="Calibri"/>
                          <a:ea typeface="Times New Roman"/>
                          <a:cs typeface="Calibri"/>
                        </a:rPr>
                        <a:t>Sold goods for cash</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9,000</a:t>
                      </a:r>
                      <a:endParaRPr lang="en-US" sz="1600">
                        <a:latin typeface="Times New Roman"/>
                        <a:ea typeface="Times New Roman"/>
                      </a:endParaRPr>
                    </a:p>
                  </a:txBody>
                  <a:tcPr marL="0" marR="0" marT="0" marB="0">
                    <a:lnL>
                      <a:noFill/>
                    </a:lnL>
                    <a:lnR>
                      <a:noFill/>
                    </a:lnR>
                    <a:lnT>
                      <a:noFill/>
                    </a:lnT>
                    <a:lnB>
                      <a:noFill/>
                    </a:lnB>
                  </a:tcPr>
                </a:tc>
              </a:tr>
              <a:tr h="299564">
                <a:tc>
                  <a:txBody>
                    <a:bodyPr/>
                    <a:lstStyle/>
                    <a:p>
                      <a:pPr marL="127000">
                        <a:lnSpc>
                          <a:spcPct val="115000"/>
                        </a:lnSpc>
                        <a:spcBef>
                          <a:spcPts val="225"/>
                        </a:spcBef>
                        <a:spcAft>
                          <a:spcPts val="0"/>
                        </a:spcAft>
                      </a:pPr>
                      <a:r>
                        <a:rPr lang="en-US" sz="1600">
                          <a:latin typeface="Calibri"/>
                          <a:ea typeface="Times New Roman"/>
                          <a:cs typeface="Calibri"/>
                        </a:rPr>
                        <a:t>18</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5"/>
                        </a:spcBef>
                        <a:spcAft>
                          <a:spcPts val="0"/>
                        </a:spcAft>
                      </a:pPr>
                      <a:r>
                        <a:rPr lang="en-US" sz="1600">
                          <a:latin typeface="Calibri"/>
                          <a:ea typeface="Times New Roman"/>
                          <a:cs typeface="Calibri"/>
                        </a:rPr>
                        <a:t>Purchase stationery</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300</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5"/>
                        </a:spcBef>
                        <a:spcAft>
                          <a:spcPts val="0"/>
                        </a:spcAft>
                      </a:pPr>
                      <a:r>
                        <a:rPr lang="en-US" sz="1600">
                          <a:latin typeface="Calibri"/>
                          <a:ea typeface="Times New Roman"/>
                          <a:cs typeface="Calibri"/>
                        </a:rPr>
                        <a:t>22</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5"/>
                        </a:spcBef>
                        <a:spcAft>
                          <a:spcPts val="0"/>
                        </a:spcAft>
                      </a:pPr>
                      <a:r>
                        <a:rPr lang="en-US" sz="1600">
                          <a:latin typeface="Calibri"/>
                          <a:ea typeface="Times New Roman"/>
                          <a:cs typeface="Calibri"/>
                        </a:rPr>
                        <a:t>Cash paid to Rahul on account</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2,000</a:t>
                      </a:r>
                      <a:endParaRPr lang="en-US" sz="1600">
                        <a:latin typeface="Times New Roman"/>
                        <a:ea typeface="Times New Roman"/>
                      </a:endParaRPr>
                    </a:p>
                  </a:txBody>
                  <a:tcPr marL="0" marR="0" marT="0" marB="0">
                    <a:lnL>
                      <a:noFill/>
                    </a:lnL>
                    <a:lnR>
                      <a:noFill/>
                    </a:lnR>
                    <a:lnT>
                      <a:noFill/>
                    </a:lnT>
                    <a:lnB>
                      <a:noFill/>
                    </a:lnB>
                  </a:tcPr>
                </a:tc>
              </a:tr>
              <a:tr h="298767">
                <a:tc>
                  <a:txBody>
                    <a:bodyPr/>
                    <a:lstStyle/>
                    <a:p>
                      <a:pPr marL="127000">
                        <a:lnSpc>
                          <a:spcPct val="115000"/>
                        </a:lnSpc>
                        <a:spcBef>
                          <a:spcPts val="220"/>
                        </a:spcBef>
                        <a:spcAft>
                          <a:spcPts val="0"/>
                        </a:spcAft>
                      </a:pPr>
                      <a:r>
                        <a:rPr lang="en-US" sz="1600">
                          <a:latin typeface="Calibri"/>
                          <a:ea typeface="Times New Roman"/>
                          <a:cs typeface="Calibri"/>
                        </a:rPr>
                        <a:t>28</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ct val="115000"/>
                        </a:lnSpc>
                        <a:spcBef>
                          <a:spcPts val="220"/>
                        </a:spcBef>
                        <a:spcAft>
                          <a:spcPts val="0"/>
                        </a:spcAft>
                      </a:pPr>
                      <a:r>
                        <a:rPr lang="en-US" sz="1600">
                          <a:latin typeface="Calibri"/>
                          <a:ea typeface="Times New Roman"/>
                          <a:cs typeface="Calibri"/>
                        </a:rPr>
                        <a:t>Paid salary</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1,000</a:t>
                      </a:r>
                      <a:endParaRPr lang="en-US" sz="1600">
                        <a:latin typeface="Times New Roman"/>
                        <a:ea typeface="Times New Roman"/>
                      </a:endParaRPr>
                    </a:p>
                  </a:txBody>
                  <a:tcPr marL="0" marR="0" marT="0" marB="0">
                    <a:lnL>
                      <a:noFill/>
                    </a:lnL>
                    <a:lnR>
                      <a:noFill/>
                    </a:lnR>
                    <a:lnT>
                      <a:noFill/>
                    </a:lnT>
                    <a:lnB>
                      <a:noFill/>
                    </a:lnB>
                  </a:tcPr>
                </a:tc>
              </a:tr>
              <a:tr h="254948">
                <a:tc>
                  <a:txBody>
                    <a:bodyPr/>
                    <a:lstStyle/>
                    <a:p>
                      <a:pPr marL="127000">
                        <a:lnSpc>
                          <a:spcPts val="1280"/>
                        </a:lnSpc>
                        <a:spcBef>
                          <a:spcPts val="225"/>
                        </a:spcBef>
                        <a:spcAft>
                          <a:spcPts val="0"/>
                        </a:spcAft>
                      </a:pPr>
                      <a:r>
                        <a:rPr lang="en-US" sz="1600">
                          <a:latin typeface="Calibri"/>
                          <a:ea typeface="Times New Roman"/>
                          <a:cs typeface="Calibri"/>
                        </a:rPr>
                        <a:t>30</a:t>
                      </a:r>
                      <a:endParaRPr lang="en-US" sz="1600">
                        <a:latin typeface="Times New Roman"/>
                        <a:ea typeface="Times New Roman"/>
                      </a:endParaRPr>
                    </a:p>
                  </a:txBody>
                  <a:tcPr marL="0" marR="0" marT="0" marB="0">
                    <a:lnL>
                      <a:noFill/>
                    </a:lnL>
                    <a:lnR>
                      <a:noFill/>
                    </a:lnR>
                    <a:lnT>
                      <a:noFill/>
                    </a:lnT>
                    <a:lnB>
                      <a:noFill/>
                    </a:lnB>
                  </a:tcPr>
                </a:tc>
                <a:tc>
                  <a:txBody>
                    <a:bodyPr/>
                    <a:lstStyle/>
                    <a:p>
                      <a:pPr marL="235585">
                        <a:lnSpc>
                          <a:spcPts val="1280"/>
                        </a:lnSpc>
                        <a:spcBef>
                          <a:spcPts val="225"/>
                        </a:spcBef>
                        <a:spcAft>
                          <a:spcPts val="0"/>
                        </a:spcAft>
                      </a:pPr>
                      <a:r>
                        <a:rPr lang="en-US" sz="1600">
                          <a:latin typeface="Calibri"/>
                          <a:ea typeface="Times New Roman"/>
                          <a:cs typeface="Calibri"/>
                        </a:rPr>
                        <a:t>Paid rent</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600" dirty="0">
                          <a:latin typeface="Calibri"/>
                          <a:ea typeface="Times New Roman"/>
                          <a:cs typeface="Calibri"/>
                        </a:rPr>
                        <a:t>500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83969" name="Rectangle 1"/>
          <p:cNvSpPr>
            <a:spLocks noChangeArrowheads="1"/>
          </p:cNvSpPr>
          <p:nvPr/>
        </p:nvSpPr>
        <p:spPr bwMode="auto">
          <a:xfrm>
            <a:off x="1520890" y="270588"/>
            <a:ext cx="762311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Q1 :</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Enter the following transactions in a simple cash book for December 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:CASH  BOOK</a:t>
            </a:r>
          </a:p>
          <a:p>
            <a:pPr marL="0" lvl="0" indent="0" algn="l" rtl="0">
              <a:spcBef>
                <a:spcPts val="0"/>
              </a:spcBef>
              <a:spcAft>
                <a:spcPts val="0"/>
              </a:spcAft>
              <a:buNone/>
            </a:pPr>
            <a:r>
              <a:rPr lang="en" b="1" dirty="0" smtClean="0"/>
              <a:t>CLASS-45</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nvGraphicFramePr>
        <p:xfrm>
          <a:off x="1184988" y="961053"/>
          <a:ext cx="7763069" cy="2782524"/>
        </p:xfrm>
        <a:graphic>
          <a:graphicData uri="http://schemas.openxmlformats.org/drawingml/2006/table">
            <a:tbl>
              <a:tblPr/>
              <a:tblGrid>
                <a:gridCol w="617776"/>
                <a:gridCol w="4613552"/>
                <a:gridCol w="2531741"/>
              </a:tblGrid>
              <a:tr h="267837">
                <a:tc>
                  <a:txBody>
                    <a:bodyPr/>
                    <a:lstStyle/>
                    <a:p>
                      <a:pPr>
                        <a:lnSpc>
                          <a:spcPct val="115000"/>
                        </a:lnSpc>
                        <a:spcAft>
                          <a:spcPts val="0"/>
                        </a:spcAft>
                      </a:pPr>
                      <a:endParaRPr lang="en-US" sz="1800" dirty="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Calibri"/>
                        <a:ea typeface="Times New Roman"/>
                        <a:cs typeface="Calibri"/>
                      </a:endParaRPr>
                    </a:p>
                  </a:txBody>
                  <a:tcPr marL="0" marR="0" marT="0" marB="0">
                    <a:lnL>
                      <a:noFill/>
                    </a:lnL>
                    <a:lnR>
                      <a:noFill/>
                    </a:lnR>
                    <a:lnT>
                      <a:noFill/>
                    </a:lnT>
                    <a:lnB>
                      <a:noFill/>
                    </a:lnB>
                  </a:tcPr>
                </a:tc>
                <a:tc>
                  <a:txBody>
                    <a:bodyPr/>
                    <a:lstStyle/>
                    <a:p>
                      <a:pPr marR="309880" algn="r">
                        <a:lnSpc>
                          <a:spcPts val="1330"/>
                        </a:lnSpc>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r>
              <a:tr h="304066">
                <a:tc>
                  <a:txBody>
                    <a:bodyPr/>
                    <a:lstStyle/>
                    <a:p>
                      <a:pPr marL="127000">
                        <a:lnSpc>
                          <a:spcPct val="115000"/>
                        </a:lnSpc>
                        <a:spcBef>
                          <a:spcPts val="225"/>
                        </a:spcBef>
                        <a:spcAft>
                          <a:spcPts val="0"/>
                        </a:spcAft>
                      </a:pPr>
                      <a:r>
                        <a:rPr lang="en-US" sz="1800">
                          <a:latin typeface="Calibri"/>
                          <a:ea typeface="Times New Roman"/>
                          <a:cs typeface="Calibri"/>
                        </a:rPr>
                        <a:t>01</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5"/>
                        </a:spcBef>
                        <a:spcAft>
                          <a:spcPts val="0"/>
                        </a:spcAft>
                      </a:pPr>
                      <a:r>
                        <a:rPr lang="en-US" sz="1800">
                          <a:latin typeface="Calibri"/>
                          <a:ea typeface="Times New Roman"/>
                          <a:cs typeface="Calibri"/>
                        </a:rPr>
                        <a:t>Started business with cash</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800">
                          <a:latin typeface="Calibri"/>
                          <a:ea typeface="Times New Roman"/>
                          <a:cs typeface="Calibri"/>
                        </a:rPr>
                        <a:t>80,000</a:t>
                      </a:r>
                      <a:endParaRPr lang="en-US" sz="1800">
                        <a:latin typeface="Times New Roman"/>
                        <a:ea typeface="Times New Roman"/>
                      </a:endParaRPr>
                    </a:p>
                  </a:txBody>
                  <a:tcPr marL="0" marR="0" marT="0" marB="0">
                    <a:lnL>
                      <a:noFill/>
                    </a:lnL>
                    <a:lnR>
                      <a:noFill/>
                    </a:lnR>
                    <a:lnT>
                      <a:noFill/>
                    </a:lnT>
                    <a:lnB>
                      <a:noFill/>
                    </a:lnB>
                  </a:tcPr>
                </a:tc>
              </a:tr>
              <a:tr h="303257">
                <a:tc>
                  <a:txBody>
                    <a:bodyPr/>
                    <a:lstStyle/>
                    <a:p>
                      <a:pPr marL="127000">
                        <a:lnSpc>
                          <a:spcPct val="115000"/>
                        </a:lnSpc>
                        <a:spcBef>
                          <a:spcPts val="220"/>
                        </a:spcBef>
                        <a:spcAft>
                          <a:spcPts val="0"/>
                        </a:spcAft>
                      </a:pPr>
                      <a:r>
                        <a:rPr lang="en-US" sz="1800">
                          <a:latin typeface="Calibri"/>
                          <a:ea typeface="Times New Roman"/>
                          <a:cs typeface="Calibri"/>
                        </a:rPr>
                        <a:t>04</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0"/>
                        </a:spcBef>
                        <a:spcAft>
                          <a:spcPts val="0"/>
                        </a:spcAft>
                      </a:pPr>
                      <a:r>
                        <a:rPr lang="en-US" sz="1800">
                          <a:latin typeface="Calibri"/>
                          <a:ea typeface="Times New Roman"/>
                          <a:cs typeface="Calibri"/>
                        </a:rPr>
                        <a:t>Deposited in bank</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800">
                          <a:latin typeface="Calibri"/>
                          <a:ea typeface="Times New Roman"/>
                          <a:cs typeface="Calibri"/>
                        </a:rPr>
                        <a:t>50,000</a:t>
                      </a:r>
                      <a:endParaRPr lang="en-US" sz="1800">
                        <a:latin typeface="Times New Roman"/>
                        <a:ea typeface="Times New Roman"/>
                      </a:endParaRPr>
                    </a:p>
                  </a:txBody>
                  <a:tcPr marL="0" marR="0" marT="0" marB="0">
                    <a:lnL>
                      <a:noFill/>
                    </a:lnL>
                    <a:lnR>
                      <a:noFill/>
                    </a:lnR>
                    <a:lnT>
                      <a:noFill/>
                    </a:lnT>
                    <a:lnB>
                      <a:noFill/>
                    </a:lnB>
                  </a:tcPr>
                </a:tc>
              </a:tr>
              <a:tr h="304066">
                <a:tc>
                  <a:txBody>
                    <a:bodyPr/>
                    <a:lstStyle/>
                    <a:p>
                      <a:pPr marL="127000">
                        <a:lnSpc>
                          <a:spcPct val="115000"/>
                        </a:lnSpc>
                        <a:spcBef>
                          <a:spcPts val="225"/>
                        </a:spcBef>
                        <a:spcAft>
                          <a:spcPts val="0"/>
                        </a:spcAft>
                      </a:pPr>
                      <a:r>
                        <a:rPr lang="en-US" sz="1800">
                          <a:latin typeface="Calibri"/>
                          <a:ea typeface="Times New Roman"/>
                          <a:cs typeface="Calibri"/>
                        </a:rPr>
                        <a:t>10</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5"/>
                        </a:spcBef>
                        <a:spcAft>
                          <a:spcPts val="0"/>
                        </a:spcAft>
                      </a:pPr>
                      <a:r>
                        <a:rPr lang="en-US" sz="1800" dirty="0">
                          <a:latin typeface="Calibri"/>
                          <a:ea typeface="Times New Roman"/>
                          <a:cs typeface="Calibri"/>
                        </a:rPr>
                        <a:t>Received cash from </a:t>
                      </a:r>
                      <a:r>
                        <a:rPr lang="en-US" sz="1800" dirty="0" err="1">
                          <a:latin typeface="Calibri"/>
                          <a:ea typeface="Times New Roman"/>
                          <a:cs typeface="Calibri"/>
                        </a:rPr>
                        <a:t>Rahul</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800">
                          <a:latin typeface="Calibri"/>
                          <a:ea typeface="Times New Roman"/>
                          <a:cs typeface="Calibri"/>
                        </a:rPr>
                        <a:t>1,000</a:t>
                      </a:r>
                      <a:endParaRPr lang="en-US" sz="1800">
                        <a:latin typeface="Times New Roman"/>
                        <a:ea typeface="Times New Roman"/>
                      </a:endParaRPr>
                    </a:p>
                  </a:txBody>
                  <a:tcPr marL="0" marR="0" marT="0" marB="0">
                    <a:lnL>
                      <a:noFill/>
                    </a:lnL>
                    <a:lnR>
                      <a:noFill/>
                    </a:lnR>
                    <a:lnT>
                      <a:noFill/>
                    </a:lnT>
                    <a:lnB>
                      <a:noFill/>
                    </a:lnB>
                  </a:tcPr>
                </a:tc>
              </a:tr>
              <a:tr h="303257">
                <a:tc>
                  <a:txBody>
                    <a:bodyPr/>
                    <a:lstStyle/>
                    <a:p>
                      <a:pPr marL="127000">
                        <a:lnSpc>
                          <a:spcPct val="115000"/>
                        </a:lnSpc>
                        <a:spcBef>
                          <a:spcPts val="225"/>
                        </a:spcBef>
                        <a:spcAft>
                          <a:spcPts val="0"/>
                        </a:spcAft>
                      </a:pPr>
                      <a:r>
                        <a:rPr lang="en-US" sz="1800">
                          <a:latin typeface="Calibri"/>
                          <a:ea typeface="Times New Roman"/>
                          <a:cs typeface="Calibri"/>
                        </a:rPr>
                        <a:t>15</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5"/>
                        </a:spcBef>
                        <a:spcAft>
                          <a:spcPts val="0"/>
                        </a:spcAft>
                      </a:pPr>
                      <a:r>
                        <a:rPr lang="en-US" sz="1800">
                          <a:latin typeface="Calibri"/>
                          <a:ea typeface="Times New Roman"/>
                          <a:cs typeface="Calibri"/>
                        </a:rPr>
                        <a:t>Bought goods for cash</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800">
                          <a:latin typeface="Calibri"/>
                          <a:ea typeface="Times New Roman"/>
                          <a:cs typeface="Calibri"/>
                        </a:rPr>
                        <a:t>8,000</a:t>
                      </a:r>
                      <a:endParaRPr lang="en-US" sz="1800">
                        <a:latin typeface="Times New Roman"/>
                        <a:ea typeface="Times New Roman"/>
                      </a:endParaRPr>
                    </a:p>
                  </a:txBody>
                  <a:tcPr marL="0" marR="0" marT="0" marB="0">
                    <a:lnL>
                      <a:noFill/>
                    </a:lnL>
                    <a:lnR>
                      <a:noFill/>
                    </a:lnR>
                    <a:lnT>
                      <a:noFill/>
                    </a:lnT>
                    <a:lnB>
                      <a:noFill/>
                    </a:lnB>
                  </a:tcPr>
                </a:tc>
              </a:tr>
              <a:tr h="303257">
                <a:tc>
                  <a:txBody>
                    <a:bodyPr/>
                    <a:lstStyle/>
                    <a:p>
                      <a:pPr marL="127000">
                        <a:lnSpc>
                          <a:spcPct val="115000"/>
                        </a:lnSpc>
                        <a:spcBef>
                          <a:spcPts val="220"/>
                        </a:spcBef>
                        <a:spcAft>
                          <a:spcPts val="0"/>
                        </a:spcAft>
                      </a:pPr>
                      <a:r>
                        <a:rPr lang="en-US" sz="1800">
                          <a:latin typeface="Calibri"/>
                          <a:ea typeface="Times New Roman"/>
                          <a:cs typeface="Calibri"/>
                        </a:rPr>
                        <a:t>22</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0"/>
                        </a:spcBef>
                        <a:spcAft>
                          <a:spcPts val="0"/>
                        </a:spcAft>
                      </a:pPr>
                      <a:r>
                        <a:rPr lang="en-US" sz="1800">
                          <a:latin typeface="Calibri"/>
                          <a:ea typeface="Times New Roman"/>
                          <a:cs typeface="Calibri"/>
                        </a:rPr>
                        <a:t>Bought goods by cheque</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800">
                          <a:latin typeface="Calibri"/>
                          <a:ea typeface="Times New Roman"/>
                          <a:cs typeface="Calibri"/>
                        </a:rPr>
                        <a:t>10,000</a:t>
                      </a:r>
                      <a:endParaRPr lang="en-US" sz="1800">
                        <a:latin typeface="Times New Roman"/>
                        <a:ea typeface="Times New Roman"/>
                      </a:endParaRPr>
                    </a:p>
                  </a:txBody>
                  <a:tcPr marL="0" marR="0" marT="0" marB="0">
                    <a:lnL>
                      <a:noFill/>
                    </a:lnL>
                    <a:lnR>
                      <a:noFill/>
                    </a:lnR>
                    <a:lnT>
                      <a:noFill/>
                    </a:lnT>
                    <a:lnB>
                      <a:noFill/>
                    </a:lnB>
                  </a:tcPr>
                </a:tc>
              </a:tr>
              <a:tr h="304066">
                <a:tc>
                  <a:txBody>
                    <a:bodyPr/>
                    <a:lstStyle/>
                    <a:p>
                      <a:pPr marL="127000">
                        <a:lnSpc>
                          <a:spcPct val="115000"/>
                        </a:lnSpc>
                        <a:spcBef>
                          <a:spcPts val="225"/>
                        </a:spcBef>
                        <a:spcAft>
                          <a:spcPts val="0"/>
                        </a:spcAft>
                      </a:pPr>
                      <a:r>
                        <a:rPr lang="en-US" sz="1800">
                          <a:latin typeface="Calibri"/>
                          <a:ea typeface="Times New Roman"/>
                          <a:cs typeface="Calibri"/>
                        </a:rPr>
                        <a:t>25</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5"/>
                        </a:spcBef>
                        <a:spcAft>
                          <a:spcPts val="0"/>
                        </a:spcAft>
                      </a:pPr>
                      <a:r>
                        <a:rPr lang="en-US" sz="1800">
                          <a:latin typeface="Calibri"/>
                          <a:ea typeface="Times New Roman"/>
                          <a:cs typeface="Calibri"/>
                        </a:rPr>
                        <a:t>Paid to Shyam by cash</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800">
                          <a:latin typeface="Calibri"/>
                          <a:ea typeface="Times New Roman"/>
                          <a:cs typeface="Calibri"/>
                        </a:rPr>
                        <a:t>20,000</a:t>
                      </a:r>
                      <a:endParaRPr lang="en-US" sz="1800">
                        <a:latin typeface="Times New Roman"/>
                        <a:ea typeface="Times New Roman"/>
                      </a:endParaRPr>
                    </a:p>
                  </a:txBody>
                  <a:tcPr marL="0" marR="0" marT="0" marB="0">
                    <a:lnL>
                      <a:noFill/>
                    </a:lnL>
                    <a:lnR>
                      <a:noFill/>
                    </a:lnR>
                    <a:lnT>
                      <a:noFill/>
                    </a:lnT>
                    <a:lnB>
                      <a:noFill/>
                    </a:lnB>
                  </a:tcPr>
                </a:tc>
              </a:tr>
              <a:tr h="303257">
                <a:tc>
                  <a:txBody>
                    <a:bodyPr/>
                    <a:lstStyle/>
                    <a:p>
                      <a:pPr marL="127000">
                        <a:lnSpc>
                          <a:spcPct val="115000"/>
                        </a:lnSpc>
                        <a:spcBef>
                          <a:spcPts val="225"/>
                        </a:spcBef>
                        <a:spcAft>
                          <a:spcPts val="0"/>
                        </a:spcAft>
                      </a:pPr>
                      <a:r>
                        <a:rPr lang="en-US" sz="1800">
                          <a:latin typeface="Calibri"/>
                          <a:ea typeface="Times New Roman"/>
                          <a:cs typeface="Calibri"/>
                        </a:rPr>
                        <a:t>30</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225"/>
                        </a:spcBef>
                        <a:spcAft>
                          <a:spcPts val="0"/>
                        </a:spcAft>
                      </a:pPr>
                      <a:r>
                        <a:rPr lang="en-US" sz="1800">
                          <a:latin typeface="Calibri"/>
                          <a:ea typeface="Times New Roman"/>
                          <a:cs typeface="Calibri"/>
                        </a:rPr>
                        <a:t>Drew from Bank for office use</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800">
                          <a:latin typeface="Calibri"/>
                          <a:ea typeface="Times New Roman"/>
                          <a:cs typeface="Calibri"/>
                        </a:rPr>
                        <a:t>2,000</a:t>
                      </a:r>
                      <a:endParaRPr lang="en-US" sz="1800">
                        <a:latin typeface="Times New Roman"/>
                        <a:ea typeface="Times New Roman"/>
                      </a:endParaRPr>
                    </a:p>
                  </a:txBody>
                  <a:tcPr marL="0" marR="0" marT="0" marB="0">
                    <a:lnL>
                      <a:noFill/>
                    </a:lnL>
                    <a:lnR>
                      <a:noFill/>
                    </a:lnR>
                    <a:lnT>
                      <a:noFill/>
                    </a:lnT>
                    <a:lnB>
                      <a:noFill/>
                    </a:lnB>
                  </a:tcPr>
                </a:tc>
              </a:tr>
              <a:tr h="258780">
                <a:tc>
                  <a:txBody>
                    <a:bodyPr/>
                    <a:lstStyle/>
                    <a:p>
                      <a:pPr marL="127000">
                        <a:lnSpc>
                          <a:spcPts val="1280"/>
                        </a:lnSpc>
                        <a:spcBef>
                          <a:spcPts val="220"/>
                        </a:spcBef>
                        <a:spcAft>
                          <a:spcPts val="0"/>
                        </a:spcAft>
                      </a:pPr>
                      <a:r>
                        <a:rPr lang="en-US" sz="1800">
                          <a:latin typeface="Calibri"/>
                          <a:ea typeface="Times New Roman"/>
                          <a:cs typeface="Calibri"/>
                        </a:rPr>
                        <a:t>31</a:t>
                      </a:r>
                      <a:endParaRPr lang="en-US" sz="1800">
                        <a:latin typeface="Times New Roman"/>
                        <a:ea typeface="Times New Roman"/>
                      </a:endParaRPr>
                    </a:p>
                  </a:txBody>
                  <a:tcPr marL="0" marR="0" marT="0" marB="0">
                    <a:lnL>
                      <a:noFill/>
                    </a:lnL>
                    <a:lnR>
                      <a:noFill/>
                    </a:lnR>
                    <a:lnT>
                      <a:noFill/>
                    </a:lnT>
                    <a:lnB>
                      <a:noFill/>
                    </a:lnB>
                  </a:tcPr>
                </a:tc>
                <a:tc>
                  <a:txBody>
                    <a:bodyPr/>
                    <a:lstStyle/>
                    <a:p>
                      <a:pPr marL="167005">
                        <a:lnSpc>
                          <a:spcPts val="1280"/>
                        </a:lnSpc>
                        <a:spcBef>
                          <a:spcPts val="220"/>
                        </a:spcBef>
                        <a:spcAft>
                          <a:spcPts val="0"/>
                        </a:spcAft>
                      </a:pPr>
                      <a:r>
                        <a:rPr lang="en-US" sz="1800">
                          <a:latin typeface="Calibri"/>
                          <a:ea typeface="Times New Roman"/>
                          <a:cs typeface="Calibri"/>
                        </a:rPr>
                        <a:t>Rent paid by cheque</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ts val="1280"/>
                        </a:lnSpc>
                        <a:spcBef>
                          <a:spcPts val="220"/>
                        </a:spcBef>
                        <a:spcAft>
                          <a:spcPts val="0"/>
                        </a:spcAft>
                      </a:pPr>
                      <a:r>
                        <a:rPr lang="en-US" sz="1800" dirty="0">
                          <a:latin typeface="Calibri"/>
                          <a:ea typeface="Times New Roman"/>
                          <a:cs typeface="Calibri"/>
                        </a:rPr>
                        <a:t>1,000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82945" name="Rectangle 1"/>
          <p:cNvSpPr>
            <a:spLocks noChangeArrowheads="1"/>
          </p:cNvSpPr>
          <p:nvPr/>
        </p:nvSpPr>
        <p:spPr bwMode="auto">
          <a:xfrm>
            <a:off x="1408922" y="410546"/>
            <a:ext cx="773507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Q2 :</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Record the following transactions in a bank column cash book for December 2005:</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581331"/>
            <a:ext cx="1170475" cy="375557"/>
          </a:xfrm>
          <a:prstGeom prst="rect">
            <a:avLst/>
          </a:prstGeom>
          <a:noFill/>
          <a:ln>
            <a:noFill/>
          </a:ln>
        </p:spPr>
      </p:pic>
      <p:graphicFrame>
        <p:nvGraphicFramePr>
          <p:cNvPr id="5" name="Table 4"/>
          <p:cNvGraphicFramePr>
            <a:graphicFrameLocks noGrp="1"/>
          </p:cNvGraphicFramePr>
          <p:nvPr/>
        </p:nvGraphicFramePr>
        <p:xfrm>
          <a:off x="1524000" y="1810138"/>
          <a:ext cx="7302759" cy="2848356"/>
        </p:xfrm>
        <a:graphic>
          <a:graphicData uri="http://schemas.openxmlformats.org/drawingml/2006/table">
            <a:tbl>
              <a:tblPr/>
              <a:tblGrid>
                <a:gridCol w="2557333"/>
                <a:gridCol w="2557333"/>
                <a:gridCol w="2188093"/>
              </a:tblGrid>
              <a:tr h="442801">
                <a:tc>
                  <a:txBody>
                    <a:bodyPr/>
                    <a:lstStyle/>
                    <a:p>
                      <a:pPr marL="69850">
                        <a:lnSpc>
                          <a:spcPct val="115000"/>
                        </a:lnSpc>
                        <a:spcBef>
                          <a:spcPts val="20"/>
                        </a:spcBef>
                        <a:spcAft>
                          <a:spcPts val="0"/>
                        </a:spcAft>
                      </a:pPr>
                      <a:endParaRPr lang="en-US" sz="1400" dirty="0">
                        <a:latin typeface="Calibri"/>
                        <a:ea typeface="Palatino Linotype"/>
                        <a:cs typeface="Calibri"/>
                      </a:endParaRPr>
                    </a:p>
                    <a:p>
                      <a:pPr marL="69850">
                        <a:lnSpc>
                          <a:spcPct val="115000"/>
                        </a:lnSpc>
                        <a:spcAft>
                          <a:spcPts val="0"/>
                        </a:spcAft>
                      </a:pPr>
                      <a:r>
                        <a:rPr lang="en-US" sz="1400" b="1" dirty="0">
                          <a:latin typeface="Calibri"/>
                          <a:ea typeface="Palatino Linotype"/>
                          <a:cs typeface="Calibri"/>
                        </a:rPr>
                        <a:t>Transactions</a:t>
                      </a:r>
                      <a:endParaRPr lang="en-US" sz="14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20"/>
                        </a:spcBef>
                        <a:spcAft>
                          <a:spcPts val="0"/>
                        </a:spcAft>
                      </a:pPr>
                      <a:endParaRPr lang="en-US" sz="1400">
                        <a:latin typeface="Calibri"/>
                        <a:ea typeface="Palatino Linotype"/>
                        <a:cs typeface="Calibri"/>
                      </a:endParaRPr>
                    </a:p>
                    <a:p>
                      <a:pPr marL="69850">
                        <a:lnSpc>
                          <a:spcPct val="115000"/>
                        </a:lnSpc>
                        <a:spcAft>
                          <a:spcPts val="0"/>
                        </a:spcAft>
                      </a:pPr>
                      <a:r>
                        <a:rPr lang="en-US" sz="1400" b="1">
                          <a:latin typeface="Calibri"/>
                          <a:ea typeface="Palatino Linotype"/>
                          <a:cs typeface="Calibri"/>
                        </a:rPr>
                        <a:t>Further classification</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20"/>
                        </a:spcBef>
                        <a:spcAft>
                          <a:spcPts val="0"/>
                        </a:spcAft>
                      </a:pPr>
                      <a:r>
                        <a:rPr lang="en-US" sz="1400" b="1">
                          <a:latin typeface="Calibri"/>
                          <a:ea typeface="Palatino Linotype"/>
                          <a:cs typeface="Calibri"/>
                        </a:rPr>
                        <a:t>Subsidiary Books Maintained</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40652">
                <a:tc rowSpan="3">
                  <a:txBody>
                    <a:bodyPr/>
                    <a:lstStyle/>
                    <a:p>
                      <a:pPr marL="69850">
                        <a:lnSpc>
                          <a:spcPct val="115000"/>
                        </a:lnSpc>
                        <a:spcBef>
                          <a:spcPts val="50"/>
                        </a:spcBef>
                        <a:spcAft>
                          <a:spcPts val="0"/>
                        </a:spcAft>
                      </a:pPr>
                      <a:endParaRPr lang="en-US" sz="1400">
                        <a:latin typeface="Calibri"/>
                        <a:ea typeface="Palatino Linotype"/>
                        <a:cs typeface="Calibri"/>
                      </a:endParaRPr>
                    </a:p>
                    <a:p>
                      <a:pPr marL="69850" marR="763905">
                        <a:lnSpc>
                          <a:spcPct val="130000"/>
                        </a:lnSpc>
                        <a:spcAft>
                          <a:spcPts val="0"/>
                        </a:spcAft>
                      </a:pPr>
                      <a:r>
                        <a:rPr lang="en-US" sz="1400">
                          <a:latin typeface="Calibri"/>
                          <a:ea typeface="Palatino Linotype"/>
                          <a:cs typeface="Calibri"/>
                        </a:rPr>
                        <a:t>Cash</a:t>
                      </a:r>
                      <a:r>
                        <a:rPr lang="en-US" sz="1400" spc="-205">
                          <a:latin typeface="Calibri"/>
                          <a:ea typeface="Palatino Linotype"/>
                          <a:cs typeface="Calibri"/>
                        </a:rPr>
                        <a:t> </a:t>
                      </a:r>
                      <a:r>
                        <a:rPr lang="en-US" sz="1400">
                          <a:latin typeface="Calibri"/>
                          <a:ea typeface="Palatino Linotype"/>
                          <a:cs typeface="Calibri"/>
                        </a:rPr>
                        <a:t>&amp;</a:t>
                      </a:r>
                      <a:r>
                        <a:rPr lang="en-US" sz="1400" spc="-200">
                          <a:latin typeface="Calibri"/>
                          <a:ea typeface="Palatino Linotype"/>
                          <a:cs typeface="Calibri"/>
                        </a:rPr>
                        <a:t> </a:t>
                      </a:r>
                      <a:r>
                        <a:rPr lang="en-US" sz="1400">
                          <a:latin typeface="Calibri"/>
                          <a:ea typeface="Palatino Linotype"/>
                          <a:cs typeface="Calibri"/>
                        </a:rPr>
                        <a:t>Bank</a:t>
                      </a:r>
                      <a:r>
                        <a:rPr lang="en-US" sz="1400" spc="-200">
                          <a:latin typeface="Calibri"/>
                          <a:ea typeface="Palatino Linotype"/>
                          <a:cs typeface="Calibri"/>
                        </a:rPr>
                        <a:t> </a:t>
                      </a:r>
                      <a:r>
                        <a:rPr lang="en-US" sz="1400">
                          <a:latin typeface="Calibri"/>
                          <a:ea typeface="Palatino Linotype"/>
                          <a:cs typeface="Calibri"/>
                        </a:rPr>
                        <a:t>Related Transactions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440"/>
                        </a:spcBef>
                        <a:spcAft>
                          <a:spcPts val="0"/>
                        </a:spcAft>
                      </a:pPr>
                      <a:r>
                        <a:rPr lang="en-US" sz="1400" dirty="0">
                          <a:latin typeface="Calibri"/>
                          <a:ea typeface="Palatino Linotype"/>
                          <a:cs typeface="Calibri"/>
                        </a:rPr>
                        <a:t>Only Cash</a:t>
                      </a:r>
                      <a:endParaRPr lang="en-US" sz="14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440"/>
                        </a:spcBef>
                        <a:spcAft>
                          <a:spcPts val="0"/>
                        </a:spcAft>
                      </a:pPr>
                      <a:r>
                        <a:rPr lang="en-US" sz="1400">
                          <a:latin typeface="Calibri"/>
                          <a:ea typeface="Palatino Linotype"/>
                          <a:cs typeface="Calibri"/>
                        </a:rPr>
                        <a:t>Simple Cash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40652">
                <a:tc vMerge="1">
                  <a:txBody>
                    <a:bodyPr/>
                    <a:lstStyle/>
                    <a:p>
                      <a:endParaRPr lang="en-US"/>
                    </a:p>
                  </a:txBody>
                  <a:tcPr/>
                </a:tc>
                <a:tc>
                  <a:txBody>
                    <a:bodyPr/>
                    <a:lstStyle/>
                    <a:p>
                      <a:pPr marL="69850">
                        <a:lnSpc>
                          <a:spcPct val="115000"/>
                        </a:lnSpc>
                        <a:spcBef>
                          <a:spcPts val="440"/>
                        </a:spcBef>
                        <a:spcAft>
                          <a:spcPts val="0"/>
                        </a:spcAft>
                      </a:pPr>
                      <a:r>
                        <a:rPr lang="en-US" sz="1400">
                          <a:latin typeface="Calibri"/>
                          <a:ea typeface="Palatino Linotype"/>
                          <a:cs typeface="Calibri"/>
                        </a:rPr>
                        <a:t>Cash &amp; Bank Transactions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440"/>
                        </a:spcBef>
                        <a:spcAft>
                          <a:spcPts val="0"/>
                        </a:spcAft>
                      </a:pPr>
                      <a:r>
                        <a:rPr lang="en-US" sz="1400">
                          <a:latin typeface="Calibri"/>
                          <a:ea typeface="Palatino Linotype"/>
                          <a:cs typeface="Calibri"/>
                        </a:rPr>
                        <a:t>Double Column Cash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40652">
                <a:tc vMerge="1">
                  <a:txBody>
                    <a:bodyPr/>
                    <a:lstStyle/>
                    <a:p>
                      <a:endParaRPr lang="en-US"/>
                    </a:p>
                  </a:txBody>
                  <a:tcPr/>
                </a:tc>
                <a:tc>
                  <a:txBody>
                    <a:bodyPr/>
                    <a:lstStyle/>
                    <a:p>
                      <a:pPr marL="69850">
                        <a:lnSpc>
                          <a:spcPct val="115000"/>
                        </a:lnSpc>
                        <a:spcBef>
                          <a:spcPts val="440"/>
                        </a:spcBef>
                        <a:spcAft>
                          <a:spcPts val="0"/>
                        </a:spcAft>
                      </a:pPr>
                      <a:r>
                        <a:rPr lang="en-US" sz="1400">
                          <a:latin typeface="Calibri"/>
                          <a:ea typeface="Palatino Linotype"/>
                          <a:cs typeface="Calibri"/>
                        </a:rPr>
                        <a:t>Cash payment of small amount</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440"/>
                        </a:spcBef>
                        <a:spcAft>
                          <a:spcPts val="0"/>
                        </a:spcAft>
                      </a:pPr>
                      <a:r>
                        <a:rPr lang="en-US" sz="1400">
                          <a:latin typeface="Calibri"/>
                          <a:ea typeface="Palatino Linotype"/>
                          <a:cs typeface="Calibri"/>
                        </a:rPr>
                        <a:t>Petty Cash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40652">
                <a:tc rowSpan="5">
                  <a:txBody>
                    <a:bodyPr/>
                    <a:lstStyle/>
                    <a:p>
                      <a:pPr marL="69850">
                        <a:lnSpc>
                          <a:spcPct val="115000"/>
                        </a:lnSpc>
                        <a:spcAft>
                          <a:spcPts val="0"/>
                        </a:spcAft>
                      </a:pPr>
                      <a:endParaRPr lang="en-US" sz="1400">
                        <a:latin typeface="Calibri"/>
                        <a:ea typeface="Palatino Linotype"/>
                        <a:cs typeface="Calibri"/>
                      </a:endParaRPr>
                    </a:p>
                    <a:p>
                      <a:pPr marL="69850" marR="26035">
                        <a:lnSpc>
                          <a:spcPct val="130000"/>
                        </a:lnSpc>
                        <a:spcAft>
                          <a:spcPts val="0"/>
                        </a:spcAft>
                      </a:pPr>
                      <a:r>
                        <a:rPr lang="en-US" sz="1400">
                          <a:latin typeface="Calibri"/>
                          <a:ea typeface="Palatino Linotype"/>
                          <a:cs typeface="Calibri"/>
                        </a:rPr>
                        <a:t>Transaction</a:t>
                      </a:r>
                      <a:r>
                        <a:rPr lang="en-US" sz="1400" spc="-155">
                          <a:latin typeface="Calibri"/>
                          <a:ea typeface="Palatino Linotype"/>
                          <a:cs typeface="Calibri"/>
                        </a:rPr>
                        <a:t> </a:t>
                      </a:r>
                      <a:r>
                        <a:rPr lang="en-US" sz="1400">
                          <a:latin typeface="Calibri"/>
                          <a:ea typeface="Palatino Linotype"/>
                          <a:cs typeface="Calibri"/>
                        </a:rPr>
                        <a:t>Other</a:t>
                      </a:r>
                      <a:r>
                        <a:rPr lang="en-US" sz="1400" spc="-155">
                          <a:latin typeface="Calibri"/>
                          <a:ea typeface="Palatino Linotype"/>
                          <a:cs typeface="Calibri"/>
                        </a:rPr>
                        <a:t> </a:t>
                      </a:r>
                      <a:r>
                        <a:rPr lang="en-US" sz="1400">
                          <a:latin typeface="Calibri"/>
                          <a:ea typeface="Palatino Linotype"/>
                          <a:cs typeface="Calibri"/>
                        </a:rPr>
                        <a:t>than</a:t>
                      </a:r>
                      <a:r>
                        <a:rPr lang="en-US" sz="1400" spc="-155">
                          <a:latin typeface="Calibri"/>
                          <a:ea typeface="Palatino Linotype"/>
                          <a:cs typeface="Calibri"/>
                        </a:rPr>
                        <a:t> </a:t>
                      </a:r>
                      <a:r>
                        <a:rPr lang="en-US" sz="1400">
                          <a:latin typeface="Calibri"/>
                          <a:ea typeface="Palatino Linotype"/>
                          <a:cs typeface="Calibri"/>
                        </a:rPr>
                        <a:t>Cash</a:t>
                      </a:r>
                      <a:r>
                        <a:rPr lang="en-US" sz="1400" spc="-150">
                          <a:latin typeface="Calibri"/>
                          <a:ea typeface="Palatino Linotype"/>
                          <a:cs typeface="Calibri"/>
                        </a:rPr>
                        <a:t> </a:t>
                      </a:r>
                      <a:r>
                        <a:rPr lang="en-US" sz="1400">
                          <a:latin typeface="Calibri"/>
                          <a:ea typeface="Palatino Linotype"/>
                          <a:cs typeface="Calibri"/>
                        </a:rPr>
                        <a:t>&amp; Bank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440"/>
                        </a:spcBef>
                        <a:spcAft>
                          <a:spcPts val="0"/>
                        </a:spcAft>
                      </a:pPr>
                      <a:r>
                        <a:rPr lang="en-US" sz="1400">
                          <a:latin typeface="Calibri"/>
                          <a:ea typeface="Palatino Linotype"/>
                          <a:cs typeface="Calibri"/>
                        </a:rPr>
                        <a:t>Credit Sale</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440"/>
                        </a:spcBef>
                        <a:spcAft>
                          <a:spcPts val="0"/>
                        </a:spcAft>
                      </a:pPr>
                      <a:r>
                        <a:rPr lang="en-US" sz="1400">
                          <a:latin typeface="Calibri"/>
                          <a:ea typeface="Palatino Linotype"/>
                          <a:cs typeface="Calibri"/>
                        </a:rPr>
                        <a:t>Sales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240652">
                <a:tc vMerge="1">
                  <a:txBody>
                    <a:bodyPr/>
                    <a:lstStyle/>
                    <a:p>
                      <a:endParaRPr lang="en-US"/>
                    </a:p>
                  </a:txBody>
                  <a:tcPr/>
                </a:tc>
                <a:tc>
                  <a:txBody>
                    <a:bodyPr/>
                    <a:lstStyle/>
                    <a:p>
                      <a:pPr marL="69850">
                        <a:lnSpc>
                          <a:spcPct val="115000"/>
                        </a:lnSpc>
                        <a:spcBef>
                          <a:spcPts val="440"/>
                        </a:spcBef>
                        <a:spcAft>
                          <a:spcPts val="0"/>
                        </a:spcAft>
                      </a:pPr>
                      <a:r>
                        <a:rPr lang="en-US" sz="1400">
                          <a:latin typeface="Calibri"/>
                          <a:ea typeface="Palatino Linotype"/>
                          <a:cs typeface="Calibri"/>
                        </a:rPr>
                        <a:t>Credit Purchases</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440"/>
                        </a:spcBef>
                        <a:spcAft>
                          <a:spcPts val="0"/>
                        </a:spcAft>
                      </a:pPr>
                      <a:r>
                        <a:rPr lang="en-US" sz="1400">
                          <a:latin typeface="Calibri"/>
                          <a:ea typeface="Palatino Linotype"/>
                          <a:cs typeface="Calibri"/>
                        </a:rPr>
                        <a:t>Purchases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40652">
                <a:tc vMerge="1">
                  <a:txBody>
                    <a:bodyPr/>
                    <a:lstStyle/>
                    <a:p>
                      <a:endParaRPr lang="en-US"/>
                    </a:p>
                  </a:txBody>
                  <a:tcPr/>
                </a:tc>
                <a:tc>
                  <a:txBody>
                    <a:bodyPr/>
                    <a:lstStyle/>
                    <a:p>
                      <a:pPr marL="69850">
                        <a:lnSpc>
                          <a:spcPct val="115000"/>
                        </a:lnSpc>
                        <a:spcBef>
                          <a:spcPts val="440"/>
                        </a:spcBef>
                        <a:spcAft>
                          <a:spcPts val="0"/>
                        </a:spcAft>
                      </a:pPr>
                      <a:r>
                        <a:rPr lang="en-US" sz="1400">
                          <a:latin typeface="Calibri"/>
                          <a:ea typeface="Palatino Linotype"/>
                          <a:cs typeface="Calibri"/>
                        </a:rPr>
                        <a:t>Sales Returns/ Returns Inward</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440"/>
                        </a:spcBef>
                        <a:spcAft>
                          <a:spcPts val="0"/>
                        </a:spcAft>
                      </a:pPr>
                      <a:r>
                        <a:rPr lang="en-US" sz="1400">
                          <a:latin typeface="Calibri"/>
                          <a:ea typeface="Palatino Linotype"/>
                          <a:cs typeface="Calibri"/>
                        </a:rPr>
                        <a:t>Sales returns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47885">
                <a:tc vMerge="1">
                  <a:txBody>
                    <a:bodyPr/>
                    <a:lstStyle/>
                    <a:p>
                      <a:endParaRPr lang="en-US"/>
                    </a:p>
                  </a:txBody>
                  <a:tcPr/>
                </a:tc>
                <a:tc>
                  <a:txBody>
                    <a:bodyPr/>
                    <a:lstStyle/>
                    <a:p>
                      <a:pPr marL="69850" marR="229235">
                        <a:lnSpc>
                          <a:spcPts val="2100"/>
                        </a:lnSpc>
                        <a:spcBef>
                          <a:spcPts val="20"/>
                        </a:spcBef>
                        <a:spcAft>
                          <a:spcPts val="0"/>
                        </a:spcAft>
                      </a:pPr>
                      <a:r>
                        <a:rPr lang="en-US" sz="1400">
                          <a:latin typeface="Calibri"/>
                          <a:ea typeface="Palatino Linotype"/>
                          <a:cs typeface="Calibri"/>
                        </a:rPr>
                        <a:t>Purchases Returns /Returns outward</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20"/>
                        </a:spcBef>
                        <a:spcAft>
                          <a:spcPts val="0"/>
                        </a:spcAft>
                      </a:pPr>
                      <a:endParaRPr lang="en-US" sz="1400">
                        <a:latin typeface="Calibri"/>
                        <a:ea typeface="Palatino Linotype"/>
                        <a:cs typeface="Calibri"/>
                      </a:endParaRPr>
                    </a:p>
                    <a:p>
                      <a:pPr marL="69850">
                        <a:lnSpc>
                          <a:spcPct val="115000"/>
                        </a:lnSpc>
                        <a:spcAft>
                          <a:spcPts val="0"/>
                        </a:spcAft>
                      </a:pPr>
                      <a:r>
                        <a:rPr lang="en-US" sz="1400">
                          <a:latin typeface="Calibri"/>
                          <a:ea typeface="Palatino Linotype"/>
                          <a:cs typeface="Calibri"/>
                        </a:rPr>
                        <a:t>Purchases Returns Book</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240652">
                <a:tc vMerge="1">
                  <a:txBody>
                    <a:bodyPr/>
                    <a:lstStyle/>
                    <a:p>
                      <a:endParaRPr lang="en-US"/>
                    </a:p>
                  </a:txBody>
                  <a:tcPr/>
                </a:tc>
                <a:tc>
                  <a:txBody>
                    <a:bodyPr/>
                    <a:lstStyle/>
                    <a:p>
                      <a:pPr marL="69850">
                        <a:lnSpc>
                          <a:spcPct val="115000"/>
                        </a:lnSpc>
                        <a:spcBef>
                          <a:spcPts val="440"/>
                        </a:spcBef>
                        <a:spcAft>
                          <a:spcPts val="0"/>
                        </a:spcAft>
                      </a:pPr>
                      <a:r>
                        <a:rPr lang="en-US" sz="1400">
                          <a:latin typeface="Calibri"/>
                          <a:ea typeface="Palatino Linotype"/>
                          <a:cs typeface="Calibri"/>
                        </a:rPr>
                        <a:t>Any other transaction</a:t>
                      </a:r>
                      <a:endParaRPr lang="en-US" sz="14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440"/>
                        </a:spcBef>
                        <a:spcAft>
                          <a:spcPts val="0"/>
                        </a:spcAft>
                      </a:pPr>
                      <a:r>
                        <a:rPr lang="en-US" sz="1400" dirty="0">
                          <a:latin typeface="Calibri"/>
                          <a:ea typeface="Palatino Linotype"/>
                          <a:cs typeface="Calibri"/>
                        </a:rPr>
                        <a:t>Journal Proper</a:t>
                      </a:r>
                      <a:endParaRPr lang="en-US" sz="14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106497" name="Rectangle 1"/>
          <p:cNvSpPr>
            <a:spLocks noChangeArrowheads="1"/>
          </p:cNvSpPr>
          <p:nvPr/>
        </p:nvSpPr>
        <p:spPr bwMode="auto">
          <a:xfrm>
            <a:off x="1334278" y="298580"/>
            <a:ext cx="780972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Books of Original Entry/Special Purpose Books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As the business grows and number of transactions increase, it becomes necessary for the necessary for the business to divide the recording work. The books maintained are illustrated below:</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924" name="Rectangle 4"/>
          <p:cNvSpPr>
            <a:spLocks noChangeArrowheads="1"/>
          </p:cNvSpPr>
          <p:nvPr/>
        </p:nvSpPr>
        <p:spPr bwMode="auto">
          <a:xfrm>
            <a:off x="1306286" y="195943"/>
            <a:ext cx="802821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Q6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Enter the following transactions in double column cash book of M/s </a:t>
            </a:r>
            <a:r>
              <a:rPr kumimoji="0" lang="en-US" b="1"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Ambica</a:t>
            </a:r>
            <a:r>
              <a:rPr kumimoji="0" lang="en-US"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Traders for November 2005:</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nvGraphicFramePr>
        <p:xfrm>
          <a:off x="1766570" y="1292479"/>
          <a:ext cx="5610860" cy="3287776"/>
        </p:xfrm>
        <a:graphic>
          <a:graphicData uri="http://schemas.openxmlformats.org/drawingml/2006/table">
            <a:tbl>
              <a:tblPr/>
              <a:tblGrid>
                <a:gridCol w="461645"/>
                <a:gridCol w="4068445"/>
                <a:gridCol w="1080770"/>
              </a:tblGrid>
              <a:tr h="203835">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L="621030">
                        <a:lnSpc>
                          <a:spcPts val="1330"/>
                        </a:lnSpc>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01</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Commenced business with cash</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50,000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03</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Opened bank account with ICICI</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30,000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05</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0"/>
                        </a:spcBef>
                        <a:spcAft>
                          <a:spcPts val="0"/>
                        </a:spcAft>
                      </a:pPr>
                      <a:r>
                        <a:rPr lang="en-US" sz="1600">
                          <a:latin typeface="Calibri"/>
                          <a:ea typeface="Times New Roman"/>
                          <a:cs typeface="Calibri"/>
                        </a:rPr>
                        <a:t>Purchased goods for cash</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0"/>
                        </a:spcBef>
                        <a:spcAft>
                          <a:spcPts val="0"/>
                        </a:spcAft>
                      </a:pPr>
                      <a:r>
                        <a:rPr lang="en-US" sz="1600">
                          <a:latin typeface="Calibri"/>
                          <a:ea typeface="Times New Roman"/>
                          <a:cs typeface="Calibri"/>
                        </a:rPr>
                        <a:t>10,000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10</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Purchased office machine for cash</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5,000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15</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0"/>
                        </a:spcBef>
                        <a:spcAft>
                          <a:spcPts val="0"/>
                        </a:spcAft>
                      </a:pPr>
                      <a:r>
                        <a:rPr lang="en-US" sz="1600">
                          <a:latin typeface="Calibri"/>
                          <a:ea typeface="Times New Roman"/>
                          <a:cs typeface="Calibri"/>
                        </a:rPr>
                        <a:t>Sales goods on credit from Rohan and received cheque</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0"/>
                        </a:spcBef>
                        <a:spcAft>
                          <a:spcPts val="0"/>
                        </a:spcAft>
                      </a:pPr>
                      <a:r>
                        <a:rPr lang="en-US" sz="1600">
                          <a:latin typeface="Calibri"/>
                          <a:ea typeface="Times New Roman"/>
                          <a:cs typeface="Calibri"/>
                        </a:rPr>
                        <a:t>7,000</a:t>
                      </a:r>
                      <a:endParaRPr lang="en-US" sz="16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18</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Cash sales</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8,000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20</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Rohan's cheque deposited into bank</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22</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0"/>
                        </a:spcBef>
                        <a:spcAft>
                          <a:spcPts val="0"/>
                        </a:spcAft>
                      </a:pPr>
                      <a:r>
                        <a:rPr lang="en-US" sz="1600">
                          <a:latin typeface="Calibri"/>
                          <a:ea typeface="Times New Roman"/>
                          <a:cs typeface="Calibri"/>
                        </a:rPr>
                        <a:t>Paid cartage by cheque</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0"/>
                        </a:spcBef>
                        <a:spcAft>
                          <a:spcPts val="0"/>
                        </a:spcAft>
                      </a:pPr>
                      <a:r>
                        <a:rPr lang="en-US" sz="1600">
                          <a:latin typeface="Calibri"/>
                          <a:ea typeface="Times New Roman"/>
                          <a:cs typeface="Calibri"/>
                        </a:rPr>
                        <a:t>500</a:t>
                      </a:r>
                      <a:endParaRPr lang="en-US" sz="16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25</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ct val="115000"/>
                        </a:lnSpc>
                        <a:spcBef>
                          <a:spcPts val="225"/>
                        </a:spcBef>
                        <a:spcAft>
                          <a:spcPts val="0"/>
                        </a:spcAft>
                      </a:pPr>
                      <a:r>
                        <a:rPr lang="en-US" sz="1600">
                          <a:latin typeface="Calibri"/>
                          <a:ea typeface="Times New Roman"/>
                          <a:cs typeface="Calibri"/>
                        </a:rPr>
                        <a:t>Cash withdrawn for personal use</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2,000</a:t>
                      </a:r>
                      <a:endParaRPr lang="en-US" sz="16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5"/>
                        </a:spcBef>
                        <a:spcAft>
                          <a:spcPts val="0"/>
                        </a:spcAft>
                      </a:pPr>
                      <a:r>
                        <a:rPr lang="en-US" sz="1600">
                          <a:latin typeface="Calibri"/>
                          <a:ea typeface="Times New Roman"/>
                          <a:cs typeface="Calibri"/>
                        </a:rPr>
                        <a:t>30</a:t>
                      </a:r>
                      <a:endParaRPr lang="en-US" sz="1600">
                        <a:latin typeface="Times New Roman"/>
                        <a:ea typeface="Times New Roman"/>
                      </a:endParaRPr>
                    </a:p>
                  </a:txBody>
                  <a:tcPr marL="0" marR="0" marT="0" marB="0">
                    <a:lnL>
                      <a:noFill/>
                    </a:lnL>
                    <a:lnR>
                      <a:noFill/>
                    </a:lnR>
                    <a:lnT>
                      <a:noFill/>
                    </a:lnT>
                    <a:lnB>
                      <a:noFill/>
                    </a:lnB>
                  </a:tcPr>
                </a:tc>
                <a:tc>
                  <a:txBody>
                    <a:bodyPr/>
                    <a:lstStyle/>
                    <a:p>
                      <a:pPr marL="181610">
                        <a:lnSpc>
                          <a:spcPts val="1280"/>
                        </a:lnSpc>
                        <a:spcBef>
                          <a:spcPts val="225"/>
                        </a:spcBef>
                        <a:spcAft>
                          <a:spcPts val="0"/>
                        </a:spcAft>
                      </a:pPr>
                      <a:r>
                        <a:rPr lang="en-US" sz="1600">
                          <a:latin typeface="Calibri"/>
                          <a:ea typeface="Times New Roman"/>
                          <a:cs typeface="Calibri"/>
                        </a:rPr>
                        <a:t>Paid rent by cheque</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ts val="1280"/>
                        </a:lnSpc>
                        <a:spcBef>
                          <a:spcPts val="225"/>
                        </a:spcBef>
                        <a:spcAft>
                          <a:spcPts val="0"/>
                        </a:spcAft>
                      </a:pPr>
                      <a:r>
                        <a:rPr lang="en-US" sz="1600" dirty="0">
                          <a:latin typeface="Calibri"/>
                          <a:ea typeface="Times New Roman"/>
                          <a:cs typeface="Calibri"/>
                        </a:rPr>
                        <a:t>1,000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PETTY CASH  BOOK</a:t>
            </a:r>
          </a:p>
          <a:p>
            <a:pPr marL="0" lvl="0" indent="0" algn="l" rtl="0">
              <a:spcBef>
                <a:spcPts val="0"/>
              </a:spcBef>
              <a:spcAft>
                <a:spcPts val="0"/>
              </a:spcAft>
              <a:buNone/>
            </a:pPr>
            <a:r>
              <a:rPr lang="en" b="1" dirty="0" smtClean="0"/>
              <a:t>CLASS-46</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75778" name="Rectangle 2"/>
          <p:cNvSpPr>
            <a:spLocks noChangeArrowheads="1"/>
          </p:cNvSpPr>
          <p:nvPr/>
        </p:nvSpPr>
        <p:spPr bwMode="auto">
          <a:xfrm>
            <a:off x="1324948" y="261257"/>
            <a:ext cx="7819052" cy="3247043"/>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Petty Cash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Business has to incur small expenses which are repetitive in nature. To save the time and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eﬀorts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of head cashier, business appoints a petty cashier. He is entrusted with the duty of paying these expenses.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rgbClr val="FF0000"/>
                </a:solidFill>
                <a:effectLst/>
                <a:latin typeface="Arial" pitchFamily="34" charset="0"/>
                <a:ea typeface="Book Antiqua" pitchFamily="18" charset="0"/>
                <a:cs typeface="Calibri" pitchFamily="34" charset="0"/>
              </a:rPr>
              <a:t>Imprest</a:t>
            </a: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 System of Petty Cash Book</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Under this system, Head cashier gives a fixed amount to petty cashier for a definite period. At the end of given period, Head cashier reimburses the amount actually spent by the petty cashier resulting the same amount with petty cashier which he had in the beginning of the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61090" y="3352754"/>
            <a:ext cx="1170475" cy="1170475"/>
          </a:xfrm>
          <a:prstGeom prst="rect">
            <a:avLst/>
          </a:prstGeom>
          <a:noFill/>
          <a:ln>
            <a:noFill/>
          </a:ln>
        </p:spPr>
      </p:pic>
      <p:sp>
        <p:nvSpPr>
          <p:cNvPr id="74753" name="Rectangle 1"/>
          <p:cNvSpPr>
            <a:spLocks noChangeArrowheads="1"/>
          </p:cNvSpPr>
          <p:nvPr/>
        </p:nvSpPr>
        <p:spPr bwMode="auto">
          <a:xfrm>
            <a:off x="1343608" y="839754"/>
            <a:ext cx="7800392" cy="3739485"/>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Advantage of Petty Cash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Saving of time and efforts of Head cashier Control on</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Petty expenses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Less chances of fraud.</a:t>
            </a:r>
          </a:p>
          <a:p>
            <a:pPr marL="0" marR="0" lvl="0" indent="0" algn="l" defTabSz="914400" rtl="0" eaLnBrk="0" fontAlgn="base" latinLnBrk="0" hangingPunct="0">
              <a:lnSpc>
                <a:spcPct val="100000"/>
              </a:lnSpc>
              <a:spcBef>
                <a:spcPct val="0"/>
              </a:spcBef>
              <a:spcAft>
                <a:spcPct val="0"/>
              </a:spcAft>
              <a:buClrTx/>
              <a:buSzTx/>
              <a:buFontTx/>
              <a:buNone/>
              <a:tabLst/>
            </a:pPr>
            <a:endParaRPr lang="en-IN" sz="1600" dirty="0" smtClean="0">
              <a:solidFill>
                <a:schemeClr val="tx1"/>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N" sz="1600" b="0" i="0" u="none" strike="noStrike" cap="none" normalizeH="0" baseline="0" dirty="0" smtClean="0">
                <a:ln>
                  <a:noFill/>
                </a:ln>
                <a:solidFill>
                  <a:schemeClr val="tx1"/>
                </a:solidFill>
                <a:effectLst/>
                <a:latin typeface="Arial" pitchFamily="34" charset="0"/>
                <a:cs typeface="Arial" pitchFamily="34" charset="0"/>
              </a:rPr>
              <a:t>Helps to record all small expenses</a:t>
            </a:r>
          </a:p>
          <a:p>
            <a:pPr marL="0" marR="0" lvl="0" indent="0" algn="l" defTabSz="914400" rtl="0" eaLnBrk="0" fontAlgn="base" latinLnBrk="0" hangingPunct="0">
              <a:lnSpc>
                <a:spcPct val="100000"/>
              </a:lnSpc>
              <a:spcBef>
                <a:spcPct val="0"/>
              </a:spcBef>
              <a:spcAft>
                <a:spcPct val="0"/>
              </a:spcAft>
              <a:buClrTx/>
              <a:buSzTx/>
              <a:buFontTx/>
              <a:buNone/>
              <a:tabLst/>
            </a:pPr>
            <a:endParaRPr lang="en-IN" sz="1600" dirty="0" smtClean="0">
              <a:solidFill>
                <a:schemeClr val="tx1"/>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N" sz="1600" b="0" i="0" u="none" strike="noStrike" cap="none" normalizeH="0" baseline="0" dirty="0" smtClean="0">
                <a:ln>
                  <a:noFill/>
                </a:ln>
                <a:solidFill>
                  <a:srgbClr val="FF0000"/>
                </a:solidFill>
                <a:effectLst/>
                <a:latin typeface="Arial" pitchFamily="34" charset="0"/>
                <a:cs typeface="Arial" pitchFamily="34" charset="0"/>
              </a:rPr>
              <a:t>TYPES OF PETTY CASH BOOK</a:t>
            </a:r>
          </a:p>
          <a:p>
            <a:pPr marL="0" marR="0" lvl="0" indent="0" algn="l" defTabSz="914400" rtl="0" eaLnBrk="0" fontAlgn="base" latinLnBrk="0" hangingPunct="0">
              <a:lnSpc>
                <a:spcPct val="100000"/>
              </a:lnSpc>
              <a:spcBef>
                <a:spcPct val="0"/>
              </a:spcBef>
              <a:spcAft>
                <a:spcPct val="0"/>
              </a:spcAft>
              <a:buClrTx/>
              <a:buSzTx/>
              <a:buFontTx/>
              <a:buNone/>
              <a:tabLst/>
            </a:pPr>
            <a:endParaRPr lang="en-IN" sz="1600" dirty="0" smtClean="0">
              <a:solidFill>
                <a:srgbClr val="FF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N" sz="1600" b="0" i="0" u="none" strike="noStrike" cap="none" normalizeH="0" baseline="0" dirty="0" smtClean="0">
                <a:ln>
                  <a:noFill/>
                </a:ln>
                <a:solidFill>
                  <a:srgbClr val="FF0000"/>
                </a:solidFill>
                <a:effectLst/>
                <a:latin typeface="Arial" pitchFamily="34" charset="0"/>
                <a:cs typeface="Arial" pitchFamily="34" charset="0"/>
              </a:rPr>
              <a:t>1-Simple petty cash book</a:t>
            </a:r>
          </a:p>
          <a:p>
            <a:pPr lvl="0" eaLnBrk="0" fontAlgn="base" hangingPunct="0">
              <a:spcBef>
                <a:spcPct val="0"/>
              </a:spcBef>
              <a:spcAft>
                <a:spcPct val="0"/>
              </a:spcAft>
              <a:buClrTx/>
            </a:pPr>
            <a:r>
              <a:rPr lang="en-IN" sz="1600" dirty="0" smtClean="0">
                <a:solidFill>
                  <a:srgbClr val="FF0000"/>
                </a:solidFill>
                <a:latin typeface="Arial" pitchFamily="34" charset="0"/>
                <a:cs typeface="Arial" pitchFamily="34" charset="0"/>
              </a:rPr>
              <a:t>2-Analytical petty cash book</a:t>
            </a:r>
            <a:endParaRPr kumimoji="0" lang="en-IN"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N"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N"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699629" y="3735309"/>
            <a:ext cx="1170475" cy="1170475"/>
          </a:xfrm>
          <a:prstGeom prst="rect">
            <a:avLst/>
          </a:prstGeom>
          <a:noFill/>
          <a:ln>
            <a:noFill/>
          </a:ln>
        </p:spPr>
      </p:pic>
      <p:graphicFrame>
        <p:nvGraphicFramePr>
          <p:cNvPr id="5" name="Table 4"/>
          <p:cNvGraphicFramePr>
            <a:graphicFrameLocks noGrp="1"/>
          </p:cNvGraphicFramePr>
          <p:nvPr/>
        </p:nvGraphicFramePr>
        <p:xfrm>
          <a:off x="1427583" y="770960"/>
          <a:ext cx="6354147" cy="4354665"/>
        </p:xfrm>
        <a:graphic>
          <a:graphicData uri="http://schemas.openxmlformats.org/drawingml/2006/table">
            <a:tbl>
              <a:tblPr/>
              <a:tblGrid>
                <a:gridCol w="908689"/>
                <a:gridCol w="3562061"/>
                <a:gridCol w="1883397"/>
              </a:tblGrid>
              <a:tr h="197500">
                <a:tc>
                  <a:txBody>
                    <a:bodyPr/>
                    <a:lstStyle/>
                    <a:p>
                      <a:pPr marL="113665" marR="95885" algn="ctr">
                        <a:lnSpc>
                          <a:spcPts val="1330"/>
                        </a:lnSpc>
                        <a:spcAft>
                          <a:spcPts val="0"/>
                        </a:spcAft>
                      </a:pPr>
                      <a:r>
                        <a:rPr lang="en-US" sz="1400" b="1">
                          <a:latin typeface="Calibri"/>
                          <a:ea typeface="Times New Roman"/>
                          <a:cs typeface="Calibri"/>
                        </a:rPr>
                        <a:t>January</a:t>
                      </a:r>
                      <a:endParaRPr lang="en-US" sz="14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R="163195" algn="r">
                        <a:lnSpc>
                          <a:spcPts val="1330"/>
                        </a:lnSpc>
                        <a:spcAft>
                          <a:spcPts val="0"/>
                        </a:spcAft>
                      </a:pPr>
                      <a:r>
                        <a:rPr lang="en-US" sz="1400" b="1">
                          <a:latin typeface="Calibri"/>
                          <a:ea typeface="Times New Roman"/>
                          <a:cs typeface="Calibri"/>
                        </a:rPr>
                        <a:t>Rs</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0"/>
                        </a:spcBef>
                        <a:spcAft>
                          <a:spcPts val="0"/>
                        </a:spcAft>
                      </a:pPr>
                      <a:r>
                        <a:rPr lang="en-US" sz="1400">
                          <a:latin typeface="Calibri"/>
                          <a:ea typeface="Times New Roman"/>
                          <a:cs typeface="Calibri"/>
                        </a:rPr>
                        <a:t>01</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0"/>
                        </a:spcBef>
                        <a:spcAft>
                          <a:spcPts val="0"/>
                        </a:spcAft>
                      </a:pPr>
                      <a:r>
                        <a:rPr lang="en-US" sz="1400">
                          <a:latin typeface="Calibri"/>
                          <a:ea typeface="Times New Roman"/>
                          <a:cs typeface="Calibri"/>
                        </a:rPr>
                        <a:t>Paid cartage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0"/>
                        </a:spcBef>
                        <a:spcAft>
                          <a:spcPts val="0"/>
                        </a:spcAft>
                      </a:pPr>
                      <a:r>
                        <a:rPr lang="en-US" sz="1400">
                          <a:latin typeface="Calibri"/>
                          <a:ea typeface="Times New Roman"/>
                          <a:cs typeface="Calibri"/>
                        </a:rPr>
                        <a:t>50</a:t>
                      </a:r>
                      <a:endParaRPr lang="en-US" sz="1400">
                        <a:latin typeface="Times New Roman"/>
                        <a:ea typeface="Times New Roman"/>
                      </a:endParaRPr>
                    </a:p>
                  </a:txBody>
                  <a:tcPr marL="0" marR="0" marT="0" marB="0">
                    <a:lnL>
                      <a:noFill/>
                    </a:lnL>
                    <a:lnR>
                      <a:noFill/>
                    </a:lnR>
                    <a:lnT>
                      <a:noFill/>
                    </a:lnT>
                    <a:lnB>
                      <a:noFill/>
                    </a:lnB>
                  </a:tcPr>
                </a:tc>
              </a:tr>
              <a:tr h="215585">
                <a:tc>
                  <a:txBody>
                    <a:bodyPr/>
                    <a:lstStyle/>
                    <a:p>
                      <a:pPr marL="113665" marR="95250" algn="ctr">
                        <a:lnSpc>
                          <a:spcPct val="115000"/>
                        </a:lnSpc>
                        <a:spcBef>
                          <a:spcPts val="225"/>
                        </a:spcBef>
                        <a:spcAft>
                          <a:spcPts val="0"/>
                        </a:spcAft>
                      </a:pPr>
                      <a:r>
                        <a:rPr lang="en-US" sz="1400">
                          <a:latin typeface="Calibri"/>
                          <a:ea typeface="Times New Roman"/>
                          <a:cs typeface="Calibri"/>
                        </a:rPr>
                        <a:t>02</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STD charges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40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02</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Bus fare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20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0"/>
                        </a:spcBef>
                        <a:spcAft>
                          <a:spcPts val="0"/>
                        </a:spcAft>
                      </a:pPr>
                      <a:r>
                        <a:rPr lang="en-US" sz="1400">
                          <a:latin typeface="Calibri"/>
                          <a:ea typeface="Times New Roman"/>
                          <a:cs typeface="Calibri"/>
                        </a:rPr>
                        <a:t>03</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0"/>
                        </a:spcBef>
                        <a:spcAft>
                          <a:spcPts val="0"/>
                        </a:spcAft>
                      </a:pPr>
                      <a:r>
                        <a:rPr lang="en-US" sz="1400">
                          <a:latin typeface="Calibri"/>
                          <a:ea typeface="Times New Roman"/>
                          <a:cs typeface="Calibri"/>
                        </a:rPr>
                        <a:t>Postage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0"/>
                        </a:spcBef>
                        <a:spcAft>
                          <a:spcPts val="0"/>
                        </a:spcAft>
                      </a:pPr>
                      <a:r>
                        <a:rPr lang="en-US" sz="1400">
                          <a:latin typeface="Calibri"/>
                          <a:ea typeface="Times New Roman"/>
                          <a:cs typeface="Calibri"/>
                        </a:rPr>
                        <a:t>30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04</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Refreshment for employees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80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06</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Courier charges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30</a:t>
                      </a:r>
                      <a:endParaRPr lang="en-US" sz="1400">
                        <a:latin typeface="Times New Roman"/>
                        <a:ea typeface="Times New Roman"/>
                      </a:endParaRPr>
                    </a:p>
                  </a:txBody>
                  <a:tcPr marL="0" marR="0" marT="0" marB="0">
                    <a:lnL>
                      <a:noFill/>
                    </a:lnL>
                    <a:lnR>
                      <a:noFill/>
                    </a:lnR>
                    <a:lnT>
                      <a:noFill/>
                    </a:lnT>
                    <a:lnB>
                      <a:noFill/>
                    </a:lnB>
                  </a:tcPr>
                </a:tc>
              </a:tr>
              <a:tr h="215585">
                <a:tc>
                  <a:txBody>
                    <a:bodyPr/>
                    <a:lstStyle/>
                    <a:p>
                      <a:pPr marL="113665" marR="95250" algn="ctr">
                        <a:lnSpc>
                          <a:spcPct val="115000"/>
                        </a:lnSpc>
                        <a:spcBef>
                          <a:spcPts val="225"/>
                        </a:spcBef>
                        <a:spcAft>
                          <a:spcPts val="0"/>
                        </a:spcAft>
                      </a:pPr>
                      <a:r>
                        <a:rPr lang="en-US" sz="1400">
                          <a:latin typeface="Calibri"/>
                          <a:ea typeface="Times New Roman"/>
                          <a:cs typeface="Calibri"/>
                        </a:rPr>
                        <a:t>08</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Refreshment of customer</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50</a:t>
                      </a:r>
                      <a:endParaRPr lang="en-US" sz="1400">
                        <a:latin typeface="Times New Roman"/>
                        <a:ea typeface="Times New Roman"/>
                      </a:endParaRPr>
                    </a:p>
                  </a:txBody>
                  <a:tcPr marL="0" marR="0" marT="0" marB="0">
                    <a:lnL>
                      <a:noFill/>
                    </a:lnL>
                    <a:lnR>
                      <a:noFill/>
                    </a:lnR>
                    <a:lnT>
                      <a:noFill/>
                    </a:lnT>
                    <a:lnB>
                      <a:noFill/>
                    </a:lnB>
                  </a:tcPr>
                </a:tc>
              </a:tr>
              <a:tr h="215585">
                <a:tc>
                  <a:txBody>
                    <a:bodyPr/>
                    <a:lstStyle/>
                    <a:p>
                      <a:pPr marL="113665" marR="95250" algn="ctr">
                        <a:lnSpc>
                          <a:spcPct val="115000"/>
                        </a:lnSpc>
                        <a:spcBef>
                          <a:spcPts val="225"/>
                        </a:spcBef>
                        <a:spcAft>
                          <a:spcPts val="0"/>
                        </a:spcAft>
                      </a:pPr>
                      <a:r>
                        <a:rPr lang="en-US" sz="1400">
                          <a:latin typeface="Calibri"/>
                          <a:ea typeface="Times New Roman"/>
                          <a:cs typeface="Calibri"/>
                        </a:rPr>
                        <a:t>10</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Cartage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35</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15</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Taxi fare to manager</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70</a:t>
                      </a:r>
                      <a:endParaRPr lang="en-US" sz="1400">
                        <a:latin typeface="Times New Roman"/>
                        <a:ea typeface="Times New Roman"/>
                      </a:endParaRPr>
                    </a:p>
                  </a:txBody>
                  <a:tcPr marL="0" marR="0" marT="0" marB="0">
                    <a:lnL>
                      <a:noFill/>
                    </a:lnL>
                    <a:lnR>
                      <a:noFill/>
                    </a:lnR>
                    <a:lnT>
                      <a:noFill/>
                    </a:lnT>
                    <a:lnB>
                      <a:noFill/>
                    </a:lnB>
                  </a:tcPr>
                </a:tc>
              </a:tr>
              <a:tr h="215585">
                <a:tc>
                  <a:txBody>
                    <a:bodyPr/>
                    <a:lstStyle/>
                    <a:p>
                      <a:pPr marL="113665" marR="95250" algn="ctr">
                        <a:lnSpc>
                          <a:spcPct val="115000"/>
                        </a:lnSpc>
                        <a:spcBef>
                          <a:spcPts val="225"/>
                        </a:spcBef>
                        <a:spcAft>
                          <a:spcPts val="0"/>
                        </a:spcAft>
                      </a:pPr>
                      <a:r>
                        <a:rPr lang="en-US" sz="1400">
                          <a:latin typeface="Calibri"/>
                          <a:ea typeface="Times New Roman"/>
                          <a:cs typeface="Calibri"/>
                        </a:rPr>
                        <a:t>18</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Stationery</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65</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20</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Bus fare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10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0"/>
                        </a:spcBef>
                        <a:spcAft>
                          <a:spcPts val="0"/>
                        </a:spcAft>
                      </a:pPr>
                      <a:r>
                        <a:rPr lang="en-US" sz="1400">
                          <a:latin typeface="Calibri"/>
                          <a:ea typeface="Times New Roman"/>
                          <a:cs typeface="Calibri"/>
                        </a:rPr>
                        <a:t>22</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0"/>
                        </a:spcBef>
                        <a:spcAft>
                          <a:spcPts val="0"/>
                        </a:spcAft>
                      </a:pPr>
                      <a:r>
                        <a:rPr lang="en-US" sz="1400">
                          <a:latin typeface="Calibri"/>
                          <a:ea typeface="Times New Roman"/>
                          <a:cs typeface="Calibri"/>
                        </a:rPr>
                        <a:t>Fax charges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0"/>
                        </a:spcBef>
                        <a:spcAft>
                          <a:spcPts val="0"/>
                        </a:spcAft>
                      </a:pPr>
                      <a:r>
                        <a:rPr lang="en-US" sz="1400">
                          <a:latin typeface="Calibri"/>
                          <a:ea typeface="Times New Roman"/>
                          <a:cs typeface="Calibri"/>
                        </a:rPr>
                        <a:t>30</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25</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Telegrams charges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35</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0"/>
                        </a:spcBef>
                        <a:spcAft>
                          <a:spcPts val="0"/>
                        </a:spcAft>
                      </a:pPr>
                      <a:r>
                        <a:rPr lang="en-US" sz="1400">
                          <a:latin typeface="Calibri"/>
                          <a:ea typeface="Times New Roman"/>
                          <a:cs typeface="Calibri"/>
                        </a:rPr>
                        <a:t>27</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0"/>
                        </a:spcBef>
                        <a:spcAft>
                          <a:spcPts val="0"/>
                        </a:spcAft>
                      </a:pPr>
                      <a:r>
                        <a:rPr lang="en-US" sz="1400">
                          <a:latin typeface="Calibri"/>
                          <a:ea typeface="Times New Roman"/>
                          <a:cs typeface="Calibri"/>
                        </a:rPr>
                        <a:t>Postage stamps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0"/>
                        </a:spcBef>
                        <a:spcAft>
                          <a:spcPts val="0"/>
                        </a:spcAft>
                      </a:pPr>
                      <a:r>
                        <a:rPr lang="en-US" sz="1400">
                          <a:latin typeface="Calibri"/>
                          <a:ea typeface="Times New Roman"/>
                          <a:cs typeface="Calibri"/>
                        </a:rPr>
                        <a:t>200</a:t>
                      </a:r>
                      <a:endParaRPr lang="en-US" sz="1400">
                        <a:latin typeface="Times New Roman"/>
                        <a:ea typeface="Times New Roman"/>
                      </a:endParaRPr>
                    </a:p>
                  </a:txBody>
                  <a:tcPr marL="0" marR="0" marT="0" marB="0">
                    <a:lnL>
                      <a:noFill/>
                    </a:lnL>
                    <a:lnR>
                      <a:noFill/>
                    </a:lnR>
                    <a:lnT>
                      <a:noFill/>
                    </a:lnT>
                    <a:lnB>
                      <a:noFill/>
                    </a:lnB>
                  </a:tcPr>
                </a:tc>
              </a:tr>
              <a:tr h="215585">
                <a:tc>
                  <a:txBody>
                    <a:bodyPr/>
                    <a:lstStyle/>
                    <a:p>
                      <a:pPr marL="113665" marR="95250" algn="ctr">
                        <a:lnSpc>
                          <a:spcPct val="115000"/>
                        </a:lnSpc>
                        <a:spcBef>
                          <a:spcPts val="225"/>
                        </a:spcBef>
                        <a:spcAft>
                          <a:spcPts val="0"/>
                        </a:spcAft>
                      </a:pPr>
                      <a:r>
                        <a:rPr lang="en-US" sz="1400">
                          <a:latin typeface="Calibri"/>
                          <a:ea typeface="Times New Roman"/>
                          <a:cs typeface="Calibri"/>
                        </a:rPr>
                        <a:t>29</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Repair on furniture</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105</a:t>
                      </a:r>
                      <a:endParaRPr lang="en-US" sz="1400">
                        <a:latin typeface="Times New Roman"/>
                        <a:ea typeface="Times New Roman"/>
                      </a:endParaRPr>
                    </a:p>
                  </a:txBody>
                  <a:tcPr marL="0" marR="0" marT="0" marB="0">
                    <a:lnL>
                      <a:noFill/>
                    </a:lnL>
                    <a:lnR>
                      <a:noFill/>
                    </a:lnR>
                    <a:lnT>
                      <a:noFill/>
                    </a:lnT>
                    <a:lnB>
                      <a:noFill/>
                    </a:lnB>
                  </a:tcPr>
                </a:tc>
              </a:tr>
              <a:tr h="215011">
                <a:tc>
                  <a:txBody>
                    <a:bodyPr/>
                    <a:lstStyle/>
                    <a:p>
                      <a:pPr marL="113665" marR="95250" algn="ctr">
                        <a:lnSpc>
                          <a:spcPct val="115000"/>
                        </a:lnSpc>
                        <a:spcBef>
                          <a:spcPts val="225"/>
                        </a:spcBef>
                        <a:spcAft>
                          <a:spcPts val="0"/>
                        </a:spcAft>
                      </a:pPr>
                      <a:r>
                        <a:rPr lang="en-US" sz="1400">
                          <a:latin typeface="Calibri"/>
                          <a:ea typeface="Times New Roman"/>
                          <a:cs typeface="Calibri"/>
                        </a:rPr>
                        <a:t>30</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ct val="115000"/>
                        </a:lnSpc>
                        <a:spcBef>
                          <a:spcPts val="225"/>
                        </a:spcBef>
                        <a:spcAft>
                          <a:spcPts val="0"/>
                        </a:spcAft>
                      </a:pPr>
                      <a:r>
                        <a:rPr lang="en-US" sz="1400">
                          <a:latin typeface="Calibri"/>
                          <a:ea typeface="Times New Roman"/>
                          <a:cs typeface="Calibri"/>
                        </a:rPr>
                        <a:t>Laundry expenses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400">
                          <a:latin typeface="Calibri"/>
                          <a:ea typeface="Times New Roman"/>
                          <a:cs typeface="Calibri"/>
                        </a:rPr>
                        <a:t>115</a:t>
                      </a:r>
                      <a:endParaRPr lang="en-US" sz="1400">
                        <a:latin typeface="Times New Roman"/>
                        <a:ea typeface="Times New Roman"/>
                      </a:endParaRPr>
                    </a:p>
                  </a:txBody>
                  <a:tcPr marL="0" marR="0" marT="0" marB="0">
                    <a:lnL>
                      <a:noFill/>
                    </a:lnL>
                    <a:lnR>
                      <a:noFill/>
                    </a:lnR>
                    <a:lnT>
                      <a:noFill/>
                    </a:lnT>
                    <a:lnB>
                      <a:noFill/>
                    </a:lnB>
                  </a:tcPr>
                </a:tc>
              </a:tr>
              <a:tr h="183477">
                <a:tc>
                  <a:txBody>
                    <a:bodyPr/>
                    <a:lstStyle/>
                    <a:p>
                      <a:pPr marL="113665" marR="95250" algn="ctr">
                        <a:lnSpc>
                          <a:spcPts val="1280"/>
                        </a:lnSpc>
                        <a:spcBef>
                          <a:spcPts val="220"/>
                        </a:spcBef>
                        <a:spcAft>
                          <a:spcPts val="0"/>
                        </a:spcAft>
                      </a:pPr>
                      <a:r>
                        <a:rPr lang="en-US" sz="1400">
                          <a:latin typeface="Calibri"/>
                          <a:ea typeface="Times New Roman"/>
                          <a:cs typeface="Calibri"/>
                        </a:rPr>
                        <a:t>31</a:t>
                      </a:r>
                      <a:endParaRPr lang="en-US" sz="1400">
                        <a:latin typeface="Times New Roman"/>
                        <a:ea typeface="Times New Roman"/>
                      </a:endParaRPr>
                    </a:p>
                  </a:txBody>
                  <a:tcPr marL="0" marR="0" marT="0" marB="0">
                    <a:lnL>
                      <a:noFill/>
                    </a:lnL>
                    <a:lnR>
                      <a:noFill/>
                    </a:lnR>
                    <a:lnT>
                      <a:noFill/>
                    </a:lnT>
                    <a:lnB>
                      <a:noFill/>
                    </a:lnB>
                  </a:tcPr>
                </a:tc>
                <a:tc>
                  <a:txBody>
                    <a:bodyPr/>
                    <a:lstStyle/>
                    <a:p>
                      <a:pPr marL="107950">
                        <a:lnSpc>
                          <a:spcPts val="1280"/>
                        </a:lnSpc>
                        <a:spcBef>
                          <a:spcPts val="220"/>
                        </a:spcBef>
                        <a:spcAft>
                          <a:spcPts val="0"/>
                        </a:spcAft>
                      </a:pPr>
                      <a:r>
                        <a:rPr lang="en-US" sz="1400">
                          <a:latin typeface="Calibri"/>
                          <a:ea typeface="Times New Roman"/>
                          <a:cs typeface="Calibri"/>
                        </a:rPr>
                        <a:t>Miscellaneous expenses</a:t>
                      </a:r>
                      <a:endParaRPr lang="en-US" sz="1400">
                        <a:latin typeface="Times New Roman"/>
                        <a:ea typeface="Times New Roman"/>
                      </a:endParaRPr>
                    </a:p>
                  </a:txBody>
                  <a:tcPr marL="0" marR="0" marT="0" marB="0">
                    <a:lnL>
                      <a:noFill/>
                    </a:lnL>
                    <a:lnR>
                      <a:noFill/>
                    </a:lnR>
                    <a:lnT>
                      <a:noFill/>
                    </a:lnT>
                    <a:lnB>
                      <a:noFill/>
                    </a:lnB>
                  </a:tcPr>
                </a:tc>
                <a:tc>
                  <a:txBody>
                    <a:bodyPr/>
                    <a:lstStyle/>
                    <a:p>
                      <a:pPr marR="127000" algn="r">
                        <a:lnSpc>
                          <a:spcPts val="1280"/>
                        </a:lnSpc>
                        <a:spcBef>
                          <a:spcPts val="220"/>
                        </a:spcBef>
                        <a:spcAft>
                          <a:spcPts val="0"/>
                        </a:spcAft>
                      </a:pPr>
                      <a:r>
                        <a:rPr lang="en-US" sz="1400" dirty="0">
                          <a:latin typeface="Calibri"/>
                          <a:ea typeface="Times New Roman"/>
                          <a:cs typeface="Calibri"/>
                        </a:rPr>
                        <a:t>100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73729" name="Rectangle 1"/>
          <p:cNvSpPr>
            <a:spLocks noChangeArrowheads="1"/>
          </p:cNvSpPr>
          <p:nvPr/>
        </p:nvSpPr>
        <p:spPr bwMode="auto">
          <a:xfrm>
            <a:off x="1259632" y="0"/>
            <a:ext cx="7884367"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Q11:Prepare petty cash book from the following transactions. The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imprest</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amount is Rs 2,000.</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PETTY CASH  BOOK</a:t>
            </a:r>
          </a:p>
          <a:p>
            <a:pPr marL="0" lvl="0" indent="0" algn="l" rtl="0">
              <a:spcBef>
                <a:spcPts val="0"/>
              </a:spcBef>
              <a:spcAft>
                <a:spcPts val="0"/>
              </a:spcAft>
              <a:buNone/>
            </a:pPr>
            <a:r>
              <a:rPr lang="en" b="1" dirty="0" smtClean="0"/>
              <a:t>CLASS-47</a:t>
            </a:r>
            <a:endParaRPr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334278" y="1240973"/>
          <a:ext cx="7455159" cy="2413769"/>
        </p:xfrm>
        <a:graphic>
          <a:graphicData uri="http://schemas.openxmlformats.org/drawingml/2006/table">
            <a:tbl>
              <a:tblPr/>
              <a:tblGrid>
                <a:gridCol w="678521"/>
                <a:gridCol w="4256415"/>
                <a:gridCol w="2520223"/>
              </a:tblGrid>
              <a:tr h="358944">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R="315595" algn="r">
                        <a:lnSpc>
                          <a:spcPts val="1330"/>
                        </a:lnSpc>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358944">
                <a:tc>
                  <a:txBody>
                    <a:bodyPr/>
                    <a:lstStyle/>
                    <a:p>
                      <a:pPr marL="127000">
                        <a:lnSpc>
                          <a:spcPct val="115000"/>
                        </a:lnSpc>
                        <a:spcBef>
                          <a:spcPts val="220"/>
                        </a:spcBef>
                        <a:spcAft>
                          <a:spcPts val="0"/>
                        </a:spcAft>
                      </a:pPr>
                      <a:r>
                        <a:rPr lang="en-US" sz="1600">
                          <a:latin typeface="Calibri"/>
                          <a:ea typeface="Times New Roman"/>
                          <a:cs typeface="Calibri"/>
                        </a:rPr>
                        <a:t>24</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ct val="115000"/>
                        </a:lnSpc>
                        <a:spcBef>
                          <a:spcPts val="220"/>
                        </a:spcBef>
                        <a:spcAft>
                          <a:spcPts val="0"/>
                        </a:spcAft>
                      </a:pPr>
                      <a:r>
                        <a:rPr lang="en-US" sz="1600">
                          <a:latin typeface="Calibri"/>
                          <a:ea typeface="Times New Roman"/>
                          <a:cs typeface="Calibri"/>
                        </a:rPr>
                        <a:t>Stationery</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100</a:t>
                      </a:r>
                      <a:endParaRPr lang="en-US" sz="1600">
                        <a:latin typeface="Times New Roman"/>
                        <a:ea typeface="Times New Roman"/>
                      </a:endParaRPr>
                    </a:p>
                  </a:txBody>
                  <a:tcPr marL="0" marR="0" marT="0" marB="0">
                    <a:lnL>
                      <a:noFill/>
                    </a:lnL>
                    <a:lnR>
                      <a:noFill/>
                    </a:lnR>
                    <a:lnT>
                      <a:noFill/>
                    </a:lnT>
                    <a:lnB>
                      <a:noFill/>
                    </a:lnB>
                  </a:tcPr>
                </a:tc>
              </a:tr>
              <a:tr h="358944">
                <a:tc>
                  <a:txBody>
                    <a:bodyPr/>
                    <a:lstStyle/>
                    <a:p>
                      <a:pPr marL="127000">
                        <a:lnSpc>
                          <a:spcPct val="115000"/>
                        </a:lnSpc>
                        <a:spcBef>
                          <a:spcPts val="225"/>
                        </a:spcBef>
                        <a:spcAft>
                          <a:spcPts val="0"/>
                        </a:spcAft>
                      </a:pPr>
                      <a:r>
                        <a:rPr lang="en-US" sz="1600">
                          <a:latin typeface="Calibri"/>
                          <a:ea typeface="Times New Roman"/>
                          <a:cs typeface="Calibri"/>
                        </a:rPr>
                        <a:t>25</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ct val="115000"/>
                        </a:lnSpc>
                        <a:spcBef>
                          <a:spcPts val="225"/>
                        </a:spcBef>
                        <a:spcAft>
                          <a:spcPts val="0"/>
                        </a:spcAft>
                      </a:pPr>
                      <a:r>
                        <a:rPr lang="en-US" sz="1600">
                          <a:latin typeface="Calibri"/>
                          <a:ea typeface="Times New Roman"/>
                          <a:cs typeface="Calibri"/>
                        </a:rPr>
                        <a:t>Bus fare</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12</a:t>
                      </a:r>
                      <a:endParaRPr lang="en-US" sz="1600">
                        <a:latin typeface="Times New Roman"/>
                        <a:ea typeface="Times New Roman"/>
                      </a:endParaRPr>
                    </a:p>
                  </a:txBody>
                  <a:tcPr marL="0" marR="0" marT="0" marB="0">
                    <a:lnL>
                      <a:noFill/>
                    </a:lnL>
                    <a:lnR>
                      <a:noFill/>
                    </a:lnR>
                    <a:lnT>
                      <a:noFill/>
                    </a:lnT>
                    <a:lnB>
                      <a:noFill/>
                    </a:lnB>
                  </a:tcPr>
                </a:tc>
              </a:tr>
              <a:tr h="358944">
                <a:tc>
                  <a:txBody>
                    <a:bodyPr/>
                    <a:lstStyle/>
                    <a:p>
                      <a:pPr marL="127000">
                        <a:lnSpc>
                          <a:spcPct val="115000"/>
                        </a:lnSpc>
                        <a:spcBef>
                          <a:spcPts val="225"/>
                        </a:spcBef>
                        <a:spcAft>
                          <a:spcPts val="0"/>
                        </a:spcAft>
                      </a:pPr>
                      <a:r>
                        <a:rPr lang="en-US" sz="1600">
                          <a:latin typeface="Calibri"/>
                          <a:ea typeface="Times New Roman"/>
                          <a:cs typeface="Calibri"/>
                        </a:rPr>
                        <a:t>25</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ct val="115000"/>
                        </a:lnSpc>
                        <a:spcBef>
                          <a:spcPts val="225"/>
                        </a:spcBef>
                        <a:spcAft>
                          <a:spcPts val="0"/>
                        </a:spcAft>
                      </a:pPr>
                      <a:r>
                        <a:rPr lang="en-US" sz="1600">
                          <a:latin typeface="Calibri"/>
                          <a:ea typeface="Times New Roman"/>
                          <a:cs typeface="Calibri"/>
                        </a:rPr>
                        <a:t>Cartage</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40</a:t>
                      </a:r>
                      <a:endParaRPr lang="en-US" sz="1600">
                        <a:latin typeface="Times New Roman"/>
                        <a:ea typeface="Times New Roman"/>
                      </a:endParaRPr>
                    </a:p>
                  </a:txBody>
                  <a:tcPr marL="0" marR="0" marT="0" marB="0">
                    <a:lnL>
                      <a:noFill/>
                    </a:lnL>
                    <a:lnR>
                      <a:noFill/>
                    </a:lnR>
                    <a:lnT>
                      <a:noFill/>
                    </a:lnT>
                    <a:lnB>
                      <a:noFill/>
                    </a:lnB>
                  </a:tcPr>
                </a:tc>
              </a:tr>
              <a:tr h="358944">
                <a:tc>
                  <a:txBody>
                    <a:bodyPr/>
                    <a:lstStyle/>
                    <a:p>
                      <a:pPr marL="127000">
                        <a:lnSpc>
                          <a:spcPct val="115000"/>
                        </a:lnSpc>
                        <a:spcBef>
                          <a:spcPts val="220"/>
                        </a:spcBef>
                        <a:spcAft>
                          <a:spcPts val="0"/>
                        </a:spcAft>
                      </a:pPr>
                      <a:r>
                        <a:rPr lang="en-US" sz="1600">
                          <a:latin typeface="Calibri"/>
                          <a:ea typeface="Times New Roman"/>
                          <a:cs typeface="Calibri"/>
                        </a:rPr>
                        <a:t>26</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ct val="115000"/>
                        </a:lnSpc>
                        <a:spcBef>
                          <a:spcPts val="220"/>
                        </a:spcBef>
                        <a:spcAft>
                          <a:spcPts val="0"/>
                        </a:spcAft>
                      </a:pPr>
                      <a:r>
                        <a:rPr lang="en-US" sz="1600">
                          <a:latin typeface="Calibri"/>
                          <a:ea typeface="Times New Roman"/>
                          <a:cs typeface="Calibri"/>
                        </a:rPr>
                        <a:t>Taxi fare</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80</a:t>
                      </a:r>
                      <a:endParaRPr lang="en-US" sz="1600">
                        <a:latin typeface="Times New Roman"/>
                        <a:ea typeface="Times New Roman"/>
                      </a:endParaRPr>
                    </a:p>
                  </a:txBody>
                  <a:tcPr marL="0" marR="0" marT="0" marB="0">
                    <a:lnL>
                      <a:noFill/>
                    </a:lnL>
                    <a:lnR>
                      <a:noFill/>
                    </a:lnR>
                    <a:lnT>
                      <a:noFill/>
                    </a:lnT>
                    <a:lnB>
                      <a:noFill/>
                    </a:lnB>
                  </a:tcPr>
                </a:tc>
              </a:tr>
              <a:tr h="358944">
                <a:tc>
                  <a:txBody>
                    <a:bodyPr/>
                    <a:lstStyle/>
                    <a:p>
                      <a:pPr marL="127000">
                        <a:lnSpc>
                          <a:spcPct val="115000"/>
                        </a:lnSpc>
                        <a:spcBef>
                          <a:spcPts val="225"/>
                        </a:spcBef>
                        <a:spcAft>
                          <a:spcPts val="0"/>
                        </a:spcAft>
                      </a:pPr>
                      <a:r>
                        <a:rPr lang="en-US" sz="1600">
                          <a:latin typeface="Calibri"/>
                          <a:ea typeface="Times New Roman"/>
                          <a:cs typeface="Calibri"/>
                        </a:rPr>
                        <a:t>27</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ct val="115000"/>
                        </a:lnSpc>
                        <a:spcBef>
                          <a:spcPts val="225"/>
                        </a:spcBef>
                        <a:spcAft>
                          <a:spcPts val="0"/>
                        </a:spcAft>
                      </a:pPr>
                      <a:r>
                        <a:rPr lang="en-US" sz="1600">
                          <a:latin typeface="Calibri"/>
                          <a:ea typeface="Times New Roman"/>
                          <a:cs typeface="Calibri"/>
                        </a:rPr>
                        <a:t>Wages to casual labour</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90</a:t>
                      </a:r>
                      <a:endParaRPr lang="en-US" sz="1600">
                        <a:latin typeface="Times New Roman"/>
                        <a:ea typeface="Times New Roman"/>
                      </a:endParaRPr>
                    </a:p>
                  </a:txBody>
                  <a:tcPr marL="0" marR="0" marT="0" marB="0">
                    <a:lnL>
                      <a:noFill/>
                    </a:lnL>
                    <a:lnR>
                      <a:noFill/>
                    </a:lnR>
                    <a:lnT>
                      <a:noFill/>
                    </a:lnT>
                    <a:lnB>
                      <a:noFill/>
                    </a:lnB>
                  </a:tcPr>
                </a:tc>
              </a:tr>
              <a:tr h="260105">
                <a:tc>
                  <a:txBody>
                    <a:bodyPr/>
                    <a:lstStyle/>
                    <a:p>
                      <a:pPr marL="127000">
                        <a:lnSpc>
                          <a:spcPts val="1280"/>
                        </a:lnSpc>
                        <a:spcBef>
                          <a:spcPts val="225"/>
                        </a:spcBef>
                        <a:spcAft>
                          <a:spcPts val="0"/>
                        </a:spcAft>
                      </a:pPr>
                      <a:r>
                        <a:rPr lang="en-US" sz="1600">
                          <a:latin typeface="Calibri"/>
                          <a:ea typeface="Times New Roman"/>
                          <a:cs typeface="Calibri"/>
                        </a:rPr>
                        <a:t>29</a:t>
                      </a:r>
                      <a:endParaRPr lang="en-US" sz="1600">
                        <a:latin typeface="Times New Roman"/>
                        <a:ea typeface="Times New Roman"/>
                      </a:endParaRPr>
                    </a:p>
                  </a:txBody>
                  <a:tcPr marL="0" marR="0" marT="0" marB="0">
                    <a:lnL>
                      <a:noFill/>
                    </a:lnL>
                    <a:lnR>
                      <a:noFill/>
                    </a:lnR>
                    <a:lnT>
                      <a:noFill/>
                    </a:lnT>
                    <a:lnB>
                      <a:noFill/>
                    </a:lnB>
                  </a:tcPr>
                </a:tc>
                <a:tc>
                  <a:txBody>
                    <a:bodyPr/>
                    <a:lstStyle/>
                    <a:p>
                      <a:pPr marL="222250">
                        <a:lnSpc>
                          <a:spcPts val="1280"/>
                        </a:lnSpc>
                        <a:spcBef>
                          <a:spcPts val="225"/>
                        </a:spcBef>
                        <a:spcAft>
                          <a:spcPts val="0"/>
                        </a:spcAft>
                      </a:pPr>
                      <a:r>
                        <a:rPr lang="en-US" sz="1600">
                          <a:latin typeface="Calibri"/>
                          <a:ea typeface="Times New Roman"/>
                          <a:cs typeface="Calibri"/>
                        </a:rPr>
                        <a:t>Postage</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600" dirty="0">
                          <a:latin typeface="Calibri"/>
                          <a:ea typeface="Times New Roman"/>
                          <a:cs typeface="Calibri"/>
                        </a:rPr>
                        <a:t>80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72705" name="Rectangle 1"/>
          <p:cNvSpPr>
            <a:spLocks noChangeArrowheads="1"/>
          </p:cNvSpPr>
          <p:nvPr/>
        </p:nvSpPr>
        <p:spPr bwMode="auto">
          <a:xfrm>
            <a:off x="1306286" y="298580"/>
            <a:ext cx="783771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Q12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Record the following transactions during the week ending Dec. 30, 2005 with a weekly </a:t>
            </a:r>
            <a:r>
              <a:rPr kumimoji="0" lang="en-US" sz="1600" b="1" i="0" u="none" strike="noStrike" cap="none" normalizeH="0" baseline="0" dirty="0" err="1" smtClean="0">
                <a:ln>
                  <a:noFill/>
                </a:ln>
                <a:solidFill>
                  <a:srgbClr val="333333"/>
                </a:solidFill>
                <a:effectLst/>
                <a:latin typeface="Calibri" pitchFamily="34" charset="0"/>
                <a:ea typeface="Times New Roman" pitchFamily="18" charset="0"/>
                <a:cs typeface="Calibri" pitchFamily="34" charset="0"/>
              </a:rPr>
              <a:t>imprest</a:t>
            </a:r>
            <a:r>
              <a:rPr kumimoji="0" lang="en-US" sz="16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 Rs 500</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973025"/>
            <a:ext cx="1170475" cy="1170475"/>
          </a:xfrm>
          <a:prstGeom prst="rect">
            <a:avLst/>
          </a:prstGeom>
          <a:noFill/>
          <a:ln>
            <a:noFill/>
          </a:ln>
        </p:spPr>
      </p:pic>
      <p:graphicFrame>
        <p:nvGraphicFramePr>
          <p:cNvPr id="6" name="Table 5"/>
          <p:cNvGraphicFramePr>
            <a:graphicFrameLocks noGrp="1"/>
          </p:cNvGraphicFramePr>
          <p:nvPr/>
        </p:nvGraphicFramePr>
        <p:xfrm>
          <a:off x="1362270" y="737117"/>
          <a:ext cx="7511142" cy="6366326"/>
        </p:xfrm>
        <a:graphic>
          <a:graphicData uri="http://schemas.openxmlformats.org/drawingml/2006/table">
            <a:tbl>
              <a:tblPr/>
              <a:tblGrid>
                <a:gridCol w="3755571"/>
                <a:gridCol w="3755571"/>
              </a:tblGrid>
              <a:tr h="353741">
                <a:tc>
                  <a:txBody>
                    <a:bodyPr/>
                    <a:lstStyle/>
                    <a:p>
                      <a:pPr>
                        <a:lnSpc>
                          <a:spcPct val="115000"/>
                        </a:lnSpc>
                      </a:pPr>
                      <a:endParaRPr lang="en-US" sz="1400" dirty="0">
                        <a:latin typeface="Calibri"/>
                        <a:ea typeface="Times New Roman"/>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a:t>
                      </a:r>
                      <a:r>
                        <a:rPr lang="en-US" sz="1400">
                          <a:latin typeface="Tahoma"/>
                          <a:ea typeface="Times New Roman"/>
                          <a:cs typeface="Mangal"/>
                        </a:rPr>
                        <a:t>₹</a:t>
                      </a:r>
                      <a:r>
                        <a:rPr lang="en-US" sz="1400">
                          <a:latin typeface="Times New Roman"/>
                          <a:ea typeface="Times New Roman"/>
                          <a:cs typeface="Mangal"/>
                        </a:rPr>
                        <a:t>)</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857706">
                <a:tc>
                  <a:txBody>
                    <a:bodyPr/>
                    <a:lstStyle/>
                    <a:p>
                      <a:pPr>
                        <a:lnSpc>
                          <a:spcPct val="115000"/>
                        </a:lnSpc>
                        <a:spcAft>
                          <a:spcPts val="0"/>
                        </a:spcAft>
                      </a:pPr>
                      <a:r>
                        <a:rPr lang="en-US" sz="1400">
                          <a:latin typeface="Times New Roman"/>
                          <a:ea typeface="Times New Roman"/>
                          <a:cs typeface="Mangal"/>
                        </a:rPr>
                        <a:t>Petty cashier is given a monthly imprest amount of </a:t>
                      </a:r>
                      <a:r>
                        <a:rPr lang="en-US" sz="1400">
                          <a:latin typeface="Tahoma"/>
                          <a:ea typeface="Times New Roman"/>
                          <a:cs typeface="Mangal"/>
                        </a:rPr>
                        <a:t>₹</a:t>
                      </a:r>
                      <a:r>
                        <a:rPr lang="en-US" sz="1400">
                          <a:latin typeface="Times New Roman"/>
                          <a:ea typeface="Times New Roman"/>
                          <a:cs typeface="Mangal"/>
                        </a:rPr>
                        <a:t> 10,000. He spent last month </a:t>
                      </a:r>
                      <a:r>
                        <a:rPr lang="en-US" sz="1400">
                          <a:latin typeface="Tahoma"/>
                          <a:ea typeface="Times New Roman"/>
                          <a:cs typeface="Mangal"/>
                        </a:rPr>
                        <a:t>₹</a:t>
                      </a:r>
                      <a:r>
                        <a:rPr lang="en-US" sz="1400">
                          <a:latin typeface="Times New Roman"/>
                          <a:ea typeface="Times New Roman"/>
                          <a:cs typeface="Mangal"/>
                        </a:rPr>
                        <a:t> 9,200 and got the balance from the head cashier today.</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a typeface="Times New Roman"/>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for Wages</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600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for sundry expenses</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100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for stationery</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700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for courier charges</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200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Stamps purchased</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750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wages to casual labour</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500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Stationery purchased</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400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37241">
                <a:tc>
                  <a:txBody>
                    <a:bodyPr/>
                    <a:lstStyle/>
                    <a:p>
                      <a:pPr>
                        <a:lnSpc>
                          <a:spcPct val="115000"/>
                        </a:lnSpc>
                        <a:spcAft>
                          <a:spcPts val="0"/>
                        </a:spcAft>
                      </a:pPr>
                      <a:r>
                        <a:rPr lang="en-US" sz="1400">
                          <a:latin typeface="Times New Roman"/>
                          <a:ea typeface="Times New Roman"/>
                          <a:cs typeface="Mangal"/>
                        </a:rPr>
                        <a:t>Paid for general expenses</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610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4716">
                <a:tc>
                  <a:txBody>
                    <a:bodyPr/>
                    <a:lstStyle/>
                    <a:p>
                      <a:pPr>
                        <a:lnSpc>
                          <a:spcPct val="115000"/>
                        </a:lnSpc>
                        <a:spcAft>
                          <a:spcPts val="0"/>
                        </a:spcAft>
                      </a:pPr>
                      <a:r>
                        <a:rPr lang="en-US" sz="1400">
                          <a:latin typeface="Times New Roman"/>
                          <a:ea typeface="Times New Roman"/>
                          <a:cs typeface="Mangal"/>
                        </a:rPr>
                        <a:t>Paid for cartage</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Times New Roman"/>
                          <a:ea typeface="Times New Roman"/>
                          <a:cs typeface="Mangal"/>
                        </a:rPr>
                        <a:t>800</a:t>
                      </a: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3741">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3741">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3741">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3741">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3741">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400" dirty="0">
                        <a:latin typeface="Calibri"/>
                        <a:ea typeface="Calibri"/>
                        <a:cs typeface="Mangal"/>
                      </a:endParaRPr>
                    </a:p>
                  </a:txBody>
                  <a:tcPr marL="44083" marR="44083" marT="44083" marB="4408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68609" name="Rectangle 1"/>
          <p:cNvSpPr>
            <a:spLocks noChangeArrowheads="1"/>
          </p:cNvSpPr>
          <p:nvPr/>
        </p:nvSpPr>
        <p:spPr bwMode="auto">
          <a:xfrm>
            <a:off x="1101012" y="0"/>
            <a:ext cx="8042988"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Question 28</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Record the following transactions in a Petty Cash Book drawn with suitable columns and then balance the same:</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105473" name="Rectangle 1"/>
          <p:cNvSpPr>
            <a:spLocks noChangeArrowheads="1"/>
          </p:cNvSpPr>
          <p:nvPr/>
        </p:nvSpPr>
        <p:spPr bwMode="auto">
          <a:xfrm>
            <a:off x="1315616" y="550506"/>
            <a:ext cx="7828384" cy="2539157"/>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Advantages of Maintaining Subsidiary Books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Division of  work  Leads to Specialization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Easy to maintain Ledger Check on frauds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Easy to fix responsibility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Quick availability of required information</a:t>
            </a:r>
            <a:r>
              <a:rPr kumimoji="0" lang="en-US" sz="1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PURCHASE  BOOK</a:t>
            </a:r>
          </a:p>
          <a:p>
            <a:pPr marL="0" lvl="0" indent="0" algn="l" rtl="0">
              <a:spcBef>
                <a:spcPts val="0"/>
              </a:spcBef>
              <a:spcAft>
                <a:spcPts val="0"/>
              </a:spcAft>
              <a:buNone/>
            </a:pPr>
            <a:r>
              <a:rPr lang="en" b="1" dirty="0" smtClean="0"/>
              <a:t>CLASS-48</a:t>
            </a:r>
            <a:endParaRPr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7585" name="Rectangle 1"/>
          <p:cNvSpPr>
            <a:spLocks noChangeArrowheads="1"/>
          </p:cNvSpPr>
          <p:nvPr/>
        </p:nvSpPr>
        <p:spPr bwMode="auto">
          <a:xfrm>
            <a:off x="1548882" y="559837"/>
            <a:ext cx="7595118" cy="3693319"/>
          </a:xfrm>
          <a:prstGeom prst="rect">
            <a:avLst/>
          </a:prstGeom>
          <a:noFill/>
          <a:ln w="9525">
            <a:noFill/>
            <a:miter lim="800000"/>
            <a:headEnd/>
            <a:tailEnd/>
          </a:ln>
          <a:effectLst/>
        </p:spPr>
        <p:txBody>
          <a:bodyPr vert="horz" wrap="square" lIns="63480" tIns="0" rIns="4311879"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Purchases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In this book, only those transactions are recorded which are related to credit purchases of</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goods in which the business deals in. Recording is made on the basis of Bills/ Invoices issued by the Suppliers.</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Transactions</a:t>
            </a:r>
            <a:r>
              <a:rPr kumimoji="0" lang="en-US" sz="1600" b="1" i="0" u="none" strike="noStrike" cap="none" normalizeH="0" dirty="0" smtClean="0">
                <a:ln>
                  <a:noFill/>
                </a:ln>
                <a:solidFill>
                  <a:srgbClr val="FF0000"/>
                </a:solidFill>
                <a:effectLst/>
                <a:latin typeface="Arial" pitchFamily="34" charset="0"/>
                <a:ea typeface="Book Antiqua" pitchFamily="18" charset="0"/>
                <a:cs typeface="Calibri" pitchFamily="34" charset="0"/>
              </a:rPr>
              <a:t>  </a:t>
            </a:r>
            <a:r>
              <a:rPr kumimoji="0" lang="en-US" sz="1600" b="1" i="0" u="none" strike="noStrike" cap="none" normalizeH="0" baseline="0" dirty="0" err="1" smtClean="0">
                <a:ln>
                  <a:noFill/>
                </a:ln>
                <a:solidFill>
                  <a:srgbClr val="FF0000"/>
                </a:solidFill>
                <a:effectLst/>
                <a:latin typeface="Arial" pitchFamily="34" charset="0"/>
                <a:ea typeface="Book Antiqua" pitchFamily="18" charset="0"/>
                <a:cs typeface="Calibri" pitchFamily="34" charset="0"/>
              </a:rPr>
              <a:t>notrecordedinpurchases</a:t>
            </a: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 Book</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Purchases of goods for cash.</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Purchases of Assets meant for long term, not for resale.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3004457" y="633453"/>
          <a:ext cx="5117400" cy="4129024"/>
        </p:xfrm>
        <a:graphic>
          <a:graphicData uri="http://schemas.openxmlformats.org/drawingml/2006/table">
            <a:tbl>
              <a:tblPr/>
              <a:tblGrid>
                <a:gridCol w="496171"/>
                <a:gridCol w="4621229"/>
              </a:tblGrid>
              <a:tr h="203200">
                <a:tc>
                  <a:txBody>
                    <a:bodyPr/>
                    <a:lstStyle/>
                    <a:p>
                      <a:pPr marL="114300" marR="108585" algn="ctr">
                        <a:lnSpc>
                          <a:spcPts val="1330"/>
                        </a:lnSpc>
                        <a:spcAft>
                          <a:spcPts val="0"/>
                        </a:spcAft>
                      </a:pPr>
                      <a:r>
                        <a:rPr lang="en-US" sz="1400" dirty="0">
                          <a:latin typeface="Calibri"/>
                          <a:ea typeface="Times New Roman"/>
                          <a:cs typeface="Calibri"/>
                        </a:rPr>
                        <a:t>01</a:t>
                      </a:r>
                      <a:endParaRPr lang="en-US" sz="1400" dirty="0">
                        <a:latin typeface="Times New Roman"/>
                        <a:ea typeface="Times New Roman"/>
                      </a:endParaRPr>
                    </a:p>
                  </a:txBody>
                  <a:tcPr marL="0" marR="0" marT="0" marB="0">
                    <a:lnL>
                      <a:noFill/>
                    </a:lnL>
                    <a:lnR>
                      <a:noFill/>
                    </a:lnR>
                    <a:lnT>
                      <a:noFill/>
                    </a:lnT>
                    <a:lnB>
                      <a:noFill/>
                    </a:lnB>
                  </a:tcPr>
                </a:tc>
                <a:tc>
                  <a:txBody>
                    <a:bodyPr/>
                    <a:lstStyle/>
                    <a:p>
                      <a:pPr marL="121285">
                        <a:lnSpc>
                          <a:spcPts val="1330"/>
                        </a:lnSpc>
                        <a:spcAft>
                          <a:spcPts val="0"/>
                        </a:spcAft>
                      </a:pPr>
                      <a:r>
                        <a:rPr lang="en-US" sz="1400">
                          <a:latin typeface="Calibri"/>
                          <a:ea typeface="Times New Roman"/>
                          <a:cs typeface="Calibri"/>
                        </a:rPr>
                        <a:t>Bought from Rahul Traders as per invoice no. 20041</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40 Registers @ Rs 60 each</a:t>
                      </a:r>
                      <a:endParaRPr lang="en-US" sz="1400">
                        <a:latin typeface="Times New Roman"/>
                        <a:ea typeface="Times New Roman"/>
                      </a:endParaRPr>
                    </a:p>
                  </a:txBody>
                  <a:tcPr marL="0" marR="0" marT="0" marB="0">
                    <a:lnL>
                      <a:noFill/>
                    </a:lnL>
                    <a:lnR>
                      <a:noFill/>
                    </a:lnR>
                    <a:lnT>
                      <a:noFill/>
                    </a:lnT>
                    <a:lnB>
                      <a:noFill/>
                    </a:lnB>
                  </a:tcPr>
                </a:tc>
              </a:tr>
              <a:tr h="23876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0"/>
                        </a:spcBef>
                        <a:spcAft>
                          <a:spcPts val="0"/>
                        </a:spcAft>
                      </a:pPr>
                      <a:r>
                        <a:rPr lang="en-US" sz="1400">
                          <a:latin typeface="Calibri"/>
                          <a:ea typeface="Times New Roman"/>
                          <a:cs typeface="Calibri"/>
                        </a:rPr>
                        <a:t>80 Gel Pens @ Rs 15 each</a:t>
                      </a:r>
                      <a:endParaRPr lang="en-US" sz="1400">
                        <a:latin typeface="Times New Roman"/>
                        <a:ea typeface="Times New Roman"/>
                      </a:endParaRPr>
                    </a:p>
                  </a:txBody>
                  <a:tcPr marL="0" marR="0" marT="0" marB="0">
                    <a:lnL>
                      <a:noFill/>
                    </a:lnL>
                    <a:lnR>
                      <a:noFill/>
                    </a:lnR>
                    <a:lnT>
                      <a:noFill/>
                    </a:lnT>
                    <a:lnB>
                      <a:noFill/>
                    </a:lnB>
                  </a:tcPr>
                </a:tc>
              </a:tr>
              <a:tr h="23876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50 note books @ Rs 20 each</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Trade discount 10%.</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marL="114300" marR="108585" algn="ctr">
                        <a:lnSpc>
                          <a:spcPct val="115000"/>
                        </a:lnSpc>
                        <a:spcBef>
                          <a:spcPts val="220"/>
                        </a:spcBef>
                        <a:spcAft>
                          <a:spcPts val="0"/>
                        </a:spcAft>
                      </a:pPr>
                      <a:r>
                        <a:rPr lang="en-US" sz="1400">
                          <a:solidFill>
                            <a:srgbClr val="292425"/>
                          </a:solidFill>
                          <a:latin typeface="Calibri"/>
                          <a:ea typeface="Times New Roman"/>
                          <a:cs typeface="Calibri"/>
                        </a:rPr>
                        <a:t>15</a:t>
                      </a:r>
                      <a:endParaRPr lang="en-US" sz="1400">
                        <a:latin typeface="Times New Roman"/>
                        <a:ea typeface="Times New Roman"/>
                      </a:endParaRPr>
                    </a:p>
                  </a:txBody>
                  <a:tcPr marL="0" marR="0" marT="0" marB="0">
                    <a:lnL>
                      <a:noFill/>
                    </a:lnL>
                    <a:lnR>
                      <a:noFill/>
                    </a:lnR>
                    <a:lnT>
                      <a:noFill/>
                    </a:lnT>
                    <a:lnB>
                      <a:noFill/>
                    </a:lnB>
                  </a:tcPr>
                </a:tc>
                <a:tc>
                  <a:txBody>
                    <a:bodyPr/>
                    <a:lstStyle/>
                    <a:p>
                      <a:pPr marL="121285">
                        <a:lnSpc>
                          <a:spcPct val="115000"/>
                        </a:lnSpc>
                        <a:spcBef>
                          <a:spcPts val="220"/>
                        </a:spcBef>
                        <a:spcAft>
                          <a:spcPts val="0"/>
                        </a:spcAft>
                      </a:pPr>
                      <a:r>
                        <a:rPr lang="en-US" sz="1400">
                          <a:solidFill>
                            <a:srgbClr val="292425"/>
                          </a:solidFill>
                          <a:latin typeface="Calibri"/>
                          <a:ea typeface="Times New Roman"/>
                          <a:cs typeface="Calibri"/>
                        </a:rPr>
                        <a:t>Bought from Global Stationers as per invoice no. 1132</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dirty="0">
                          <a:latin typeface="Calibri"/>
                          <a:ea typeface="Times New Roman"/>
                          <a:cs typeface="Calibri"/>
                        </a:rPr>
                        <a:t>40 Ink Pads @ Rs 8 each</a:t>
                      </a:r>
                      <a:endParaRPr lang="en-US" sz="1400" dirty="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0"/>
                        </a:spcBef>
                        <a:spcAft>
                          <a:spcPts val="0"/>
                        </a:spcAft>
                      </a:pPr>
                      <a:r>
                        <a:rPr lang="en-US" sz="1400">
                          <a:latin typeface="Calibri"/>
                          <a:ea typeface="Times New Roman"/>
                          <a:cs typeface="Calibri"/>
                        </a:rPr>
                        <a:t>50 Files @ Rs 10 each</a:t>
                      </a:r>
                      <a:endParaRPr lang="en-US" sz="1400">
                        <a:latin typeface="Times New Roman"/>
                        <a:ea typeface="Times New Roman"/>
                      </a:endParaRPr>
                    </a:p>
                  </a:txBody>
                  <a:tcPr marL="0" marR="0" marT="0" marB="0">
                    <a:lnL>
                      <a:noFill/>
                    </a:lnL>
                    <a:lnR>
                      <a:noFill/>
                    </a:lnR>
                    <a:lnT>
                      <a:noFill/>
                    </a:lnT>
                    <a:lnB>
                      <a:noFill/>
                    </a:lnB>
                  </a:tcPr>
                </a:tc>
              </a:tr>
              <a:tr h="23876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20 Color Books @ Rs 20 each</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Trade Discount 5%</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marL="114300" marR="108585" algn="ctr">
                        <a:lnSpc>
                          <a:spcPct val="115000"/>
                        </a:lnSpc>
                        <a:spcBef>
                          <a:spcPts val="220"/>
                        </a:spcBef>
                        <a:spcAft>
                          <a:spcPts val="0"/>
                        </a:spcAft>
                      </a:pPr>
                      <a:r>
                        <a:rPr lang="en-US" sz="1400">
                          <a:latin typeface="Calibri"/>
                          <a:ea typeface="Times New Roman"/>
                          <a:cs typeface="Calibri"/>
                        </a:rPr>
                        <a:t>23</a:t>
                      </a:r>
                      <a:endParaRPr lang="en-US" sz="1400">
                        <a:latin typeface="Times New Roman"/>
                        <a:ea typeface="Times New Roman"/>
                      </a:endParaRPr>
                    </a:p>
                  </a:txBody>
                  <a:tcPr marL="0" marR="0" marT="0" marB="0">
                    <a:lnL>
                      <a:noFill/>
                    </a:lnL>
                    <a:lnR>
                      <a:noFill/>
                    </a:lnR>
                    <a:lnT>
                      <a:noFill/>
                    </a:lnT>
                    <a:lnB>
                      <a:noFill/>
                    </a:lnB>
                  </a:tcPr>
                </a:tc>
                <a:tc>
                  <a:txBody>
                    <a:bodyPr/>
                    <a:lstStyle/>
                    <a:p>
                      <a:pPr marL="121285">
                        <a:lnSpc>
                          <a:spcPct val="115000"/>
                        </a:lnSpc>
                        <a:spcBef>
                          <a:spcPts val="220"/>
                        </a:spcBef>
                        <a:spcAft>
                          <a:spcPts val="0"/>
                        </a:spcAft>
                      </a:pPr>
                      <a:r>
                        <a:rPr lang="en-US" sz="1400">
                          <a:latin typeface="Calibri"/>
                          <a:ea typeface="Times New Roman"/>
                          <a:cs typeface="Calibri"/>
                        </a:rPr>
                        <a:t>Purchased from Lamba Furniture as per invoice no. 3201</a:t>
                      </a:r>
                      <a:endParaRPr lang="en-US" sz="1400">
                        <a:latin typeface="Times New Roman"/>
                        <a:ea typeface="Times New Roman"/>
                      </a:endParaRPr>
                    </a:p>
                  </a:txBody>
                  <a:tcPr marL="0" marR="0" marT="0" marB="0">
                    <a:lnL>
                      <a:noFill/>
                    </a:lnL>
                    <a:lnR>
                      <a:noFill/>
                    </a:lnR>
                    <a:lnT>
                      <a:noFill/>
                    </a:lnT>
                    <a:lnB>
                      <a:noFill/>
                    </a:lnB>
                  </a:tcPr>
                </a:tc>
              </a:tr>
              <a:tr h="23876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2 Chairs @ 600 per chair</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1 Table @ 1,000 per table</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marL="114300" marR="108585" algn="ctr">
                        <a:lnSpc>
                          <a:spcPct val="115000"/>
                        </a:lnSpc>
                        <a:spcBef>
                          <a:spcPts val="220"/>
                        </a:spcBef>
                        <a:spcAft>
                          <a:spcPts val="0"/>
                        </a:spcAft>
                      </a:pPr>
                      <a:r>
                        <a:rPr lang="en-US" sz="1400">
                          <a:latin typeface="Calibri"/>
                          <a:ea typeface="Times New Roman"/>
                          <a:cs typeface="Calibri"/>
                        </a:rPr>
                        <a:t>25</a:t>
                      </a:r>
                      <a:endParaRPr lang="en-US" sz="1400">
                        <a:latin typeface="Times New Roman"/>
                        <a:ea typeface="Times New Roman"/>
                      </a:endParaRPr>
                    </a:p>
                  </a:txBody>
                  <a:tcPr marL="0" marR="0" marT="0" marB="0">
                    <a:lnL>
                      <a:noFill/>
                    </a:lnL>
                    <a:lnR>
                      <a:noFill/>
                    </a:lnR>
                    <a:lnT>
                      <a:noFill/>
                    </a:lnT>
                    <a:lnB>
                      <a:noFill/>
                    </a:lnB>
                  </a:tcPr>
                </a:tc>
                <a:tc>
                  <a:txBody>
                    <a:bodyPr/>
                    <a:lstStyle/>
                    <a:p>
                      <a:pPr marL="121285">
                        <a:lnSpc>
                          <a:spcPct val="115000"/>
                        </a:lnSpc>
                        <a:spcBef>
                          <a:spcPts val="220"/>
                        </a:spcBef>
                        <a:spcAft>
                          <a:spcPts val="0"/>
                        </a:spcAft>
                      </a:pPr>
                      <a:r>
                        <a:rPr lang="en-US" sz="1400">
                          <a:latin typeface="Calibri"/>
                          <a:ea typeface="Times New Roman"/>
                          <a:cs typeface="Calibri"/>
                        </a:rPr>
                        <a:t>Bought from Mumbai Traders as per invoice no. 1111</a:t>
                      </a:r>
                      <a:endParaRPr lang="en-US" sz="1400">
                        <a:latin typeface="Times New Roman"/>
                        <a:ea typeface="Times New Roman"/>
                      </a:endParaRPr>
                    </a:p>
                  </a:txBody>
                  <a:tcPr marL="0" marR="0" marT="0" marB="0">
                    <a:lnL>
                      <a:noFill/>
                    </a:lnL>
                    <a:lnR>
                      <a:noFill/>
                    </a:lnR>
                    <a:lnT>
                      <a:noFill/>
                    </a:lnT>
                    <a:lnB>
                      <a:noFill/>
                    </a:lnB>
                  </a:tcPr>
                </a:tc>
              </a:tr>
              <a:tr h="23876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10 Paper Rim @ Rs 100 per rim</a:t>
                      </a:r>
                      <a:endParaRPr lang="en-US" sz="14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ct val="115000"/>
                        </a:lnSpc>
                        <a:spcBef>
                          <a:spcPts val="225"/>
                        </a:spcBef>
                        <a:spcAft>
                          <a:spcPts val="0"/>
                        </a:spcAft>
                      </a:pPr>
                      <a:r>
                        <a:rPr lang="en-US" sz="1400">
                          <a:latin typeface="Calibri"/>
                          <a:ea typeface="Times New Roman"/>
                          <a:cs typeface="Calibri"/>
                        </a:rPr>
                        <a:t>400 drawing Sheets @ Rs 3 each</a:t>
                      </a:r>
                      <a:endParaRPr lang="en-US" sz="1400">
                        <a:latin typeface="Times New Roman"/>
                        <a:ea typeface="Times New Roman"/>
                      </a:endParaRPr>
                    </a:p>
                  </a:txBody>
                  <a:tcPr marL="0" marR="0" marT="0" marB="0">
                    <a:lnL>
                      <a:noFill/>
                    </a:lnL>
                    <a:lnR>
                      <a:noFill/>
                    </a:lnR>
                    <a:lnT>
                      <a:noFill/>
                    </a:lnT>
                    <a:lnB>
                      <a:noFill/>
                    </a:lnB>
                  </a:tcPr>
                </a:tc>
              </a:tr>
              <a:tr h="203200">
                <a:tc>
                  <a:txBody>
                    <a:bodyPr/>
                    <a:lstStyle/>
                    <a:p>
                      <a:pPr>
                        <a:lnSpc>
                          <a:spcPct val="115000"/>
                        </a:lnSpc>
                        <a:spcAft>
                          <a:spcPts val="0"/>
                        </a:spcAft>
                      </a:pPr>
                      <a:endParaRPr lang="en-US" sz="1400">
                        <a:latin typeface="Calibri"/>
                        <a:ea typeface="Times New Roman"/>
                        <a:cs typeface="Calibri"/>
                      </a:endParaRPr>
                    </a:p>
                  </a:txBody>
                  <a:tcPr marL="0" marR="0" marT="0" marB="0">
                    <a:lnL>
                      <a:noFill/>
                    </a:lnL>
                    <a:lnR>
                      <a:noFill/>
                    </a:lnR>
                    <a:lnT>
                      <a:noFill/>
                    </a:lnT>
                    <a:lnB>
                      <a:noFill/>
                    </a:lnB>
                  </a:tcPr>
                </a:tc>
                <a:tc>
                  <a:txBody>
                    <a:bodyPr/>
                    <a:lstStyle/>
                    <a:p>
                      <a:pPr marL="121285">
                        <a:lnSpc>
                          <a:spcPts val="1280"/>
                        </a:lnSpc>
                        <a:spcBef>
                          <a:spcPts val="225"/>
                        </a:spcBef>
                        <a:spcAft>
                          <a:spcPts val="0"/>
                        </a:spcAft>
                      </a:pPr>
                      <a:r>
                        <a:rPr lang="en-US" sz="1400" dirty="0">
                          <a:latin typeface="Calibri"/>
                          <a:ea typeface="Times New Roman"/>
                          <a:cs typeface="Calibri"/>
                        </a:rPr>
                        <a:t>20 Packet water </a:t>
                      </a:r>
                      <a:r>
                        <a:rPr lang="en-US" sz="1400" dirty="0" err="1">
                          <a:latin typeface="Calibri"/>
                          <a:ea typeface="Times New Roman"/>
                          <a:cs typeface="Calibri"/>
                        </a:rPr>
                        <a:t>colour</a:t>
                      </a:r>
                      <a:r>
                        <a:rPr lang="en-US" sz="1400" dirty="0">
                          <a:latin typeface="Calibri"/>
                          <a:ea typeface="Times New Roman"/>
                          <a:cs typeface="Calibri"/>
                        </a:rPr>
                        <a:t> @ Rs 40 per packet</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65537" name="Rectangle 1"/>
          <p:cNvSpPr>
            <a:spLocks noChangeArrowheads="1"/>
          </p:cNvSpPr>
          <p:nvPr/>
        </p:nvSpPr>
        <p:spPr bwMode="auto">
          <a:xfrm>
            <a:off x="1166326" y="0"/>
            <a:ext cx="7977673"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Enter the following transactions in the Purchase Journal (Book) of M/s Gupta Traders of July 2005:</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PURCHASE RETURN BOOK  </a:t>
            </a:r>
          </a:p>
          <a:p>
            <a:pPr marL="0" lvl="0" indent="0" algn="l" rtl="0">
              <a:spcBef>
                <a:spcPts val="0"/>
              </a:spcBef>
              <a:spcAft>
                <a:spcPts val="0"/>
              </a:spcAft>
              <a:buNone/>
            </a:pPr>
            <a:r>
              <a:rPr lang="en" b="1" dirty="0" smtClean="0"/>
              <a:t>CLASS-49</a:t>
            </a:r>
            <a:endParaRPr b="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727620" y="3576689"/>
            <a:ext cx="1170475" cy="1170475"/>
          </a:xfrm>
          <a:prstGeom prst="rect">
            <a:avLst/>
          </a:prstGeom>
          <a:noFill/>
          <a:ln>
            <a:noFill/>
          </a:ln>
        </p:spPr>
      </p:pic>
      <p:sp>
        <p:nvSpPr>
          <p:cNvPr id="61441" name="Rectangle 1"/>
          <p:cNvSpPr>
            <a:spLocks noChangeArrowheads="1"/>
          </p:cNvSpPr>
          <p:nvPr/>
        </p:nvSpPr>
        <p:spPr bwMode="auto">
          <a:xfrm>
            <a:off x="1418252" y="587828"/>
            <a:ext cx="7725747" cy="3093154"/>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Purchases Returns/Returns Outward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This book includes only those transactions which are related to returns of goods bought on credit. The goods may be returned due to various reasons such as goods bought being defective, supply of inferior quality goods etc. Entries in this book are made on the basis of Debit Note. A Debit note contains the name of the supplier to whom good are returned, details of goods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returnedSales</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Returns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Book.This</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book includes all the returns by customers of credit sales of goods. The Credit Note is used for recording entries in this book. The credit note contains the details of customer and</a:t>
            </a:r>
            <a:r>
              <a:rPr kumimoji="0" lang="en-US" sz="1800" b="0" i="0" u="none" strike="noStrike" cap="none" normalizeH="0" dirty="0" smtClean="0">
                <a:ln>
                  <a:noFill/>
                </a:ln>
                <a:solidFill>
                  <a:schemeClr val="tx1"/>
                </a:solidFill>
                <a:effectLst/>
                <a:latin typeface="Arial" pitchFamily="34" charset="0"/>
                <a:ea typeface="Palatino Linotype"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goods</a:t>
            </a:r>
            <a:r>
              <a:rPr lang="en-US" sz="1800" dirty="0" smtClean="0">
                <a:solidFill>
                  <a:schemeClr val="tx1"/>
                </a:solidFill>
                <a:latin typeface="Arial" pitchFamily="34" charset="0"/>
                <a:ea typeface="Palatino Linotype"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returned.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643645" y="3268779"/>
            <a:ext cx="1170475" cy="1170475"/>
          </a:xfrm>
          <a:prstGeom prst="rect">
            <a:avLst/>
          </a:prstGeom>
          <a:noFill/>
          <a:ln>
            <a:noFill/>
          </a:ln>
        </p:spPr>
      </p:pic>
      <p:graphicFrame>
        <p:nvGraphicFramePr>
          <p:cNvPr id="6" name="Table 5"/>
          <p:cNvGraphicFramePr>
            <a:graphicFrameLocks noGrp="1"/>
          </p:cNvGraphicFramePr>
          <p:nvPr/>
        </p:nvGraphicFramePr>
        <p:xfrm>
          <a:off x="1767522" y="1418253"/>
          <a:ext cx="6769988" cy="1809007"/>
        </p:xfrm>
        <a:graphic>
          <a:graphicData uri="http://schemas.openxmlformats.org/drawingml/2006/table">
            <a:tbl>
              <a:tblPr/>
              <a:tblGrid>
                <a:gridCol w="474428"/>
                <a:gridCol w="4371022"/>
                <a:gridCol w="1924538"/>
              </a:tblGrid>
              <a:tr h="290198">
                <a:tc>
                  <a:txBody>
                    <a:bodyPr/>
                    <a:lstStyle/>
                    <a:p>
                      <a:pPr>
                        <a:lnSpc>
                          <a:spcPct val="115000"/>
                        </a:lnSpc>
                        <a:spcAft>
                          <a:spcPts val="0"/>
                        </a:spcAft>
                      </a:pPr>
                      <a:endParaRPr lang="en-US" sz="1600" dirty="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R="227965" algn="r">
                        <a:lnSpc>
                          <a:spcPts val="1330"/>
                        </a:lnSpc>
                        <a:spcAft>
                          <a:spcPts val="0"/>
                        </a:spcAft>
                      </a:pPr>
                      <a:r>
                        <a:rPr lang="en-US" sz="1600">
                          <a:solidFill>
                            <a:srgbClr val="292425"/>
                          </a:solidFill>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328576">
                <a:tc>
                  <a:txBody>
                    <a:bodyPr/>
                    <a:lstStyle/>
                    <a:p>
                      <a:pPr marL="114300" marR="100965" algn="ctr">
                        <a:lnSpc>
                          <a:spcPct val="115000"/>
                        </a:lnSpc>
                        <a:spcBef>
                          <a:spcPts val="225"/>
                        </a:spcBef>
                        <a:spcAft>
                          <a:spcPts val="0"/>
                        </a:spcAft>
                      </a:pPr>
                      <a:r>
                        <a:rPr lang="en-US" sz="1600">
                          <a:solidFill>
                            <a:srgbClr val="292425"/>
                          </a:solidFill>
                          <a:latin typeface="Calibri"/>
                          <a:ea typeface="Times New Roman"/>
                          <a:cs typeface="Calibri"/>
                        </a:rPr>
                        <a:t>05</a:t>
                      </a:r>
                      <a:endParaRPr lang="en-US" sz="1600">
                        <a:latin typeface="Times New Roman"/>
                        <a:ea typeface="Times New Roman"/>
                      </a:endParaRPr>
                    </a:p>
                  </a:txBody>
                  <a:tcPr marL="0" marR="0" marT="0" marB="0">
                    <a:lnL>
                      <a:noFill/>
                    </a:lnL>
                    <a:lnR>
                      <a:noFill/>
                    </a:lnR>
                    <a:lnT>
                      <a:noFill/>
                    </a:lnT>
                    <a:lnB>
                      <a:noFill/>
                    </a:lnB>
                  </a:tcPr>
                </a:tc>
                <a:tc>
                  <a:txBody>
                    <a:bodyPr/>
                    <a:lstStyle/>
                    <a:p>
                      <a:pPr marL="113665">
                        <a:lnSpc>
                          <a:spcPct val="115000"/>
                        </a:lnSpc>
                        <a:spcBef>
                          <a:spcPts val="225"/>
                        </a:spcBef>
                        <a:spcAft>
                          <a:spcPts val="0"/>
                        </a:spcAft>
                      </a:pPr>
                      <a:r>
                        <a:rPr lang="en-US" sz="1600">
                          <a:solidFill>
                            <a:srgbClr val="292425"/>
                          </a:solidFill>
                          <a:latin typeface="Calibri"/>
                          <a:ea typeface="Times New Roman"/>
                          <a:cs typeface="Calibri"/>
                        </a:rPr>
                        <a:t>Returned goods to M/s Kartik Traders</a:t>
                      </a:r>
                      <a:endParaRPr lang="en-US" sz="1600">
                        <a:latin typeface="Times New Roman"/>
                        <a:ea typeface="Times New Roman"/>
                      </a:endParaRPr>
                    </a:p>
                  </a:txBody>
                  <a:tcPr marL="0" marR="0" marT="0" marB="0">
                    <a:lnL>
                      <a:noFill/>
                    </a:lnL>
                    <a:lnR>
                      <a:noFill/>
                    </a:lnR>
                    <a:lnT>
                      <a:noFill/>
                    </a:lnT>
                    <a:lnB>
                      <a:noFill/>
                    </a:lnB>
                  </a:tcPr>
                </a:tc>
                <a:tc>
                  <a:txBody>
                    <a:bodyPr/>
                    <a:lstStyle/>
                    <a:p>
                      <a:pPr marR="124460" algn="r">
                        <a:lnSpc>
                          <a:spcPct val="115000"/>
                        </a:lnSpc>
                        <a:spcBef>
                          <a:spcPts val="225"/>
                        </a:spcBef>
                        <a:spcAft>
                          <a:spcPts val="0"/>
                        </a:spcAft>
                      </a:pPr>
                      <a:r>
                        <a:rPr lang="en-US" sz="1600">
                          <a:solidFill>
                            <a:srgbClr val="292425"/>
                          </a:solidFill>
                          <a:latin typeface="Calibri"/>
                          <a:ea typeface="Times New Roman"/>
                          <a:cs typeface="Calibri"/>
                        </a:rPr>
                        <a:t>1,200</a:t>
                      </a:r>
                      <a:endParaRPr lang="en-US" sz="1600">
                        <a:latin typeface="Times New Roman"/>
                        <a:ea typeface="Times New Roman"/>
                      </a:endParaRPr>
                    </a:p>
                  </a:txBody>
                  <a:tcPr marL="0" marR="0" marT="0" marB="0">
                    <a:lnL>
                      <a:noFill/>
                    </a:lnL>
                    <a:lnR>
                      <a:noFill/>
                    </a:lnR>
                    <a:lnT>
                      <a:noFill/>
                    </a:lnT>
                    <a:lnB>
                      <a:noFill/>
                    </a:lnB>
                  </a:tcPr>
                </a:tc>
              </a:tr>
              <a:tr h="329452">
                <a:tc>
                  <a:txBody>
                    <a:bodyPr/>
                    <a:lstStyle/>
                    <a:p>
                      <a:pPr marL="114300" marR="100965" algn="ctr">
                        <a:lnSpc>
                          <a:spcPct val="115000"/>
                        </a:lnSpc>
                        <a:spcBef>
                          <a:spcPts val="220"/>
                        </a:spcBef>
                        <a:spcAft>
                          <a:spcPts val="0"/>
                        </a:spcAft>
                      </a:pPr>
                      <a:r>
                        <a:rPr lang="en-US" sz="1600">
                          <a:latin typeface="Calibri"/>
                          <a:ea typeface="Times New Roman"/>
                          <a:cs typeface="Calibri"/>
                        </a:rPr>
                        <a:t>10</a:t>
                      </a:r>
                      <a:endParaRPr lang="en-US" sz="1600">
                        <a:latin typeface="Times New Roman"/>
                        <a:ea typeface="Times New Roman"/>
                      </a:endParaRPr>
                    </a:p>
                  </a:txBody>
                  <a:tcPr marL="0" marR="0" marT="0" marB="0">
                    <a:lnL>
                      <a:noFill/>
                    </a:lnL>
                    <a:lnR>
                      <a:noFill/>
                    </a:lnR>
                    <a:lnT>
                      <a:noFill/>
                    </a:lnT>
                    <a:lnB>
                      <a:noFill/>
                    </a:lnB>
                  </a:tcPr>
                </a:tc>
                <a:tc>
                  <a:txBody>
                    <a:bodyPr/>
                    <a:lstStyle/>
                    <a:p>
                      <a:pPr marL="113665">
                        <a:lnSpc>
                          <a:spcPct val="115000"/>
                        </a:lnSpc>
                        <a:spcBef>
                          <a:spcPts val="220"/>
                        </a:spcBef>
                        <a:spcAft>
                          <a:spcPts val="0"/>
                        </a:spcAft>
                      </a:pPr>
                      <a:r>
                        <a:rPr lang="en-US" sz="1600">
                          <a:latin typeface="Calibri"/>
                          <a:ea typeface="Times New Roman"/>
                          <a:cs typeface="Calibri"/>
                        </a:rPr>
                        <a:t>Goods returned to Sahil Pvt. Ltd.</a:t>
                      </a:r>
                      <a:endParaRPr lang="en-US" sz="1600">
                        <a:latin typeface="Times New Roman"/>
                        <a:ea typeface="Times New Roman"/>
                      </a:endParaRPr>
                    </a:p>
                  </a:txBody>
                  <a:tcPr marL="0" marR="0" marT="0" marB="0">
                    <a:lnL>
                      <a:noFill/>
                    </a:lnL>
                    <a:lnR>
                      <a:noFill/>
                    </a:lnR>
                    <a:lnT>
                      <a:noFill/>
                    </a:lnT>
                    <a:lnB>
                      <a:noFill/>
                    </a:lnB>
                  </a:tcPr>
                </a:tc>
                <a:tc>
                  <a:txBody>
                    <a:bodyPr/>
                    <a:lstStyle/>
                    <a:p>
                      <a:pPr marR="124460" algn="r">
                        <a:lnSpc>
                          <a:spcPct val="115000"/>
                        </a:lnSpc>
                        <a:spcBef>
                          <a:spcPts val="220"/>
                        </a:spcBef>
                        <a:spcAft>
                          <a:spcPts val="0"/>
                        </a:spcAft>
                      </a:pPr>
                      <a:r>
                        <a:rPr lang="en-US" sz="1600">
                          <a:latin typeface="Calibri"/>
                          <a:ea typeface="Times New Roman"/>
                          <a:cs typeface="Calibri"/>
                        </a:rPr>
                        <a:t>2,500</a:t>
                      </a:r>
                      <a:endParaRPr lang="en-US" sz="1600">
                        <a:latin typeface="Times New Roman"/>
                        <a:ea typeface="Times New Roman"/>
                      </a:endParaRPr>
                    </a:p>
                  </a:txBody>
                  <a:tcPr marL="0" marR="0" marT="0" marB="0">
                    <a:lnL>
                      <a:noFill/>
                    </a:lnL>
                    <a:lnR>
                      <a:noFill/>
                    </a:lnR>
                    <a:lnT>
                      <a:noFill/>
                    </a:lnT>
                    <a:lnB>
                      <a:noFill/>
                    </a:lnB>
                  </a:tcPr>
                </a:tc>
              </a:tr>
              <a:tr h="580396">
                <a:tc>
                  <a:txBody>
                    <a:bodyPr/>
                    <a:lstStyle/>
                    <a:p>
                      <a:pPr marL="114300" marR="100965" algn="ctr">
                        <a:lnSpc>
                          <a:spcPct val="115000"/>
                        </a:lnSpc>
                        <a:spcBef>
                          <a:spcPts val="225"/>
                        </a:spcBef>
                        <a:spcAft>
                          <a:spcPts val="0"/>
                        </a:spcAft>
                      </a:pPr>
                      <a:r>
                        <a:rPr lang="en-US" sz="1600">
                          <a:latin typeface="Calibri"/>
                          <a:ea typeface="Times New Roman"/>
                          <a:cs typeface="Calibri"/>
                        </a:rPr>
                        <a:t>17</a:t>
                      </a:r>
                      <a:endParaRPr lang="en-US" sz="1600">
                        <a:latin typeface="Times New Roman"/>
                        <a:ea typeface="Times New Roman"/>
                      </a:endParaRPr>
                    </a:p>
                  </a:txBody>
                  <a:tcPr marL="0" marR="0" marT="0" marB="0">
                    <a:lnL>
                      <a:noFill/>
                    </a:lnL>
                    <a:lnR>
                      <a:noFill/>
                    </a:lnR>
                    <a:lnT>
                      <a:noFill/>
                    </a:lnT>
                    <a:lnB>
                      <a:noFill/>
                    </a:lnB>
                  </a:tcPr>
                </a:tc>
                <a:tc gridSpan="2">
                  <a:txBody>
                    <a:bodyPr/>
                    <a:lstStyle/>
                    <a:p>
                      <a:pPr marL="113665" marR="640715">
                        <a:lnSpc>
                          <a:spcPct val="115000"/>
                        </a:lnSpc>
                        <a:spcBef>
                          <a:spcPts val="225"/>
                        </a:spcBef>
                        <a:spcAft>
                          <a:spcPts val="0"/>
                        </a:spcAft>
                      </a:pPr>
                      <a:r>
                        <a:rPr lang="en-US" sz="1600" dirty="0">
                          <a:latin typeface="Calibri"/>
                          <a:ea typeface="Times New Roman"/>
                          <a:cs typeface="Calibri"/>
                        </a:rPr>
                        <a:t>Goods returned to M/s Kohinoor Traders for list price Rs 2,000 </a:t>
                      </a:r>
                      <a:r>
                        <a:rPr lang="en-US" sz="1600" i="1" dirty="0">
                          <a:latin typeface="Calibri"/>
                          <a:ea typeface="Times New Roman"/>
                          <a:cs typeface="Calibri"/>
                        </a:rPr>
                        <a:t>less </a:t>
                      </a:r>
                      <a:r>
                        <a:rPr lang="en-US" sz="1600" dirty="0">
                          <a:latin typeface="Calibri"/>
                          <a:ea typeface="Times New Roman"/>
                          <a:cs typeface="Calibri"/>
                        </a:rPr>
                        <a:t>10% trade discount.</a:t>
                      </a:r>
                      <a:endParaRPr lang="en-US" sz="1600" dirty="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80385">
                <a:tc>
                  <a:txBody>
                    <a:bodyPr/>
                    <a:lstStyle/>
                    <a:p>
                      <a:pPr marL="114300" marR="100965" algn="ctr">
                        <a:lnSpc>
                          <a:spcPts val="1280"/>
                        </a:lnSpc>
                        <a:spcBef>
                          <a:spcPts val="225"/>
                        </a:spcBef>
                        <a:spcAft>
                          <a:spcPts val="0"/>
                        </a:spcAft>
                      </a:pPr>
                      <a:r>
                        <a:rPr lang="en-US" sz="1600">
                          <a:latin typeface="Calibri"/>
                          <a:ea typeface="Times New Roman"/>
                          <a:cs typeface="Calibri"/>
                        </a:rPr>
                        <a:t>28</a:t>
                      </a:r>
                      <a:endParaRPr lang="en-US" sz="1600">
                        <a:latin typeface="Times New Roman"/>
                        <a:ea typeface="Times New Roman"/>
                      </a:endParaRPr>
                    </a:p>
                  </a:txBody>
                  <a:tcPr marL="0" marR="0" marT="0" marB="0">
                    <a:lnL>
                      <a:noFill/>
                    </a:lnL>
                    <a:lnR>
                      <a:noFill/>
                    </a:lnR>
                    <a:lnT>
                      <a:noFill/>
                    </a:lnT>
                    <a:lnB>
                      <a:noFill/>
                    </a:lnB>
                  </a:tcPr>
                </a:tc>
                <a:tc>
                  <a:txBody>
                    <a:bodyPr/>
                    <a:lstStyle/>
                    <a:p>
                      <a:pPr marL="113665">
                        <a:lnSpc>
                          <a:spcPts val="1280"/>
                        </a:lnSpc>
                        <a:spcBef>
                          <a:spcPts val="225"/>
                        </a:spcBef>
                        <a:spcAft>
                          <a:spcPts val="0"/>
                        </a:spcAft>
                      </a:pPr>
                      <a:r>
                        <a:rPr lang="en-US" sz="1600">
                          <a:latin typeface="Calibri"/>
                          <a:ea typeface="Times New Roman"/>
                          <a:cs typeface="Calibri"/>
                        </a:rPr>
                        <a:t>Return outwards to M/s Handa Traders</a:t>
                      </a:r>
                      <a:endParaRPr lang="en-US" sz="1600">
                        <a:latin typeface="Times New Roman"/>
                        <a:ea typeface="Times New Roman"/>
                      </a:endParaRPr>
                    </a:p>
                  </a:txBody>
                  <a:tcPr marL="0" marR="0" marT="0" marB="0">
                    <a:lnL>
                      <a:noFill/>
                    </a:lnL>
                    <a:lnR>
                      <a:noFill/>
                    </a:lnR>
                    <a:lnT>
                      <a:noFill/>
                    </a:lnT>
                    <a:lnB>
                      <a:noFill/>
                    </a:lnB>
                  </a:tcPr>
                </a:tc>
                <a:tc>
                  <a:txBody>
                    <a:bodyPr/>
                    <a:lstStyle/>
                    <a:p>
                      <a:pPr marR="124460" algn="r">
                        <a:lnSpc>
                          <a:spcPts val="1280"/>
                        </a:lnSpc>
                        <a:spcBef>
                          <a:spcPts val="225"/>
                        </a:spcBef>
                        <a:spcAft>
                          <a:spcPts val="0"/>
                        </a:spcAft>
                      </a:pPr>
                      <a:r>
                        <a:rPr lang="en-US" sz="1600" dirty="0">
                          <a:latin typeface="Calibri"/>
                          <a:ea typeface="Times New Roman"/>
                          <a:cs typeface="Calibri"/>
                        </a:rPr>
                        <a:t>550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60417" name="Rectangle 1"/>
          <p:cNvSpPr>
            <a:spLocks noChangeArrowheads="1"/>
          </p:cNvSpPr>
          <p:nvPr/>
        </p:nvSpPr>
        <p:spPr bwMode="auto">
          <a:xfrm>
            <a:off x="1660848" y="410546"/>
            <a:ext cx="7483151"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Prepare a purchases return (journal) book from the following transactions for January 2006.</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SALES &amp; SALES RETURN BOOK  </a:t>
            </a:r>
          </a:p>
          <a:p>
            <a:pPr marL="0" lvl="0" indent="0" algn="l" rtl="0">
              <a:spcBef>
                <a:spcPts val="0"/>
              </a:spcBef>
              <a:spcAft>
                <a:spcPts val="0"/>
              </a:spcAft>
              <a:buNone/>
            </a:pPr>
            <a:r>
              <a:rPr lang="en" b="1" dirty="0" smtClean="0"/>
              <a:t>CLASS-50</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679326"/>
            <a:ext cx="1170475" cy="1170475"/>
          </a:xfrm>
          <a:prstGeom prst="rect">
            <a:avLst/>
          </a:prstGeom>
          <a:noFill/>
          <a:ln>
            <a:noFill/>
          </a:ln>
        </p:spPr>
      </p:pic>
      <p:sp>
        <p:nvSpPr>
          <p:cNvPr id="4" name="Rectangle 3"/>
          <p:cNvSpPr/>
          <p:nvPr/>
        </p:nvSpPr>
        <p:spPr>
          <a:xfrm>
            <a:off x="1483567" y="438539"/>
            <a:ext cx="7277877" cy="738664"/>
          </a:xfrm>
          <a:prstGeom prst="rect">
            <a:avLst/>
          </a:prstGeom>
        </p:spPr>
        <p:txBody>
          <a:bodyPr wrap="square">
            <a:spAutoFit/>
          </a:bodyPr>
          <a:lstStyle/>
          <a:p>
            <a:r>
              <a:rPr lang="en-US" b="1" dirty="0" smtClean="0"/>
              <a:t>Sales day book or Sales journal – </a:t>
            </a:r>
            <a:r>
              <a:rPr lang="en-US" dirty="0" smtClean="0"/>
              <a:t>All credit sales of goods are recorded in this book. Cash sales and sale of assets are not recorded in the sales day book. The sales invoice or bill acts as the source document for recording entries in this book.</a:t>
            </a:r>
            <a:endParaRPr lang="en-US" dirty="0"/>
          </a:p>
        </p:txBody>
      </p:sp>
      <p:graphicFrame>
        <p:nvGraphicFramePr>
          <p:cNvPr id="6" name="Table 5"/>
          <p:cNvGraphicFramePr>
            <a:graphicFrameLocks noGrp="1"/>
          </p:cNvGraphicFramePr>
          <p:nvPr/>
        </p:nvGraphicFramePr>
        <p:xfrm>
          <a:off x="1632856" y="1884784"/>
          <a:ext cx="6895323" cy="1789787"/>
        </p:xfrm>
        <a:graphic>
          <a:graphicData uri="http://schemas.openxmlformats.org/drawingml/2006/table">
            <a:tbl>
              <a:tblPr/>
              <a:tblGrid>
                <a:gridCol w="946026"/>
                <a:gridCol w="2690761"/>
                <a:gridCol w="821801"/>
                <a:gridCol w="999380"/>
                <a:gridCol w="754910"/>
                <a:gridCol w="682445"/>
              </a:tblGrid>
              <a:tr h="698940">
                <a:tc>
                  <a:txBody>
                    <a:bodyPr/>
                    <a:lstStyle/>
                    <a:p>
                      <a:pPr marL="212725">
                        <a:lnSpc>
                          <a:spcPts val="1370"/>
                        </a:lnSpc>
                        <a:spcAft>
                          <a:spcPts val="0"/>
                        </a:spcAft>
                      </a:pPr>
                      <a:r>
                        <a:rPr lang="en-US" sz="1200">
                          <a:latin typeface="Palatino Linotype"/>
                          <a:ea typeface="Palatino Linotype"/>
                          <a:cs typeface="Palatino Linotype"/>
                        </a:rPr>
                        <a:t>Date</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3105">
                        <a:lnSpc>
                          <a:spcPts val="1370"/>
                        </a:lnSpc>
                        <a:spcAft>
                          <a:spcPts val="0"/>
                        </a:spcAft>
                      </a:pPr>
                      <a:r>
                        <a:rPr lang="en-US" sz="1200">
                          <a:latin typeface="Palatino Linotype"/>
                          <a:ea typeface="Palatino Linotype"/>
                          <a:cs typeface="Palatino Linotype"/>
                        </a:rPr>
                        <a:t>Particulars</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07010" marR="188595" indent="-5080">
                        <a:lnSpc>
                          <a:spcPts val="1380"/>
                        </a:lnSpc>
                        <a:spcBef>
                          <a:spcPts val="10"/>
                        </a:spcBef>
                        <a:spcAft>
                          <a:spcPts val="0"/>
                        </a:spcAft>
                      </a:pPr>
                      <a:r>
                        <a:rPr lang="en-US" sz="1200">
                          <a:latin typeface="Palatino Linotype"/>
                          <a:ea typeface="Palatino Linotype"/>
                          <a:cs typeface="Palatino Linotype"/>
                        </a:rPr>
                        <a:t>Inv. No.</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3685" marR="270510" algn="ctr">
                        <a:lnSpc>
                          <a:spcPts val="1370"/>
                        </a:lnSpc>
                        <a:spcAft>
                          <a:spcPts val="0"/>
                        </a:spcAft>
                      </a:pPr>
                      <a:r>
                        <a:rPr lang="en-US" sz="1200">
                          <a:latin typeface="Palatino Linotype"/>
                          <a:ea typeface="Palatino Linotype"/>
                          <a:cs typeface="Palatino Linotype"/>
                        </a:rPr>
                        <a:t>L/F</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6055" marR="50165" indent="-119380">
                        <a:lnSpc>
                          <a:spcPts val="1380"/>
                        </a:lnSpc>
                        <a:spcBef>
                          <a:spcPts val="10"/>
                        </a:spcBef>
                        <a:spcAft>
                          <a:spcPts val="0"/>
                        </a:spcAft>
                      </a:pPr>
                      <a:r>
                        <a:rPr lang="en-US" sz="1200">
                          <a:latin typeface="Palatino Linotype"/>
                          <a:ea typeface="Palatino Linotype"/>
                          <a:cs typeface="Palatino Linotype"/>
                        </a:rPr>
                        <a:t>Details Rs.</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6845" marR="116840" indent="-21590">
                        <a:lnSpc>
                          <a:spcPts val="1380"/>
                        </a:lnSpc>
                        <a:spcBef>
                          <a:spcPts val="10"/>
                        </a:spcBef>
                        <a:spcAft>
                          <a:spcPts val="0"/>
                        </a:spcAft>
                      </a:pPr>
                      <a:r>
                        <a:rPr lang="en-US" sz="1200">
                          <a:latin typeface="Palatino Linotype"/>
                          <a:ea typeface="Palatino Linotype"/>
                          <a:cs typeface="Palatino Linotype"/>
                        </a:rPr>
                        <a:t>Amt Rs.</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2163">
                <a:tc>
                  <a:txBody>
                    <a:bodyPr/>
                    <a:lstStyle/>
                    <a:p>
                      <a:pPr marL="63500">
                        <a:lnSpc>
                          <a:spcPts val="1240"/>
                        </a:lnSpc>
                        <a:spcAft>
                          <a:spcPts val="0"/>
                        </a:spcAft>
                      </a:pPr>
                      <a:r>
                        <a:rPr lang="en-US" sz="1200">
                          <a:latin typeface="Palatino Linotype"/>
                          <a:ea typeface="Palatino Linotype"/>
                          <a:cs typeface="Palatino Linotype"/>
                        </a:rPr>
                        <a:t>2014</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6675">
                        <a:lnSpc>
                          <a:spcPts val="1240"/>
                        </a:lnSpc>
                        <a:spcAft>
                          <a:spcPts val="0"/>
                        </a:spcAft>
                      </a:pPr>
                      <a:r>
                        <a:rPr lang="en-US" sz="1200">
                          <a:latin typeface="Palatino Linotype"/>
                          <a:ea typeface="Palatino Linotype"/>
                          <a:cs typeface="Palatino Linotype"/>
                        </a:rPr>
                        <a:t>Swaraj Co Ltd.</a:t>
                      </a:r>
                      <a:r>
                        <a:rPr lang="en-US" sz="1200" spc="305">
                          <a:latin typeface="Palatino Linotype"/>
                          <a:ea typeface="Palatino Linotype"/>
                          <a:cs typeface="Palatino Linotype"/>
                        </a:rPr>
                        <a:t> </a:t>
                      </a:r>
                      <a:r>
                        <a:rPr lang="en-US" sz="1200">
                          <a:latin typeface="Palatino Linotype"/>
                          <a:ea typeface="Palatino Linotype"/>
                          <a:cs typeface="Palatino Linotype"/>
                        </a:rPr>
                        <a:t>(Customer)</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marL="69850">
                        <a:lnSpc>
                          <a:spcPct val="115000"/>
                        </a:lnSpc>
                        <a:spcAft>
                          <a:spcPts val="0"/>
                        </a:spcAft>
                      </a:pPr>
                      <a:endParaRPr lang="en-US" sz="11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marL="69850">
                        <a:lnSpc>
                          <a:spcPct val="115000"/>
                        </a:lnSpc>
                        <a:spcAft>
                          <a:spcPts val="0"/>
                        </a:spcAft>
                      </a:pPr>
                      <a:endParaRPr lang="en-US" sz="11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16339">
                <a:tc>
                  <a:txBody>
                    <a:bodyPr/>
                    <a:lstStyle/>
                    <a:p>
                      <a:pPr marL="63500">
                        <a:lnSpc>
                          <a:spcPts val="1205"/>
                        </a:lnSpc>
                        <a:spcAft>
                          <a:spcPts val="0"/>
                        </a:spcAft>
                      </a:pPr>
                      <a:r>
                        <a:rPr lang="en-US" sz="1200">
                          <a:latin typeface="Palatino Linotype"/>
                          <a:ea typeface="Palatino Linotype"/>
                          <a:cs typeface="Palatino Linotype"/>
                        </a:rPr>
                        <a:t>Jan 1</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6675">
                        <a:lnSpc>
                          <a:spcPts val="1205"/>
                        </a:lnSpc>
                        <a:spcAft>
                          <a:spcPts val="0"/>
                        </a:spcAft>
                      </a:pPr>
                      <a:r>
                        <a:rPr lang="en-US" sz="1200">
                          <a:latin typeface="Palatino Linotype"/>
                          <a:ea typeface="Palatino Linotype"/>
                          <a:cs typeface="Palatino Linotype"/>
                        </a:rPr>
                        <a:t>1 Cycle @ Rs. 1800</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a:txBody>
                    <a:bodyPr/>
                    <a:lstStyle/>
                    <a:p>
                      <a:pPr marL="65405">
                        <a:lnSpc>
                          <a:spcPts val="1205"/>
                        </a:lnSpc>
                        <a:spcAft>
                          <a:spcPts val="0"/>
                        </a:spcAft>
                      </a:pPr>
                      <a:r>
                        <a:rPr lang="en-US" sz="1200">
                          <a:latin typeface="Palatino Linotype"/>
                          <a:ea typeface="Palatino Linotype"/>
                          <a:cs typeface="Palatino Linotype"/>
                        </a:rPr>
                        <a:t>1800</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7171">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6675">
                        <a:lnSpc>
                          <a:spcPts val="1205"/>
                        </a:lnSpc>
                        <a:spcAft>
                          <a:spcPts val="0"/>
                        </a:spcAft>
                      </a:pPr>
                      <a:r>
                        <a:rPr lang="en-US" sz="1200">
                          <a:latin typeface="Palatino Linotype"/>
                          <a:ea typeface="Palatino Linotype"/>
                          <a:cs typeface="Palatino Linotype"/>
                        </a:rPr>
                        <a:t>2 Cycles @ Rs. 2500</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a:txBody>
                    <a:bodyPr/>
                    <a:lstStyle/>
                    <a:p>
                      <a:pPr marL="65405">
                        <a:lnSpc>
                          <a:spcPts val="1205"/>
                        </a:lnSpc>
                        <a:spcAft>
                          <a:spcPts val="0"/>
                        </a:spcAft>
                      </a:pPr>
                      <a:r>
                        <a:rPr lang="en-US" sz="1200">
                          <a:latin typeface="Palatino Linotype"/>
                          <a:ea typeface="Palatino Linotype"/>
                          <a:cs typeface="Palatino Linotype"/>
                        </a:rPr>
                        <a:t>5000</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6339">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6675">
                        <a:lnSpc>
                          <a:spcPts val="1205"/>
                        </a:lnSpc>
                        <a:spcAft>
                          <a:spcPts val="0"/>
                        </a:spcAft>
                      </a:pPr>
                      <a:r>
                        <a:rPr lang="en-US" sz="1200">
                          <a:latin typeface="Palatino Linotype"/>
                          <a:ea typeface="Palatino Linotype"/>
                          <a:cs typeface="Palatino Linotype"/>
                        </a:rPr>
                        <a:t>Total</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a:txBody>
                    <a:bodyPr/>
                    <a:lstStyle/>
                    <a:p>
                      <a:pPr marL="65405">
                        <a:lnSpc>
                          <a:spcPts val="1205"/>
                        </a:lnSpc>
                        <a:spcAft>
                          <a:spcPts val="0"/>
                        </a:spcAft>
                      </a:pPr>
                      <a:r>
                        <a:rPr lang="en-US" sz="1200">
                          <a:latin typeface="Palatino Linotype"/>
                          <a:ea typeface="Palatino Linotype"/>
                          <a:cs typeface="Palatino Linotype"/>
                        </a:rPr>
                        <a:t>6800</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8835">
                <a:tc>
                  <a:txBody>
                    <a:bodyPr/>
                    <a:lstStyle/>
                    <a:p>
                      <a:pPr marL="69850">
                        <a:lnSpc>
                          <a:spcPct val="115000"/>
                        </a:lnSpc>
                        <a:spcAft>
                          <a:spcPts val="0"/>
                        </a:spcAft>
                      </a:pPr>
                      <a:endParaRPr lang="en-US" sz="900">
                        <a:latin typeface="Times New Roman"/>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6675">
                        <a:lnSpc>
                          <a:spcPts val="1220"/>
                        </a:lnSpc>
                        <a:spcAft>
                          <a:spcPts val="0"/>
                        </a:spcAft>
                      </a:pPr>
                      <a:r>
                        <a:rPr lang="en-US" sz="1200">
                          <a:latin typeface="Palatino Linotype"/>
                          <a:ea typeface="Palatino Linotype"/>
                          <a:cs typeface="Palatino Linotype"/>
                        </a:rPr>
                        <a:t>Less Trade discount @ 2%</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marL="65405">
                        <a:lnSpc>
                          <a:spcPts val="1220"/>
                        </a:lnSpc>
                        <a:spcAft>
                          <a:spcPts val="0"/>
                        </a:spcAft>
                      </a:pPr>
                      <a:r>
                        <a:rPr lang="en-US" sz="1200">
                          <a:latin typeface="Palatino Linotype"/>
                          <a:ea typeface="Palatino Linotype"/>
                          <a:cs typeface="Palatino Linotype"/>
                        </a:rPr>
                        <a:t>136</a:t>
                      </a:r>
                      <a:endParaRPr lang="en-US" sz="110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6675">
                        <a:lnSpc>
                          <a:spcPts val="1220"/>
                        </a:lnSpc>
                        <a:spcAft>
                          <a:spcPts val="0"/>
                        </a:spcAft>
                      </a:pPr>
                      <a:r>
                        <a:rPr lang="en-US" sz="1200" dirty="0">
                          <a:latin typeface="Palatino Linotype"/>
                          <a:ea typeface="Palatino Linotype"/>
                          <a:cs typeface="Palatino Linotype"/>
                        </a:rPr>
                        <a:t>6664</a:t>
                      </a:r>
                      <a:endParaRPr lang="en-US" sz="1100" dirty="0">
                        <a:latin typeface="Palatino Linotype"/>
                        <a:ea typeface="Palatino Linotype"/>
                        <a:cs typeface="Palatino Linotype"/>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7" name="Rectangle 6"/>
          <p:cNvSpPr/>
          <p:nvPr/>
        </p:nvSpPr>
        <p:spPr>
          <a:xfrm>
            <a:off x="1455575" y="1418254"/>
            <a:ext cx="4302807" cy="307777"/>
          </a:xfrm>
          <a:prstGeom prst="rect">
            <a:avLst/>
          </a:prstGeom>
        </p:spPr>
        <p:txBody>
          <a:bodyPr wrap="square">
            <a:spAutoFit/>
          </a:bodyPr>
          <a:lstStyle/>
          <a:p>
            <a:r>
              <a:rPr lang="en-IN" dirty="0" smtClean="0"/>
              <a:t>Format of a Sales day book</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8369" name="Rectangle 1"/>
          <p:cNvSpPr>
            <a:spLocks noChangeArrowheads="1"/>
          </p:cNvSpPr>
          <p:nvPr/>
        </p:nvSpPr>
        <p:spPr bwMode="auto">
          <a:xfrm>
            <a:off x="1231640" y="401216"/>
            <a:ext cx="7912359"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Mangal" pitchFamily="18" charset="0"/>
              </a:rPr>
              <a:t>Sales return book or sales return journal</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The customers to whom we have sold goods on credit may return to us. Such returns are recorded in this journal. </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Credit note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is the source document for recording the same.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1306287" y="2202024"/>
          <a:ext cx="6071143" cy="2062066"/>
        </p:xfrm>
        <a:graphic>
          <a:graphicData uri="http://schemas.openxmlformats.org/drawingml/2006/table">
            <a:tbl>
              <a:tblPr/>
              <a:tblGrid>
                <a:gridCol w="496767"/>
                <a:gridCol w="4697647"/>
                <a:gridCol w="876729"/>
              </a:tblGrid>
              <a:tr h="334673">
                <a:tc>
                  <a:txBody>
                    <a:bodyPr/>
                    <a:lstStyle/>
                    <a:p>
                      <a:pPr>
                        <a:lnSpc>
                          <a:spcPct val="115000"/>
                        </a:lnSpc>
                        <a:spcAft>
                          <a:spcPts val="0"/>
                        </a:spcAft>
                      </a:pPr>
                      <a:endParaRPr lang="en-US" sz="1400" dirty="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400" dirty="0">
                        <a:latin typeface="Calibri"/>
                        <a:ea typeface="Times New Roman"/>
                        <a:cs typeface="Calibri"/>
                      </a:endParaRPr>
                    </a:p>
                  </a:txBody>
                  <a:tcPr marL="0" marR="0" marT="0" marB="0">
                    <a:lnL>
                      <a:noFill/>
                    </a:lnL>
                    <a:lnR>
                      <a:noFill/>
                    </a:lnR>
                    <a:lnT>
                      <a:noFill/>
                    </a:lnT>
                    <a:lnB>
                      <a:noFill/>
                    </a:lnB>
                  </a:tcPr>
                </a:tc>
                <a:tc>
                  <a:txBody>
                    <a:bodyPr/>
                    <a:lstStyle/>
                    <a:p>
                      <a:pPr marL="414020">
                        <a:lnSpc>
                          <a:spcPts val="1330"/>
                        </a:lnSpc>
                        <a:spcAft>
                          <a:spcPts val="0"/>
                        </a:spcAft>
                      </a:pPr>
                      <a:r>
                        <a:rPr lang="en-US" sz="1400">
                          <a:latin typeface="Calibri"/>
                          <a:ea typeface="Times New Roman"/>
                          <a:cs typeface="Calibri"/>
                        </a:rPr>
                        <a:t>Rs</a:t>
                      </a:r>
                      <a:endParaRPr lang="en-US" sz="1400">
                        <a:latin typeface="Times New Roman"/>
                        <a:ea typeface="Times New Roman"/>
                      </a:endParaRPr>
                    </a:p>
                  </a:txBody>
                  <a:tcPr marL="0" marR="0" marT="0" marB="0">
                    <a:lnL>
                      <a:noFill/>
                    </a:lnL>
                    <a:lnR>
                      <a:noFill/>
                    </a:lnR>
                    <a:lnT>
                      <a:noFill/>
                    </a:lnT>
                    <a:lnB>
                      <a:noFill/>
                    </a:lnB>
                  </a:tcPr>
                </a:tc>
              </a:tr>
              <a:tr h="378933">
                <a:tc>
                  <a:txBody>
                    <a:bodyPr/>
                    <a:lstStyle/>
                    <a:p>
                      <a:pPr marL="127000">
                        <a:lnSpc>
                          <a:spcPct val="115000"/>
                        </a:lnSpc>
                        <a:spcBef>
                          <a:spcPts val="225"/>
                        </a:spcBef>
                        <a:spcAft>
                          <a:spcPts val="0"/>
                        </a:spcAft>
                      </a:pPr>
                      <a:r>
                        <a:rPr lang="en-US" sz="1400">
                          <a:latin typeface="Calibri"/>
                          <a:ea typeface="Times New Roman"/>
                          <a:cs typeface="Calibri"/>
                        </a:rPr>
                        <a:t>04</a:t>
                      </a:r>
                      <a:endParaRPr lang="en-US" sz="1400">
                        <a:latin typeface="Times New Roman"/>
                        <a:ea typeface="Times New Roman"/>
                      </a:endParaRPr>
                    </a:p>
                  </a:txBody>
                  <a:tcPr marL="0" marR="0" marT="0" marB="0">
                    <a:lnL>
                      <a:noFill/>
                    </a:lnL>
                    <a:lnR>
                      <a:noFill/>
                    </a:lnR>
                    <a:lnT>
                      <a:noFill/>
                    </a:lnT>
                    <a:lnB>
                      <a:noFill/>
                    </a:lnB>
                  </a:tcPr>
                </a:tc>
                <a:tc>
                  <a:txBody>
                    <a:bodyPr/>
                    <a:lstStyle/>
                    <a:p>
                      <a:pPr marL="179070">
                        <a:lnSpc>
                          <a:spcPct val="115000"/>
                        </a:lnSpc>
                        <a:spcBef>
                          <a:spcPts val="225"/>
                        </a:spcBef>
                        <a:spcAft>
                          <a:spcPts val="0"/>
                        </a:spcAft>
                      </a:pPr>
                      <a:r>
                        <a:rPr lang="en-US" sz="1400">
                          <a:latin typeface="Calibri"/>
                          <a:ea typeface="Times New Roman"/>
                          <a:cs typeface="Calibri"/>
                        </a:rPr>
                        <a:t>M/s Gupta Traders returned the goods</a:t>
                      </a:r>
                      <a:endParaRPr lang="en-US" sz="1400">
                        <a:latin typeface="Times New Roman"/>
                        <a:ea typeface="Times New Roman"/>
                      </a:endParaRPr>
                    </a:p>
                  </a:txBody>
                  <a:tcPr marL="0" marR="0" marT="0" marB="0">
                    <a:lnL>
                      <a:noFill/>
                    </a:lnL>
                    <a:lnR>
                      <a:noFill/>
                    </a:lnR>
                    <a:lnT>
                      <a:noFill/>
                    </a:lnT>
                    <a:lnB>
                      <a:noFill/>
                    </a:lnB>
                  </a:tcPr>
                </a:tc>
                <a:tc>
                  <a:txBody>
                    <a:bodyPr/>
                    <a:lstStyle/>
                    <a:p>
                      <a:pPr marR="126365" algn="r">
                        <a:lnSpc>
                          <a:spcPct val="115000"/>
                        </a:lnSpc>
                        <a:spcBef>
                          <a:spcPts val="225"/>
                        </a:spcBef>
                        <a:spcAft>
                          <a:spcPts val="0"/>
                        </a:spcAft>
                      </a:pPr>
                      <a:r>
                        <a:rPr lang="en-US" sz="1400">
                          <a:latin typeface="Calibri"/>
                          <a:ea typeface="Times New Roman"/>
                          <a:cs typeface="Calibri"/>
                        </a:rPr>
                        <a:t>1,500</a:t>
                      </a:r>
                      <a:endParaRPr lang="en-US" sz="1400">
                        <a:latin typeface="Times New Roman"/>
                        <a:ea typeface="Times New Roman"/>
                      </a:endParaRPr>
                    </a:p>
                  </a:txBody>
                  <a:tcPr marL="0" marR="0" marT="0" marB="0">
                    <a:lnL>
                      <a:noFill/>
                    </a:lnL>
                    <a:lnR>
                      <a:noFill/>
                    </a:lnR>
                    <a:lnT>
                      <a:noFill/>
                    </a:lnT>
                    <a:lnB>
                      <a:noFill/>
                    </a:lnB>
                  </a:tcPr>
                </a:tc>
              </a:tr>
              <a:tr h="379943">
                <a:tc>
                  <a:txBody>
                    <a:bodyPr/>
                    <a:lstStyle/>
                    <a:p>
                      <a:pPr marL="127000">
                        <a:lnSpc>
                          <a:spcPct val="115000"/>
                        </a:lnSpc>
                        <a:spcBef>
                          <a:spcPts val="220"/>
                        </a:spcBef>
                        <a:spcAft>
                          <a:spcPts val="0"/>
                        </a:spcAft>
                      </a:pPr>
                      <a:r>
                        <a:rPr lang="en-US" sz="1400">
                          <a:latin typeface="Calibri"/>
                          <a:ea typeface="Times New Roman"/>
                          <a:cs typeface="Calibri"/>
                        </a:rPr>
                        <a:t>10</a:t>
                      </a:r>
                      <a:endParaRPr lang="en-US" sz="1400">
                        <a:latin typeface="Times New Roman"/>
                        <a:ea typeface="Times New Roman"/>
                      </a:endParaRPr>
                    </a:p>
                  </a:txBody>
                  <a:tcPr marL="0" marR="0" marT="0" marB="0">
                    <a:lnL>
                      <a:noFill/>
                    </a:lnL>
                    <a:lnR>
                      <a:noFill/>
                    </a:lnR>
                    <a:lnT>
                      <a:noFill/>
                    </a:lnT>
                    <a:lnB>
                      <a:noFill/>
                    </a:lnB>
                  </a:tcPr>
                </a:tc>
                <a:tc>
                  <a:txBody>
                    <a:bodyPr/>
                    <a:lstStyle/>
                    <a:p>
                      <a:pPr marL="179070">
                        <a:lnSpc>
                          <a:spcPct val="115000"/>
                        </a:lnSpc>
                        <a:spcBef>
                          <a:spcPts val="220"/>
                        </a:spcBef>
                        <a:spcAft>
                          <a:spcPts val="0"/>
                        </a:spcAft>
                      </a:pPr>
                      <a:r>
                        <a:rPr lang="en-US" sz="1400" dirty="0">
                          <a:latin typeface="Calibri"/>
                          <a:ea typeface="Times New Roman"/>
                          <a:cs typeface="Calibri"/>
                        </a:rPr>
                        <a:t>Goods returned from M/s Harish Traders</a:t>
                      </a:r>
                      <a:endParaRPr lang="en-US" sz="1400" dirty="0">
                        <a:latin typeface="Times New Roman"/>
                        <a:ea typeface="Times New Roman"/>
                      </a:endParaRPr>
                    </a:p>
                  </a:txBody>
                  <a:tcPr marL="0" marR="0" marT="0" marB="0">
                    <a:lnL>
                      <a:noFill/>
                    </a:lnL>
                    <a:lnR>
                      <a:noFill/>
                    </a:lnR>
                    <a:lnT>
                      <a:noFill/>
                    </a:lnT>
                    <a:lnB>
                      <a:noFill/>
                    </a:lnB>
                  </a:tcPr>
                </a:tc>
                <a:tc>
                  <a:txBody>
                    <a:bodyPr/>
                    <a:lstStyle/>
                    <a:p>
                      <a:pPr marR="126365" algn="r">
                        <a:lnSpc>
                          <a:spcPct val="115000"/>
                        </a:lnSpc>
                        <a:spcBef>
                          <a:spcPts val="220"/>
                        </a:spcBef>
                        <a:spcAft>
                          <a:spcPts val="0"/>
                        </a:spcAft>
                      </a:pPr>
                      <a:r>
                        <a:rPr lang="en-US" sz="1400">
                          <a:latin typeface="Calibri"/>
                          <a:ea typeface="Times New Roman"/>
                          <a:cs typeface="Calibri"/>
                        </a:rPr>
                        <a:t>800</a:t>
                      </a:r>
                      <a:endParaRPr lang="en-US" sz="1400">
                        <a:latin typeface="Times New Roman"/>
                        <a:ea typeface="Times New Roman"/>
                      </a:endParaRPr>
                    </a:p>
                  </a:txBody>
                  <a:tcPr marL="0" marR="0" marT="0" marB="0">
                    <a:lnL>
                      <a:noFill/>
                    </a:lnL>
                    <a:lnR>
                      <a:noFill/>
                    </a:lnR>
                    <a:lnT>
                      <a:noFill/>
                    </a:lnT>
                    <a:lnB>
                      <a:noFill/>
                    </a:lnB>
                  </a:tcPr>
                </a:tc>
              </a:tr>
              <a:tr h="645161">
                <a:tc>
                  <a:txBody>
                    <a:bodyPr/>
                    <a:lstStyle/>
                    <a:p>
                      <a:pPr marL="127000">
                        <a:lnSpc>
                          <a:spcPct val="115000"/>
                        </a:lnSpc>
                        <a:spcBef>
                          <a:spcPts val="225"/>
                        </a:spcBef>
                        <a:spcAft>
                          <a:spcPts val="0"/>
                        </a:spcAft>
                      </a:pPr>
                      <a:r>
                        <a:rPr lang="en-US" sz="1400">
                          <a:latin typeface="Calibri"/>
                          <a:ea typeface="Times New Roman"/>
                          <a:cs typeface="Calibri"/>
                        </a:rPr>
                        <a:t>18</a:t>
                      </a:r>
                      <a:endParaRPr lang="en-US" sz="1400">
                        <a:latin typeface="Times New Roman"/>
                        <a:ea typeface="Times New Roman"/>
                      </a:endParaRPr>
                    </a:p>
                  </a:txBody>
                  <a:tcPr marL="0" marR="0" marT="0" marB="0">
                    <a:lnL>
                      <a:noFill/>
                    </a:lnL>
                    <a:lnR>
                      <a:noFill/>
                    </a:lnR>
                    <a:lnT>
                      <a:noFill/>
                    </a:lnT>
                    <a:lnB>
                      <a:noFill/>
                    </a:lnB>
                  </a:tcPr>
                </a:tc>
                <a:tc>
                  <a:txBody>
                    <a:bodyPr/>
                    <a:lstStyle/>
                    <a:p>
                      <a:pPr marL="179070">
                        <a:lnSpc>
                          <a:spcPct val="115000"/>
                        </a:lnSpc>
                        <a:spcBef>
                          <a:spcPts val="225"/>
                        </a:spcBef>
                        <a:spcAft>
                          <a:spcPts val="0"/>
                        </a:spcAft>
                      </a:pPr>
                      <a:r>
                        <a:rPr lang="en-US" sz="1400">
                          <a:latin typeface="Calibri"/>
                          <a:ea typeface="Times New Roman"/>
                          <a:cs typeface="Calibri"/>
                        </a:rPr>
                        <a:t>M/s Rahul Traders returned the goods not as per specifications</a:t>
                      </a:r>
                      <a:endParaRPr lang="en-US" sz="1400">
                        <a:latin typeface="Times New Roman"/>
                        <a:ea typeface="Times New Roman"/>
                      </a:endParaRPr>
                    </a:p>
                  </a:txBody>
                  <a:tcPr marL="0" marR="0" marT="0" marB="0">
                    <a:lnL>
                      <a:noFill/>
                    </a:lnL>
                    <a:lnR>
                      <a:noFill/>
                    </a:lnR>
                    <a:lnT>
                      <a:noFill/>
                    </a:lnT>
                    <a:lnB>
                      <a:noFill/>
                    </a:lnB>
                  </a:tcPr>
                </a:tc>
                <a:tc>
                  <a:txBody>
                    <a:bodyPr/>
                    <a:lstStyle/>
                    <a:p>
                      <a:pPr marR="126365" algn="r">
                        <a:lnSpc>
                          <a:spcPct val="115000"/>
                        </a:lnSpc>
                        <a:spcBef>
                          <a:spcPts val="225"/>
                        </a:spcBef>
                        <a:spcAft>
                          <a:spcPts val="0"/>
                        </a:spcAft>
                      </a:pPr>
                      <a:r>
                        <a:rPr lang="en-US" sz="1400">
                          <a:latin typeface="Calibri"/>
                          <a:ea typeface="Times New Roman"/>
                          <a:cs typeface="Calibri"/>
                        </a:rPr>
                        <a:t>1,200</a:t>
                      </a:r>
                      <a:endParaRPr lang="en-US" sz="1400">
                        <a:latin typeface="Times New Roman"/>
                        <a:ea typeface="Times New Roman"/>
                      </a:endParaRPr>
                    </a:p>
                  </a:txBody>
                  <a:tcPr marL="0" marR="0" marT="0" marB="0">
                    <a:lnL>
                      <a:noFill/>
                    </a:lnL>
                    <a:lnR>
                      <a:noFill/>
                    </a:lnR>
                    <a:lnT>
                      <a:noFill/>
                    </a:lnT>
                    <a:lnB>
                      <a:noFill/>
                    </a:lnB>
                  </a:tcPr>
                </a:tc>
              </a:tr>
              <a:tr h="323356">
                <a:tc>
                  <a:txBody>
                    <a:bodyPr/>
                    <a:lstStyle/>
                    <a:p>
                      <a:pPr marL="127000">
                        <a:lnSpc>
                          <a:spcPts val="1280"/>
                        </a:lnSpc>
                        <a:spcBef>
                          <a:spcPts val="220"/>
                        </a:spcBef>
                        <a:spcAft>
                          <a:spcPts val="0"/>
                        </a:spcAft>
                      </a:pPr>
                      <a:r>
                        <a:rPr lang="en-US" sz="1400">
                          <a:latin typeface="Calibri"/>
                          <a:ea typeface="Times New Roman"/>
                          <a:cs typeface="Calibri"/>
                        </a:rPr>
                        <a:t>28</a:t>
                      </a:r>
                      <a:endParaRPr lang="en-US" sz="1400">
                        <a:latin typeface="Times New Roman"/>
                        <a:ea typeface="Times New Roman"/>
                      </a:endParaRPr>
                    </a:p>
                  </a:txBody>
                  <a:tcPr marL="0" marR="0" marT="0" marB="0">
                    <a:lnL>
                      <a:noFill/>
                    </a:lnL>
                    <a:lnR>
                      <a:noFill/>
                    </a:lnR>
                    <a:lnT>
                      <a:noFill/>
                    </a:lnT>
                    <a:lnB>
                      <a:noFill/>
                    </a:lnB>
                  </a:tcPr>
                </a:tc>
                <a:tc>
                  <a:txBody>
                    <a:bodyPr/>
                    <a:lstStyle/>
                    <a:p>
                      <a:pPr marL="179070">
                        <a:lnSpc>
                          <a:spcPts val="1280"/>
                        </a:lnSpc>
                        <a:spcBef>
                          <a:spcPts val="220"/>
                        </a:spcBef>
                        <a:spcAft>
                          <a:spcPts val="0"/>
                        </a:spcAft>
                      </a:pPr>
                      <a:r>
                        <a:rPr lang="en-US" sz="1400" dirty="0">
                          <a:latin typeface="Calibri"/>
                          <a:ea typeface="Times New Roman"/>
                          <a:cs typeface="Calibri"/>
                        </a:rPr>
                        <a:t>Goods returned from </a:t>
                      </a:r>
                      <a:r>
                        <a:rPr lang="en-US" sz="1400" dirty="0" err="1">
                          <a:latin typeface="Calibri"/>
                          <a:ea typeface="Times New Roman"/>
                          <a:cs typeface="Calibri"/>
                        </a:rPr>
                        <a:t>Sushil</a:t>
                      </a:r>
                      <a:r>
                        <a:rPr lang="en-US" sz="1400" dirty="0">
                          <a:latin typeface="Calibri"/>
                          <a:ea typeface="Times New Roman"/>
                          <a:cs typeface="Calibri"/>
                        </a:rPr>
                        <a:t> Traders</a:t>
                      </a:r>
                      <a:endParaRPr lang="en-US" sz="1400" dirty="0">
                        <a:latin typeface="Times New Roman"/>
                        <a:ea typeface="Times New Roman"/>
                      </a:endParaRPr>
                    </a:p>
                  </a:txBody>
                  <a:tcPr marL="0" marR="0" marT="0" marB="0">
                    <a:lnL>
                      <a:noFill/>
                    </a:lnL>
                    <a:lnR>
                      <a:noFill/>
                    </a:lnR>
                    <a:lnT>
                      <a:noFill/>
                    </a:lnT>
                    <a:lnB>
                      <a:noFill/>
                    </a:lnB>
                  </a:tcPr>
                </a:tc>
                <a:tc>
                  <a:txBody>
                    <a:bodyPr/>
                    <a:lstStyle/>
                    <a:p>
                      <a:pPr marR="126365" algn="r">
                        <a:lnSpc>
                          <a:spcPts val="1280"/>
                        </a:lnSpc>
                        <a:spcBef>
                          <a:spcPts val="220"/>
                        </a:spcBef>
                        <a:spcAft>
                          <a:spcPts val="0"/>
                        </a:spcAft>
                      </a:pPr>
                      <a:r>
                        <a:rPr lang="en-US" sz="1400" dirty="0">
                          <a:latin typeface="Calibri"/>
                          <a:ea typeface="Times New Roman"/>
                          <a:cs typeface="Calibri"/>
                        </a:rPr>
                        <a:t>1,000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58371" name="Rectangle 3"/>
          <p:cNvSpPr>
            <a:spLocks noChangeArrowheads="1"/>
          </p:cNvSpPr>
          <p:nvPr/>
        </p:nvSpPr>
        <p:spPr bwMode="auto">
          <a:xfrm>
            <a:off x="1259632" y="1288195"/>
            <a:ext cx="7884367"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Prepare Return Inward Journal (Book) from the following transactions of M/s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Calibri" pitchFamily="34" charset="0"/>
              </a:rPr>
              <a:t>Bansal</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 Electronics for November 2005:</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 SPECIAL JOURNAL  </a:t>
            </a:r>
          </a:p>
          <a:p>
            <a:pPr marL="0" lvl="0" indent="0" algn="l" rtl="0">
              <a:spcBef>
                <a:spcPts val="0"/>
              </a:spcBef>
              <a:spcAft>
                <a:spcPts val="0"/>
              </a:spcAft>
              <a:buNone/>
            </a:pPr>
            <a:r>
              <a:rPr lang="en" b="1" dirty="0" smtClean="0"/>
              <a:t>CLASS-51</a:t>
            </a:r>
            <a:endParaRPr b="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848919" y="3604680"/>
            <a:ext cx="1170475" cy="1170475"/>
          </a:xfrm>
          <a:prstGeom prst="rect">
            <a:avLst/>
          </a:prstGeom>
          <a:noFill/>
          <a:ln>
            <a:noFill/>
          </a:ln>
        </p:spPr>
      </p:pic>
      <p:sp>
        <p:nvSpPr>
          <p:cNvPr id="4" name="Rectangle 3"/>
          <p:cNvSpPr/>
          <p:nvPr/>
        </p:nvSpPr>
        <p:spPr>
          <a:xfrm>
            <a:off x="1231641" y="149290"/>
            <a:ext cx="7165910" cy="1046440"/>
          </a:xfrm>
          <a:prstGeom prst="rect">
            <a:avLst/>
          </a:prstGeom>
        </p:spPr>
        <p:txBody>
          <a:bodyPr wrap="square">
            <a:spAutoFit/>
          </a:bodyPr>
          <a:lstStyle/>
          <a:p>
            <a:r>
              <a:rPr lang="en-US" sz="1600" b="1" dirty="0" smtClean="0">
                <a:solidFill>
                  <a:srgbClr val="FF0000"/>
                </a:solidFill>
              </a:rPr>
              <a:t>Journal proper or Special Journal</a:t>
            </a:r>
          </a:p>
          <a:p>
            <a:endParaRPr lang="en-US" sz="1600" b="1" dirty="0" smtClean="0">
              <a:solidFill>
                <a:srgbClr val="FF0000"/>
              </a:solidFill>
            </a:endParaRPr>
          </a:p>
          <a:p>
            <a:r>
              <a:rPr lang="en-US" sz="1600" b="1" dirty="0" smtClean="0">
                <a:solidFill>
                  <a:srgbClr val="FF0000"/>
                </a:solidFill>
              </a:rPr>
              <a:t> </a:t>
            </a:r>
            <a:r>
              <a:rPr lang="en-US" b="1" dirty="0" smtClean="0"/>
              <a:t> </a:t>
            </a:r>
            <a:r>
              <a:rPr lang="en-US" dirty="0" smtClean="0"/>
              <a:t>A book maintained to record transaction, which do not have a place in special journals is called journal proper or journal residual.</a:t>
            </a:r>
            <a:endParaRPr lang="en-US" dirty="0"/>
          </a:p>
        </p:txBody>
      </p:sp>
      <p:graphicFrame>
        <p:nvGraphicFramePr>
          <p:cNvPr id="6" name="Table 5"/>
          <p:cNvGraphicFramePr>
            <a:graphicFrameLocks noGrp="1"/>
          </p:cNvGraphicFramePr>
          <p:nvPr/>
        </p:nvGraphicFramePr>
        <p:xfrm>
          <a:off x="1766887" y="1661793"/>
          <a:ext cx="5610225" cy="2697667"/>
        </p:xfrm>
        <a:graphic>
          <a:graphicData uri="http://schemas.openxmlformats.org/drawingml/2006/table">
            <a:tbl>
              <a:tblPr/>
              <a:tblGrid>
                <a:gridCol w="440690"/>
                <a:gridCol w="3359150"/>
                <a:gridCol w="1810385"/>
              </a:tblGrid>
              <a:tr h="289889">
                <a:tc>
                  <a:txBody>
                    <a:bodyPr/>
                    <a:lstStyle/>
                    <a:p>
                      <a:pPr>
                        <a:lnSpc>
                          <a:spcPct val="115000"/>
                        </a:lnSpc>
                        <a:spcAft>
                          <a:spcPts val="0"/>
                        </a:spcAft>
                      </a:pPr>
                      <a:endParaRPr lang="en-US" sz="1200" dirty="0">
                        <a:latin typeface="Calibri"/>
                        <a:ea typeface="Times New Roman"/>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269875" algn="r">
                        <a:lnSpc>
                          <a:spcPts val="1330"/>
                        </a:lnSpc>
                        <a:spcAft>
                          <a:spcPts val="0"/>
                        </a:spcAft>
                      </a:pPr>
                      <a:r>
                        <a:rPr lang="en-US" sz="1200" b="1">
                          <a:latin typeface="Calibri"/>
                          <a:ea typeface="Times New Roman"/>
                          <a:cs typeface="Calibri"/>
                        </a:rPr>
                        <a:t>Rs</a:t>
                      </a:r>
                      <a:endParaRPr lang="en-US" sz="1100">
                        <a:latin typeface="Times New Roman"/>
                        <a:ea typeface="Times New Roman"/>
                      </a:endParaRPr>
                    </a:p>
                  </a:txBody>
                  <a:tcPr marL="0" marR="0" marT="0" marB="0">
                    <a:lnL>
                      <a:noFill/>
                    </a:lnL>
                    <a:lnR>
                      <a:noFill/>
                    </a:lnR>
                    <a:lnT>
                      <a:noFill/>
                    </a:lnT>
                    <a:lnB>
                      <a:noFill/>
                    </a:lnB>
                  </a:tcPr>
                </a:tc>
              </a:tr>
              <a:tr h="271596">
                <a:tc>
                  <a:txBody>
                    <a:bodyPr/>
                    <a:lstStyle/>
                    <a:p>
                      <a:pPr marL="127000">
                        <a:lnSpc>
                          <a:spcPct val="115000"/>
                        </a:lnSpc>
                        <a:spcBef>
                          <a:spcPts val="225"/>
                        </a:spcBef>
                        <a:spcAft>
                          <a:spcPts val="0"/>
                        </a:spcAft>
                      </a:pPr>
                      <a:r>
                        <a:rPr lang="en-US" sz="1200">
                          <a:latin typeface="Calibri"/>
                          <a:ea typeface="Times New Roman"/>
                          <a:cs typeface="Calibri"/>
                        </a:rPr>
                        <a:t>01</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ct val="115000"/>
                        </a:lnSpc>
                        <a:spcBef>
                          <a:spcPts val="225"/>
                        </a:spcBef>
                        <a:spcAft>
                          <a:spcPts val="0"/>
                        </a:spcAft>
                      </a:pPr>
                      <a:r>
                        <a:rPr lang="en-US" sz="1200">
                          <a:latin typeface="Calibri"/>
                          <a:ea typeface="Times New Roman"/>
                          <a:cs typeface="Calibri"/>
                        </a:rPr>
                        <a:t>Goods sold to Sachin</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200">
                          <a:latin typeface="Calibri"/>
                          <a:ea typeface="Times New Roman"/>
                          <a:cs typeface="Calibri"/>
                        </a:rPr>
                        <a:t>5,000</a:t>
                      </a:r>
                      <a:endParaRPr lang="en-US" sz="1100">
                        <a:latin typeface="Times New Roman"/>
                        <a:ea typeface="Times New Roman"/>
                      </a:endParaRPr>
                    </a:p>
                  </a:txBody>
                  <a:tcPr marL="0" marR="0" marT="0" marB="0">
                    <a:lnL>
                      <a:noFill/>
                    </a:lnL>
                    <a:lnR>
                      <a:noFill/>
                    </a:lnR>
                    <a:lnT>
                      <a:noFill/>
                    </a:lnT>
                    <a:lnB>
                      <a:noFill/>
                    </a:lnB>
                  </a:tcPr>
                </a:tc>
              </a:tr>
              <a:tr h="271596">
                <a:tc>
                  <a:txBody>
                    <a:bodyPr/>
                    <a:lstStyle/>
                    <a:p>
                      <a:pPr marL="127000">
                        <a:lnSpc>
                          <a:spcPct val="115000"/>
                        </a:lnSpc>
                        <a:spcBef>
                          <a:spcPts val="220"/>
                        </a:spcBef>
                        <a:spcAft>
                          <a:spcPts val="0"/>
                        </a:spcAft>
                      </a:pPr>
                      <a:r>
                        <a:rPr lang="en-US" sz="1200">
                          <a:latin typeface="Calibri"/>
                          <a:ea typeface="Times New Roman"/>
                          <a:cs typeface="Calibri"/>
                        </a:rPr>
                        <a:t>04</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ct val="115000"/>
                        </a:lnSpc>
                        <a:spcBef>
                          <a:spcPts val="220"/>
                        </a:spcBef>
                        <a:spcAft>
                          <a:spcPts val="0"/>
                        </a:spcAft>
                      </a:pPr>
                      <a:r>
                        <a:rPr lang="en-US" sz="1200" dirty="0">
                          <a:latin typeface="Calibri"/>
                          <a:ea typeface="Times New Roman"/>
                          <a:cs typeface="Calibri"/>
                        </a:rPr>
                        <a:t>Purchase from </a:t>
                      </a:r>
                      <a:r>
                        <a:rPr lang="en-US" sz="1200" dirty="0" err="1">
                          <a:latin typeface="Calibri"/>
                          <a:ea typeface="Times New Roman"/>
                          <a:cs typeface="Calibri"/>
                        </a:rPr>
                        <a:t>Kushal</a:t>
                      </a:r>
                      <a:r>
                        <a:rPr lang="en-US" sz="1200" dirty="0">
                          <a:latin typeface="Calibri"/>
                          <a:ea typeface="Times New Roman"/>
                          <a:cs typeface="Calibri"/>
                        </a:rPr>
                        <a:t> Traders</a:t>
                      </a:r>
                      <a:endParaRPr lang="en-US" sz="1100" dirty="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200">
                          <a:latin typeface="Calibri"/>
                          <a:ea typeface="Times New Roman"/>
                          <a:cs typeface="Calibri"/>
                        </a:rPr>
                        <a:t>2,480</a:t>
                      </a:r>
                      <a:endParaRPr lang="en-US" sz="1100">
                        <a:latin typeface="Times New Roman"/>
                        <a:ea typeface="Times New Roman"/>
                      </a:endParaRPr>
                    </a:p>
                  </a:txBody>
                  <a:tcPr marL="0" marR="0" marT="0" marB="0">
                    <a:lnL>
                      <a:noFill/>
                    </a:lnL>
                    <a:lnR>
                      <a:noFill/>
                    </a:lnR>
                    <a:lnT>
                      <a:noFill/>
                    </a:lnT>
                    <a:lnB>
                      <a:noFill/>
                    </a:lnB>
                  </a:tcPr>
                </a:tc>
              </a:tr>
              <a:tr h="271596">
                <a:tc>
                  <a:txBody>
                    <a:bodyPr/>
                    <a:lstStyle/>
                    <a:p>
                      <a:pPr marL="127000">
                        <a:lnSpc>
                          <a:spcPct val="115000"/>
                        </a:lnSpc>
                        <a:spcBef>
                          <a:spcPts val="225"/>
                        </a:spcBef>
                        <a:spcAft>
                          <a:spcPts val="0"/>
                        </a:spcAft>
                      </a:pPr>
                      <a:r>
                        <a:rPr lang="en-US" sz="1200">
                          <a:latin typeface="Calibri"/>
                          <a:ea typeface="Times New Roman"/>
                          <a:cs typeface="Calibri"/>
                        </a:rPr>
                        <a:t>06</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ct val="115000"/>
                        </a:lnSpc>
                        <a:spcBef>
                          <a:spcPts val="225"/>
                        </a:spcBef>
                        <a:spcAft>
                          <a:spcPts val="0"/>
                        </a:spcAft>
                      </a:pPr>
                      <a:r>
                        <a:rPr lang="en-US" sz="1200">
                          <a:latin typeface="Calibri"/>
                          <a:ea typeface="Times New Roman"/>
                          <a:cs typeface="Calibri"/>
                        </a:rPr>
                        <a:t>Sold goods to Manish Traders</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200">
                          <a:latin typeface="Calibri"/>
                          <a:ea typeface="Times New Roman"/>
                          <a:cs typeface="Calibri"/>
                        </a:rPr>
                        <a:t>2,100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07</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Sachin returned goods</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600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08</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Returns to Kushal Traders</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280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10</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Sold to Mukesh</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3,300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14</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Purchased from Kunal Traders</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5,200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15</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Furniture purchased from Tarun</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3,200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17</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Bought of Naresh</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a:latin typeface="Calibri"/>
                          <a:ea typeface="Times New Roman"/>
                          <a:cs typeface="Calibri"/>
                        </a:rPr>
                        <a:t>4,060</a:t>
                      </a:r>
                      <a:endParaRPr lang="en-US" sz="1100">
                        <a:latin typeface="Times New Roman"/>
                        <a:ea typeface="Times New Roman"/>
                      </a:endParaRPr>
                    </a:p>
                  </a:txBody>
                  <a:tcPr marL="0" marR="0" marT="0" marB="0">
                    <a:lnL>
                      <a:noFill/>
                    </a:lnL>
                    <a:lnR>
                      <a:noFill/>
                    </a:lnR>
                    <a:lnT>
                      <a:noFill/>
                    </a:lnT>
                    <a:lnB>
                      <a:noFill/>
                    </a:lnB>
                  </a:tcPr>
                </a:tc>
              </a:tr>
              <a:tr h="227570">
                <a:tc>
                  <a:txBody>
                    <a:bodyPr/>
                    <a:lstStyle/>
                    <a:p>
                      <a:pPr marL="127000">
                        <a:lnSpc>
                          <a:spcPts val="1280"/>
                        </a:lnSpc>
                        <a:spcBef>
                          <a:spcPts val="225"/>
                        </a:spcBef>
                        <a:spcAft>
                          <a:spcPts val="0"/>
                        </a:spcAft>
                      </a:pPr>
                      <a:r>
                        <a:rPr lang="en-US" sz="1200">
                          <a:latin typeface="Calibri"/>
                          <a:ea typeface="Times New Roman"/>
                          <a:cs typeface="Calibri"/>
                        </a:rPr>
                        <a:t>20</a:t>
                      </a:r>
                      <a:endParaRPr lang="en-US" sz="11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200">
                          <a:latin typeface="Calibri"/>
                          <a:ea typeface="Times New Roman"/>
                          <a:cs typeface="Calibri"/>
                        </a:rPr>
                        <a:t>Return to Kunal Traders</a:t>
                      </a:r>
                      <a:endParaRPr lang="en-US" sz="11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200" dirty="0">
                          <a:latin typeface="Calibri"/>
                          <a:ea typeface="Times New Roman"/>
                          <a:cs typeface="Calibri"/>
                        </a:rPr>
                        <a:t>200</a:t>
                      </a:r>
                      <a:endParaRPr lang="en-US" sz="1100" dirty="0">
                        <a:latin typeface="Times New Roman"/>
                        <a:ea typeface="Times New Roman"/>
                      </a:endParaRPr>
                    </a:p>
                  </a:txBody>
                  <a:tcPr marL="0" marR="0" marT="0" marB="0">
                    <a:lnL>
                      <a:noFill/>
                    </a:lnL>
                    <a:lnR>
                      <a:noFill/>
                    </a:lnR>
                    <a:lnT>
                      <a:noFill/>
                    </a:lnT>
                    <a:lnB>
                      <a:noFill/>
                    </a:lnB>
                  </a:tcPr>
                </a:tc>
              </a:tr>
            </a:tbl>
          </a:graphicData>
        </a:graphic>
      </p:graphicFrame>
      <p:sp>
        <p:nvSpPr>
          <p:cNvPr id="54273" name="Rectangle 1"/>
          <p:cNvSpPr>
            <a:spLocks noChangeArrowheads="1"/>
          </p:cNvSpPr>
          <p:nvPr/>
        </p:nvSpPr>
        <p:spPr bwMode="auto">
          <a:xfrm>
            <a:off x="1399592" y="1418253"/>
            <a:ext cx="7744408"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92425"/>
                </a:solidFill>
                <a:effectLst/>
                <a:latin typeface="Calibri" pitchFamily="34" charset="0"/>
                <a:ea typeface="Times New Roman" pitchFamily="18" charset="0"/>
                <a:cs typeface="Calibri" pitchFamily="34" charset="0"/>
              </a:rPr>
              <a:t>Prepare proper subsidiary books and post them to the ledger from the following transactions for the month of February 2006:</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457033" y="4086809"/>
            <a:ext cx="1170475" cy="800314"/>
          </a:xfrm>
          <a:prstGeom prst="rect">
            <a:avLst/>
          </a:prstGeom>
          <a:noFill/>
          <a:ln>
            <a:noFill/>
          </a:ln>
        </p:spPr>
      </p:pic>
      <p:graphicFrame>
        <p:nvGraphicFramePr>
          <p:cNvPr id="7" name="Table 6"/>
          <p:cNvGraphicFramePr>
            <a:graphicFrameLocks noGrp="1"/>
          </p:cNvGraphicFramePr>
          <p:nvPr/>
        </p:nvGraphicFramePr>
        <p:xfrm>
          <a:off x="1766887" y="1129006"/>
          <a:ext cx="6975897" cy="3125752"/>
        </p:xfrm>
        <a:graphic>
          <a:graphicData uri="http://schemas.openxmlformats.org/drawingml/2006/table">
            <a:tbl>
              <a:tblPr/>
              <a:tblGrid>
                <a:gridCol w="547965"/>
                <a:gridCol w="4176853"/>
                <a:gridCol w="2251079"/>
              </a:tblGrid>
              <a:tr h="446536">
                <a:tc>
                  <a:txBody>
                    <a:bodyPr/>
                    <a:lstStyle/>
                    <a:p>
                      <a:pPr marL="127000">
                        <a:lnSpc>
                          <a:spcPts val="1280"/>
                        </a:lnSpc>
                        <a:spcBef>
                          <a:spcPts val="225"/>
                        </a:spcBef>
                        <a:spcAft>
                          <a:spcPts val="0"/>
                        </a:spcAft>
                      </a:pPr>
                      <a:endParaRPr lang="en-US" sz="1800" dirty="0">
                        <a:latin typeface="Calibri"/>
                        <a:ea typeface="Times New Roman"/>
                        <a:cs typeface="Calibri"/>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less 10% trade discount</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endParaRPr lang="en-US" sz="1800">
                        <a:latin typeface="Calibri"/>
                        <a:ea typeface="Times New Roman"/>
                        <a:cs typeface="Calibri"/>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r>
                        <a:rPr lang="en-US" sz="1800">
                          <a:latin typeface="Calibri"/>
                          <a:ea typeface="Times New Roman"/>
                          <a:cs typeface="Calibri"/>
                        </a:rPr>
                        <a:t>25</a:t>
                      </a:r>
                      <a:endParaRPr lang="en-US" sz="18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Sold to Shri Chand goods</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a:latin typeface="Calibri"/>
                          <a:ea typeface="Times New Roman"/>
                          <a:cs typeface="Calibri"/>
                        </a:rPr>
                        <a:t>6,600</a:t>
                      </a:r>
                      <a:endParaRPr lang="en-US" sz="1800">
                        <a:latin typeface="Times New Roman"/>
                        <a:ea typeface="Times New Roman"/>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endParaRPr lang="en-US" sz="1800">
                        <a:latin typeface="Calibri"/>
                        <a:ea typeface="Times New Roman"/>
                        <a:cs typeface="Calibri"/>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less 5% trade discount</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endParaRPr lang="en-US" sz="1800">
                        <a:latin typeface="Calibri"/>
                        <a:ea typeface="Times New Roman"/>
                        <a:cs typeface="Calibri"/>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r>
                        <a:rPr lang="en-US" sz="1800">
                          <a:latin typeface="Calibri"/>
                          <a:ea typeface="Times New Roman"/>
                          <a:cs typeface="Calibri"/>
                        </a:rPr>
                        <a:t>26</a:t>
                      </a:r>
                      <a:endParaRPr lang="en-US" sz="18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Sold to Ramesh Brothers</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a:latin typeface="Calibri"/>
                          <a:ea typeface="Times New Roman"/>
                          <a:cs typeface="Calibri"/>
                        </a:rPr>
                        <a:t>4,000</a:t>
                      </a:r>
                      <a:endParaRPr lang="en-US" sz="1800">
                        <a:latin typeface="Times New Roman"/>
                        <a:ea typeface="Times New Roman"/>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r>
                        <a:rPr lang="en-US" sz="1800">
                          <a:latin typeface="Calibri"/>
                          <a:ea typeface="Times New Roman"/>
                          <a:cs typeface="Calibri"/>
                        </a:rPr>
                        <a:t>28</a:t>
                      </a:r>
                      <a:endParaRPr lang="en-US" sz="18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dirty="0">
                          <a:latin typeface="Calibri"/>
                          <a:ea typeface="Times New Roman"/>
                          <a:cs typeface="Calibri"/>
                        </a:rPr>
                        <a:t>Return outwards to </a:t>
                      </a:r>
                      <a:r>
                        <a:rPr lang="en-US" sz="1800" dirty="0" err="1">
                          <a:latin typeface="Calibri"/>
                          <a:ea typeface="Times New Roman"/>
                          <a:cs typeface="Calibri"/>
                        </a:rPr>
                        <a:t>Kirit</a:t>
                      </a:r>
                      <a:r>
                        <a:rPr lang="en-US" sz="1800" dirty="0">
                          <a:latin typeface="Calibri"/>
                          <a:ea typeface="Times New Roman"/>
                          <a:cs typeface="Calibri"/>
                        </a:rPr>
                        <a:t> and Co.</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a:latin typeface="Calibri"/>
                          <a:ea typeface="Times New Roman"/>
                          <a:cs typeface="Calibri"/>
                        </a:rPr>
                        <a:t>1,000</a:t>
                      </a:r>
                      <a:endParaRPr lang="en-US" sz="1800">
                        <a:latin typeface="Times New Roman"/>
                        <a:ea typeface="Times New Roman"/>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endParaRPr lang="en-US" sz="1800">
                        <a:latin typeface="Calibri"/>
                        <a:ea typeface="Times New Roman"/>
                        <a:cs typeface="Calibri"/>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less 10% trade discount</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endParaRPr lang="en-US" sz="1800">
                        <a:latin typeface="Calibri"/>
                        <a:ea typeface="Times New Roman"/>
                        <a:cs typeface="Calibri"/>
                      </a:endParaRPr>
                    </a:p>
                  </a:txBody>
                  <a:tcPr marL="0" marR="0" marT="0" marB="0">
                    <a:lnL>
                      <a:noFill/>
                    </a:lnL>
                    <a:lnR>
                      <a:noFill/>
                    </a:lnR>
                    <a:lnT>
                      <a:noFill/>
                    </a:lnT>
                    <a:lnB>
                      <a:noFill/>
                    </a:lnB>
                  </a:tcPr>
                </a:tc>
              </a:tr>
              <a:tr h="446536">
                <a:tc>
                  <a:txBody>
                    <a:bodyPr/>
                    <a:lstStyle/>
                    <a:p>
                      <a:pPr marL="127000">
                        <a:lnSpc>
                          <a:spcPts val="1280"/>
                        </a:lnSpc>
                        <a:spcBef>
                          <a:spcPts val="225"/>
                        </a:spcBef>
                        <a:spcAft>
                          <a:spcPts val="0"/>
                        </a:spcAft>
                      </a:pPr>
                      <a:r>
                        <a:rPr lang="en-US" sz="1800">
                          <a:latin typeface="Calibri"/>
                          <a:ea typeface="Times New Roman"/>
                          <a:cs typeface="Calibri"/>
                        </a:rPr>
                        <a:t>28</a:t>
                      </a:r>
                      <a:endParaRPr lang="en-US" sz="18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a:latin typeface="Calibri"/>
                          <a:ea typeface="Times New Roman"/>
                          <a:cs typeface="Calibri"/>
                        </a:rPr>
                        <a:t>Ramesh Brothers returned goods Rs 500.</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endParaRPr lang="en-US" sz="1800" dirty="0">
                        <a:latin typeface="Calibri"/>
                        <a:ea typeface="Times New Roman"/>
                        <a:cs typeface="Calibri"/>
                      </a:endParaRPr>
                    </a:p>
                  </a:txBody>
                  <a:tcPr marL="0" marR="0" marT="0" marB="0">
                    <a:lnL>
                      <a:noFill/>
                    </a:lnL>
                    <a:lnR>
                      <a:noFill/>
                    </a:lnR>
                    <a:lnT>
                      <a:noFill/>
                    </a:lnT>
                    <a:lnB>
                      <a:noFill/>
                    </a:lnB>
                  </a:tcPr>
                </a:tc>
              </a:tr>
            </a:tbl>
          </a:graphicData>
        </a:graphic>
      </p:graphicFrame>
      <p:sp>
        <p:nvSpPr>
          <p:cNvPr id="532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nvGraphicFramePr>
        <p:xfrm>
          <a:off x="1524000" y="261256"/>
          <a:ext cx="7144140" cy="853853"/>
        </p:xfrm>
        <a:graphic>
          <a:graphicData uri="http://schemas.openxmlformats.org/drawingml/2006/table">
            <a:tbl>
              <a:tblPr/>
              <a:tblGrid>
                <a:gridCol w="561181"/>
                <a:gridCol w="4277589"/>
                <a:gridCol w="2305370"/>
              </a:tblGrid>
              <a:tr h="337721">
                <a:tc>
                  <a:txBody>
                    <a:bodyPr/>
                    <a:lstStyle/>
                    <a:p>
                      <a:pPr marL="127000">
                        <a:lnSpc>
                          <a:spcPts val="1280"/>
                        </a:lnSpc>
                        <a:spcBef>
                          <a:spcPts val="225"/>
                        </a:spcBef>
                        <a:spcAft>
                          <a:spcPts val="0"/>
                        </a:spcAft>
                      </a:pPr>
                      <a:r>
                        <a:rPr lang="en-US" sz="1800" dirty="0">
                          <a:latin typeface="Calibri"/>
                          <a:ea typeface="Times New Roman"/>
                          <a:cs typeface="Calibri"/>
                        </a:rPr>
                        <a:t>22</a:t>
                      </a:r>
                      <a:endParaRPr lang="en-US" sz="1800" dirty="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dirty="0">
                          <a:latin typeface="Calibri"/>
                          <a:ea typeface="Times New Roman"/>
                          <a:cs typeface="Calibri"/>
                        </a:rPr>
                        <a:t>Return inwards from </a:t>
                      </a:r>
                      <a:r>
                        <a:rPr lang="en-US" sz="1800" dirty="0" err="1">
                          <a:latin typeface="Calibri"/>
                          <a:ea typeface="Times New Roman"/>
                          <a:cs typeface="Calibri"/>
                        </a:rPr>
                        <a:t>Mukesh</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a:latin typeface="Calibri"/>
                          <a:ea typeface="Times New Roman"/>
                          <a:cs typeface="Calibri"/>
                        </a:rPr>
                        <a:t>250</a:t>
                      </a:r>
                      <a:endParaRPr lang="en-US" sz="1800">
                        <a:latin typeface="Times New Roman"/>
                        <a:ea typeface="Times New Roman"/>
                      </a:endParaRPr>
                    </a:p>
                  </a:txBody>
                  <a:tcPr marL="0" marR="0" marT="0" marB="0">
                    <a:lnL>
                      <a:noFill/>
                    </a:lnL>
                    <a:lnR>
                      <a:noFill/>
                    </a:lnR>
                    <a:lnT>
                      <a:noFill/>
                    </a:lnT>
                    <a:lnB>
                      <a:noFill/>
                    </a:lnB>
                  </a:tcPr>
                </a:tc>
              </a:tr>
              <a:tr h="516132">
                <a:tc>
                  <a:txBody>
                    <a:bodyPr/>
                    <a:lstStyle/>
                    <a:p>
                      <a:pPr marL="127000">
                        <a:lnSpc>
                          <a:spcPts val="1280"/>
                        </a:lnSpc>
                        <a:spcBef>
                          <a:spcPts val="225"/>
                        </a:spcBef>
                        <a:spcAft>
                          <a:spcPts val="0"/>
                        </a:spcAft>
                      </a:pPr>
                      <a:r>
                        <a:rPr lang="en-US" sz="1800">
                          <a:latin typeface="Calibri"/>
                          <a:ea typeface="Times New Roman"/>
                          <a:cs typeface="Calibri"/>
                        </a:rPr>
                        <a:t>24</a:t>
                      </a:r>
                      <a:endParaRPr lang="en-US" sz="1800">
                        <a:latin typeface="Times New Roman"/>
                        <a:ea typeface="Times New Roman"/>
                      </a:endParaRPr>
                    </a:p>
                  </a:txBody>
                  <a:tcPr marL="0" marR="0" marT="0" marB="0">
                    <a:lnL>
                      <a:noFill/>
                    </a:lnL>
                    <a:lnR>
                      <a:noFill/>
                    </a:lnR>
                    <a:lnT>
                      <a:noFill/>
                    </a:lnT>
                    <a:lnB>
                      <a:noFill/>
                    </a:lnB>
                  </a:tcPr>
                </a:tc>
                <a:tc>
                  <a:txBody>
                    <a:bodyPr/>
                    <a:lstStyle/>
                    <a:p>
                      <a:pPr marL="161290">
                        <a:lnSpc>
                          <a:spcPts val="1280"/>
                        </a:lnSpc>
                        <a:spcBef>
                          <a:spcPts val="225"/>
                        </a:spcBef>
                        <a:spcAft>
                          <a:spcPts val="0"/>
                        </a:spcAft>
                      </a:pPr>
                      <a:r>
                        <a:rPr lang="en-US" sz="1800" dirty="0">
                          <a:latin typeface="Calibri"/>
                          <a:ea typeface="Times New Roman"/>
                          <a:cs typeface="Calibri"/>
                        </a:rPr>
                        <a:t>Purchased goods from </a:t>
                      </a:r>
                      <a:r>
                        <a:rPr lang="en-US" sz="1800" dirty="0" err="1">
                          <a:latin typeface="Calibri"/>
                          <a:ea typeface="Times New Roman"/>
                          <a:cs typeface="Calibri"/>
                        </a:rPr>
                        <a:t>Kirit</a:t>
                      </a:r>
                      <a:r>
                        <a:rPr lang="en-US" sz="1800" dirty="0">
                          <a:latin typeface="Calibri"/>
                          <a:ea typeface="Times New Roman"/>
                          <a:cs typeface="Calibri"/>
                        </a:rPr>
                        <a:t> &amp; Co. for list price of</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dirty="0">
                          <a:latin typeface="Calibri"/>
                          <a:ea typeface="Times New Roman"/>
                          <a:cs typeface="Calibri"/>
                        </a:rPr>
                        <a:t>5,700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TRANSACTION-2</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2900" b="1" i="0" u="none" strike="noStrike" cap="none" dirty="0" smtClean="0">
                <a:solidFill>
                  <a:schemeClr val="tx1"/>
                </a:solidFill>
                <a:latin typeface="Calibri"/>
                <a:ea typeface="Calibri"/>
                <a:cs typeface="Calibri"/>
                <a:sym typeface="Calibri"/>
              </a:rPr>
              <a:t>SUBSIDIARY BOOK</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NUMBER:4</a:t>
            </a:r>
            <a:endParaRPr b="1"/>
          </a:p>
          <a:p>
            <a:pPr marL="0" lvl="0" indent="0" algn="l" rtl="0">
              <a:spcBef>
                <a:spcPts val="0"/>
              </a:spcBef>
              <a:spcAft>
                <a:spcPts val="0"/>
              </a:spcAft>
              <a:buNone/>
            </a:pPr>
            <a:r>
              <a:rPr lang="en" b="1" dirty="0"/>
              <a:t>CHAPTER NAME </a:t>
            </a:r>
            <a:r>
              <a:rPr lang="en" b="1" dirty="0" smtClean="0"/>
              <a:t>:CASH  BOOK</a:t>
            </a:r>
          </a:p>
          <a:p>
            <a:pPr marL="0" lvl="0" indent="0" algn="l" rtl="0">
              <a:spcBef>
                <a:spcPts val="0"/>
              </a:spcBef>
              <a:spcAft>
                <a:spcPts val="0"/>
              </a:spcAft>
              <a:buNone/>
            </a:pPr>
            <a:r>
              <a:rPr lang="en" b="1" dirty="0" smtClean="0"/>
              <a:t>CLASS-42</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6923314" y="3657600"/>
            <a:ext cx="2212886" cy="1468025"/>
          </a:xfrm>
          <a:prstGeom prst="rect">
            <a:avLst/>
          </a:prstGeom>
          <a:noFill/>
          <a:ln>
            <a:noFill/>
          </a:ln>
        </p:spPr>
      </p:pic>
      <p:sp>
        <p:nvSpPr>
          <p:cNvPr id="100353" name="Rectangle 1"/>
          <p:cNvSpPr>
            <a:spLocks noChangeArrowheads="1"/>
          </p:cNvSpPr>
          <p:nvPr/>
        </p:nvSpPr>
        <p:spPr bwMode="auto">
          <a:xfrm>
            <a:off x="1558212" y="401216"/>
            <a:ext cx="7585788" cy="1985159"/>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Cash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Cash book shows all the transactions related to cash receipts and payments. Cash book serves two purposes. First, all the cash transactions are recorded first time in cash book it becomes Book of original entry. Second, there is no need to prepare Cash a/c in ledger it also play the role of Principal Book.</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595350"/>
            <a:ext cx="1170475" cy="1170475"/>
          </a:xfrm>
          <a:prstGeom prst="rect">
            <a:avLst/>
          </a:prstGeom>
          <a:noFill/>
          <a:ln>
            <a:noFill/>
          </a:ln>
        </p:spPr>
      </p:pic>
      <p:sp>
        <p:nvSpPr>
          <p:cNvPr id="99329" name="Rectangle 1"/>
          <p:cNvSpPr>
            <a:spLocks noChangeArrowheads="1"/>
          </p:cNvSpPr>
          <p:nvPr/>
        </p:nvSpPr>
        <p:spPr bwMode="auto">
          <a:xfrm>
            <a:off x="1380930" y="494522"/>
            <a:ext cx="7763069" cy="3000821"/>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Simple Cash Book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All the cash receipts are shown in left hand side i.e. Debit side and all the cash payments are shown in right hand side i.e. Credit Side.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Points to Remember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Cash in hand/opening balance of cash is shown in Dr. side of the Cash book as “To Balance b/d”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Only transactions of cash receipts and payments are recorded in this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This book never shows a credit balance because one can’t pay more than the cash one have.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9751" y="3576689"/>
            <a:ext cx="1170475" cy="1170475"/>
          </a:xfrm>
          <a:prstGeom prst="rect">
            <a:avLst/>
          </a:prstGeom>
          <a:noFill/>
          <a:ln>
            <a:noFill/>
          </a:ln>
        </p:spPr>
      </p:pic>
      <p:sp>
        <p:nvSpPr>
          <p:cNvPr id="94209" name="Rectangle 1"/>
          <p:cNvSpPr>
            <a:spLocks noChangeArrowheads="1"/>
          </p:cNvSpPr>
          <p:nvPr/>
        </p:nvSpPr>
        <p:spPr bwMode="auto">
          <a:xfrm>
            <a:off x="1418252" y="466531"/>
            <a:ext cx="7725747" cy="2262158"/>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Cash Book with Cash and Bank Column</a:t>
            </a:r>
          </a:p>
          <a:p>
            <a:pPr marL="0" marR="0" lvl="0" indent="0" algn="l" defTabSz="914400" rtl="0" eaLnBrk="1" fontAlgn="base" latinLnBrk="0" hangingPunct="1">
              <a:lnSpc>
                <a:spcPct val="100000"/>
              </a:lnSpc>
              <a:spcBef>
                <a:spcPct val="0"/>
              </a:spcBef>
              <a:spcAft>
                <a:spcPct val="0"/>
              </a:spcAft>
              <a:buClrTx/>
              <a:buSzTx/>
              <a:buFontTx/>
              <a:buNone/>
              <a:tabLst/>
            </a:pPr>
            <a:endParaRPr lang="en-IN" sz="1600" b="1" dirty="0" smtClean="0">
              <a:solidFill>
                <a:srgbClr val="FF0000"/>
              </a:solidFill>
              <a:latin typeface="Arial" pitchFamily="34" charset="0"/>
              <a:ea typeface="Book Antiqua" pitchFamily="18" charset="0"/>
              <a:cs typeface="Book Antiqua"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In this case the Cash Book is ruled with two amount columns on either side of the cash book namely, "Cash and Bank". Cash columns in such a case will record actual cash received in the debit side and payments in the credit side.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received should be entered on the debit side of the bank column when it deposited in the bank. The payments by </a:t>
            </a:r>
            <a:r>
              <a:rPr kumimoji="0" lang="en-US" sz="1600" b="0" i="0" u="none" strike="noStrike" cap="none" normalizeH="0" baseline="0" dirty="0" err="1" smtClean="0">
                <a:ln>
                  <a:noFill/>
                </a:ln>
                <a:solidFill>
                  <a:schemeClr val="tx1"/>
                </a:solidFill>
                <a:effectLst/>
                <a:latin typeface="Arial" pitchFamily="34" charset="0"/>
                <a:ea typeface="Times New Roman" pitchFamily="18" charset="0"/>
                <a:cs typeface="Calibri" pitchFamily="34" charset="0"/>
              </a:rPr>
              <a:t>cheques</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should be entered on the credit side in bank column and also when cash is withdrawn from the bank</a:t>
            </a:r>
            <a:r>
              <a:rPr kumimoji="0" lang="en-US" sz="16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537</TotalTime>
  <Words>2357</Words>
  <Application>Microsoft Office PowerPoint</Application>
  <PresentationFormat>On-screen Show (16:9)</PresentationFormat>
  <Paragraphs>589</Paragraphs>
  <Slides>46</Slides>
  <Notes>29</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26</cp:revision>
  <dcterms:modified xsi:type="dcterms:W3CDTF">2020-10-22T14:50:41Z</dcterms:modified>
</cp:coreProperties>
</file>