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comments/comment19.xml" ContentType="application/vnd.openxmlformats-officedocument.presentationml.comments+xml"/>
  <Override PartName="/ppt/notesSlides/notesSlide49.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comments/comment15.xml" ContentType="application/vnd.openxmlformats-officedocument.presentationml.comments+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comments/comment4.xml" ContentType="application/vnd.openxmlformats-officedocument.presentationml.comments+xml"/>
  <Override PartName="/ppt/notesSlides/notesSlide23.xml" ContentType="application/vnd.openxmlformats-officedocument.presentationml.notesSlide+xml"/>
  <Override PartName="/ppt/comments/comment11.xml" ContentType="application/vnd.openxmlformats-officedocument.presentationml.comments+xml"/>
  <Override PartName="/ppt/notesSlides/notesSlide41.xml" ContentType="application/vnd.openxmlformats-officedocument.presentationml.notesSlide+xml"/>
  <Override PartName="/ppt/comments/comment22.xml" ContentType="application/vnd.openxmlformats-officedocument.presentationml.comments+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comments/comment9.xml" ContentType="application/vnd.openxmlformats-officedocument.presentationml.comments+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comments/comment16.xml" ContentType="application/vnd.openxmlformats-officedocument.presentationml.comments+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comments/comment5.xml" ContentType="application/vnd.openxmlformats-officedocument.presentationml.comments+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comments/comment23.xml" ContentType="application/vnd.openxmlformats-officedocument.presentationml.comments+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comments/comment12.xml" ContentType="application/vnd.openxmlformats-officedocument.presentationml.comments+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comments/comment17.xml" ContentType="application/vnd.openxmlformats-officedocument.presentationml.comments+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comments/comment6.xml" ContentType="application/vnd.openxmlformats-officedocument.presentationml.comments+xml"/>
  <Override PartName="/ppt/notesSlides/notesSlide25.xml" ContentType="application/vnd.openxmlformats-officedocument.presentationml.notesSlide+xml"/>
  <Override PartName="/ppt/comments/comment13.xml" ContentType="application/vnd.openxmlformats-officedocument.presentationml.comments+xml"/>
  <Override PartName="/ppt/notesSlides/notesSlide43.xml" ContentType="application/vnd.openxmlformats-officedocument.presentationml.notesSlide+xml"/>
  <Override PartName="/ppt/comments/comment24.xml" ContentType="application/vnd.openxmlformats-officedocument.presentationml.comments+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comments/comment20.xml" ContentType="application/vnd.openxmlformats-officedocument.presentationml.comments+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comments/comment18.xml" ContentType="application/vnd.openxmlformats-officedocument.presentationml.comments+xml"/>
  <Override PartName="/ppt/notesSlides/notesSlide48.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comments/comment7.xml" ContentType="application/vnd.openxmlformats-officedocument.presentationml.comments+xml"/>
  <Override PartName="/ppt/notesSlides/notesSlide37.xml" ContentType="application/vnd.openxmlformats-officedocument.presentationml.notesSlide+xml"/>
  <Override PartName="/ppt/comments/comment25.xml" ContentType="application/vnd.openxmlformats-officedocument.presentationml.comments+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comments/comment14.xml" ContentType="application/vnd.openxmlformats-officedocument.presentationml.comments+xml"/>
  <Override PartName="/ppt/notesSlides/notesSlide44.xml" ContentType="application/vnd.openxmlformats-officedocument.presentationml.notesSlide+xml"/>
  <Override PartName="/ppt/slides/slide20.xml" ContentType="application/vnd.openxmlformats-officedocument.presentationml.slide+xml"/>
  <Override PartName="/ppt/comments/comment3.xml" ContentType="application/vnd.openxmlformats-officedocument.presentationml.comments+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comments/comment21.xml" ContentType="application/vnd.openxmlformats-officedocument.presentationml.comments+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comments/comment10.xml" ContentType="application/vnd.openxmlformats-officedocument.presentationml.comments+xml"/>
  <Override PartName="/ppt/notesSlides/notesSlide40.xml" ContentType="application/vnd.openxmlformats-officedocument.presentationml.notesSlide+xml"/>
  <Override PartName="/ppt/slides/slide98.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comments/comment8.xml" ContentType="application/vnd.openxmlformats-officedocument.presentationml.comments+xml"/>
  <Override PartName="/ppt/notesSlides/notesSlide45.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106"/>
  </p:notesMasterIdLst>
  <p:sldIdLst>
    <p:sldId id="256" r:id="rId2"/>
    <p:sldId id="271" r:id="rId3"/>
    <p:sldId id="263" r:id="rId4"/>
    <p:sldId id="300" r:id="rId5"/>
    <p:sldId id="335" r:id="rId6"/>
    <p:sldId id="264" r:id="rId7"/>
    <p:sldId id="272" r:id="rId8"/>
    <p:sldId id="336" r:id="rId9"/>
    <p:sldId id="337" r:id="rId10"/>
    <p:sldId id="273" r:id="rId11"/>
    <p:sldId id="270" r:id="rId12"/>
    <p:sldId id="257" r:id="rId13"/>
    <p:sldId id="299" r:id="rId14"/>
    <p:sldId id="338" r:id="rId15"/>
    <p:sldId id="269" r:id="rId16"/>
    <p:sldId id="302" r:id="rId17"/>
    <p:sldId id="304" r:id="rId18"/>
    <p:sldId id="305" r:id="rId19"/>
    <p:sldId id="339" r:id="rId20"/>
    <p:sldId id="340" r:id="rId21"/>
    <p:sldId id="266" r:id="rId22"/>
    <p:sldId id="275" r:id="rId23"/>
    <p:sldId id="306" r:id="rId24"/>
    <p:sldId id="341" r:id="rId25"/>
    <p:sldId id="342" r:id="rId26"/>
    <p:sldId id="343" r:id="rId27"/>
    <p:sldId id="344" r:id="rId28"/>
    <p:sldId id="345" r:id="rId29"/>
    <p:sldId id="346" r:id="rId30"/>
    <p:sldId id="308" r:id="rId31"/>
    <p:sldId id="309" r:id="rId32"/>
    <p:sldId id="310" r:id="rId33"/>
    <p:sldId id="314" r:id="rId34"/>
    <p:sldId id="347" r:id="rId35"/>
    <p:sldId id="315" r:id="rId36"/>
    <p:sldId id="316" r:id="rId37"/>
    <p:sldId id="317" r:id="rId38"/>
    <p:sldId id="348" r:id="rId39"/>
    <p:sldId id="349" r:id="rId40"/>
    <p:sldId id="318" r:id="rId41"/>
    <p:sldId id="319" r:id="rId42"/>
    <p:sldId id="350" r:id="rId43"/>
    <p:sldId id="351" r:id="rId44"/>
    <p:sldId id="353" r:id="rId45"/>
    <p:sldId id="332" r:id="rId46"/>
    <p:sldId id="320" r:id="rId47"/>
    <p:sldId id="321" r:id="rId48"/>
    <p:sldId id="352" r:id="rId49"/>
    <p:sldId id="354" r:id="rId50"/>
    <p:sldId id="334" r:id="rId51"/>
    <p:sldId id="322" r:id="rId52"/>
    <p:sldId id="323" r:id="rId53"/>
    <p:sldId id="355" r:id="rId54"/>
    <p:sldId id="356" r:id="rId55"/>
    <p:sldId id="324" r:id="rId56"/>
    <p:sldId id="325" r:id="rId57"/>
    <p:sldId id="357" r:id="rId58"/>
    <p:sldId id="358" r:id="rId59"/>
    <p:sldId id="326" r:id="rId60"/>
    <p:sldId id="327" r:id="rId61"/>
    <p:sldId id="359" r:id="rId62"/>
    <p:sldId id="360" r:id="rId63"/>
    <p:sldId id="328" r:id="rId64"/>
    <p:sldId id="361" r:id="rId65"/>
    <p:sldId id="366" r:id="rId66"/>
    <p:sldId id="367" r:id="rId67"/>
    <p:sldId id="362" r:id="rId68"/>
    <p:sldId id="363" r:id="rId69"/>
    <p:sldId id="368" r:id="rId70"/>
    <p:sldId id="379" r:id="rId71"/>
    <p:sldId id="369" r:id="rId72"/>
    <p:sldId id="370" r:id="rId73"/>
    <p:sldId id="371" r:id="rId74"/>
    <p:sldId id="380" r:id="rId75"/>
    <p:sldId id="381" r:id="rId76"/>
    <p:sldId id="372" r:id="rId77"/>
    <p:sldId id="373" r:id="rId78"/>
    <p:sldId id="374" r:id="rId79"/>
    <p:sldId id="375" r:id="rId80"/>
    <p:sldId id="382" r:id="rId81"/>
    <p:sldId id="383" r:id="rId82"/>
    <p:sldId id="376" r:id="rId83"/>
    <p:sldId id="377" r:id="rId84"/>
    <p:sldId id="384" r:id="rId85"/>
    <p:sldId id="385" r:id="rId86"/>
    <p:sldId id="378" r:id="rId87"/>
    <p:sldId id="386" r:id="rId88"/>
    <p:sldId id="392" r:id="rId89"/>
    <p:sldId id="387" r:id="rId90"/>
    <p:sldId id="393" r:id="rId91"/>
    <p:sldId id="394" r:id="rId92"/>
    <p:sldId id="388" r:id="rId93"/>
    <p:sldId id="395" r:id="rId94"/>
    <p:sldId id="396" r:id="rId95"/>
    <p:sldId id="389" r:id="rId96"/>
    <p:sldId id="390" r:id="rId97"/>
    <p:sldId id="397" r:id="rId98"/>
    <p:sldId id="398" r:id="rId99"/>
    <p:sldId id="391" r:id="rId100"/>
    <p:sldId id="399" r:id="rId101"/>
    <p:sldId id="403" r:id="rId102"/>
    <p:sldId id="400" r:id="rId103"/>
    <p:sldId id="401" r:id="rId104"/>
    <p:sldId id="404" r:id="rId10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7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24" autoAdjust="0"/>
  </p:normalViewPr>
  <p:slideViewPr>
    <p:cSldViewPr snapToGrid="0">
      <p:cViewPr>
        <p:scale>
          <a:sx n="102" d="100"/>
          <a:sy n="102" d="100"/>
        </p:scale>
        <p:origin x="582" y="-10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commentAuthors" Target="commentAuthor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viewProps" Target="view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10.xml><?xml version="1.0" encoding="utf-8"?>
<p:cmLst xmlns:a="http://schemas.openxmlformats.org/drawingml/2006/main" xmlns:r="http://schemas.openxmlformats.org/officeDocument/2006/relationships" xmlns:p="http://schemas.openxmlformats.org/presentationml/2006/main">
  <p:cm authorId="0" dt="2020-06-17T16:36:04.724" idx="4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46">
    <p:pos x="6000" y="100"/>
    <p:text>+amanrouniyar@odmegroup.org How come the website here is ODM Egroup and not ODM PS?
_Assigned to you_
-Swoyan Satyendu</p:text>
  </p:cm>
</p:cmLst>
</file>

<file path=ppt/comments/comment11.xml><?xml version="1.0" encoding="utf-8"?>
<p:cmLst xmlns:a="http://schemas.openxmlformats.org/drawingml/2006/main" xmlns:r="http://schemas.openxmlformats.org/officeDocument/2006/relationships" xmlns:p="http://schemas.openxmlformats.org/presentationml/2006/main">
  <p:cm authorId="0" dt="2020-06-17T16:36:04.724" idx="4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48">
    <p:pos x="6000" y="100"/>
    <p:text>+amanrouniyar@odmegroup.org How come the website here is ODM Egroup and not ODM PS?
_Assigned to you_
-Swoyan Satyendu</p:text>
  </p:cm>
</p:cmLst>
</file>

<file path=ppt/comments/comment12.xml><?xml version="1.0" encoding="utf-8"?>
<p:cmLst xmlns:a="http://schemas.openxmlformats.org/drawingml/2006/main" xmlns:r="http://schemas.openxmlformats.org/officeDocument/2006/relationships" xmlns:p="http://schemas.openxmlformats.org/presentationml/2006/main">
  <p:cm authorId="0" dt="2020-06-17T16:36:04.724" idx="4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50">
    <p:pos x="6000" y="100"/>
    <p:text>+amanrouniyar@odmegroup.org How come the website here is ODM Egroup and not ODM PS?
_Assigned to you_
-Swoyan Satyendu</p:text>
  </p:cm>
</p:cmLst>
</file>

<file path=ppt/comments/comment13.xml><?xml version="1.0" encoding="utf-8"?>
<p:cmLst xmlns:a="http://schemas.openxmlformats.org/drawingml/2006/main" xmlns:r="http://schemas.openxmlformats.org/officeDocument/2006/relationships" xmlns:p="http://schemas.openxmlformats.org/presentationml/2006/main">
  <p:cm authorId="0" dt="2020-06-17T16:36:04.724" idx="5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52">
    <p:pos x="6000" y="100"/>
    <p:text>+amanrouniyar@odmegroup.org How come the website here is ODM Egroup and not ODM PS?
_Assigned to you_
-Swoyan Satyendu</p:text>
  </p:cm>
</p:cmLst>
</file>

<file path=ppt/comments/comment14.xml><?xml version="1.0" encoding="utf-8"?>
<p:cmLst xmlns:a="http://schemas.openxmlformats.org/drawingml/2006/main" xmlns:r="http://schemas.openxmlformats.org/officeDocument/2006/relationships" xmlns:p="http://schemas.openxmlformats.org/presentationml/2006/main">
  <p:cm authorId="0" dt="2020-06-17T16:36:04.724" idx="5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54">
    <p:pos x="6000" y="100"/>
    <p:text>+amanrouniyar@odmegroup.org How come the website here is ODM Egroup and not ODM PS?
_Assigned to you_
-Swoyan Satyendu</p:text>
  </p:cm>
</p:cmLst>
</file>

<file path=ppt/comments/comment15.xml><?xml version="1.0" encoding="utf-8"?>
<p:cmLst xmlns:a="http://schemas.openxmlformats.org/drawingml/2006/main" xmlns:r="http://schemas.openxmlformats.org/officeDocument/2006/relationships" xmlns:p="http://schemas.openxmlformats.org/presentationml/2006/main">
  <p:cm authorId="0" dt="2020-06-17T16:36:04.724" idx="5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56">
    <p:pos x="6000" y="100"/>
    <p:text>+amanrouniyar@odmegroup.org How come the website here is ODM Egroup and not ODM PS?
_Assigned to you_
-Swoyan Satyendu</p:text>
  </p:cm>
</p:cmLst>
</file>

<file path=ppt/comments/comment16.xml><?xml version="1.0" encoding="utf-8"?>
<p:cmLst xmlns:a="http://schemas.openxmlformats.org/drawingml/2006/main" xmlns:r="http://schemas.openxmlformats.org/officeDocument/2006/relationships" xmlns:p="http://schemas.openxmlformats.org/presentationml/2006/main">
  <p:cm authorId="0" dt="2020-06-17T16:36:04.724" idx="5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58">
    <p:pos x="6000" y="100"/>
    <p:text>+amanrouniyar@odmegroup.org How come the website here is ODM Egroup and not ODM PS?
_Assigned to you_
-Swoyan Satyendu</p:text>
  </p:cm>
</p:cmLst>
</file>

<file path=ppt/comments/comment17.xml><?xml version="1.0" encoding="utf-8"?>
<p:cmLst xmlns:a="http://schemas.openxmlformats.org/drawingml/2006/main" xmlns:r="http://schemas.openxmlformats.org/officeDocument/2006/relationships" xmlns:p="http://schemas.openxmlformats.org/presentationml/2006/main">
  <p:cm authorId="0" dt="2020-06-17T16:36:04.724" idx="5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60">
    <p:pos x="6000" y="100"/>
    <p:text>+amanrouniyar@odmegroup.org How come the website here is ODM Egroup and not ODM PS?
_Assigned to you_
-Swoyan Satyendu</p:text>
  </p:cm>
</p:cmLst>
</file>

<file path=ppt/comments/comment18.xml><?xml version="1.0" encoding="utf-8"?>
<p:cmLst xmlns:a="http://schemas.openxmlformats.org/drawingml/2006/main" xmlns:r="http://schemas.openxmlformats.org/officeDocument/2006/relationships" xmlns:p="http://schemas.openxmlformats.org/presentationml/2006/main">
  <p:cm authorId="0" dt="2020-06-17T16:36:04.724" idx="6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62">
    <p:pos x="6000" y="100"/>
    <p:text>+amanrouniyar@odmegroup.org How come the website here is ODM Egroup and not ODM PS?
_Assigned to you_
-Swoyan Satyendu</p:text>
  </p:cm>
</p:cmLst>
</file>

<file path=ppt/comments/comment19.xml><?xml version="1.0" encoding="utf-8"?>
<p:cmLst xmlns:a="http://schemas.openxmlformats.org/drawingml/2006/main" xmlns:r="http://schemas.openxmlformats.org/officeDocument/2006/relationships" xmlns:p="http://schemas.openxmlformats.org/presentationml/2006/main">
  <p:cm authorId="0" dt="2020-06-17T16:36:04.724" idx="6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64">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3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32">
    <p:pos x="6000" y="100"/>
    <p:text>+amanrouniyar@odmegroup.org How come the website here is ODM Egroup and not ODM PS?
_Assigned to you_
-Swoyan Satyendu</p:text>
  </p:cm>
</p:cmLst>
</file>

<file path=ppt/comments/comment20.xml><?xml version="1.0" encoding="utf-8"?>
<p:cmLst xmlns:a="http://schemas.openxmlformats.org/drawingml/2006/main" xmlns:r="http://schemas.openxmlformats.org/officeDocument/2006/relationships" xmlns:p="http://schemas.openxmlformats.org/presentationml/2006/main">
  <p:cm authorId="0" dt="2020-06-17T16:36:04.724" idx="6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66">
    <p:pos x="6000" y="100"/>
    <p:text>+amanrouniyar@odmegroup.org How come the website here is ODM Egroup and not ODM PS?
_Assigned to you_
-Swoyan Satyendu</p:text>
  </p:cm>
</p:cmLst>
</file>

<file path=ppt/comments/comment21.xml><?xml version="1.0" encoding="utf-8"?>
<p:cmLst xmlns:a="http://schemas.openxmlformats.org/drawingml/2006/main" xmlns:r="http://schemas.openxmlformats.org/officeDocument/2006/relationships" xmlns:p="http://schemas.openxmlformats.org/presentationml/2006/main">
  <p:cm authorId="0" dt="2020-06-17T16:36:04.724" idx="6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68">
    <p:pos x="6000" y="100"/>
    <p:text>+amanrouniyar@odmegroup.org How come the website here is ODM Egroup and not ODM PS?
_Assigned to you_
-Swoyan Satyendu</p:text>
  </p:cm>
</p:cmLst>
</file>

<file path=ppt/comments/comment22.xml><?xml version="1.0" encoding="utf-8"?>
<p:cmLst xmlns:a="http://schemas.openxmlformats.org/drawingml/2006/main" xmlns:r="http://schemas.openxmlformats.org/officeDocument/2006/relationships" xmlns:p="http://schemas.openxmlformats.org/presentationml/2006/main">
  <p:cm authorId="0" dt="2020-06-17T16:36:04.724" idx="6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70">
    <p:pos x="6000" y="100"/>
    <p:text>+amanrouniyar@odmegroup.org How come the website here is ODM Egroup and not ODM PS?
_Assigned to you_
-Swoyan Satyendu</p:text>
  </p:cm>
</p:cmLst>
</file>

<file path=ppt/comments/comment23.xml><?xml version="1.0" encoding="utf-8"?>
<p:cmLst xmlns:a="http://schemas.openxmlformats.org/drawingml/2006/main" xmlns:r="http://schemas.openxmlformats.org/officeDocument/2006/relationships" xmlns:p="http://schemas.openxmlformats.org/presentationml/2006/main">
  <p:cm authorId="0" dt="2020-06-17T16:36:04.724" idx="7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72">
    <p:pos x="6000" y="100"/>
    <p:text>+amanrouniyar@odmegroup.org How come the website here is ODM Egroup and not ODM PS?
_Assigned to you_
-Swoyan Satyendu</p:text>
  </p:cm>
</p:cmLst>
</file>

<file path=ppt/comments/comment24.xml><?xml version="1.0" encoding="utf-8"?>
<p:cmLst xmlns:a="http://schemas.openxmlformats.org/drawingml/2006/main" xmlns:r="http://schemas.openxmlformats.org/officeDocument/2006/relationships" xmlns:p="http://schemas.openxmlformats.org/presentationml/2006/main">
  <p:cm authorId="0" dt="2020-06-17T16:36:04.724" idx="7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74">
    <p:pos x="6000" y="100"/>
    <p:text>+amanrouniyar@odmegroup.org How come the website here is ODM Egroup and not ODM PS?
_Assigned to you_
-Swoyan Satyendu</p:text>
  </p:cm>
</p:cmLst>
</file>

<file path=ppt/comments/comment25.xml><?xml version="1.0" encoding="utf-8"?>
<p:cmLst xmlns:a="http://schemas.openxmlformats.org/drawingml/2006/main" xmlns:r="http://schemas.openxmlformats.org/officeDocument/2006/relationships" xmlns:p="http://schemas.openxmlformats.org/presentationml/2006/main">
  <p:cm authorId="0" dt="2020-06-17T16:36:04.724" idx="7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76">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6:04.724" idx="3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34">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6:04.724" idx="3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36">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6:04.724" idx="1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0">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6:04.724" idx="3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38">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6:04.724" idx="3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40">
    <p:pos x="6000" y="100"/>
    <p:text>+amanrouniyar@odmegroup.org How come the website here is ODM Egroup and not ODM PS?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6:04.724" idx="4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42">
    <p:pos x="6000" y="100"/>
    <p:text>+amanrouniyar@odmegroup.org How come the website here is ODM Egroup and not ODM PS?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0" dt="2020-06-17T16:36:04.724" idx="4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44">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7/28/2021</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7/28/2021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7/28/2021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7/28/2021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7/28/2021</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7/28/2021</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7/28/2021</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7/28/2021</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7/28/2021</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7/28/2021</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7/28/2021</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7/28/2021</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4.xml"/><Relationship Id="rId1" Type="http://schemas.openxmlformats.org/officeDocument/2006/relationships/slideLayout" Target="../slideLayouts/slideLayout1.xml"/><Relationship Id="rId5" Type="http://schemas.openxmlformats.org/officeDocument/2006/relationships/comments" Target="../comments/comment25.xml"/><Relationship Id="rId4" Type="http://schemas.openxmlformats.org/officeDocument/2006/relationships/image" Target="../media/image3.jpeg"/></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png"/><Relationship Id="rId12"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pn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png"/></Relationships>
</file>

<file path=ppt/slides/_rels/slide16.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jpeg"/><Relationship Id="rId12" Type="http://schemas.openxmlformats.org/officeDocument/2006/relationships/image" Target="../media/image22.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comments" Target="../comments/comment8.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comments" Target="../comments/comment9.xml"/><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comments" Target="../comments/comment10.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comments" Target="../comments/comment11.xml"/><Relationship Id="rId4" Type="http://schemas.openxmlformats.org/officeDocument/2006/relationships/image" Target="../media/image3.jpeg"/></Relationships>
</file>

<file path=ppt/slides/_rels/slide4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comments" Target="../comments/comment1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5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1.xml"/><Relationship Id="rId5" Type="http://schemas.openxmlformats.org/officeDocument/2006/relationships/comments" Target="../comments/comment13.xml"/><Relationship Id="rId4" Type="http://schemas.openxmlformats.org/officeDocument/2006/relationships/image" Target="../media/image3.jpeg"/></Relationships>
</file>

<file path=ppt/slides/_rels/slide5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1.xml"/><Relationship Id="rId5" Type="http://schemas.openxmlformats.org/officeDocument/2006/relationships/comments" Target="../comments/comment14.xml"/><Relationship Id="rId4" Type="http://schemas.openxmlformats.org/officeDocument/2006/relationships/image" Target="../media/image3.jpeg"/></Relationships>
</file>

<file path=ppt/slides/_rels/slide5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1.xml"/><Relationship Id="rId5" Type="http://schemas.openxmlformats.org/officeDocument/2006/relationships/comments" Target="../comments/comment15.xml"/><Relationship Id="rId4" Type="http://schemas.openxmlformats.org/officeDocument/2006/relationships/image" Target="../media/image3.jpeg"/></Relationships>
</file>

<file path=ppt/slides/_rels/slide6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6.xml"/><Relationship Id="rId1" Type="http://schemas.openxmlformats.org/officeDocument/2006/relationships/slideLayout" Target="../slideLayouts/slideLayout1.xml"/><Relationship Id="rId5" Type="http://schemas.openxmlformats.org/officeDocument/2006/relationships/comments" Target="../comments/comment16.xml"/><Relationship Id="rId4" Type="http://schemas.openxmlformats.org/officeDocument/2006/relationships/image" Target="../media/image3.jpeg"/></Relationships>
</file>

<file path=ppt/slides/_rels/slide6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8.xml"/><Relationship Id="rId1" Type="http://schemas.openxmlformats.org/officeDocument/2006/relationships/slideLayout" Target="../slideLayouts/slideLayout1.xml"/><Relationship Id="rId5" Type="http://schemas.openxmlformats.org/officeDocument/2006/relationships/comments" Target="../comments/comment17.xml"/><Relationship Id="rId4" Type="http://schemas.openxmlformats.org/officeDocument/2006/relationships/image" Target="../media/image3.jpeg"/></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0.xml"/><Relationship Id="rId1" Type="http://schemas.openxmlformats.org/officeDocument/2006/relationships/slideLayout" Target="../slideLayouts/slideLayout1.xml"/><Relationship Id="rId5" Type="http://schemas.openxmlformats.org/officeDocument/2006/relationships/comments" Target="../comments/comment18.xml"/><Relationship Id="rId4" Type="http://schemas.openxmlformats.org/officeDocument/2006/relationships/image" Target="../media/image3.jpeg"/></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2.xml"/><Relationship Id="rId1" Type="http://schemas.openxmlformats.org/officeDocument/2006/relationships/slideLayout" Target="../slideLayouts/slideLayout1.xml"/><Relationship Id="rId5" Type="http://schemas.openxmlformats.org/officeDocument/2006/relationships/comments" Target="../comments/comment19.xml"/><Relationship Id="rId4" Type="http://schemas.openxmlformats.org/officeDocument/2006/relationships/image" Target="../media/image3.jpeg"/></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4.xml"/><Relationship Id="rId1" Type="http://schemas.openxmlformats.org/officeDocument/2006/relationships/slideLayout" Target="../slideLayouts/slideLayout1.xml"/><Relationship Id="rId5" Type="http://schemas.openxmlformats.org/officeDocument/2006/relationships/comments" Target="../comments/comment20.xml"/><Relationship Id="rId4" Type="http://schemas.openxmlformats.org/officeDocument/2006/relationships/image" Target="../media/image3.jpeg"/></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6.xml"/><Relationship Id="rId1" Type="http://schemas.openxmlformats.org/officeDocument/2006/relationships/slideLayout" Target="../slideLayouts/slideLayout1.xml"/><Relationship Id="rId5" Type="http://schemas.openxmlformats.org/officeDocument/2006/relationships/comments" Target="../comments/comment21.xml"/><Relationship Id="rId4" Type="http://schemas.openxmlformats.org/officeDocument/2006/relationships/image" Target="../media/image3.jpeg"/></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_rels/slide9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8.xml"/><Relationship Id="rId1" Type="http://schemas.openxmlformats.org/officeDocument/2006/relationships/slideLayout" Target="../slideLayouts/slideLayout1.xml"/><Relationship Id="rId5" Type="http://schemas.openxmlformats.org/officeDocument/2006/relationships/comments" Target="../comments/comment22.xml"/><Relationship Id="rId4" Type="http://schemas.openxmlformats.org/officeDocument/2006/relationships/image" Target="../media/image3.jpeg"/></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0.xml"/><Relationship Id="rId1" Type="http://schemas.openxmlformats.org/officeDocument/2006/relationships/slideLayout" Target="../slideLayouts/slideLayout1.xml"/><Relationship Id="rId5" Type="http://schemas.openxmlformats.org/officeDocument/2006/relationships/comments" Target="../comments/comment23.xml"/><Relationship Id="rId4" Type="http://schemas.openxmlformats.org/officeDocument/2006/relationships/image" Target="../media/image3.jpeg"/></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2.xml"/><Relationship Id="rId1" Type="http://schemas.openxmlformats.org/officeDocument/2006/relationships/slideLayout" Target="../slideLayouts/slideLayout1.xml"/><Relationship Id="rId5" Type="http://schemas.openxmlformats.org/officeDocument/2006/relationships/comments" Target="../comments/comment24.xml"/><Relationship Id="rId4" Type="http://schemas.openxmlformats.org/officeDocument/2006/relationships/image" Target="../media/image3.jpeg"/></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RULES OF DEBIT &amp; CREDIT</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:RULES OF DEBIT &amp; CREDIT</a:t>
            </a:r>
          </a:p>
          <a:p>
            <a:pPr marL="0" lvl="0" indent="0" algn="l" rtl="0">
              <a:spcBef>
                <a:spcPts val="0"/>
              </a:spcBef>
              <a:spcAft>
                <a:spcPts val="0"/>
              </a:spcAft>
              <a:buNone/>
            </a:pPr>
            <a:r>
              <a:rPr lang="en" b="1" dirty="0" smtClean="0"/>
              <a:t>CLASS-17</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279751" y="3576689"/>
            <a:ext cx="1170475" cy="1170475"/>
          </a:xfrm>
          <a:prstGeom prst="rect">
            <a:avLst/>
          </a:prstGeom>
          <a:noFill/>
          <a:ln>
            <a:noFill/>
          </a:ln>
        </p:spPr>
      </p:pic>
      <p:sp>
        <p:nvSpPr>
          <p:cNvPr id="55297" name="Rectangle 1"/>
          <p:cNvSpPr>
            <a:spLocks noChangeArrowheads="1"/>
          </p:cNvSpPr>
          <p:nvPr/>
        </p:nvSpPr>
        <p:spPr bwMode="auto">
          <a:xfrm>
            <a:off x="1427584" y="597159"/>
            <a:ext cx="771641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Account</a:t>
            </a:r>
          </a:p>
          <a:p>
            <a:pPr marL="0" marR="0" lvl="0" indent="0" algn="l" defTabSz="914400" rtl="0" eaLnBrk="1" fontAlgn="base" latinLnBrk="0" hangingPunct="1">
              <a:lnSpc>
                <a:spcPct val="100000"/>
              </a:lnSpc>
              <a:spcBef>
                <a:spcPct val="0"/>
              </a:spcBef>
              <a:spcAft>
                <a:spcPct val="0"/>
              </a:spcAft>
              <a:buClrTx/>
              <a:buSzTx/>
              <a:buFontTx/>
              <a:buNone/>
              <a:tabLst/>
            </a:pPr>
            <a:endParaRPr lang="en-US" sz="1800" b="1" dirty="0" smtClean="0">
              <a:solidFill>
                <a:srgbClr val="FF0000"/>
              </a:solidFill>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An account is a formal record of all transactions relating to changes in a particular item’. It brings together transaction of similar nature at one place in a book called the </a:t>
            </a:r>
            <a:r>
              <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rPr>
              <a:t>ledger</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Traditionally ledger account is prepared in “</a:t>
            </a:r>
            <a:r>
              <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rPr>
              <a:t>T</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format having two equal sides. The left side is called Debit side and the right side is called Credit side. The process of transferring entries recorded in the journal to the ledger is called </a:t>
            </a:r>
            <a:r>
              <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rPr>
              <a:t>Posting</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TRIAL BALANCE</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:TRIAL BALANCE</a:t>
            </a:r>
          </a:p>
          <a:p>
            <a:pPr marL="0" lvl="0" indent="0" algn="l" rtl="0">
              <a:spcBef>
                <a:spcPts val="0"/>
              </a:spcBef>
              <a:spcAft>
                <a:spcPts val="0"/>
              </a:spcAft>
              <a:buNone/>
            </a:pPr>
            <a:r>
              <a:rPr lang="en" b="1" dirty="0" smtClean="0"/>
              <a:t>CLASS-40</a:t>
            </a:r>
            <a:endParaRPr b="1"/>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315616" y="539752"/>
          <a:ext cx="7445828" cy="4939558"/>
        </p:xfrm>
        <a:graphic>
          <a:graphicData uri="http://schemas.openxmlformats.org/drawingml/2006/table">
            <a:tbl>
              <a:tblPr/>
              <a:tblGrid>
                <a:gridCol w="1861457"/>
                <a:gridCol w="1861457"/>
                <a:gridCol w="1861457"/>
                <a:gridCol w="1861457"/>
              </a:tblGrid>
              <a:tr h="316931">
                <a:tc>
                  <a:txBody>
                    <a:bodyPr/>
                    <a:lstStyle/>
                    <a:p>
                      <a:pPr>
                        <a:lnSpc>
                          <a:spcPct val="115000"/>
                        </a:lnSpc>
                        <a:spcAft>
                          <a:spcPts val="0"/>
                        </a:spcAft>
                      </a:pPr>
                      <a:r>
                        <a:rPr lang="en-US" sz="1400" dirty="0">
                          <a:latin typeface="Calibri"/>
                          <a:ea typeface="Times New Roman"/>
                        </a:rPr>
                        <a:t>Name of Accounts</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dirty="0">
                          <a:latin typeface="Calibri"/>
                          <a:ea typeface="Times New Roman"/>
                        </a:rPr>
                        <a:t>(</a:t>
                      </a:r>
                      <a:r>
                        <a:rPr lang="en-US" sz="1400" dirty="0">
                          <a:latin typeface="Tahoma"/>
                          <a:ea typeface="Times New Roman"/>
                        </a:rPr>
                        <a:t>₹</a:t>
                      </a:r>
                      <a:r>
                        <a:rPr lang="en-US" sz="1400" dirty="0">
                          <a:latin typeface="Calibri"/>
                          <a:ea typeface="Times New Roman"/>
                        </a:rPr>
                        <a:t>)</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Name of Accounts</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a:t>
                      </a:r>
                      <a:r>
                        <a:rPr lang="en-US" sz="1400">
                          <a:latin typeface="Tahoma"/>
                          <a:ea typeface="Times New Roman"/>
                        </a:rPr>
                        <a:t>₹</a:t>
                      </a:r>
                      <a:r>
                        <a:rPr lang="en-US" sz="1400">
                          <a:latin typeface="Calibri"/>
                          <a:ea typeface="Times New Roman"/>
                        </a:rPr>
                        <a:t>)</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6931">
                <a:tc>
                  <a:txBody>
                    <a:bodyPr/>
                    <a:lstStyle/>
                    <a:p>
                      <a:pPr>
                        <a:lnSpc>
                          <a:spcPct val="115000"/>
                        </a:lnSpc>
                        <a:spcAft>
                          <a:spcPts val="0"/>
                        </a:spcAft>
                      </a:pPr>
                      <a:r>
                        <a:rPr lang="en-US" sz="1400">
                          <a:latin typeface="Calibri"/>
                          <a:ea typeface="Times New Roman"/>
                        </a:rPr>
                        <a:t>Cash in Hand</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4,500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Machinery</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24,000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6931">
                <a:tc>
                  <a:txBody>
                    <a:bodyPr/>
                    <a:lstStyle/>
                    <a:p>
                      <a:pPr>
                        <a:lnSpc>
                          <a:spcPct val="115000"/>
                        </a:lnSpc>
                        <a:spcAft>
                          <a:spcPts val="0"/>
                        </a:spcAft>
                      </a:pPr>
                      <a:r>
                        <a:rPr lang="en-US" sz="1400">
                          <a:latin typeface="Calibri"/>
                          <a:ea typeface="Times New Roman"/>
                        </a:rPr>
                        <a:t>Bank Overdraft</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8,000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Land &amp; Buildings</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50,000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6931">
                <a:tc>
                  <a:txBody>
                    <a:bodyPr/>
                    <a:lstStyle/>
                    <a:p>
                      <a:pPr>
                        <a:lnSpc>
                          <a:spcPct val="115000"/>
                        </a:lnSpc>
                        <a:spcAft>
                          <a:spcPts val="0"/>
                        </a:spcAft>
                      </a:pPr>
                      <a:r>
                        <a:rPr lang="en-US" sz="1400">
                          <a:latin typeface="Calibri"/>
                          <a:ea typeface="Times New Roman"/>
                        </a:rPr>
                        <a:t>Opening Stock</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20,000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Debtors</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18,400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6931">
                <a:tc>
                  <a:txBody>
                    <a:bodyPr/>
                    <a:lstStyle/>
                    <a:p>
                      <a:pPr>
                        <a:lnSpc>
                          <a:spcPct val="115000"/>
                        </a:lnSpc>
                        <a:spcAft>
                          <a:spcPts val="0"/>
                        </a:spcAft>
                      </a:pPr>
                      <a:r>
                        <a:rPr lang="en-US" sz="1400">
                          <a:latin typeface="Calibri"/>
                          <a:ea typeface="Times New Roman"/>
                        </a:rPr>
                        <a:t>Purchases</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80,000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Creditors</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8,500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6931">
                <a:tc>
                  <a:txBody>
                    <a:bodyPr/>
                    <a:lstStyle/>
                    <a:p>
                      <a:pPr>
                        <a:lnSpc>
                          <a:spcPct val="115000"/>
                        </a:lnSpc>
                        <a:spcAft>
                          <a:spcPts val="0"/>
                        </a:spcAft>
                      </a:pPr>
                      <a:r>
                        <a:rPr lang="en-US" sz="1400">
                          <a:latin typeface="Calibri"/>
                          <a:ea typeface="Times New Roman"/>
                        </a:rPr>
                        <a:t>Purchases Returns</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2,000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Bills Receivable</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2,850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6931">
                <a:tc>
                  <a:txBody>
                    <a:bodyPr/>
                    <a:lstStyle/>
                    <a:p>
                      <a:pPr>
                        <a:lnSpc>
                          <a:spcPct val="115000"/>
                        </a:lnSpc>
                        <a:spcAft>
                          <a:spcPts val="0"/>
                        </a:spcAft>
                      </a:pPr>
                      <a:r>
                        <a:rPr lang="en-US" sz="1400">
                          <a:latin typeface="Calibri"/>
                          <a:ea typeface="Times New Roman"/>
                        </a:rPr>
                        <a:t>Sales</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1,30,000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Bills Payable</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1,650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6931">
                <a:tc>
                  <a:txBody>
                    <a:bodyPr/>
                    <a:lstStyle/>
                    <a:p>
                      <a:pPr>
                        <a:lnSpc>
                          <a:spcPct val="115000"/>
                        </a:lnSpc>
                        <a:spcAft>
                          <a:spcPts val="0"/>
                        </a:spcAft>
                      </a:pPr>
                      <a:r>
                        <a:rPr lang="en-US" sz="1400">
                          <a:latin typeface="Calibri"/>
                          <a:ea typeface="Times New Roman"/>
                        </a:rPr>
                        <a:t>Sales Returns</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5,000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Capital</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60,000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6931">
                <a:tc>
                  <a:txBody>
                    <a:bodyPr/>
                    <a:lstStyle/>
                    <a:p>
                      <a:pPr>
                        <a:lnSpc>
                          <a:spcPct val="115000"/>
                        </a:lnSpc>
                        <a:spcAft>
                          <a:spcPts val="0"/>
                        </a:spcAft>
                      </a:pPr>
                      <a:r>
                        <a:rPr lang="en-US" sz="1400">
                          <a:latin typeface="Calibri"/>
                          <a:ea typeface="Times New Roman"/>
                        </a:rPr>
                        <a:t>Travelling Expenses</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1,800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Drawings</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6,000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6931">
                <a:tc>
                  <a:txBody>
                    <a:bodyPr/>
                    <a:lstStyle/>
                    <a:p>
                      <a:pPr>
                        <a:lnSpc>
                          <a:spcPct val="115000"/>
                        </a:lnSpc>
                        <a:spcAft>
                          <a:spcPts val="0"/>
                        </a:spcAft>
                      </a:pPr>
                      <a:r>
                        <a:rPr lang="en-US" sz="1400">
                          <a:latin typeface="Calibri"/>
                          <a:ea typeface="Times New Roman"/>
                        </a:rPr>
                        <a:t>Discount Allowed</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600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Rent</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3,700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16931">
                <a:tc>
                  <a:txBody>
                    <a:bodyPr/>
                    <a:lstStyle/>
                    <a:p>
                      <a:pPr>
                        <a:lnSpc>
                          <a:spcPct val="115000"/>
                        </a:lnSpc>
                        <a:spcAft>
                          <a:spcPts val="0"/>
                        </a:spcAft>
                      </a:pPr>
                      <a:r>
                        <a:rPr lang="en-US" sz="1400">
                          <a:latin typeface="Calibri"/>
                          <a:ea typeface="Times New Roman"/>
                        </a:rPr>
                        <a:t>Discount Received</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1,500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Salaries</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3,600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29428">
                <a:tc>
                  <a:txBody>
                    <a:bodyPr/>
                    <a:lstStyle/>
                    <a:p>
                      <a:pPr>
                        <a:lnSpc>
                          <a:spcPct val="115000"/>
                        </a:lnSpc>
                      </a:pPr>
                      <a:endParaRPr lang="en-US" sz="1400">
                        <a:latin typeface="Calibri"/>
                        <a:ea typeface="Times New Roman"/>
                      </a:endParaRP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a typeface="Times New Roman"/>
                      </a:endParaRP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Loan (Cr.)</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10,000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29428">
                <a:tc>
                  <a:txBody>
                    <a:bodyPr/>
                    <a:lstStyle/>
                    <a:p>
                      <a:pPr>
                        <a:lnSpc>
                          <a:spcPct val="115000"/>
                        </a:lnSpc>
                      </a:pPr>
                      <a:endParaRPr lang="en-US" sz="1400">
                        <a:latin typeface="Calibri"/>
                        <a:ea typeface="Times New Roman"/>
                      </a:endParaRP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a typeface="Times New Roman"/>
                      </a:endParaRP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Interest on Loan</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dirty="0">
                          <a:latin typeface="Calibri"/>
                          <a:ea typeface="Times New Roman"/>
                        </a:rPr>
                        <a:t>1,200</a:t>
                      </a:r>
                    </a:p>
                  </a:txBody>
                  <a:tcPr marL="67301" marR="67301" marT="67301" marB="67301">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169985" name="Rectangle 1"/>
          <p:cNvSpPr>
            <a:spLocks noChangeArrowheads="1"/>
          </p:cNvSpPr>
          <p:nvPr/>
        </p:nvSpPr>
        <p:spPr bwMode="auto">
          <a:xfrm>
            <a:off x="1147664" y="0"/>
            <a:ext cx="7996335"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From the following balances, taken from the books of M/s </a:t>
            </a:r>
            <a:r>
              <a:rPr kumimoji="0" lang="en-US"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Dwarka</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1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Parshad</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&amp; Sons as at 31st March 2017, prepare a Trial Balance in proper form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231640" y="354562"/>
          <a:ext cx="7427168" cy="4826204"/>
        </p:xfrm>
        <a:graphic>
          <a:graphicData uri="http://schemas.openxmlformats.org/drawingml/2006/table">
            <a:tbl>
              <a:tblPr/>
              <a:tblGrid>
                <a:gridCol w="1856792"/>
                <a:gridCol w="1856792"/>
                <a:gridCol w="1856792"/>
                <a:gridCol w="1856792"/>
              </a:tblGrid>
              <a:tr h="393649">
                <a:tc>
                  <a:txBody>
                    <a:bodyPr/>
                    <a:lstStyle/>
                    <a:p>
                      <a:pPr>
                        <a:lnSpc>
                          <a:spcPct val="115000"/>
                        </a:lnSpc>
                      </a:pPr>
                      <a:endParaRPr lang="en-US" sz="1400" dirty="0">
                        <a:latin typeface="Calibri"/>
                        <a:ea typeface="Times New Roman"/>
                      </a:endParaRP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a:t>
                      </a:r>
                      <a:r>
                        <a:rPr lang="en-US" sz="1400">
                          <a:latin typeface="Tahoma"/>
                          <a:ea typeface="Times New Roman"/>
                        </a:rPr>
                        <a:t>₹</a:t>
                      </a:r>
                      <a:r>
                        <a:rPr lang="en-US" sz="1400">
                          <a:latin typeface="Calibri"/>
                          <a:ea typeface="Times New Roman"/>
                        </a:rPr>
                        <a:t>)</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a typeface="Times New Roman"/>
                      </a:endParaRP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a:t>
                      </a:r>
                      <a:r>
                        <a:rPr lang="en-US" sz="1400">
                          <a:latin typeface="Tahoma"/>
                          <a:ea typeface="Times New Roman"/>
                        </a:rPr>
                        <a:t>₹</a:t>
                      </a:r>
                      <a:r>
                        <a:rPr lang="en-US" sz="1400">
                          <a:latin typeface="Calibri"/>
                          <a:ea typeface="Times New Roman"/>
                        </a:rPr>
                        <a:t>)</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8660">
                <a:tc>
                  <a:txBody>
                    <a:bodyPr/>
                    <a:lstStyle/>
                    <a:p>
                      <a:pPr>
                        <a:lnSpc>
                          <a:spcPct val="115000"/>
                        </a:lnSpc>
                        <a:spcAft>
                          <a:spcPts val="0"/>
                        </a:spcAft>
                      </a:pPr>
                      <a:r>
                        <a:rPr lang="en-US" sz="1400">
                          <a:latin typeface="Calibri"/>
                          <a:ea typeface="Times New Roman"/>
                        </a:rPr>
                        <a:t>Stock on 1-4-2016</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28,800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Returns Inwards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7,500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8660">
                <a:tc>
                  <a:txBody>
                    <a:bodyPr/>
                    <a:lstStyle/>
                    <a:p>
                      <a:pPr>
                        <a:lnSpc>
                          <a:spcPct val="115000"/>
                        </a:lnSpc>
                        <a:spcAft>
                          <a:spcPts val="0"/>
                        </a:spcAft>
                      </a:pPr>
                      <a:r>
                        <a:rPr lang="en-US" sz="1400">
                          <a:latin typeface="Calibri"/>
                          <a:ea typeface="Times New Roman"/>
                        </a:rPr>
                        <a:t>Purchases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82,000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Returns Outwards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5,600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8660">
                <a:tc>
                  <a:txBody>
                    <a:bodyPr/>
                    <a:lstStyle/>
                    <a:p>
                      <a:pPr>
                        <a:lnSpc>
                          <a:spcPct val="115000"/>
                        </a:lnSpc>
                        <a:spcAft>
                          <a:spcPts val="0"/>
                        </a:spcAft>
                      </a:pPr>
                      <a:r>
                        <a:rPr lang="en-US" sz="1400">
                          <a:latin typeface="Calibri"/>
                          <a:ea typeface="Times New Roman"/>
                        </a:rPr>
                        <a:t>Sales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dirty="0">
                          <a:latin typeface="Calibri"/>
                          <a:ea typeface="Times New Roman"/>
                        </a:rPr>
                        <a:t>1,60,000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Carriage Inwards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1,640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8660">
                <a:tc>
                  <a:txBody>
                    <a:bodyPr/>
                    <a:lstStyle/>
                    <a:p>
                      <a:pPr>
                        <a:lnSpc>
                          <a:spcPct val="115000"/>
                        </a:lnSpc>
                        <a:spcAft>
                          <a:spcPts val="0"/>
                        </a:spcAft>
                      </a:pPr>
                      <a:r>
                        <a:rPr lang="en-US" sz="1400">
                          <a:latin typeface="Calibri"/>
                          <a:ea typeface="Times New Roman"/>
                        </a:rPr>
                        <a:t>Wages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16,160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Carriage Outwards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3,200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8660">
                <a:tc>
                  <a:txBody>
                    <a:bodyPr/>
                    <a:lstStyle/>
                    <a:p>
                      <a:pPr>
                        <a:lnSpc>
                          <a:spcPct val="115000"/>
                        </a:lnSpc>
                        <a:spcAft>
                          <a:spcPts val="0"/>
                        </a:spcAft>
                      </a:pPr>
                      <a:r>
                        <a:rPr lang="en-US" sz="1400">
                          <a:latin typeface="Calibri"/>
                          <a:ea typeface="Times New Roman"/>
                        </a:rPr>
                        <a:t>Salaries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dirty="0">
                          <a:latin typeface="Calibri"/>
                          <a:ea typeface="Times New Roman"/>
                        </a:rPr>
                        <a:t>6,400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Furniture</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12,000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8660">
                <a:tc>
                  <a:txBody>
                    <a:bodyPr/>
                    <a:lstStyle/>
                    <a:p>
                      <a:pPr>
                        <a:lnSpc>
                          <a:spcPct val="115000"/>
                        </a:lnSpc>
                        <a:spcAft>
                          <a:spcPts val="0"/>
                        </a:spcAft>
                      </a:pPr>
                      <a:r>
                        <a:rPr lang="en-US" sz="1400">
                          <a:latin typeface="Calibri"/>
                          <a:ea typeface="Times New Roman"/>
                        </a:rPr>
                        <a:t>Repair Charges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500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Motor Car</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80,000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504813">
                <a:tc>
                  <a:txBody>
                    <a:bodyPr/>
                    <a:lstStyle/>
                    <a:p>
                      <a:pPr>
                        <a:lnSpc>
                          <a:spcPct val="115000"/>
                        </a:lnSpc>
                        <a:spcAft>
                          <a:spcPts val="0"/>
                        </a:spcAft>
                      </a:pPr>
                      <a:r>
                        <a:rPr lang="en-US" sz="1400">
                          <a:latin typeface="Calibri"/>
                          <a:ea typeface="Times New Roman"/>
                        </a:rPr>
                        <a:t>Commission Received</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800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Cash in Hand</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4,700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8660">
                <a:tc>
                  <a:txBody>
                    <a:bodyPr/>
                    <a:lstStyle/>
                    <a:p>
                      <a:pPr>
                        <a:lnSpc>
                          <a:spcPct val="115000"/>
                        </a:lnSpc>
                        <a:spcAft>
                          <a:spcPts val="0"/>
                        </a:spcAft>
                      </a:pPr>
                      <a:r>
                        <a:rPr lang="en-US" sz="1400">
                          <a:latin typeface="Calibri"/>
                          <a:ea typeface="Times New Roman"/>
                        </a:rPr>
                        <a:t>Sundry Debtors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24,200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Bank Overdraft</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25,400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78660">
                <a:tc>
                  <a:txBody>
                    <a:bodyPr/>
                    <a:lstStyle/>
                    <a:p>
                      <a:pPr>
                        <a:lnSpc>
                          <a:spcPct val="115000"/>
                        </a:lnSpc>
                        <a:spcAft>
                          <a:spcPts val="0"/>
                        </a:spcAft>
                      </a:pPr>
                      <a:r>
                        <a:rPr lang="en-US" sz="1400">
                          <a:latin typeface="Calibri"/>
                          <a:ea typeface="Times New Roman"/>
                        </a:rPr>
                        <a:t>Sundry Creditors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7,300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Investments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20,000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504813">
                <a:tc>
                  <a:txBody>
                    <a:bodyPr/>
                    <a:lstStyle/>
                    <a:p>
                      <a:pPr>
                        <a:lnSpc>
                          <a:spcPct val="115000"/>
                        </a:lnSpc>
                        <a:spcAft>
                          <a:spcPts val="0"/>
                        </a:spcAft>
                      </a:pPr>
                      <a:r>
                        <a:rPr lang="en-US" sz="1400">
                          <a:latin typeface="Calibri"/>
                          <a:ea typeface="Times New Roman"/>
                        </a:rPr>
                        <a:t>Capital</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90,000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Interest on Investments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2,400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r h="393649">
                <a:tc>
                  <a:txBody>
                    <a:bodyPr/>
                    <a:lstStyle/>
                    <a:p>
                      <a:pPr>
                        <a:lnSpc>
                          <a:spcPct val="115000"/>
                        </a:lnSpc>
                        <a:spcAft>
                          <a:spcPts val="0"/>
                        </a:spcAft>
                      </a:pPr>
                      <a:r>
                        <a:rPr lang="en-US" sz="1400">
                          <a:latin typeface="Calibri"/>
                          <a:ea typeface="Times New Roman"/>
                        </a:rPr>
                        <a:t>Drawings</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latin typeface="Calibri"/>
                          <a:ea typeface="Times New Roman"/>
                        </a:rPr>
                        <a:t>4,400</a:t>
                      </a: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a:latin typeface="Calibri"/>
                        <a:ea typeface="Times New Roman"/>
                      </a:endParaRP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nSpc>
                          <a:spcPct val="115000"/>
                        </a:lnSpc>
                      </a:pPr>
                      <a:endParaRPr lang="en-US" sz="1400" dirty="0">
                        <a:latin typeface="Calibri"/>
                        <a:ea typeface="Times New Roman"/>
                      </a:endParaRPr>
                    </a:p>
                  </a:txBody>
                  <a:tcPr marL="66590" marR="66590" marT="66590" marB="6659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r>
            </a:tbl>
          </a:graphicData>
        </a:graphic>
      </p:graphicFrame>
      <p:sp>
        <p:nvSpPr>
          <p:cNvPr id="168961" name="Rectangle 1"/>
          <p:cNvSpPr>
            <a:spLocks noChangeArrowheads="1"/>
          </p:cNvSpPr>
          <p:nvPr/>
        </p:nvSpPr>
        <p:spPr bwMode="auto">
          <a:xfrm>
            <a:off x="1278294" y="0"/>
            <a:ext cx="7865706"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Prepare a Trial Balance from the following balances as at 31st March 2017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ChangeArrowheads="1"/>
          </p:cNvSpPr>
          <p:nvPr/>
        </p:nvSpPr>
        <p:spPr bwMode="auto">
          <a:xfrm>
            <a:off x="0" y="457200"/>
            <a:ext cx="1107996"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Google Shape;76;p16"/>
          <p:cNvPicPr preferRelativeResize="0"/>
          <p:nvPr/>
        </p:nvPicPr>
        <p:blipFill rotWithShape="1">
          <a:blip r:embed="rId2">
            <a:alphaModFix/>
          </a:blip>
          <a:srcRect/>
          <a:stretch/>
        </p:blipFill>
        <p:spPr>
          <a:xfrm>
            <a:off x="7949682" y="4450702"/>
            <a:ext cx="1073020" cy="674922"/>
          </a:xfrm>
          <a:prstGeom prst="rect">
            <a:avLst/>
          </a:prstGeom>
          <a:noFill/>
          <a:ln>
            <a:noFill/>
          </a:ln>
        </p:spPr>
      </p:pic>
      <p:graphicFrame>
        <p:nvGraphicFramePr>
          <p:cNvPr id="5" name="Table 4"/>
          <p:cNvGraphicFramePr>
            <a:graphicFrameLocks noGrp="1"/>
          </p:cNvGraphicFramePr>
          <p:nvPr/>
        </p:nvGraphicFramePr>
        <p:xfrm>
          <a:off x="1203650" y="2379748"/>
          <a:ext cx="7576458" cy="1884341"/>
        </p:xfrm>
        <a:graphic>
          <a:graphicData uri="http://schemas.openxmlformats.org/drawingml/2006/table">
            <a:tbl>
              <a:tblPr/>
              <a:tblGrid>
                <a:gridCol w="610422"/>
                <a:gridCol w="1526791"/>
                <a:gridCol w="704050"/>
                <a:gridCol w="948072"/>
                <a:gridCol w="603049"/>
                <a:gridCol w="1524581"/>
                <a:gridCol w="712159"/>
                <a:gridCol w="947334"/>
              </a:tblGrid>
              <a:tr h="978937">
                <a:tc>
                  <a:txBody>
                    <a:bodyPr/>
                    <a:lstStyle/>
                    <a:p>
                      <a:pPr marL="97155">
                        <a:lnSpc>
                          <a:spcPct val="115000"/>
                        </a:lnSpc>
                        <a:spcBef>
                          <a:spcPts val="670"/>
                        </a:spcBef>
                        <a:spcAft>
                          <a:spcPts val="0"/>
                        </a:spcAft>
                      </a:pPr>
                      <a:r>
                        <a:rPr lang="en-US" sz="1800" b="1" dirty="0">
                          <a:latin typeface="Calibri"/>
                          <a:ea typeface="Arial"/>
                          <a:cs typeface="Calibri"/>
                        </a:rPr>
                        <a:t>Date</a:t>
                      </a:r>
                      <a:endParaRPr lang="en-US" sz="18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1620">
                        <a:lnSpc>
                          <a:spcPct val="115000"/>
                        </a:lnSpc>
                        <a:spcBef>
                          <a:spcPts val="670"/>
                        </a:spcBef>
                        <a:spcAft>
                          <a:spcPts val="0"/>
                        </a:spcAft>
                      </a:pPr>
                      <a:r>
                        <a:rPr lang="en-US" sz="1800" b="1">
                          <a:latin typeface="Calibri"/>
                          <a:ea typeface="Arial"/>
                          <a:cs typeface="Calibri"/>
                        </a:rPr>
                        <a:t>Particulars</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1920">
                        <a:lnSpc>
                          <a:spcPct val="115000"/>
                        </a:lnSpc>
                        <a:spcBef>
                          <a:spcPts val="670"/>
                        </a:spcBef>
                        <a:spcAft>
                          <a:spcPts val="0"/>
                        </a:spcAft>
                      </a:pPr>
                      <a:r>
                        <a:rPr lang="en-US" sz="1800" b="1">
                          <a:latin typeface="Calibri"/>
                          <a:ea typeface="Arial"/>
                          <a:cs typeface="Calibri"/>
                        </a:rPr>
                        <a:t>Folio</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9560" marR="99695" indent="-167640">
                        <a:lnSpc>
                          <a:spcPts val="1380"/>
                        </a:lnSpc>
                        <a:spcAft>
                          <a:spcPts val="0"/>
                        </a:spcAft>
                      </a:pPr>
                      <a:r>
                        <a:rPr lang="en-US" sz="1800" b="1">
                          <a:latin typeface="Calibri"/>
                          <a:ea typeface="Arial"/>
                          <a:cs typeface="Calibri"/>
                        </a:rPr>
                        <a:t>Amount Rs.</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4615">
                        <a:lnSpc>
                          <a:spcPct val="115000"/>
                        </a:lnSpc>
                        <a:spcBef>
                          <a:spcPts val="670"/>
                        </a:spcBef>
                        <a:spcAft>
                          <a:spcPts val="0"/>
                        </a:spcAft>
                      </a:pPr>
                      <a:r>
                        <a:rPr lang="en-US" sz="1800" b="1">
                          <a:latin typeface="Calibri"/>
                          <a:ea typeface="Arial"/>
                          <a:cs typeface="Calibri"/>
                        </a:rPr>
                        <a:t>Date</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2255">
                        <a:lnSpc>
                          <a:spcPct val="115000"/>
                        </a:lnSpc>
                        <a:spcBef>
                          <a:spcPts val="670"/>
                        </a:spcBef>
                        <a:spcAft>
                          <a:spcPts val="0"/>
                        </a:spcAft>
                      </a:pPr>
                      <a:r>
                        <a:rPr lang="en-US" sz="1800" b="1">
                          <a:latin typeface="Calibri"/>
                          <a:ea typeface="Arial"/>
                          <a:cs typeface="Calibri"/>
                        </a:rPr>
                        <a:t>Particulars</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5730">
                        <a:lnSpc>
                          <a:spcPct val="115000"/>
                        </a:lnSpc>
                        <a:spcBef>
                          <a:spcPts val="670"/>
                        </a:spcBef>
                        <a:spcAft>
                          <a:spcPts val="0"/>
                        </a:spcAft>
                      </a:pPr>
                      <a:r>
                        <a:rPr lang="en-US" sz="1800" b="1">
                          <a:latin typeface="Calibri"/>
                          <a:ea typeface="Arial"/>
                          <a:cs typeface="Calibri"/>
                        </a:rPr>
                        <a:t>Folio</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90830" marR="99695" indent="-169545">
                        <a:lnSpc>
                          <a:spcPts val="1380"/>
                        </a:lnSpc>
                        <a:spcAft>
                          <a:spcPts val="0"/>
                        </a:spcAft>
                      </a:pPr>
                      <a:r>
                        <a:rPr lang="en-US" sz="1800" b="1">
                          <a:latin typeface="Calibri"/>
                          <a:ea typeface="Arial"/>
                          <a:cs typeface="Calibri"/>
                        </a:rPr>
                        <a:t>Amount Rs.</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5404">
                <a:tc>
                  <a:txBody>
                    <a:bodyPr/>
                    <a:lstStyle/>
                    <a:p>
                      <a:pPr>
                        <a:lnSpc>
                          <a:spcPct val="115000"/>
                        </a:lnSpc>
                        <a:spcAft>
                          <a:spcPts val="0"/>
                        </a:spcAft>
                      </a:pPr>
                      <a:endParaRPr lang="en-US" sz="18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800" dirty="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8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8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8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8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8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800" dirty="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6321" name="Rectangle 1"/>
          <p:cNvSpPr>
            <a:spLocks noChangeArrowheads="1"/>
          </p:cNvSpPr>
          <p:nvPr/>
        </p:nvSpPr>
        <p:spPr bwMode="auto">
          <a:xfrm>
            <a:off x="1082350" y="438538"/>
            <a:ext cx="6951307" cy="1044177"/>
          </a:xfrm>
          <a:prstGeom prst="rect">
            <a:avLst/>
          </a:prstGeom>
          <a:noFill/>
          <a:ln w="9525">
            <a:noFill/>
            <a:miter lim="800000"/>
            <a:headEnd/>
            <a:tailEnd/>
          </a:ln>
          <a:effectLst/>
        </p:spPr>
        <p:txBody>
          <a:bodyPr vert="horz" wrap="square" lIns="2542374" tIns="58719" rIns="2553483"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078538" algn="l"/>
              </a:tabLst>
            </a:pP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Format of an account</a:t>
            </a:r>
            <a:endParaRPr kumimoji="0" lang="en-US" sz="1600" b="1"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078538"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078538"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Folio = </a:t>
            </a: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Pagenumber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1259633" y="2080728"/>
            <a:ext cx="3499277" cy="307777"/>
          </a:xfrm>
          <a:prstGeom prst="rect">
            <a:avLst/>
          </a:prstGeom>
        </p:spPr>
        <p:txBody>
          <a:bodyPr wrap="square">
            <a:spAutoFit/>
          </a:bodyPr>
          <a:lstStyle/>
          <a:p>
            <a:r>
              <a:rPr lang="en-US" dirty="0" smtClean="0">
                <a:solidFill>
                  <a:schemeClr val="tx1"/>
                </a:solidFill>
                <a:latin typeface="Arial" pitchFamily="34" charset="0"/>
                <a:ea typeface="Arial" pitchFamily="34" charset="0"/>
                <a:cs typeface="Calibri" pitchFamily="34" charset="0"/>
              </a:rPr>
              <a:t>Dr</a:t>
            </a:r>
            <a:endParaRPr lang="en-US" dirty="0"/>
          </a:p>
        </p:txBody>
      </p:sp>
      <p:sp>
        <p:nvSpPr>
          <p:cNvPr id="8" name="Rectangle 7"/>
          <p:cNvSpPr/>
          <p:nvPr/>
        </p:nvSpPr>
        <p:spPr>
          <a:xfrm>
            <a:off x="8360229" y="2071396"/>
            <a:ext cx="373223" cy="307777"/>
          </a:xfrm>
          <a:prstGeom prst="rect">
            <a:avLst/>
          </a:prstGeom>
        </p:spPr>
        <p:txBody>
          <a:bodyPr wrap="square">
            <a:spAutoFit/>
          </a:bodyPr>
          <a:lstStyle/>
          <a:p>
            <a:r>
              <a:rPr lang="en-US" dirty="0" smtClean="0">
                <a:solidFill>
                  <a:schemeClr val="tx1"/>
                </a:solidFill>
                <a:latin typeface="Arial" pitchFamily="34" charset="0"/>
                <a:ea typeface="Arial" pitchFamily="34" charset="0"/>
                <a:cs typeface="Calibri" pitchFamily="34" charset="0"/>
              </a:rPr>
              <a:t>Cr</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575249" y="341033"/>
            <a:ext cx="6115138"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54273" name="Rectangle 1"/>
          <p:cNvSpPr>
            <a:spLocks noChangeArrowheads="1"/>
          </p:cNvSpPr>
          <p:nvPr/>
        </p:nvSpPr>
        <p:spPr bwMode="auto">
          <a:xfrm>
            <a:off x="1175656" y="699796"/>
            <a:ext cx="7968343"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92138" algn="l"/>
              </a:tabLst>
            </a:pPr>
            <a:r>
              <a:rPr kumimoji="0" lang="en-US" sz="18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Double entry book keeping</a:t>
            </a:r>
            <a:r>
              <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 </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The recording of debit aspect and the credit aspect of a transaction in the books of accounts is called double entry book keeping. In this system every transaction affects at least two accounts or each and every transaction has at least two aspects – a receiving aspect and a giving aspect (debit and credit).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2138"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Accounting under double entry system is divided into two stages –</a:t>
            </a:r>
          </a:p>
          <a:p>
            <a:pPr marL="0" marR="0" lvl="0" indent="0" algn="l" defTabSz="914400" rtl="0" eaLnBrk="0" fontAlgn="base" latinLnBrk="0" hangingPunct="0">
              <a:lnSpc>
                <a:spcPct val="100000"/>
              </a:lnSpc>
              <a:spcBef>
                <a:spcPct val="0"/>
              </a:spcBef>
              <a:spcAft>
                <a:spcPct val="0"/>
              </a:spcAft>
              <a:buClrTx/>
              <a:buSzTx/>
              <a:buFontTx/>
              <a:buNone/>
              <a:tabLst>
                <a:tab pos="592138"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Preparation of Journal.</a:t>
            </a: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Preparation of Ledger.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G.S.T</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:G.S.T</a:t>
            </a:r>
          </a:p>
          <a:p>
            <a:pPr marL="0" lvl="0" indent="0" algn="l" rtl="0">
              <a:spcBef>
                <a:spcPts val="0"/>
              </a:spcBef>
              <a:spcAft>
                <a:spcPts val="0"/>
              </a:spcAft>
              <a:buNone/>
            </a:pPr>
            <a:r>
              <a:rPr lang="en" b="1" dirty="0" smtClean="0"/>
              <a:t>CLASS-20</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3265" name="Rectangle 17"/>
          <p:cNvSpPr>
            <a:spLocks noChangeArrowheads="1"/>
          </p:cNvSpPr>
          <p:nvPr/>
        </p:nvSpPr>
        <p:spPr bwMode="auto">
          <a:xfrm>
            <a:off x="1306286" y="0"/>
            <a:ext cx="7837714" cy="2251246"/>
          </a:xfrm>
          <a:prstGeom prst="rect">
            <a:avLst/>
          </a:prstGeom>
          <a:noFill/>
          <a:ln w="9525">
            <a:noFill/>
            <a:miter lim="800000"/>
            <a:headEnd/>
            <a:tailEnd/>
          </a:ln>
          <a:effectLst/>
        </p:spPr>
        <p:txBody>
          <a:bodyPr vert="horz" wrap="square" lIns="756999" tIns="34914" rIns="91440" bIns="0" numCol="1" anchor="ctr" anchorCtr="0" compatLnSpc="1">
            <a:prstTxWarp prst="textNoShape">
              <a:avLst/>
            </a:prstTxWarp>
            <a:spAutoFit/>
          </a:bodyPr>
          <a:lstStyle/>
          <a:p>
            <a:pPr marL="0" marR="0" lvl="0" indent="231775"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Meaning  of GST</a:t>
            </a:r>
          </a:p>
          <a:p>
            <a:pPr marL="0" marR="0" lvl="0" indent="231775"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31775"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Goods and Service Tax (GST) is an indirect tax levied on the supply of goods and services. It is a nation-wide tax seeking to unify several indirect taxes and is based on the principle </a:t>
            </a:r>
            <a:r>
              <a:rPr kumimoji="0" lang="en-US" sz="1600" b="0" i="0" u="none" strike="noStrike" cap="none" normalizeH="0" baseline="0" dirty="0" err="1" smtClean="0">
                <a:ln>
                  <a:noFill/>
                </a:ln>
                <a:solidFill>
                  <a:srgbClr val="1F1F1F"/>
                </a:solidFill>
                <a:effectLst/>
                <a:latin typeface="Arial" pitchFamily="34" charset="0"/>
                <a:ea typeface="Times New Roman" pitchFamily="18" charset="0"/>
                <a:cs typeface="Arial" pitchFamily="34" charset="0"/>
              </a:rPr>
              <a:t>of‘One</a:t>
            </a:r>
            <a:r>
              <a:rPr kumimoji="0" lang="en-US" sz="16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 Nation one Tax’.</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31775"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GST Act was passed in the Parliament on 24th March, 2017 and it came into effect from 1st July, 2017.</a:t>
            </a:r>
            <a:endParaRPr kumimoji="0" lang="en-U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231775"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2D3695"/>
                </a:solidFill>
                <a:effectLst/>
                <a:latin typeface="Arial" pitchFamily="34" charset="0"/>
                <a:ea typeface="Times New Roman" pitchFamily="18" charset="0"/>
                <a:cs typeface="Arial" pitchFamily="34" charset="0"/>
              </a:rPr>
              <a:t>Taxes Merged into GST </a:t>
            </a:r>
            <a:r>
              <a:rPr kumimoji="0" lang="en-US" sz="1600" b="0" i="0" u="none" strike="noStrike" cap="none" normalizeH="0" baseline="0" dirty="0" smtClean="0">
                <a:ln>
                  <a:noFill/>
                </a:ln>
                <a:solidFill>
                  <a:srgbClr val="2D3695"/>
                </a:solidFill>
                <a:effectLst/>
                <a:latin typeface="Arial" pitchFamily="34" charset="0"/>
                <a:ea typeface="Times New Roman" pitchFamily="18" charset="0"/>
                <a:cs typeface="Arial" pitchFamily="34" charset="0"/>
              </a:rPr>
              <a:t>:</a:t>
            </a:r>
            <a:endParaRPr kumimoji="0" lang="en-U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231775"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53249" name="Group 1"/>
          <p:cNvGrpSpPr>
            <a:grpSpLocks/>
          </p:cNvGrpSpPr>
          <p:nvPr/>
        </p:nvGrpSpPr>
        <p:grpSpPr bwMode="auto">
          <a:xfrm>
            <a:off x="1399592" y="2649895"/>
            <a:ext cx="6354147" cy="1996750"/>
            <a:chOff x="3430" y="674"/>
            <a:chExt cx="5194" cy="1771"/>
          </a:xfrm>
        </p:grpSpPr>
        <p:pic>
          <p:nvPicPr>
            <p:cNvPr id="53264" name="Picture 16"/>
            <p:cNvPicPr>
              <a:picLocks noChangeAspect="1" noChangeArrowheads="1"/>
            </p:cNvPicPr>
            <p:nvPr/>
          </p:nvPicPr>
          <p:blipFill>
            <a:blip r:embed="rId4"/>
            <a:srcRect/>
            <a:stretch>
              <a:fillRect/>
            </a:stretch>
          </p:blipFill>
          <p:spPr bwMode="auto">
            <a:xfrm>
              <a:off x="3435" y="679"/>
              <a:ext cx="940" cy="390"/>
            </a:xfrm>
            <a:prstGeom prst="rect">
              <a:avLst/>
            </a:prstGeom>
            <a:noFill/>
          </p:spPr>
        </p:pic>
        <p:pic>
          <p:nvPicPr>
            <p:cNvPr id="53263" name="Picture 15"/>
            <p:cNvPicPr>
              <a:picLocks noChangeAspect="1" noChangeArrowheads="1"/>
            </p:cNvPicPr>
            <p:nvPr/>
          </p:nvPicPr>
          <p:blipFill>
            <a:blip r:embed="rId5"/>
            <a:srcRect/>
            <a:stretch>
              <a:fillRect/>
            </a:stretch>
          </p:blipFill>
          <p:spPr bwMode="auto">
            <a:xfrm>
              <a:off x="4849" y="683"/>
              <a:ext cx="940" cy="390"/>
            </a:xfrm>
            <a:prstGeom prst="rect">
              <a:avLst/>
            </a:prstGeom>
            <a:noFill/>
          </p:spPr>
        </p:pic>
        <p:pic>
          <p:nvPicPr>
            <p:cNvPr id="53262" name="Picture 14"/>
            <p:cNvPicPr>
              <a:picLocks noChangeAspect="1" noChangeArrowheads="1"/>
            </p:cNvPicPr>
            <p:nvPr/>
          </p:nvPicPr>
          <p:blipFill>
            <a:blip r:embed="rId6"/>
            <a:srcRect/>
            <a:stretch>
              <a:fillRect/>
            </a:stretch>
          </p:blipFill>
          <p:spPr bwMode="auto">
            <a:xfrm>
              <a:off x="5258" y="2041"/>
              <a:ext cx="1538" cy="398"/>
            </a:xfrm>
            <a:prstGeom prst="rect">
              <a:avLst/>
            </a:prstGeom>
            <a:noFill/>
          </p:spPr>
        </p:pic>
        <p:sp>
          <p:nvSpPr>
            <p:cNvPr id="53261" name="Freeform 13"/>
            <p:cNvSpPr>
              <a:spLocks/>
            </p:cNvSpPr>
            <p:nvPr/>
          </p:nvSpPr>
          <p:spPr bwMode="auto">
            <a:xfrm>
              <a:off x="5258" y="2041"/>
              <a:ext cx="1538" cy="398"/>
            </a:xfrm>
            <a:custGeom>
              <a:avLst/>
              <a:gdLst/>
              <a:ahLst/>
              <a:cxnLst>
                <a:cxn ang="0">
                  <a:pos x="143" y="0"/>
                </a:cxn>
                <a:cxn ang="0">
                  <a:pos x="1395" y="0"/>
                </a:cxn>
                <a:cxn ang="0">
                  <a:pos x="1451" y="16"/>
                </a:cxn>
                <a:cxn ang="0">
                  <a:pos x="1496" y="58"/>
                </a:cxn>
                <a:cxn ang="0">
                  <a:pos x="1527" y="120"/>
                </a:cxn>
                <a:cxn ang="0">
                  <a:pos x="1538" y="196"/>
                </a:cxn>
                <a:cxn ang="0">
                  <a:pos x="1538" y="202"/>
                </a:cxn>
                <a:cxn ang="0">
                  <a:pos x="1527" y="278"/>
                </a:cxn>
                <a:cxn ang="0">
                  <a:pos x="1496" y="340"/>
                </a:cxn>
                <a:cxn ang="0">
                  <a:pos x="1451" y="382"/>
                </a:cxn>
                <a:cxn ang="0">
                  <a:pos x="1395" y="398"/>
                </a:cxn>
                <a:cxn ang="0">
                  <a:pos x="143" y="398"/>
                </a:cxn>
                <a:cxn ang="0">
                  <a:pos x="88" y="382"/>
                </a:cxn>
                <a:cxn ang="0">
                  <a:pos x="42" y="340"/>
                </a:cxn>
                <a:cxn ang="0">
                  <a:pos x="12" y="278"/>
                </a:cxn>
                <a:cxn ang="0">
                  <a:pos x="0" y="202"/>
                </a:cxn>
                <a:cxn ang="0">
                  <a:pos x="0" y="196"/>
                </a:cxn>
                <a:cxn ang="0">
                  <a:pos x="12" y="120"/>
                </a:cxn>
                <a:cxn ang="0">
                  <a:pos x="42" y="58"/>
                </a:cxn>
                <a:cxn ang="0">
                  <a:pos x="88" y="16"/>
                </a:cxn>
                <a:cxn ang="0">
                  <a:pos x="143" y="0"/>
                </a:cxn>
              </a:cxnLst>
              <a:rect l="0" t="0" r="r" b="b"/>
              <a:pathLst>
                <a:path w="1538" h="398">
                  <a:moveTo>
                    <a:pt x="143" y="0"/>
                  </a:moveTo>
                  <a:lnTo>
                    <a:pt x="1395" y="0"/>
                  </a:lnTo>
                  <a:lnTo>
                    <a:pt x="1451" y="16"/>
                  </a:lnTo>
                  <a:lnTo>
                    <a:pt x="1496" y="58"/>
                  </a:lnTo>
                  <a:lnTo>
                    <a:pt x="1527" y="120"/>
                  </a:lnTo>
                  <a:lnTo>
                    <a:pt x="1538" y="196"/>
                  </a:lnTo>
                  <a:lnTo>
                    <a:pt x="1538" y="202"/>
                  </a:lnTo>
                  <a:lnTo>
                    <a:pt x="1527" y="278"/>
                  </a:lnTo>
                  <a:lnTo>
                    <a:pt x="1496" y="340"/>
                  </a:lnTo>
                  <a:lnTo>
                    <a:pt x="1451" y="382"/>
                  </a:lnTo>
                  <a:lnTo>
                    <a:pt x="1395" y="398"/>
                  </a:lnTo>
                  <a:lnTo>
                    <a:pt x="143" y="398"/>
                  </a:lnTo>
                  <a:lnTo>
                    <a:pt x="88" y="382"/>
                  </a:lnTo>
                  <a:lnTo>
                    <a:pt x="42" y="340"/>
                  </a:lnTo>
                  <a:lnTo>
                    <a:pt x="12" y="278"/>
                  </a:lnTo>
                  <a:lnTo>
                    <a:pt x="0" y="202"/>
                  </a:lnTo>
                  <a:lnTo>
                    <a:pt x="0" y="196"/>
                  </a:lnTo>
                  <a:lnTo>
                    <a:pt x="12" y="120"/>
                  </a:lnTo>
                  <a:lnTo>
                    <a:pt x="42" y="58"/>
                  </a:lnTo>
                  <a:lnTo>
                    <a:pt x="88" y="16"/>
                  </a:lnTo>
                  <a:lnTo>
                    <a:pt x="143" y="0"/>
                  </a:lnTo>
                  <a:close/>
                </a:path>
              </a:pathLst>
            </a:custGeom>
            <a:noFill/>
            <a:ln w="6346">
              <a:solidFill>
                <a:srgbClr val="2E3092"/>
              </a:solidFill>
              <a:round/>
              <a:headEnd/>
              <a:tailEnd/>
            </a:ln>
          </p:spPr>
          <p:txBody>
            <a:bodyPr vert="horz" wrap="square" lIns="91440" tIns="45720" rIns="91440" bIns="45720" numCol="1" anchor="t" anchorCtr="0" compatLnSpc="1">
              <a:prstTxWarp prst="textNoShape">
                <a:avLst/>
              </a:prstTxWarp>
            </a:bodyPr>
            <a:lstStyle/>
            <a:p>
              <a:endParaRPr lang="en-US" sz="1200"/>
            </a:p>
          </p:txBody>
        </p:sp>
        <p:pic>
          <p:nvPicPr>
            <p:cNvPr id="53260" name="Picture 12"/>
            <p:cNvPicPr>
              <a:picLocks noChangeAspect="1" noChangeArrowheads="1"/>
            </p:cNvPicPr>
            <p:nvPr/>
          </p:nvPicPr>
          <p:blipFill>
            <a:blip r:embed="rId7"/>
            <a:srcRect/>
            <a:stretch>
              <a:fillRect/>
            </a:stretch>
          </p:blipFill>
          <p:spPr bwMode="auto">
            <a:xfrm>
              <a:off x="3902" y="1066"/>
              <a:ext cx="1469" cy="980"/>
            </a:xfrm>
            <a:prstGeom prst="rect">
              <a:avLst/>
            </a:prstGeom>
            <a:noFill/>
          </p:spPr>
        </p:pic>
        <p:pic>
          <p:nvPicPr>
            <p:cNvPr id="53259" name="Picture 11"/>
            <p:cNvPicPr>
              <a:picLocks noChangeAspect="1" noChangeArrowheads="1"/>
            </p:cNvPicPr>
            <p:nvPr/>
          </p:nvPicPr>
          <p:blipFill>
            <a:blip r:embed="rId8"/>
            <a:srcRect/>
            <a:stretch>
              <a:fillRect/>
            </a:stretch>
          </p:blipFill>
          <p:spPr bwMode="auto">
            <a:xfrm>
              <a:off x="6264" y="678"/>
              <a:ext cx="940" cy="390"/>
            </a:xfrm>
            <a:prstGeom prst="rect">
              <a:avLst/>
            </a:prstGeom>
            <a:noFill/>
          </p:spPr>
        </p:pic>
        <p:pic>
          <p:nvPicPr>
            <p:cNvPr id="53258" name="Picture 10"/>
            <p:cNvPicPr>
              <a:picLocks noChangeAspect="1" noChangeArrowheads="1"/>
            </p:cNvPicPr>
            <p:nvPr/>
          </p:nvPicPr>
          <p:blipFill>
            <a:blip r:embed="rId9"/>
            <a:srcRect/>
            <a:stretch>
              <a:fillRect/>
            </a:stretch>
          </p:blipFill>
          <p:spPr bwMode="auto">
            <a:xfrm>
              <a:off x="7679" y="705"/>
              <a:ext cx="940" cy="390"/>
            </a:xfrm>
            <a:prstGeom prst="rect">
              <a:avLst/>
            </a:prstGeom>
            <a:noFill/>
          </p:spPr>
        </p:pic>
        <p:pic>
          <p:nvPicPr>
            <p:cNvPr id="53257" name="Picture 9"/>
            <p:cNvPicPr>
              <a:picLocks noChangeAspect="1" noChangeArrowheads="1"/>
            </p:cNvPicPr>
            <p:nvPr/>
          </p:nvPicPr>
          <p:blipFill>
            <a:blip r:embed="rId10"/>
            <a:srcRect/>
            <a:stretch>
              <a:fillRect/>
            </a:stretch>
          </p:blipFill>
          <p:spPr bwMode="auto">
            <a:xfrm>
              <a:off x="6686" y="1090"/>
              <a:ext cx="1464" cy="956"/>
            </a:xfrm>
            <a:prstGeom prst="rect">
              <a:avLst/>
            </a:prstGeom>
            <a:noFill/>
          </p:spPr>
        </p:pic>
        <p:pic>
          <p:nvPicPr>
            <p:cNvPr id="53256" name="Picture 8"/>
            <p:cNvPicPr>
              <a:picLocks noChangeAspect="1" noChangeArrowheads="1"/>
            </p:cNvPicPr>
            <p:nvPr/>
          </p:nvPicPr>
          <p:blipFill>
            <a:blip r:embed="rId11"/>
            <a:srcRect/>
            <a:stretch>
              <a:fillRect/>
            </a:stretch>
          </p:blipFill>
          <p:spPr bwMode="auto">
            <a:xfrm>
              <a:off x="5313" y="1075"/>
              <a:ext cx="490" cy="965"/>
            </a:xfrm>
            <a:prstGeom prst="rect">
              <a:avLst/>
            </a:prstGeom>
            <a:noFill/>
          </p:spPr>
        </p:pic>
        <p:pic>
          <p:nvPicPr>
            <p:cNvPr id="53255" name="Picture 7"/>
            <p:cNvPicPr>
              <a:picLocks noChangeAspect="1" noChangeArrowheads="1"/>
            </p:cNvPicPr>
            <p:nvPr/>
          </p:nvPicPr>
          <p:blipFill>
            <a:blip r:embed="rId12"/>
            <a:srcRect/>
            <a:stretch>
              <a:fillRect/>
            </a:stretch>
          </p:blipFill>
          <p:spPr bwMode="auto">
            <a:xfrm>
              <a:off x="6355" y="1066"/>
              <a:ext cx="384" cy="975"/>
            </a:xfrm>
            <a:prstGeom prst="rect">
              <a:avLst/>
            </a:prstGeom>
            <a:noFill/>
          </p:spPr>
        </p:pic>
        <p:sp>
          <p:nvSpPr>
            <p:cNvPr id="53254" name="Text Box 6"/>
            <p:cNvSpPr txBox="1">
              <a:spLocks noChangeArrowheads="1"/>
            </p:cNvSpPr>
            <p:nvPr/>
          </p:nvSpPr>
          <p:spPr bwMode="auto">
            <a:xfrm>
              <a:off x="5375" y="2050"/>
              <a:ext cx="1324" cy="34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1F1F1F"/>
                  </a:solidFill>
                  <a:effectLst/>
                  <a:latin typeface="Arial" pitchFamily="34" charset="0"/>
                  <a:ea typeface="Times New Roman" pitchFamily="18" charset="0"/>
                  <a:cs typeface="Arial" pitchFamily="34" charset="0"/>
                </a:rPr>
                <a:t>Central Level Taxes merged into GST</a:t>
              </a:r>
              <a:endParaRPr kumimoji="0" lang="en-US" sz="1200" b="0" i="0" u="none" strike="noStrike" cap="none" normalizeH="0" baseline="0" smtClean="0">
                <a:ln>
                  <a:noFill/>
                </a:ln>
                <a:solidFill>
                  <a:schemeClr val="tx1"/>
                </a:solidFill>
                <a:effectLst/>
                <a:latin typeface="Arial" pitchFamily="34" charset="0"/>
                <a:cs typeface="Arial" pitchFamily="34" charset="0"/>
              </a:endParaRPr>
            </a:p>
          </p:txBody>
        </p:sp>
        <p:sp>
          <p:nvSpPr>
            <p:cNvPr id="53253" name="Text Box 5"/>
            <p:cNvSpPr txBox="1">
              <a:spLocks noChangeArrowheads="1"/>
            </p:cNvSpPr>
            <p:nvPr/>
          </p:nvSpPr>
          <p:spPr bwMode="auto">
            <a:xfrm>
              <a:off x="7679" y="705"/>
              <a:ext cx="940" cy="390"/>
            </a:xfrm>
            <a:prstGeom prst="rect">
              <a:avLst/>
            </a:prstGeom>
            <a:noFill/>
            <a:ln w="6346">
              <a:solidFill>
                <a:srgbClr val="2E3092"/>
              </a:solid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1F1F1F"/>
                  </a:solidFill>
                  <a:effectLst/>
                  <a:latin typeface="Arial" pitchFamily="34" charset="0"/>
                  <a:ea typeface="Times New Roman" pitchFamily="18" charset="0"/>
                  <a:cs typeface="Arial" pitchFamily="34" charset="0"/>
                </a:rPr>
                <a:t>Central Sales Tax</a:t>
              </a:r>
              <a:endParaRPr kumimoji="0" lang="en-US" sz="1200" b="0" i="0" u="none" strike="noStrike" cap="none" normalizeH="0" baseline="0" smtClean="0">
                <a:ln>
                  <a:noFill/>
                </a:ln>
                <a:solidFill>
                  <a:schemeClr val="tx1"/>
                </a:solidFill>
                <a:effectLst/>
                <a:latin typeface="Arial" pitchFamily="34" charset="0"/>
                <a:cs typeface="Arial" pitchFamily="34" charset="0"/>
              </a:endParaRPr>
            </a:p>
          </p:txBody>
        </p:sp>
        <p:sp>
          <p:nvSpPr>
            <p:cNvPr id="53252" name="Text Box 4"/>
            <p:cNvSpPr txBox="1">
              <a:spLocks noChangeArrowheads="1"/>
            </p:cNvSpPr>
            <p:nvPr/>
          </p:nvSpPr>
          <p:spPr bwMode="auto">
            <a:xfrm>
              <a:off x="6264" y="678"/>
              <a:ext cx="940" cy="390"/>
            </a:xfrm>
            <a:prstGeom prst="rect">
              <a:avLst/>
            </a:prstGeom>
            <a:noFill/>
            <a:ln w="6346">
              <a:solidFill>
                <a:srgbClr val="2E3092"/>
              </a:solid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1F1F1F"/>
                  </a:solidFill>
                  <a:effectLst/>
                  <a:latin typeface="Arial" pitchFamily="34" charset="0"/>
                  <a:ea typeface="Times New Roman" pitchFamily="18" charset="0"/>
                  <a:cs typeface="Arial" pitchFamily="34" charset="0"/>
                </a:rPr>
                <a:t>Service Tax</a:t>
              </a:r>
              <a:endParaRPr kumimoji="0" lang="en-US" sz="1200" b="0" i="0" u="none" strike="noStrike" cap="none" normalizeH="0" baseline="0" smtClean="0">
                <a:ln>
                  <a:noFill/>
                </a:ln>
                <a:solidFill>
                  <a:schemeClr val="tx1"/>
                </a:solidFill>
                <a:effectLst/>
                <a:latin typeface="Arial" pitchFamily="34" charset="0"/>
                <a:cs typeface="Arial" pitchFamily="34" charset="0"/>
              </a:endParaRPr>
            </a:p>
          </p:txBody>
        </p:sp>
        <p:sp>
          <p:nvSpPr>
            <p:cNvPr id="53251" name="Text Box 3"/>
            <p:cNvSpPr txBox="1">
              <a:spLocks noChangeArrowheads="1"/>
            </p:cNvSpPr>
            <p:nvPr/>
          </p:nvSpPr>
          <p:spPr bwMode="auto">
            <a:xfrm>
              <a:off x="4849" y="683"/>
              <a:ext cx="940" cy="390"/>
            </a:xfrm>
            <a:prstGeom prst="rect">
              <a:avLst/>
            </a:prstGeom>
            <a:noFill/>
            <a:ln w="6346">
              <a:solidFill>
                <a:srgbClr val="2E3092"/>
              </a:solid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1F1F1F"/>
                  </a:solidFill>
                  <a:effectLst/>
                  <a:latin typeface="Arial" pitchFamily="34" charset="0"/>
                  <a:ea typeface="Times New Roman" pitchFamily="18" charset="0"/>
                  <a:cs typeface="Arial" pitchFamily="34" charset="0"/>
                </a:rPr>
                <a:t>Custom Duty</a:t>
              </a:r>
              <a:endParaRPr kumimoji="0" lang="en-US" sz="1200" b="0" i="0" u="none" strike="noStrike" cap="none" normalizeH="0" baseline="0" smtClean="0">
                <a:ln>
                  <a:noFill/>
                </a:ln>
                <a:solidFill>
                  <a:schemeClr val="tx1"/>
                </a:solidFill>
                <a:effectLst/>
                <a:latin typeface="Arial" pitchFamily="34" charset="0"/>
                <a:cs typeface="Arial" pitchFamily="34" charset="0"/>
              </a:endParaRPr>
            </a:p>
          </p:txBody>
        </p:sp>
        <p:sp>
          <p:nvSpPr>
            <p:cNvPr id="53250" name="Text Box 2"/>
            <p:cNvSpPr txBox="1">
              <a:spLocks noChangeArrowheads="1"/>
            </p:cNvSpPr>
            <p:nvPr/>
          </p:nvSpPr>
          <p:spPr bwMode="auto">
            <a:xfrm>
              <a:off x="3435" y="679"/>
              <a:ext cx="940" cy="390"/>
            </a:xfrm>
            <a:prstGeom prst="rect">
              <a:avLst/>
            </a:prstGeom>
            <a:noFill/>
            <a:ln w="6346">
              <a:solidFill>
                <a:srgbClr val="2E3092"/>
              </a:solid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1F1F1F"/>
                  </a:solidFill>
                  <a:effectLst/>
                  <a:latin typeface="Arial" pitchFamily="34" charset="0"/>
                  <a:ea typeface="Times New Roman" pitchFamily="18" charset="0"/>
                  <a:cs typeface="Arial" pitchFamily="34" charset="0"/>
                </a:rPr>
                <a:t>Excise Duty</a:t>
              </a:r>
              <a:endParaRPr kumimoji="0" lang="en-US" sz="1200" b="0" i="0" u="none" strike="noStrike" cap="none" normalizeH="0" baseline="0" smtClean="0">
                <a:ln>
                  <a:noFill/>
                </a:ln>
                <a:solidFill>
                  <a:schemeClr val="tx1"/>
                </a:solidFill>
                <a:effectLst/>
                <a:latin typeface="Arial" pitchFamily="34" charset="0"/>
                <a:cs typeface="Arial" pitchFamily="34" charset="0"/>
              </a:endParaRPr>
            </a:p>
          </p:txBody>
        </p:sp>
      </p:grpSp>
      <p:sp>
        <p:nvSpPr>
          <p:cNvPr id="53271" name="Rectangle 23"/>
          <p:cNvSpPr>
            <a:spLocks noChangeArrowheads="1"/>
          </p:cNvSpPr>
          <p:nvPr/>
        </p:nvSpPr>
        <p:spPr bwMode="auto">
          <a:xfrm>
            <a:off x="1119674" y="1651519"/>
            <a:ext cx="8024326"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eaLnBrk="0" fontAlgn="base" hangingPunct="0">
              <a:spcBef>
                <a:spcPct val="0"/>
              </a:spcBef>
              <a:spcAft>
                <a:spcPct val="0"/>
              </a:spcAft>
              <a:buClrTx/>
            </a:pP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r>
              <a:rPr kumimoji="0" lang="en-US"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GST has replaced many indirect taxes levied by Centre and State Governments. Central level taxes that have merged into </a:t>
            </a:r>
            <a:r>
              <a:rPr kumimoji="0" lang="en-US" b="0" i="0" u="none" strike="noStrike" cap="none" normalizeH="0" baseline="0" dirty="0" smtClean="0">
                <a:ln>
                  <a:noFill/>
                </a:ln>
                <a:solidFill>
                  <a:schemeClr val="tx1"/>
                </a:solidFill>
                <a:effectLst/>
                <a:latin typeface="Arial" pitchFamily="34" charset="0"/>
                <a:cs typeface="Arial" pitchFamily="34" charset="0"/>
              </a:rPr>
              <a:t> </a:t>
            </a:r>
            <a:r>
              <a:rPr lang="en-US" dirty="0" smtClean="0"/>
              <a:t>GST are as under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02469" y="3548697"/>
            <a:ext cx="1170475" cy="1170475"/>
          </a:xfrm>
          <a:prstGeom prst="rect">
            <a:avLst/>
          </a:prstGeom>
          <a:noFill/>
          <a:ln>
            <a:noFill/>
          </a:ln>
        </p:spPr>
      </p:pic>
      <p:grpSp>
        <p:nvGrpSpPr>
          <p:cNvPr id="49153" name="Group 1"/>
          <p:cNvGrpSpPr>
            <a:grpSpLocks/>
          </p:cNvGrpSpPr>
          <p:nvPr/>
        </p:nvGrpSpPr>
        <p:grpSpPr bwMode="auto">
          <a:xfrm>
            <a:off x="1175656" y="587830"/>
            <a:ext cx="7809723" cy="3442994"/>
            <a:chOff x="2871" y="679"/>
            <a:chExt cx="6490" cy="2583"/>
          </a:xfrm>
        </p:grpSpPr>
        <p:pic>
          <p:nvPicPr>
            <p:cNvPr id="49154" name="Picture 2"/>
            <p:cNvPicPr>
              <a:picLocks noChangeAspect="1" noChangeArrowheads="1"/>
            </p:cNvPicPr>
            <p:nvPr/>
          </p:nvPicPr>
          <p:blipFill>
            <a:blip r:embed="rId3"/>
            <a:srcRect/>
            <a:stretch>
              <a:fillRect/>
            </a:stretch>
          </p:blipFill>
          <p:spPr bwMode="auto">
            <a:xfrm>
              <a:off x="2876" y="684"/>
              <a:ext cx="1549" cy="487"/>
            </a:xfrm>
            <a:prstGeom prst="rect">
              <a:avLst/>
            </a:prstGeom>
            <a:noFill/>
            <a:ln w="9525">
              <a:noFill/>
              <a:miter lim="800000"/>
              <a:headEnd/>
              <a:tailEnd/>
            </a:ln>
          </p:spPr>
        </p:pic>
        <p:pic>
          <p:nvPicPr>
            <p:cNvPr id="49155" name="Picture 3"/>
            <p:cNvPicPr>
              <a:picLocks noChangeAspect="1" noChangeArrowheads="1"/>
            </p:cNvPicPr>
            <p:nvPr/>
          </p:nvPicPr>
          <p:blipFill>
            <a:blip r:embed="rId4"/>
            <a:srcRect/>
            <a:stretch>
              <a:fillRect/>
            </a:stretch>
          </p:blipFill>
          <p:spPr bwMode="auto">
            <a:xfrm>
              <a:off x="4813" y="684"/>
              <a:ext cx="1269" cy="487"/>
            </a:xfrm>
            <a:prstGeom prst="rect">
              <a:avLst/>
            </a:prstGeom>
            <a:noFill/>
            <a:ln w="9525">
              <a:noFill/>
              <a:miter lim="800000"/>
              <a:headEnd/>
              <a:tailEnd/>
            </a:ln>
          </p:spPr>
        </p:pic>
        <p:pic>
          <p:nvPicPr>
            <p:cNvPr id="49156" name="Picture 4"/>
            <p:cNvPicPr>
              <a:picLocks noChangeAspect="1" noChangeArrowheads="1"/>
            </p:cNvPicPr>
            <p:nvPr/>
          </p:nvPicPr>
          <p:blipFill>
            <a:blip r:embed="rId5"/>
            <a:srcRect/>
            <a:stretch>
              <a:fillRect/>
            </a:stretch>
          </p:blipFill>
          <p:spPr bwMode="auto">
            <a:xfrm>
              <a:off x="2876" y="2576"/>
              <a:ext cx="1035" cy="487"/>
            </a:xfrm>
            <a:prstGeom prst="rect">
              <a:avLst/>
            </a:prstGeom>
            <a:noFill/>
            <a:ln w="9525">
              <a:noFill/>
              <a:miter lim="800000"/>
              <a:headEnd/>
              <a:tailEnd/>
            </a:ln>
          </p:spPr>
        </p:pic>
        <p:pic>
          <p:nvPicPr>
            <p:cNvPr id="49157" name="Picture 5"/>
            <p:cNvPicPr>
              <a:picLocks noChangeAspect="1" noChangeArrowheads="1"/>
            </p:cNvPicPr>
            <p:nvPr/>
          </p:nvPicPr>
          <p:blipFill>
            <a:blip r:embed="rId6"/>
            <a:srcRect/>
            <a:stretch>
              <a:fillRect/>
            </a:stretch>
          </p:blipFill>
          <p:spPr bwMode="auto">
            <a:xfrm>
              <a:off x="5211" y="2447"/>
              <a:ext cx="1811" cy="811"/>
            </a:xfrm>
            <a:prstGeom prst="rect">
              <a:avLst/>
            </a:prstGeom>
            <a:noFill/>
            <a:ln w="9525">
              <a:noFill/>
              <a:miter lim="800000"/>
              <a:headEnd/>
              <a:tailEnd/>
            </a:ln>
          </p:spPr>
        </p:pic>
        <p:sp>
          <p:nvSpPr>
            <p:cNvPr id="49158" name="Freeform 6"/>
            <p:cNvSpPr>
              <a:spLocks/>
            </p:cNvSpPr>
            <p:nvPr/>
          </p:nvSpPr>
          <p:spPr bwMode="auto">
            <a:xfrm>
              <a:off x="5211" y="2447"/>
              <a:ext cx="1811" cy="811"/>
            </a:xfrm>
            <a:custGeom>
              <a:avLst/>
              <a:gdLst/>
              <a:ahLst/>
              <a:cxnLst>
                <a:cxn ang="0">
                  <a:pos x="905" y="0"/>
                </a:cxn>
                <a:cxn ang="0">
                  <a:pos x="1004" y="2"/>
                </a:cxn>
                <a:cxn ang="0">
                  <a:pos x="1100" y="9"/>
                </a:cxn>
                <a:cxn ang="0">
                  <a:pos x="1192" y="21"/>
                </a:cxn>
                <a:cxn ang="0">
                  <a:pos x="1279" y="36"/>
                </a:cxn>
                <a:cxn ang="0">
                  <a:pos x="1362" y="55"/>
                </a:cxn>
                <a:cxn ang="0">
                  <a:pos x="1440" y="78"/>
                </a:cxn>
                <a:cxn ang="0">
                  <a:pos x="1512" y="104"/>
                </a:cxn>
                <a:cxn ang="0">
                  <a:pos x="1577" y="134"/>
                </a:cxn>
                <a:cxn ang="0">
                  <a:pos x="1636" y="166"/>
                </a:cxn>
                <a:cxn ang="0">
                  <a:pos x="1687" y="201"/>
                </a:cxn>
                <a:cxn ang="0">
                  <a:pos x="1764" y="277"/>
                </a:cxn>
                <a:cxn ang="0">
                  <a:pos x="1805" y="361"/>
                </a:cxn>
                <a:cxn ang="0">
                  <a:pos x="1811" y="405"/>
                </a:cxn>
                <a:cxn ang="0">
                  <a:pos x="1805" y="449"/>
                </a:cxn>
                <a:cxn ang="0">
                  <a:pos x="1764" y="533"/>
                </a:cxn>
                <a:cxn ang="0">
                  <a:pos x="1687" y="610"/>
                </a:cxn>
                <a:cxn ang="0">
                  <a:pos x="1636" y="644"/>
                </a:cxn>
                <a:cxn ang="0">
                  <a:pos x="1577" y="677"/>
                </a:cxn>
                <a:cxn ang="0">
                  <a:pos x="1512" y="706"/>
                </a:cxn>
                <a:cxn ang="0">
                  <a:pos x="1440" y="732"/>
                </a:cxn>
                <a:cxn ang="0">
                  <a:pos x="1362" y="755"/>
                </a:cxn>
                <a:cxn ang="0">
                  <a:pos x="1279" y="774"/>
                </a:cxn>
                <a:cxn ang="0">
                  <a:pos x="1192" y="790"/>
                </a:cxn>
                <a:cxn ang="0">
                  <a:pos x="1100" y="801"/>
                </a:cxn>
                <a:cxn ang="0">
                  <a:pos x="1004" y="808"/>
                </a:cxn>
                <a:cxn ang="0">
                  <a:pos x="905" y="810"/>
                </a:cxn>
                <a:cxn ang="0">
                  <a:pos x="807" y="808"/>
                </a:cxn>
                <a:cxn ang="0">
                  <a:pos x="711" y="801"/>
                </a:cxn>
                <a:cxn ang="0">
                  <a:pos x="619" y="790"/>
                </a:cxn>
                <a:cxn ang="0">
                  <a:pos x="532" y="774"/>
                </a:cxn>
                <a:cxn ang="0">
                  <a:pos x="449" y="755"/>
                </a:cxn>
                <a:cxn ang="0">
                  <a:pos x="371" y="732"/>
                </a:cxn>
                <a:cxn ang="0">
                  <a:pos x="299" y="706"/>
                </a:cxn>
                <a:cxn ang="0">
                  <a:pos x="234" y="677"/>
                </a:cxn>
                <a:cxn ang="0">
                  <a:pos x="175" y="644"/>
                </a:cxn>
                <a:cxn ang="0">
                  <a:pos x="124" y="610"/>
                </a:cxn>
                <a:cxn ang="0">
                  <a:pos x="47" y="533"/>
                </a:cxn>
                <a:cxn ang="0">
                  <a:pos x="6" y="449"/>
                </a:cxn>
                <a:cxn ang="0">
                  <a:pos x="0" y="405"/>
                </a:cxn>
                <a:cxn ang="0">
                  <a:pos x="6" y="361"/>
                </a:cxn>
                <a:cxn ang="0">
                  <a:pos x="47" y="277"/>
                </a:cxn>
                <a:cxn ang="0">
                  <a:pos x="124" y="201"/>
                </a:cxn>
                <a:cxn ang="0">
                  <a:pos x="175" y="166"/>
                </a:cxn>
                <a:cxn ang="0">
                  <a:pos x="234" y="134"/>
                </a:cxn>
                <a:cxn ang="0">
                  <a:pos x="299" y="104"/>
                </a:cxn>
                <a:cxn ang="0">
                  <a:pos x="371" y="78"/>
                </a:cxn>
                <a:cxn ang="0">
                  <a:pos x="449" y="55"/>
                </a:cxn>
                <a:cxn ang="0">
                  <a:pos x="532" y="36"/>
                </a:cxn>
                <a:cxn ang="0">
                  <a:pos x="619" y="21"/>
                </a:cxn>
                <a:cxn ang="0">
                  <a:pos x="711" y="9"/>
                </a:cxn>
                <a:cxn ang="0">
                  <a:pos x="807" y="2"/>
                </a:cxn>
                <a:cxn ang="0">
                  <a:pos x="905" y="0"/>
                </a:cxn>
              </a:cxnLst>
              <a:rect l="0" t="0" r="r" b="b"/>
              <a:pathLst>
                <a:path w="1811" h="811">
                  <a:moveTo>
                    <a:pt x="905" y="0"/>
                  </a:moveTo>
                  <a:lnTo>
                    <a:pt x="1004" y="2"/>
                  </a:lnTo>
                  <a:lnTo>
                    <a:pt x="1100" y="9"/>
                  </a:lnTo>
                  <a:lnTo>
                    <a:pt x="1192" y="21"/>
                  </a:lnTo>
                  <a:lnTo>
                    <a:pt x="1279" y="36"/>
                  </a:lnTo>
                  <a:lnTo>
                    <a:pt x="1362" y="55"/>
                  </a:lnTo>
                  <a:lnTo>
                    <a:pt x="1440" y="78"/>
                  </a:lnTo>
                  <a:lnTo>
                    <a:pt x="1512" y="104"/>
                  </a:lnTo>
                  <a:lnTo>
                    <a:pt x="1577" y="134"/>
                  </a:lnTo>
                  <a:lnTo>
                    <a:pt x="1636" y="166"/>
                  </a:lnTo>
                  <a:lnTo>
                    <a:pt x="1687" y="201"/>
                  </a:lnTo>
                  <a:lnTo>
                    <a:pt x="1764" y="277"/>
                  </a:lnTo>
                  <a:lnTo>
                    <a:pt x="1805" y="361"/>
                  </a:lnTo>
                  <a:lnTo>
                    <a:pt x="1811" y="405"/>
                  </a:lnTo>
                  <a:lnTo>
                    <a:pt x="1805" y="449"/>
                  </a:lnTo>
                  <a:lnTo>
                    <a:pt x="1764" y="533"/>
                  </a:lnTo>
                  <a:lnTo>
                    <a:pt x="1687" y="610"/>
                  </a:lnTo>
                  <a:lnTo>
                    <a:pt x="1636" y="644"/>
                  </a:lnTo>
                  <a:lnTo>
                    <a:pt x="1577" y="677"/>
                  </a:lnTo>
                  <a:lnTo>
                    <a:pt x="1512" y="706"/>
                  </a:lnTo>
                  <a:lnTo>
                    <a:pt x="1440" y="732"/>
                  </a:lnTo>
                  <a:lnTo>
                    <a:pt x="1362" y="755"/>
                  </a:lnTo>
                  <a:lnTo>
                    <a:pt x="1279" y="774"/>
                  </a:lnTo>
                  <a:lnTo>
                    <a:pt x="1192" y="790"/>
                  </a:lnTo>
                  <a:lnTo>
                    <a:pt x="1100" y="801"/>
                  </a:lnTo>
                  <a:lnTo>
                    <a:pt x="1004" y="808"/>
                  </a:lnTo>
                  <a:lnTo>
                    <a:pt x="905" y="810"/>
                  </a:lnTo>
                  <a:lnTo>
                    <a:pt x="807" y="808"/>
                  </a:lnTo>
                  <a:lnTo>
                    <a:pt x="711" y="801"/>
                  </a:lnTo>
                  <a:lnTo>
                    <a:pt x="619" y="790"/>
                  </a:lnTo>
                  <a:lnTo>
                    <a:pt x="532" y="774"/>
                  </a:lnTo>
                  <a:lnTo>
                    <a:pt x="449" y="755"/>
                  </a:lnTo>
                  <a:lnTo>
                    <a:pt x="371" y="732"/>
                  </a:lnTo>
                  <a:lnTo>
                    <a:pt x="299" y="706"/>
                  </a:lnTo>
                  <a:lnTo>
                    <a:pt x="234" y="677"/>
                  </a:lnTo>
                  <a:lnTo>
                    <a:pt x="175" y="644"/>
                  </a:lnTo>
                  <a:lnTo>
                    <a:pt x="124" y="610"/>
                  </a:lnTo>
                  <a:lnTo>
                    <a:pt x="47" y="533"/>
                  </a:lnTo>
                  <a:lnTo>
                    <a:pt x="6" y="449"/>
                  </a:lnTo>
                  <a:lnTo>
                    <a:pt x="0" y="405"/>
                  </a:lnTo>
                  <a:lnTo>
                    <a:pt x="6" y="361"/>
                  </a:lnTo>
                  <a:lnTo>
                    <a:pt x="47" y="277"/>
                  </a:lnTo>
                  <a:lnTo>
                    <a:pt x="124" y="201"/>
                  </a:lnTo>
                  <a:lnTo>
                    <a:pt x="175" y="166"/>
                  </a:lnTo>
                  <a:lnTo>
                    <a:pt x="234" y="134"/>
                  </a:lnTo>
                  <a:lnTo>
                    <a:pt x="299" y="104"/>
                  </a:lnTo>
                  <a:lnTo>
                    <a:pt x="371" y="78"/>
                  </a:lnTo>
                  <a:lnTo>
                    <a:pt x="449" y="55"/>
                  </a:lnTo>
                  <a:lnTo>
                    <a:pt x="532" y="36"/>
                  </a:lnTo>
                  <a:lnTo>
                    <a:pt x="619" y="21"/>
                  </a:lnTo>
                  <a:lnTo>
                    <a:pt x="711" y="9"/>
                  </a:lnTo>
                  <a:lnTo>
                    <a:pt x="807" y="2"/>
                  </a:lnTo>
                  <a:lnTo>
                    <a:pt x="905" y="0"/>
                  </a:lnTo>
                  <a:close/>
                </a:path>
              </a:pathLst>
            </a:custGeom>
            <a:noFill/>
            <a:ln w="6346">
              <a:solidFill>
                <a:srgbClr val="2E3092"/>
              </a:solidFill>
              <a:prstDash val="solid"/>
              <a:round/>
              <a:headEnd/>
              <a:tailEnd/>
            </a:ln>
          </p:spPr>
          <p:txBody>
            <a:bodyPr vert="horz" wrap="square" lIns="91440" tIns="45720" rIns="91440" bIns="45720" numCol="1" anchor="t" anchorCtr="0" compatLnSpc="1">
              <a:prstTxWarp prst="textNoShape">
                <a:avLst/>
              </a:prstTxWarp>
            </a:bodyPr>
            <a:lstStyle/>
            <a:p>
              <a:endParaRPr lang="en-US" sz="1100"/>
            </a:p>
          </p:txBody>
        </p:sp>
        <p:pic>
          <p:nvPicPr>
            <p:cNvPr id="49159" name="Picture 7"/>
            <p:cNvPicPr>
              <a:picLocks noChangeAspect="1" noChangeArrowheads="1"/>
            </p:cNvPicPr>
            <p:nvPr/>
          </p:nvPicPr>
          <p:blipFill>
            <a:blip r:embed="rId7"/>
            <a:srcRect/>
            <a:stretch>
              <a:fillRect/>
            </a:stretch>
          </p:blipFill>
          <p:spPr bwMode="auto">
            <a:xfrm>
              <a:off x="3648" y="1170"/>
              <a:ext cx="2141" cy="1397"/>
            </a:xfrm>
            <a:prstGeom prst="rect">
              <a:avLst/>
            </a:prstGeom>
            <a:noFill/>
            <a:ln w="9525">
              <a:noFill/>
              <a:miter lim="800000"/>
              <a:headEnd/>
              <a:tailEnd/>
            </a:ln>
          </p:spPr>
        </p:pic>
        <p:pic>
          <p:nvPicPr>
            <p:cNvPr id="49160" name="Picture 8"/>
            <p:cNvPicPr>
              <a:picLocks noChangeAspect="1" noChangeArrowheads="1"/>
            </p:cNvPicPr>
            <p:nvPr/>
          </p:nvPicPr>
          <p:blipFill>
            <a:blip r:embed="rId8"/>
            <a:srcRect/>
            <a:stretch>
              <a:fillRect/>
            </a:stretch>
          </p:blipFill>
          <p:spPr bwMode="auto">
            <a:xfrm>
              <a:off x="3916" y="2768"/>
              <a:ext cx="1296" cy="101"/>
            </a:xfrm>
            <a:prstGeom prst="rect">
              <a:avLst/>
            </a:prstGeom>
            <a:noFill/>
            <a:ln w="9525">
              <a:noFill/>
              <a:miter lim="800000"/>
              <a:headEnd/>
              <a:tailEnd/>
            </a:ln>
          </p:spPr>
        </p:pic>
        <p:pic>
          <p:nvPicPr>
            <p:cNvPr id="49161" name="Picture 9"/>
            <p:cNvPicPr>
              <a:picLocks noChangeAspect="1" noChangeArrowheads="1"/>
            </p:cNvPicPr>
            <p:nvPr/>
          </p:nvPicPr>
          <p:blipFill>
            <a:blip r:embed="rId9"/>
            <a:srcRect/>
            <a:stretch>
              <a:fillRect/>
            </a:stretch>
          </p:blipFill>
          <p:spPr bwMode="auto">
            <a:xfrm>
              <a:off x="6513" y="684"/>
              <a:ext cx="1269" cy="487"/>
            </a:xfrm>
            <a:prstGeom prst="rect">
              <a:avLst/>
            </a:prstGeom>
            <a:noFill/>
            <a:ln w="9525">
              <a:noFill/>
              <a:miter lim="800000"/>
              <a:headEnd/>
              <a:tailEnd/>
            </a:ln>
          </p:spPr>
        </p:pic>
        <p:pic>
          <p:nvPicPr>
            <p:cNvPr id="49162" name="Picture 10"/>
            <p:cNvPicPr>
              <a:picLocks noChangeAspect="1" noChangeArrowheads="1"/>
            </p:cNvPicPr>
            <p:nvPr/>
          </p:nvPicPr>
          <p:blipFill>
            <a:blip r:embed="rId10"/>
            <a:srcRect/>
            <a:stretch>
              <a:fillRect/>
            </a:stretch>
          </p:blipFill>
          <p:spPr bwMode="auto">
            <a:xfrm>
              <a:off x="8088" y="684"/>
              <a:ext cx="1269" cy="487"/>
            </a:xfrm>
            <a:prstGeom prst="rect">
              <a:avLst/>
            </a:prstGeom>
            <a:noFill/>
            <a:ln w="9525">
              <a:noFill/>
              <a:miter lim="800000"/>
              <a:headEnd/>
              <a:tailEnd/>
            </a:ln>
          </p:spPr>
        </p:pic>
        <p:pic>
          <p:nvPicPr>
            <p:cNvPr id="49163" name="Picture 11"/>
            <p:cNvPicPr>
              <a:picLocks noChangeAspect="1" noChangeArrowheads="1"/>
            </p:cNvPicPr>
            <p:nvPr/>
          </p:nvPicPr>
          <p:blipFill>
            <a:blip r:embed="rId11"/>
            <a:srcRect/>
            <a:stretch>
              <a:fillRect/>
            </a:stretch>
          </p:blipFill>
          <p:spPr bwMode="auto">
            <a:xfrm>
              <a:off x="8322" y="2576"/>
              <a:ext cx="1034" cy="487"/>
            </a:xfrm>
            <a:prstGeom prst="rect">
              <a:avLst/>
            </a:prstGeom>
            <a:noFill/>
            <a:ln w="9525">
              <a:noFill/>
              <a:miter lim="800000"/>
              <a:headEnd/>
              <a:tailEnd/>
            </a:ln>
          </p:spPr>
        </p:pic>
        <p:pic>
          <p:nvPicPr>
            <p:cNvPr id="49164" name="Picture 12"/>
            <p:cNvPicPr>
              <a:picLocks noChangeAspect="1" noChangeArrowheads="1"/>
            </p:cNvPicPr>
            <p:nvPr/>
          </p:nvPicPr>
          <p:blipFill>
            <a:blip r:embed="rId12"/>
            <a:srcRect/>
            <a:stretch>
              <a:fillRect/>
            </a:stretch>
          </p:blipFill>
          <p:spPr bwMode="auto">
            <a:xfrm>
              <a:off x="6484" y="1170"/>
              <a:ext cx="2237" cy="1392"/>
            </a:xfrm>
            <a:prstGeom prst="rect">
              <a:avLst/>
            </a:prstGeom>
            <a:noFill/>
            <a:ln w="9525">
              <a:noFill/>
              <a:miter lim="800000"/>
              <a:headEnd/>
              <a:tailEnd/>
            </a:ln>
          </p:spPr>
        </p:pic>
        <p:sp>
          <p:nvSpPr>
            <p:cNvPr id="49165" name="Text Box 13"/>
            <p:cNvSpPr txBox="1">
              <a:spLocks noChangeArrowheads="1"/>
            </p:cNvSpPr>
            <p:nvPr/>
          </p:nvSpPr>
          <p:spPr bwMode="auto">
            <a:xfrm>
              <a:off x="2876" y="684"/>
              <a:ext cx="6480" cy="257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ts val="25"/>
                </a:spcBef>
                <a:spcAft>
                  <a:spcPts val="100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457200" marR="3967163" lvl="1" indent="0" algn="ctr"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smtClean="0">
                  <a:ln>
                    <a:noFill/>
                  </a:ln>
                  <a:solidFill>
                    <a:srgbClr val="1F1F1F"/>
                  </a:solidFill>
                  <a:effectLst/>
                  <a:latin typeface="Arial" pitchFamily="34" charset="0"/>
                  <a:ea typeface="Arial" pitchFamily="34" charset="0"/>
                  <a:cs typeface="Arial" pitchFamily="34" charset="0"/>
                </a:rPr>
                <a:t>State Level Taxes merged into</a:t>
              </a:r>
              <a:endParaRPr kumimoji="0" lang="en-US" sz="1100" b="0"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457200" marR="3963988" lvl="1" indent="0" algn="ctr" defTabSz="914400" rtl="0" eaLnBrk="1" fontAlgn="base" latinLnBrk="0" hangingPunct="1">
                <a:lnSpc>
                  <a:spcPct val="82000"/>
                </a:lnSpc>
                <a:spcBef>
                  <a:spcPct val="0"/>
                </a:spcBef>
                <a:spcAft>
                  <a:spcPts val="1000"/>
                </a:spcAft>
                <a:buClrTx/>
                <a:buSzTx/>
                <a:buFontTx/>
                <a:buNone/>
                <a:tabLst/>
              </a:pPr>
              <a:r>
                <a:rPr kumimoji="0" lang="en-US" sz="1100" b="0" i="0" u="none" strike="noStrike" cap="none" normalizeH="0" baseline="0" smtClean="0">
                  <a:ln>
                    <a:noFill/>
                  </a:ln>
                  <a:solidFill>
                    <a:srgbClr val="1F1F1F"/>
                  </a:solidFill>
                  <a:effectLst/>
                  <a:latin typeface="Arial" pitchFamily="34" charset="0"/>
                  <a:ea typeface="Arial" pitchFamily="34" charset="0"/>
                  <a:cs typeface="Arial" pitchFamily="34" charset="0"/>
                </a:rPr>
                <a:t>GST</a:t>
              </a:r>
              <a:endParaRPr kumimoji="0" lang="en-US" sz="1100" b="0" i="0" u="none" strike="noStrike" cap="none" normalizeH="0" baseline="0" smtClean="0">
                <a:ln>
                  <a:noFill/>
                </a:ln>
                <a:solidFill>
                  <a:schemeClr val="tx1"/>
                </a:solidFill>
                <a:effectLst/>
                <a:latin typeface="Arial" pitchFamily="34" charset="0"/>
                <a:cs typeface="Arial" pitchFamily="34" charset="0"/>
              </a:endParaRPr>
            </a:p>
          </p:txBody>
        </p:sp>
        <p:sp>
          <p:nvSpPr>
            <p:cNvPr id="49166" name="Text Box 14"/>
            <p:cNvSpPr txBox="1">
              <a:spLocks noChangeArrowheads="1"/>
            </p:cNvSpPr>
            <p:nvPr/>
          </p:nvSpPr>
          <p:spPr bwMode="auto">
            <a:xfrm>
              <a:off x="8322" y="2576"/>
              <a:ext cx="1034" cy="487"/>
            </a:xfrm>
            <a:prstGeom prst="rect">
              <a:avLst/>
            </a:prstGeom>
            <a:noFill/>
            <a:ln w="6346">
              <a:solidFill>
                <a:srgbClr val="2E3092"/>
              </a:solidFill>
              <a:miter lim="800000"/>
              <a:headEnd/>
              <a:tailEnd/>
            </a:ln>
          </p:spPr>
          <p:txBody>
            <a:bodyPr vert="horz" wrap="square" lIns="0" tIns="0" rIns="0" bIns="0" numCol="1" anchor="t" anchorCtr="0" compatLnSpc="1">
              <a:prstTxWarp prst="textNoShape">
                <a:avLst/>
              </a:prstTxWarp>
            </a:bodyPr>
            <a:lstStyle/>
            <a:p>
              <a:pPr marL="457200" marR="120650" lvl="1" indent="0" algn="ctr" defTabSz="914400" rtl="0" eaLnBrk="1" fontAlgn="base" latinLnBrk="0" hangingPunct="1">
                <a:lnSpc>
                  <a:spcPct val="100000"/>
                </a:lnSpc>
                <a:spcBef>
                  <a:spcPts val="13"/>
                </a:spcBef>
                <a:spcAft>
                  <a:spcPts val="1000"/>
                </a:spcAft>
                <a:buClrTx/>
                <a:buSzTx/>
                <a:buFontTx/>
                <a:buNone/>
                <a:tabLst/>
              </a:pPr>
              <a:r>
                <a:rPr kumimoji="0" lang="en-US" sz="1100" b="0" i="0" u="none" strike="noStrike" cap="none" normalizeH="0" baseline="0" dirty="0" err="1" smtClean="0">
                  <a:ln>
                    <a:noFill/>
                  </a:ln>
                  <a:solidFill>
                    <a:srgbClr val="1F1F1F"/>
                  </a:solidFill>
                  <a:effectLst/>
                  <a:latin typeface="Arial" pitchFamily="34" charset="0"/>
                  <a:ea typeface="Arial" pitchFamily="34" charset="0"/>
                  <a:cs typeface="Arial" pitchFamily="34" charset="0"/>
                </a:rPr>
                <a:t>Taxeson</a:t>
              </a:r>
              <a:r>
                <a:rPr kumimoji="0" lang="en-US" sz="1100" b="0" i="0" u="none" strike="noStrike" cap="none" normalizeH="0" baseline="0" dirty="0" smtClean="0">
                  <a:ln>
                    <a:noFill/>
                  </a:ln>
                  <a:solidFill>
                    <a:srgbClr val="1F1F1F"/>
                  </a:solidFill>
                  <a:effectLst/>
                  <a:latin typeface="Arial" pitchFamily="34" charset="0"/>
                  <a:ea typeface="Arial" pitchFamily="34" charset="0"/>
                  <a:cs typeface="Arial" pitchFamily="34" charset="0"/>
                </a:rPr>
                <a:t> Lottery</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49167" name="Text Box 15"/>
            <p:cNvSpPr txBox="1">
              <a:spLocks noChangeArrowheads="1"/>
            </p:cNvSpPr>
            <p:nvPr/>
          </p:nvSpPr>
          <p:spPr bwMode="auto">
            <a:xfrm>
              <a:off x="2876" y="2576"/>
              <a:ext cx="1035" cy="487"/>
            </a:xfrm>
            <a:prstGeom prst="rect">
              <a:avLst/>
            </a:prstGeom>
            <a:noFill/>
            <a:ln w="6346">
              <a:solidFill>
                <a:srgbClr val="2E3092"/>
              </a:solidFill>
              <a:miter lim="800000"/>
              <a:headEnd/>
              <a:tailEnd/>
            </a:ln>
          </p:spPr>
          <p:txBody>
            <a:bodyPr vert="horz" wrap="square" lIns="0" tIns="0" rIns="0" bIns="0" numCol="1" anchor="t" anchorCtr="0" compatLnSpc="1">
              <a:prstTxWarp prst="textNoShape">
                <a:avLst/>
              </a:prstTxWarp>
            </a:bodyPr>
            <a:lstStyle/>
            <a:p>
              <a:pPr marL="457200" marR="376238" lvl="1" indent="0" algn="l" defTabSz="914400" rtl="0" eaLnBrk="1" fontAlgn="base" latinLnBrk="0" hangingPunct="1">
                <a:lnSpc>
                  <a:spcPct val="100000"/>
                </a:lnSpc>
                <a:spcBef>
                  <a:spcPts val="38"/>
                </a:spcBef>
                <a:spcAft>
                  <a:spcPts val="1000"/>
                </a:spcAft>
                <a:buClrTx/>
                <a:buSzTx/>
                <a:buFontTx/>
                <a:buNone/>
                <a:tabLst/>
              </a:pPr>
              <a:r>
                <a:rPr kumimoji="0" lang="en-US" sz="1100" b="0" i="0" u="none" strike="noStrike" cap="none" normalizeH="0" baseline="0" dirty="0" err="1" smtClean="0">
                  <a:ln>
                    <a:noFill/>
                  </a:ln>
                  <a:solidFill>
                    <a:srgbClr val="1F1F1F"/>
                  </a:solidFill>
                  <a:effectLst/>
                  <a:latin typeface="Arial" pitchFamily="34" charset="0"/>
                  <a:ea typeface="Arial" pitchFamily="34" charset="0"/>
                  <a:cs typeface="Arial" pitchFamily="34" charset="0"/>
                </a:rPr>
                <a:t>Luxuy</a:t>
              </a:r>
              <a:r>
                <a:rPr kumimoji="0" lang="en-US" sz="1100" b="0" i="0" u="none" strike="noStrike" cap="none" normalizeH="0" baseline="0" dirty="0" smtClean="0">
                  <a:ln>
                    <a:noFill/>
                  </a:ln>
                  <a:solidFill>
                    <a:srgbClr val="1F1F1F"/>
                  </a:solidFill>
                  <a:effectLst/>
                  <a:latin typeface="Arial" pitchFamily="34" charset="0"/>
                  <a:ea typeface="Arial" pitchFamily="34" charset="0"/>
                  <a:cs typeface="Arial" pitchFamily="34" charset="0"/>
                </a:rPr>
                <a:t> Tax</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sp>
          <p:nvSpPr>
            <p:cNvPr id="49168" name="Text Box 16"/>
            <p:cNvSpPr txBox="1">
              <a:spLocks noChangeArrowheads="1"/>
            </p:cNvSpPr>
            <p:nvPr/>
          </p:nvSpPr>
          <p:spPr bwMode="auto">
            <a:xfrm>
              <a:off x="8088" y="684"/>
              <a:ext cx="1269" cy="487"/>
            </a:xfrm>
            <a:prstGeom prst="rect">
              <a:avLst/>
            </a:prstGeom>
            <a:noFill/>
            <a:ln w="6346">
              <a:solidFill>
                <a:srgbClr val="2E3092"/>
              </a:solidFill>
              <a:miter lim="800000"/>
              <a:headEnd/>
              <a:tailEnd/>
            </a:ln>
          </p:spPr>
          <p:txBody>
            <a:bodyPr vert="horz" wrap="square" lIns="0" tIns="0" rIns="0" bIns="0" numCol="1" anchor="t" anchorCtr="0" compatLnSpc="1">
              <a:prstTxWarp prst="textNoShape">
                <a:avLst/>
              </a:prstTxWarp>
            </a:bodyPr>
            <a:lstStyle/>
            <a:p>
              <a:pPr marL="457200" marR="53975" lvl="1" indent="0" algn="ctr" defTabSz="914400" rtl="0" eaLnBrk="1" fontAlgn="base" latinLnBrk="0" hangingPunct="1">
                <a:lnSpc>
                  <a:spcPct val="100000"/>
                </a:lnSpc>
                <a:spcBef>
                  <a:spcPts val="650"/>
                </a:spcBef>
                <a:spcAft>
                  <a:spcPts val="1000"/>
                </a:spcAft>
                <a:buClrTx/>
                <a:buSzTx/>
                <a:buFontTx/>
                <a:buNone/>
                <a:tabLst/>
              </a:pPr>
              <a:r>
                <a:rPr kumimoji="0" lang="en-US" sz="1100" b="0" i="0" u="none" strike="noStrike" cap="none" normalizeH="0" baseline="0" smtClean="0">
                  <a:ln>
                    <a:noFill/>
                  </a:ln>
                  <a:solidFill>
                    <a:srgbClr val="1F1F1F"/>
                  </a:solidFill>
                  <a:effectLst/>
                  <a:latin typeface="Arial" pitchFamily="34" charset="0"/>
                  <a:ea typeface="Arial" pitchFamily="34" charset="0"/>
                  <a:cs typeface="Arial" pitchFamily="34" charset="0"/>
                </a:rPr>
                <a:t>VAT</a:t>
              </a:r>
              <a:endParaRPr kumimoji="0" lang="en-US" sz="1100" b="0" i="0" u="none" strike="noStrike" cap="none" normalizeH="0" baseline="0" smtClean="0">
                <a:ln>
                  <a:noFill/>
                </a:ln>
                <a:solidFill>
                  <a:schemeClr val="tx1"/>
                </a:solidFill>
                <a:effectLst/>
                <a:latin typeface="Arial" pitchFamily="34" charset="0"/>
                <a:cs typeface="Arial" pitchFamily="34" charset="0"/>
              </a:endParaRPr>
            </a:p>
          </p:txBody>
        </p:sp>
        <p:sp>
          <p:nvSpPr>
            <p:cNvPr id="49169" name="Text Box 17"/>
            <p:cNvSpPr txBox="1">
              <a:spLocks noChangeArrowheads="1"/>
            </p:cNvSpPr>
            <p:nvPr/>
          </p:nvSpPr>
          <p:spPr bwMode="auto">
            <a:xfrm>
              <a:off x="6513" y="684"/>
              <a:ext cx="1269" cy="487"/>
            </a:xfrm>
            <a:prstGeom prst="rect">
              <a:avLst/>
            </a:prstGeom>
            <a:noFill/>
            <a:ln w="6346">
              <a:solidFill>
                <a:srgbClr val="2E3092"/>
              </a:solidFill>
              <a:miter lim="800000"/>
              <a:headEnd/>
              <a:tailEnd/>
            </a:ln>
          </p:spPr>
          <p:txBody>
            <a:bodyPr vert="horz" wrap="square" lIns="0" tIns="0" rIns="0" bIns="0" numCol="1" anchor="t" anchorCtr="0" compatLnSpc="1">
              <a:prstTxWarp prst="textNoShape">
                <a:avLst/>
              </a:prstTxWarp>
            </a:bodyPr>
            <a:lstStyle/>
            <a:p>
              <a:pPr marL="457200" marR="107950" lvl="1" indent="0" algn="ctr" defTabSz="914400" rtl="0" eaLnBrk="1" fontAlgn="base" latinLnBrk="0" hangingPunct="1">
                <a:lnSpc>
                  <a:spcPct val="92000"/>
                </a:lnSpc>
                <a:spcBef>
                  <a:spcPct val="0"/>
                </a:spcBef>
                <a:spcAft>
                  <a:spcPts val="1000"/>
                </a:spcAft>
                <a:buClrTx/>
                <a:buSzTx/>
                <a:buFontTx/>
                <a:buNone/>
                <a:tabLst/>
              </a:pPr>
              <a:r>
                <a:rPr kumimoji="0" lang="en-US" sz="1100" b="0" i="0" u="none" strike="noStrike" cap="none" normalizeH="0" baseline="0" smtClean="0">
                  <a:ln>
                    <a:noFill/>
                  </a:ln>
                  <a:solidFill>
                    <a:srgbClr val="1F1F1F"/>
                  </a:solidFill>
                  <a:effectLst/>
                  <a:latin typeface="Arial" pitchFamily="34" charset="0"/>
                  <a:ea typeface="Arial" pitchFamily="34" charset="0"/>
                  <a:cs typeface="Arial" pitchFamily="34" charset="0"/>
                </a:rPr>
                <a:t>Entertainment</a:t>
              </a:r>
              <a:endParaRPr kumimoji="0" lang="en-US" sz="1100" b="0" i="0"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457200" marR="61913" lvl="1" indent="0" algn="ctr" defTabSz="914400" rtl="0" eaLnBrk="1" fontAlgn="base" latinLnBrk="0" hangingPunct="1">
                <a:lnSpc>
                  <a:spcPct val="87000"/>
                </a:lnSpc>
                <a:spcBef>
                  <a:spcPct val="0"/>
                </a:spcBef>
                <a:spcAft>
                  <a:spcPts val="1000"/>
                </a:spcAft>
                <a:buClrTx/>
                <a:buSzTx/>
                <a:buFontTx/>
                <a:buNone/>
                <a:tabLst/>
              </a:pPr>
              <a:r>
                <a:rPr kumimoji="0" lang="en-US" sz="1100" b="0" i="0" u="none" strike="noStrike" cap="none" normalizeH="0" baseline="0" smtClean="0">
                  <a:ln>
                    <a:noFill/>
                  </a:ln>
                  <a:solidFill>
                    <a:srgbClr val="1F1F1F"/>
                  </a:solidFill>
                  <a:effectLst/>
                  <a:latin typeface="Arial" pitchFamily="34" charset="0"/>
                  <a:ea typeface="Arial" pitchFamily="34" charset="0"/>
                  <a:cs typeface="Arial" pitchFamily="34" charset="0"/>
                </a:rPr>
                <a:t>Tax</a:t>
              </a:r>
              <a:endParaRPr kumimoji="0" lang="en-US" sz="1100" b="0" i="0" u="none" strike="noStrike" cap="none" normalizeH="0" baseline="0" smtClean="0">
                <a:ln>
                  <a:noFill/>
                </a:ln>
                <a:solidFill>
                  <a:schemeClr val="tx1"/>
                </a:solidFill>
                <a:effectLst/>
                <a:latin typeface="Arial" pitchFamily="34" charset="0"/>
                <a:cs typeface="Arial" pitchFamily="34" charset="0"/>
              </a:endParaRPr>
            </a:p>
          </p:txBody>
        </p:sp>
        <p:sp>
          <p:nvSpPr>
            <p:cNvPr id="49170" name="Text Box 18"/>
            <p:cNvSpPr txBox="1">
              <a:spLocks noChangeArrowheads="1"/>
            </p:cNvSpPr>
            <p:nvPr/>
          </p:nvSpPr>
          <p:spPr bwMode="auto">
            <a:xfrm>
              <a:off x="4813" y="684"/>
              <a:ext cx="1269" cy="487"/>
            </a:xfrm>
            <a:prstGeom prst="rect">
              <a:avLst/>
            </a:prstGeom>
            <a:noFill/>
            <a:ln w="6346">
              <a:solidFill>
                <a:srgbClr val="2E3092"/>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50"/>
                </a:spcBef>
                <a:spcAft>
                  <a:spcPts val="1000"/>
                </a:spcAft>
                <a:buClrTx/>
                <a:buSzTx/>
                <a:buFontTx/>
                <a:buNone/>
                <a:tabLst/>
              </a:pPr>
              <a:r>
                <a:rPr kumimoji="0" lang="en-US" sz="1100" b="0" i="0" u="none" strike="noStrike" cap="none" normalizeH="0" baseline="0" smtClean="0">
                  <a:ln>
                    <a:noFill/>
                  </a:ln>
                  <a:solidFill>
                    <a:srgbClr val="1F1F1F"/>
                  </a:solidFill>
                  <a:effectLst/>
                  <a:latin typeface="Arial Narrow" pitchFamily="34" charset="0"/>
                  <a:ea typeface="Arial" pitchFamily="34" charset="0"/>
                  <a:cs typeface="Arial" pitchFamily="34" charset="0"/>
                </a:rPr>
                <a:t>Purchase Tax</a:t>
              </a:r>
              <a:endParaRPr kumimoji="0" lang="en-US" sz="1100" b="0" i="0" u="none" strike="noStrike" cap="none" normalizeH="0" baseline="0" smtClean="0">
                <a:ln>
                  <a:noFill/>
                </a:ln>
                <a:solidFill>
                  <a:schemeClr val="tx1"/>
                </a:solidFill>
                <a:effectLst/>
                <a:latin typeface="Arial" pitchFamily="34" charset="0"/>
                <a:cs typeface="Arial" pitchFamily="34" charset="0"/>
              </a:endParaRPr>
            </a:p>
          </p:txBody>
        </p:sp>
        <p:sp>
          <p:nvSpPr>
            <p:cNvPr id="49171" name="Text Box 19"/>
            <p:cNvSpPr txBox="1">
              <a:spLocks noChangeArrowheads="1"/>
            </p:cNvSpPr>
            <p:nvPr/>
          </p:nvSpPr>
          <p:spPr bwMode="auto">
            <a:xfrm>
              <a:off x="2876" y="684"/>
              <a:ext cx="1549" cy="487"/>
            </a:xfrm>
            <a:prstGeom prst="rect">
              <a:avLst/>
            </a:prstGeom>
            <a:noFill/>
            <a:ln w="6346">
              <a:solidFill>
                <a:srgbClr val="2E3092"/>
              </a:solidFill>
              <a:miter lim="800000"/>
              <a:headEnd/>
              <a:tailEnd/>
            </a:ln>
          </p:spPr>
          <p:txBody>
            <a:bodyPr vert="horz" wrap="square" lIns="0" tIns="0" rIns="0" bIns="0" numCol="1" anchor="t" anchorCtr="0" compatLnSpc="1">
              <a:prstTxWarp prst="textNoShape">
                <a:avLst/>
              </a:prstTxWarp>
            </a:bodyPr>
            <a:lstStyle/>
            <a:p>
              <a:pPr marL="457200" marR="152400" lvl="1" indent="0" algn="ctr" defTabSz="914400" rtl="0" eaLnBrk="1" fontAlgn="base" latinLnBrk="0" hangingPunct="1">
                <a:lnSpc>
                  <a:spcPct val="92000"/>
                </a:lnSpc>
                <a:spcBef>
                  <a:spcPct val="0"/>
                </a:spcBef>
                <a:spcAft>
                  <a:spcPts val="1000"/>
                </a:spcAft>
                <a:buClrTx/>
                <a:buSzTx/>
                <a:buFontTx/>
                <a:buNone/>
                <a:tabLst/>
              </a:pPr>
              <a:r>
                <a:rPr kumimoji="0" lang="en-US" sz="1100" b="0" i="0" u="none" strike="noStrike" cap="none" normalizeH="0" baseline="0" dirty="0" err="1" smtClean="0">
                  <a:ln>
                    <a:noFill/>
                  </a:ln>
                  <a:solidFill>
                    <a:srgbClr val="1F1F1F"/>
                  </a:solidFill>
                  <a:effectLst/>
                  <a:latin typeface="Arial Narrow" pitchFamily="34" charset="0"/>
                  <a:ea typeface="Arial" pitchFamily="34" charset="0"/>
                  <a:cs typeface="Arial" pitchFamily="34" charset="0"/>
                </a:rPr>
                <a:t>Octroi</a:t>
              </a:r>
              <a:r>
                <a:rPr kumimoji="0" lang="en-US" sz="1100" b="0" i="0" u="none" strike="noStrike" cap="none" normalizeH="0" baseline="0" dirty="0" smtClean="0">
                  <a:ln>
                    <a:noFill/>
                  </a:ln>
                  <a:solidFill>
                    <a:srgbClr val="1F1F1F"/>
                  </a:solidFill>
                  <a:effectLst/>
                  <a:latin typeface="Arial Narrow" pitchFamily="34" charset="0"/>
                  <a:ea typeface="Arial" pitchFamily="34" charset="0"/>
                  <a:cs typeface="Arial" pitchFamily="34" charset="0"/>
                </a:rPr>
                <a:t> and Entry</a:t>
              </a:r>
              <a:endParaRPr kumimoji="0" lang="en-US" sz="1100" b="0" i="0" u="none" strike="noStrike" cap="none" normalizeH="0" baseline="0" dirty="0" smtClean="0">
                <a:ln>
                  <a:noFill/>
                </a:ln>
                <a:solidFill>
                  <a:schemeClr val="tx1"/>
                </a:solidFill>
                <a:effectLst/>
                <a:latin typeface="Arial Narrow" pitchFamily="34" charset="0"/>
                <a:ea typeface="Arial" pitchFamily="34" charset="0"/>
                <a:cs typeface="Arial" pitchFamily="34" charset="0"/>
              </a:endParaRPr>
            </a:p>
            <a:p>
              <a:pPr marL="457200" marR="152400" lvl="1" indent="0" algn="ctr" defTabSz="914400" rtl="0" eaLnBrk="1" fontAlgn="base" latinLnBrk="0" hangingPunct="1">
                <a:lnSpc>
                  <a:spcPct val="86000"/>
                </a:lnSpc>
                <a:spcBef>
                  <a:spcPct val="0"/>
                </a:spcBef>
                <a:spcAft>
                  <a:spcPts val="1000"/>
                </a:spcAft>
                <a:buClrTx/>
                <a:buSzTx/>
                <a:buFontTx/>
                <a:buNone/>
                <a:tabLst/>
              </a:pPr>
              <a:r>
                <a:rPr kumimoji="0" lang="en-US" sz="1100" b="0" i="0" u="none" strike="noStrike" cap="none" normalizeH="0" baseline="0" dirty="0" smtClean="0">
                  <a:ln>
                    <a:noFill/>
                  </a:ln>
                  <a:solidFill>
                    <a:srgbClr val="1F1F1F"/>
                  </a:solidFill>
                  <a:effectLst/>
                  <a:latin typeface="Arial Narrow" pitchFamily="34" charset="0"/>
                  <a:ea typeface="Arial" pitchFamily="34" charset="0"/>
                  <a:cs typeface="Arial" pitchFamily="34" charset="0"/>
                </a:rPr>
                <a:t>Tax</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973525" y="3614011"/>
            <a:ext cx="1170475" cy="1170475"/>
          </a:xfrm>
          <a:prstGeom prst="rect">
            <a:avLst/>
          </a:prstGeom>
          <a:noFill/>
          <a:ln>
            <a:noFill/>
          </a:ln>
        </p:spPr>
      </p:pic>
      <p:sp>
        <p:nvSpPr>
          <p:cNvPr id="48134" name="Rectangle 6"/>
          <p:cNvSpPr>
            <a:spLocks noChangeArrowheads="1"/>
          </p:cNvSpPr>
          <p:nvPr/>
        </p:nvSpPr>
        <p:spPr bwMode="auto">
          <a:xfrm>
            <a:off x="1073020" y="1810138"/>
            <a:ext cx="807098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buFontTx/>
              <a:buNone/>
              <a:tabLst>
                <a:tab pos="4187825" algn="l"/>
              </a:tabLst>
            </a:pPr>
            <a:r>
              <a:rPr kumimoji="0" lang="en-US"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State level taxes that have merged into GST are as under :</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tab pos="4187825" algn="l"/>
              </a:tabLst>
            </a:pPr>
            <a:r>
              <a:rPr kumimoji="0" lang="en-US" b="1" i="0" u="none" strike="noStrike" cap="none" normalizeH="0" baseline="0" dirty="0" smtClean="0">
                <a:ln>
                  <a:noFill/>
                </a:ln>
                <a:solidFill>
                  <a:srgbClr val="2D3695"/>
                </a:solidFill>
                <a:effectLst/>
                <a:latin typeface="Arial" pitchFamily="34" charset="0"/>
                <a:ea typeface="Times New Roman" pitchFamily="18" charset="0"/>
                <a:cs typeface="Arial" pitchFamily="34" charset="0"/>
              </a:rPr>
              <a:t>GST Rate Structure </a:t>
            </a:r>
            <a:r>
              <a:rPr kumimoji="0" lang="en-US" b="0" i="0" u="none" strike="noStrike" cap="none" normalizeH="0" baseline="0" dirty="0" smtClean="0">
                <a:ln>
                  <a:noFill/>
                </a:ln>
                <a:solidFill>
                  <a:srgbClr val="2D3695"/>
                </a:solidFill>
                <a:effectLst/>
                <a:latin typeface="Arial" pitchFamily="34" charset="0"/>
                <a:ea typeface="Times New Roman" pitchFamily="18" charset="0"/>
                <a:cs typeface="Arial" pitchFamily="34" charset="0"/>
              </a:rPr>
              <a:t>: </a:t>
            </a:r>
            <a:r>
              <a:rPr kumimoji="0" lang="en-US"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Goods and Services are divided into five slabs for collection of GST :</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tab pos="4187825" algn="l"/>
              </a:tabLst>
            </a:pPr>
            <a:r>
              <a:rPr kumimoji="0" lang="en-US"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Essential Items including food	0%</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tab pos="4187825" algn="l"/>
              </a:tabLst>
            </a:pPr>
            <a:r>
              <a:rPr kumimoji="0" lang="en-US"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Common Use Items	5%</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tab pos="4187825" algn="l"/>
              </a:tabLst>
            </a:pPr>
            <a:r>
              <a:rPr kumimoji="0" lang="en-US"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Standard Rate	12%</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tab pos="4187825" algn="l"/>
              </a:tabLst>
            </a:pPr>
            <a:r>
              <a:rPr kumimoji="0" lang="en-US"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Maximum Goods and all services Standard Rate	18% Luxury items and tobacco	28%</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tab pos="4187825" algn="l"/>
              </a:tabLst>
            </a:pPr>
            <a:r>
              <a:rPr kumimoji="0" lang="en-US"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GST is paid on purchase of goods and services and it is collected from customers on sale of goods and services. GST Paid (termed as Input GST) is set off against GST Collected (termed as Output GST).</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tab pos="4187825" algn="l"/>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48137" name="Rectangle 9"/>
          <p:cNvSpPr>
            <a:spLocks noChangeArrowheads="1"/>
          </p:cNvSpPr>
          <p:nvPr/>
        </p:nvSpPr>
        <p:spPr bwMode="auto">
          <a:xfrm>
            <a:off x="755650" y="484188"/>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8138" name="Rectangle 10"/>
          <p:cNvSpPr>
            <a:spLocks noChangeArrowheads="1"/>
          </p:cNvSpPr>
          <p:nvPr/>
        </p:nvSpPr>
        <p:spPr bwMode="auto">
          <a:xfrm>
            <a:off x="1474237" y="438469"/>
            <a:ext cx="6811348"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As such, GST Paid on Purchase (Input GST) is not a Cost for the purchaser but is an </a:t>
            </a:r>
            <a:r>
              <a:rPr kumimoji="0" lang="en-US" b="1"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Asset </a:t>
            </a:r>
            <a:r>
              <a:rPr kumimoji="0" lang="en-US"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since it can be set off against GST Collected on Sales </a:t>
            </a:r>
            <a:r>
              <a:rPr kumimoji="0" lang="en-US" b="0" i="1"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(i.e., </a:t>
            </a:r>
            <a:r>
              <a:rPr kumimoji="0" lang="en-US"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Output GST). Similarly, GST Collected on Sales (Output GST) is not an income of the seller but is a liability.</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grpSp>
        <p:nvGrpSpPr>
          <p:cNvPr id="4" name="Group 3"/>
          <p:cNvGrpSpPr>
            <a:grpSpLocks/>
          </p:cNvGrpSpPr>
          <p:nvPr/>
        </p:nvGrpSpPr>
        <p:grpSpPr bwMode="auto">
          <a:xfrm>
            <a:off x="1334098" y="391886"/>
            <a:ext cx="6494411" cy="3592105"/>
            <a:chOff x="2101" y="1122"/>
            <a:chExt cx="10226" cy="4432"/>
          </a:xfrm>
        </p:grpSpPr>
        <p:sp>
          <p:nvSpPr>
            <p:cNvPr id="5" name="Text Box 5"/>
            <p:cNvSpPr txBox="1">
              <a:spLocks noChangeArrowheads="1"/>
            </p:cNvSpPr>
            <p:nvPr/>
          </p:nvSpPr>
          <p:spPr bwMode="auto">
            <a:xfrm>
              <a:off x="2101" y="1542"/>
              <a:ext cx="10226" cy="4012"/>
            </a:xfrm>
            <a:prstGeom prst="rect">
              <a:avLst/>
            </a:prstGeom>
            <a:noFill/>
            <a:ln w="7021">
              <a:solidFill>
                <a:srgbClr val="2D3695"/>
              </a:solidFill>
              <a:miter lim="800000"/>
              <a:headEnd/>
              <a:tailEnd/>
            </a:ln>
          </p:spPr>
          <p:txBody>
            <a:bodyPr vert="horz" wrap="square" lIns="0" tIns="0" rIns="0" bIns="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Char char="•"/>
                <a:tabLst>
                  <a:tab pos="631825" algn="l"/>
                </a:tabLst>
              </a:pP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Usually, GST Paid on purchase of goods and services </a:t>
              </a:r>
              <a:r>
                <a:rPr kumimoji="0" lang="en-US" sz="1200" b="0" i="1"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(i.e., </a:t>
              </a: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Input GST) is not a </a:t>
              </a:r>
              <a:r>
                <a:rPr kumimoji="0" lang="en-US" sz="1200" b="1"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Cost </a:t>
              </a: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for the purchaser but is an </a:t>
              </a:r>
              <a:r>
                <a:rPr kumimoji="0" lang="en-US" sz="1200" b="1"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Asset </a:t>
              </a: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because it can be set off against GST Collected </a:t>
              </a:r>
              <a:r>
                <a:rPr kumimoji="0" lang="en-US" sz="1200" b="0" i="1"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(i.e., </a:t>
              </a: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Output GST)</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1825" algn="l"/>
                </a:tabLst>
              </a:pP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However, in certain cases GST Paid cannot be set off against GST collected. In such cases, GST Paid on purchase of goods and services is a Cost for the purchaser. Following are the cases where GST Paid on purchase of goods and services cannot be set off against GST collected :</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1F1F1F"/>
                </a:buClr>
                <a:buSzPct val="100000"/>
                <a:buFontTx/>
                <a:buAutoNum type="arabicParenBoth"/>
                <a:tabLst>
                  <a:tab pos="631825" algn="l"/>
                </a:tabLst>
              </a:pP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Food and Beverages Expenses (Restaurant Bills);</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1F1F1F"/>
                </a:buClr>
                <a:buSzPct val="100000"/>
                <a:buFontTx/>
                <a:buAutoNum type="arabicParenBoth"/>
                <a:tabLst>
                  <a:tab pos="631825" algn="l"/>
                </a:tabLst>
              </a:pP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Payment for health insurance;</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1F1F1F"/>
                </a:buClr>
                <a:buSzPct val="100000"/>
                <a:buFontTx/>
                <a:buAutoNum type="arabicParenBoth"/>
                <a:tabLst>
                  <a:tab pos="631825" algn="l"/>
                </a:tabLst>
              </a:pP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Payment of Membership Fee of a Club, health and Fitness Centre;</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1F1F1F"/>
                </a:buClr>
                <a:buSzPct val="100000"/>
                <a:buFontTx/>
                <a:buAutoNum type="arabicParenBoth"/>
                <a:tabLst>
                  <a:tab pos="631825" algn="l"/>
                </a:tabLst>
              </a:pP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Repairs and Maintenance of Building;</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1F1F1F"/>
                </a:buClr>
                <a:buSzPct val="100000"/>
                <a:buFontTx/>
                <a:buAutoNum type="arabicParenBoth"/>
                <a:tabLst>
                  <a:tab pos="631825" algn="l"/>
                </a:tabLst>
              </a:pP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Purchase of Vehicles;</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1F1F1F"/>
                </a:buClr>
                <a:buSzPct val="100000"/>
                <a:buFontTx/>
                <a:buAutoNum type="arabicParenBoth"/>
                <a:tabLst>
                  <a:tab pos="631825" algn="l"/>
                </a:tabLst>
              </a:pP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Free gift to Staff;</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1F1F1F"/>
                </a:buClr>
                <a:buSzPct val="100000"/>
                <a:buFontTx/>
                <a:buAutoNum type="arabicParenBoth"/>
                <a:tabLst>
                  <a:tab pos="631825" algn="l"/>
                </a:tabLst>
              </a:pP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Payment for goods and services for personal use.</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31825" algn="l"/>
                </a:tabLst>
              </a:pP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GST </a:t>
              </a:r>
              <a:r>
                <a:rPr kumimoji="0" lang="en-US" sz="1200" b="1"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Paid </a:t>
              </a:r>
              <a:r>
                <a:rPr kumimoji="0" lang="en-US" sz="1200" b="1" i="1"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(i.e., </a:t>
              </a:r>
              <a:r>
                <a:rPr kumimoji="0" lang="en-US" sz="1200" b="1"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Input </a:t>
              </a: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GST) </a:t>
              </a:r>
              <a:r>
                <a:rPr kumimoji="0" lang="en-US" sz="1200" b="1"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is Reversed in the following cases </a:t>
              </a: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1F1F1F"/>
                </a:buClr>
                <a:buSzPct val="100000"/>
                <a:buFontTx/>
                <a:buAutoNum type="arabicParenBoth"/>
                <a:tabLst>
                  <a:tab pos="631825" algn="l"/>
                </a:tabLst>
              </a:pPr>
              <a:r>
                <a:rPr kumimoji="0" lang="en-US" sz="1200" b="0" i="0" u="none" strike="noStrike" cap="none" normalizeH="0" baseline="0" dirty="0" smtClean="0">
                  <a:ln>
                    <a:noFill/>
                  </a:ln>
                  <a:solidFill>
                    <a:srgbClr val="1F1F1F"/>
                  </a:solidFill>
                  <a:effectLst/>
                  <a:latin typeface="Arial" pitchFamily="34" charset="0"/>
                  <a:ea typeface="Times New Roman" pitchFamily="18" charset="0"/>
                  <a:cs typeface="Arial" pitchFamily="34" charset="0"/>
                </a:rPr>
                <a:t>Goods lost or stolen;</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 Box 4"/>
            <p:cNvSpPr txBox="1">
              <a:spLocks noChangeArrowheads="1"/>
            </p:cNvSpPr>
            <p:nvPr/>
          </p:nvSpPr>
          <p:spPr bwMode="auto">
            <a:xfrm>
              <a:off x="2520" y="1122"/>
              <a:ext cx="7193" cy="302"/>
            </a:xfrm>
            <a:prstGeom prst="rect">
              <a:avLst/>
            </a:prstGeom>
            <a:solidFill>
              <a:srgbClr val="5B91CC"/>
            </a:solidFill>
            <a:ln w="7021">
              <a:solidFill>
                <a:srgbClr val="2D3695"/>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1F1F1F"/>
                  </a:solidFill>
                  <a:effectLst/>
                  <a:latin typeface="Arial" pitchFamily="34" charset="0"/>
                  <a:ea typeface="Times New Roman" pitchFamily="18" charset="0"/>
                  <a:cs typeface="Arial" pitchFamily="34" charset="0"/>
                </a:rPr>
                <a:t>IMPORTANT NOTES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391718" y="4581331"/>
            <a:ext cx="1170475" cy="375557"/>
          </a:xfrm>
          <a:prstGeom prst="rect">
            <a:avLst/>
          </a:prstGeom>
          <a:noFill/>
          <a:ln>
            <a:noFill/>
          </a:ln>
        </p:spPr>
      </p:pic>
      <p:graphicFrame>
        <p:nvGraphicFramePr>
          <p:cNvPr id="4" name="Table 3"/>
          <p:cNvGraphicFramePr>
            <a:graphicFrameLocks noGrp="1"/>
          </p:cNvGraphicFramePr>
          <p:nvPr/>
        </p:nvGraphicFramePr>
        <p:xfrm>
          <a:off x="1523999" y="2584578"/>
          <a:ext cx="7116147" cy="1726164"/>
        </p:xfrm>
        <a:graphic>
          <a:graphicData uri="http://schemas.openxmlformats.org/drawingml/2006/table">
            <a:tbl>
              <a:tblPr/>
              <a:tblGrid>
                <a:gridCol w="517890"/>
                <a:gridCol w="1854159"/>
                <a:gridCol w="2372049"/>
                <a:gridCol w="2372049"/>
              </a:tblGrid>
              <a:tr h="287694">
                <a:tc gridSpan="2">
                  <a:txBody>
                    <a:bodyPr/>
                    <a:lstStyle/>
                    <a:p>
                      <a:pPr marL="490220">
                        <a:lnSpc>
                          <a:spcPts val="1280"/>
                        </a:lnSpc>
                        <a:spcAft>
                          <a:spcPts val="0"/>
                        </a:spcAft>
                      </a:pPr>
                      <a:r>
                        <a:rPr lang="en-US" sz="1600" b="1" dirty="0">
                          <a:latin typeface="Calibri"/>
                          <a:ea typeface="Arial"/>
                          <a:cs typeface="Calibri"/>
                        </a:rPr>
                        <a:t>Type of Account</a:t>
                      </a:r>
                      <a:endParaRPr lang="en-US" sz="16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R="732155" algn="r">
                        <a:lnSpc>
                          <a:spcPts val="1280"/>
                        </a:lnSpc>
                        <a:spcAft>
                          <a:spcPts val="0"/>
                        </a:spcAft>
                      </a:pPr>
                      <a:r>
                        <a:rPr lang="en-US" sz="1600" b="1">
                          <a:latin typeface="Calibri"/>
                          <a:ea typeface="Arial"/>
                          <a:cs typeface="Calibri"/>
                        </a:rPr>
                        <a:t>If Debited</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0" marR="691515" algn="ctr">
                        <a:lnSpc>
                          <a:spcPts val="1280"/>
                        </a:lnSpc>
                        <a:spcAft>
                          <a:spcPts val="0"/>
                        </a:spcAft>
                      </a:pPr>
                      <a:r>
                        <a:rPr lang="en-US" sz="1600" b="1">
                          <a:latin typeface="Calibri"/>
                          <a:ea typeface="Arial"/>
                          <a:cs typeface="Calibri"/>
                        </a:rPr>
                        <a:t>If Credited</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694">
                <a:tc>
                  <a:txBody>
                    <a:bodyPr/>
                    <a:lstStyle/>
                    <a:p>
                      <a:pPr marR="45720" algn="r">
                        <a:lnSpc>
                          <a:spcPts val="1275"/>
                        </a:lnSpc>
                        <a:spcAft>
                          <a:spcPts val="0"/>
                        </a:spcAft>
                      </a:pPr>
                      <a:r>
                        <a:rPr lang="en-US" sz="1600">
                          <a:latin typeface="Calibri"/>
                          <a:ea typeface="Arial"/>
                          <a:cs typeface="Calibri"/>
                        </a:rPr>
                        <a:t>1.</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53340">
                        <a:lnSpc>
                          <a:spcPts val="1275"/>
                        </a:lnSpc>
                        <a:spcAft>
                          <a:spcPts val="0"/>
                        </a:spcAft>
                      </a:pPr>
                      <a:r>
                        <a:rPr lang="en-US" sz="1600">
                          <a:latin typeface="Calibri"/>
                          <a:ea typeface="Arial"/>
                          <a:cs typeface="Calibri"/>
                        </a:rPr>
                        <a:t>Assets</a:t>
                      </a:r>
                      <a:endParaRPr lang="en-US" sz="1600">
                        <a:latin typeface="Arial"/>
                        <a:ea typeface="Arial"/>
                      </a:endParaRPr>
                    </a:p>
                  </a:txBody>
                  <a:tcPr marL="0" marR="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R="786130" algn="r">
                        <a:lnSpc>
                          <a:spcPts val="1275"/>
                        </a:lnSpc>
                        <a:spcAft>
                          <a:spcPts val="0"/>
                        </a:spcAft>
                      </a:pPr>
                      <a:r>
                        <a:rPr lang="en-US" sz="1600" dirty="0">
                          <a:latin typeface="Calibri"/>
                          <a:ea typeface="Arial"/>
                          <a:cs typeface="Calibri"/>
                        </a:rPr>
                        <a:t>Increase</a:t>
                      </a:r>
                      <a:endParaRPr lang="en-US" sz="16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698500" marR="688340" algn="ctr">
                        <a:lnSpc>
                          <a:spcPts val="1275"/>
                        </a:lnSpc>
                        <a:spcAft>
                          <a:spcPts val="0"/>
                        </a:spcAft>
                      </a:pPr>
                      <a:r>
                        <a:rPr lang="en-US" sz="1600">
                          <a:latin typeface="Calibri"/>
                          <a:ea typeface="Arial"/>
                          <a:cs typeface="Calibri"/>
                        </a:rPr>
                        <a:t>Decrease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87694">
                <a:tc>
                  <a:txBody>
                    <a:bodyPr/>
                    <a:lstStyle/>
                    <a:p>
                      <a:pPr marR="45720" algn="r">
                        <a:lnSpc>
                          <a:spcPts val="1280"/>
                        </a:lnSpc>
                        <a:spcAft>
                          <a:spcPts val="0"/>
                        </a:spcAft>
                      </a:pPr>
                      <a:r>
                        <a:rPr lang="en-US" sz="1600">
                          <a:latin typeface="Calibri"/>
                          <a:ea typeface="Arial"/>
                          <a:cs typeface="Calibri"/>
                        </a:rPr>
                        <a:t>2.</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53340">
                        <a:lnSpc>
                          <a:spcPts val="1280"/>
                        </a:lnSpc>
                        <a:spcAft>
                          <a:spcPts val="0"/>
                        </a:spcAft>
                      </a:pPr>
                      <a:r>
                        <a:rPr lang="en-US" sz="1600">
                          <a:latin typeface="Calibri"/>
                          <a:ea typeface="Arial"/>
                          <a:cs typeface="Calibri"/>
                        </a:rPr>
                        <a:t>Capital</a:t>
                      </a:r>
                      <a:endParaRPr lang="en-US" sz="1600">
                        <a:latin typeface="Arial"/>
                        <a:ea typeface="Arial"/>
                      </a:endParaRPr>
                    </a:p>
                  </a:txBody>
                  <a:tcPr marL="0" marR="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R="752475" algn="r">
                        <a:lnSpc>
                          <a:spcPts val="1280"/>
                        </a:lnSpc>
                        <a:spcAft>
                          <a:spcPts val="0"/>
                        </a:spcAft>
                      </a:pPr>
                      <a:r>
                        <a:rPr lang="en-US" sz="1600">
                          <a:latin typeface="Calibri"/>
                          <a:ea typeface="Arial"/>
                          <a:cs typeface="Calibri"/>
                        </a:rPr>
                        <a:t>Decrease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98500" marR="688340" algn="ctr">
                        <a:lnSpc>
                          <a:spcPts val="1280"/>
                        </a:lnSpc>
                        <a:spcAft>
                          <a:spcPts val="0"/>
                        </a:spcAft>
                      </a:pPr>
                      <a:r>
                        <a:rPr lang="en-US" sz="1600">
                          <a:latin typeface="Calibri"/>
                          <a:ea typeface="Arial"/>
                          <a:cs typeface="Calibri"/>
                        </a:rPr>
                        <a:t>Increase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87694">
                <a:tc>
                  <a:txBody>
                    <a:bodyPr/>
                    <a:lstStyle/>
                    <a:p>
                      <a:pPr marR="45720" algn="r">
                        <a:lnSpc>
                          <a:spcPts val="1280"/>
                        </a:lnSpc>
                        <a:spcAft>
                          <a:spcPts val="0"/>
                        </a:spcAft>
                      </a:pPr>
                      <a:r>
                        <a:rPr lang="en-US" sz="1600">
                          <a:latin typeface="Calibri"/>
                          <a:ea typeface="Arial"/>
                          <a:cs typeface="Calibri"/>
                        </a:rPr>
                        <a:t>3.</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53340">
                        <a:lnSpc>
                          <a:spcPts val="1280"/>
                        </a:lnSpc>
                        <a:spcAft>
                          <a:spcPts val="0"/>
                        </a:spcAft>
                      </a:pPr>
                      <a:r>
                        <a:rPr lang="en-US" sz="1600">
                          <a:latin typeface="Calibri"/>
                          <a:ea typeface="Arial"/>
                          <a:cs typeface="Calibri"/>
                        </a:rPr>
                        <a:t>Liability</a:t>
                      </a:r>
                      <a:endParaRPr lang="en-US" sz="1600">
                        <a:latin typeface="Arial"/>
                        <a:ea typeface="Arial"/>
                      </a:endParaRPr>
                    </a:p>
                  </a:txBody>
                  <a:tcPr marL="0" marR="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R="752475" algn="r">
                        <a:lnSpc>
                          <a:spcPts val="1280"/>
                        </a:lnSpc>
                        <a:spcAft>
                          <a:spcPts val="0"/>
                        </a:spcAft>
                      </a:pPr>
                      <a:r>
                        <a:rPr lang="en-US" sz="1600">
                          <a:latin typeface="Calibri"/>
                          <a:ea typeface="Arial"/>
                          <a:cs typeface="Calibri"/>
                        </a:rPr>
                        <a:t>Decrease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98500" marR="688340" algn="ctr">
                        <a:lnSpc>
                          <a:spcPts val="1280"/>
                        </a:lnSpc>
                        <a:spcAft>
                          <a:spcPts val="0"/>
                        </a:spcAft>
                      </a:pPr>
                      <a:r>
                        <a:rPr lang="en-US" sz="1600">
                          <a:latin typeface="Calibri"/>
                          <a:ea typeface="Arial"/>
                          <a:cs typeface="Calibri"/>
                        </a:rPr>
                        <a:t>Increase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87694">
                <a:tc>
                  <a:txBody>
                    <a:bodyPr/>
                    <a:lstStyle/>
                    <a:p>
                      <a:pPr marR="45720" algn="r">
                        <a:lnSpc>
                          <a:spcPts val="1280"/>
                        </a:lnSpc>
                        <a:spcAft>
                          <a:spcPts val="0"/>
                        </a:spcAft>
                      </a:pPr>
                      <a:r>
                        <a:rPr lang="en-US" sz="1600">
                          <a:latin typeface="Calibri"/>
                          <a:ea typeface="Arial"/>
                          <a:cs typeface="Calibri"/>
                        </a:rPr>
                        <a:t>4.</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53340">
                        <a:lnSpc>
                          <a:spcPts val="1280"/>
                        </a:lnSpc>
                        <a:spcAft>
                          <a:spcPts val="0"/>
                        </a:spcAft>
                      </a:pPr>
                      <a:r>
                        <a:rPr lang="en-US" sz="1600">
                          <a:latin typeface="Calibri"/>
                          <a:ea typeface="Arial"/>
                          <a:cs typeface="Calibri"/>
                        </a:rPr>
                        <a:t>Income</a:t>
                      </a:r>
                      <a:endParaRPr lang="en-US" sz="1600">
                        <a:latin typeface="Arial"/>
                        <a:ea typeface="Arial"/>
                      </a:endParaRPr>
                    </a:p>
                  </a:txBody>
                  <a:tcPr marL="0" marR="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R="752475" algn="r">
                        <a:lnSpc>
                          <a:spcPts val="1280"/>
                        </a:lnSpc>
                        <a:spcAft>
                          <a:spcPts val="0"/>
                        </a:spcAft>
                      </a:pPr>
                      <a:r>
                        <a:rPr lang="en-US" sz="1600">
                          <a:latin typeface="Calibri"/>
                          <a:ea typeface="Arial"/>
                          <a:cs typeface="Calibri"/>
                        </a:rPr>
                        <a:t>Decrease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98500" marR="688340" algn="ctr">
                        <a:lnSpc>
                          <a:spcPts val="1280"/>
                        </a:lnSpc>
                        <a:spcAft>
                          <a:spcPts val="0"/>
                        </a:spcAft>
                      </a:pPr>
                      <a:r>
                        <a:rPr lang="en-US" sz="1600">
                          <a:latin typeface="Calibri"/>
                          <a:ea typeface="Arial"/>
                          <a:cs typeface="Calibri"/>
                        </a:rPr>
                        <a:t>Increase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87694">
                <a:tc>
                  <a:txBody>
                    <a:bodyPr/>
                    <a:lstStyle/>
                    <a:p>
                      <a:pPr marR="45720" algn="r">
                        <a:lnSpc>
                          <a:spcPts val="1280"/>
                        </a:lnSpc>
                        <a:spcAft>
                          <a:spcPts val="0"/>
                        </a:spcAft>
                      </a:pPr>
                      <a:r>
                        <a:rPr lang="en-US" sz="1600">
                          <a:latin typeface="Calibri"/>
                          <a:ea typeface="Arial"/>
                          <a:cs typeface="Calibri"/>
                        </a:rPr>
                        <a:t>5.</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53340">
                        <a:lnSpc>
                          <a:spcPts val="1280"/>
                        </a:lnSpc>
                        <a:spcAft>
                          <a:spcPts val="0"/>
                        </a:spcAft>
                      </a:pPr>
                      <a:r>
                        <a:rPr lang="en-US" sz="1600">
                          <a:latin typeface="Calibri"/>
                          <a:ea typeface="Arial"/>
                          <a:cs typeface="Calibri"/>
                        </a:rPr>
                        <a:t>Expense</a:t>
                      </a:r>
                      <a:endParaRPr lang="en-US" sz="1600">
                        <a:latin typeface="Arial"/>
                        <a:ea typeface="Arial"/>
                      </a:endParaRPr>
                    </a:p>
                  </a:txBody>
                  <a:tcPr marL="0" marR="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R="786130" algn="r">
                        <a:lnSpc>
                          <a:spcPts val="1280"/>
                        </a:lnSpc>
                        <a:spcAft>
                          <a:spcPts val="0"/>
                        </a:spcAft>
                      </a:pPr>
                      <a:r>
                        <a:rPr lang="en-US" sz="1600">
                          <a:latin typeface="Calibri"/>
                          <a:ea typeface="Arial"/>
                          <a:cs typeface="Calibri"/>
                        </a:rPr>
                        <a:t>Increase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698500" marR="688340" algn="ctr">
                        <a:lnSpc>
                          <a:spcPts val="1280"/>
                        </a:lnSpc>
                        <a:spcAft>
                          <a:spcPts val="0"/>
                        </a:spcAft>
                      </a:pPr>
                      <a:r>
                        <a:rPr lang="en-US" sz="1600" dirty="0">
                          <a:latin typeface="Calibri"/>
                          <a:ea typeface="Arial"/>
                          <a:cs typeface="Calibri"/>
                        </a:rPr>
                        <a:t>Decrease</a:t>
                      </a:r>
                      <a:endParaRPr lang="en-US" sz="16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62465" name="Rectangle 1"/>
          <p:cNvSpPr>
            <a:spLocks noChangeArrowheads="1"/>
          </p:cNvSpPr>
          <p:nvPr/>
        </p:nvSpPr>
        <p:spPr bwMode="auto">
          <a:xfrm>
            <a:off x="1306286" y="317240"/>
            <a:ext cx="7837714"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Rules for Debit and Credit</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Every transaction has a dual aspect – the receiving aspect is called Debit and the giving aspect is called Credit. In order to record transactions in the books of original entry, it is necessary to identify the debit and credit aspects of each transaction.  This is done in accordance with the rules of debit and credit applicable to different types of accounts. According to modern approach business transactions are divided into five categories, they are Assets, Liabilities, Capital, Income (Revenue) and Expenses.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The rules for debit and credit in respect of various categories are given below:</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G.S.T</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:G.S.T</a:t>
            </a:r>
          </a:p>
          <a:p>
            <a:pPr marL="0" lvl="0" indent="0" algn="l" rtl="0">
              <a:spcBef>
                <a:spcPts val="0"/>
              </a:spcBef>
              <a:spcAft>
                <a:spcPts val="0"/>
              </a:spcAft>
              <a:buNone/>
            </a:pPr>
            <a:r>
              <a:rPr lang="en" b="1" dirty="0" smtClean="0"/>
              <a:t>CLASS-21</a:t>
            </a:r>
            <a:endParaRPr b="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76;p16"/>
          <p:cNvPicPr preferRelativeResize="0"/>
          <p:nvPr/>
        </p:nvPicPr>
        <p:blipFill rotWithShape="1">
          <a:blip r:embed="rId2">
            <a:alphaModFix/>
          </a:blip>
          <a:srcRect/>
          <a:stretch/>
        </p:blipFill>
        <p:spPr>
          <a:xfrm>
            <a:off x="7707086" y="3965511"/>
            <a:ext cx="1429114" cy="1160114"/>
          </a:xfrm>
          <a:prstGeom prst="rect">
            <a:avLst/>
          </a:prstGeom>
          <a:noFill/>
          <a:ln>
            <a:noFill/>
          </a:ln>
        </p:spPr>
      </p:pic>
      <p:sp>
        <p:nvSpPr>
          <p:cNvPr id="3" name="Rectangle 2"/>
          <p:cNvSpPr/>
          <p:nvPr/>
        </p:nvSpPr>
        <p:spPr>
          <a:xfrm>
            <a:off x="1399592" y="158620"/>
            <a:ext cx="7371184" cy="2031325"/>
          </a:xfrm>
          <a:prstGeom prst="rect">
            <a:avLst/>
          </a:prstGeom>
        </p:spPr>
        <p:txBody>
          <a:bodyPr wrap="square">
            <a:spAutoFit/>
          </a:bodyPr>
          <a:lstStyle/>
          <a:p>
            <a:pPr lvl="0" fontAlgn="base">
              <a:spcBef>
                <a:spcPct val="0"/>
              </a:spcBef>
              <a:spcAft>
                <a:spcPct val="0"/>
              </a:spcAft>
              <a:buClrTx/>
            </a:pPr>
            <a:r>
              <a:rPr lang="en-US" dirty="0" smtClean="0">
                <a:solidFill>
                  <a:srgbClr val="FF0000"/>
                </a:solidFill>
                <a:latin typeface="Calibri" pitchFamily="34" charset="0"/>
                <a:ea typeface="Calibri" pitchFamily="34" charset="0"/>
                <a:cs typeface="Mangal" pitchFamily="18" charset="0"/>
              </a:rPr>
              <a:t>Accounting procedure:</a:t>
            </a:r>
            <a:endParaRPr lang="en-US" dirty="0" smtClean="0">
              <a:solidFill>
                <a:srgbClr val="FF0000"/>
              </a:solidFill>
              <a:latin typeface="Arial" pitchFamily="34" charset="0"/>
              <a:cs typeface="Arial" pitchFamily="34" charset="0"/>
            </a:endParaRPr>
          </a:p>
          <a:p>
            <a:pPr lvl="0" eaLnBrk="0" fontAlgn="base" hangingPunct="0">
              <a:spcBef>
                <a:spcPct val="0"/>
              </a:spcBef>
              <a:spcAft>
                <a:spcPct val="0"/>
              </a:spcAft>
              <a:buClrTx/>
            </a:pPr>
            <a:r>
              <a:rPr lang="en-US" dirty="0" smtClean="0">
                <a:solidFill>
                  <a:srgbClr val="FF0000"/>
                </a:solidFill>
                <a:latin typeface="Calibri" pitchFamily="34" charset="0"/>
                <a:ea typeface="Calibri" pitchFamily="34" charset="0"/>
                <a:cs typeface="Mangal" pitchFamily="18" charset="0"/>
              </a:rPr>
              <a:t>In case of Intra state supply of goods and services (sale with in the same state)</a:t>
            </a:r>
          </a:p>
          <a:p>
            <a:pPr lvl="0" eaLnBrk="0" fontAlgn="base" hangingPunct="0">
              <a:spcBef>
                <a:spcPct val="0"/>
              </a:spcBef>
              <a:spcAft>
                <a:spcPct val="0"/>
              </a:spcAft>
              <a:buClrTx/>
            </a:pPr>
            <a:endParaRPr lang="en-US" dirty="0" smtClean="0">
              <a:solidFill>
                <a:srgbClr val="FF0000"/>
              </a:solidFill>
              <a:latin typeface="Arial" pitchFamily="34" charset="0"/>
              <a:cs typeface="Arial" pitchFamily="34" charset="0"/>
            </a:endParaRPr>
          </a:p>
          <a:p>
            <a:pPr lvl="0" eaLnBrk="0" fontAlgn="base" hangingPunct="0">
              <a:spcBef>
                <a:spcPct val="0"/>
              </a:spcBef>
              <a:spcAft>
                <a:spcPct val="0"/>
              </a:spcAft>
              <a:buClrTx/>
            </a:pPr>
            <a:r>
              <a:rPr lang="en-US" dirty="0" smtClean="0">
                <a:solidFill>
                  <a:srgbClr val="FF0000"/>
                </a:solidFill>
                <a:latin typeface="Calibri" pitchFamily="34" charset="0"/>
                <a:ea typeface="Calibri" pitchFamily="34" charset="0"/>
                <a:cs typeface="Mangal" pitchFamily="18" charset="0"/>
              </a:rPr>
              <a:t>1-For purchase of goods:</a:t>
            </a:r>
            <a:endParaRPr lang="en-US" dirty="0" smtClean="0">
              <a:solidFill>
                <a:srgbClr val="FF0000"/>
              </a:solidFill>
              <a:latin typeface="Arial" pitchFamily="34" charset="0"/>
              <a:cs typeface="Arial" pitchFamily="34" charset="0"/>
            </a:endParaRPr>
          </a:p>
          <a:p>
            <a:pPr lvl="0" eaLnBrk="0" fontAlgn="base" hangingPunct="0">
              <a:spcBef>
                <a:spcPct val="0"/>
              </a:spcBef>
              <a:spcAft>
                <a:spcPct val="0"/>
              </a:spcAft>
              <a:buClrTx/>
            </a:pPr>
            <a:r>
              <a:rPr lang="en-US" dirty="0" smtClean="0">
                <a:solidFill>
                  <a:schemeClr val="tx1"/>
                </a:solidFill>
                <a:latin typeface="Calibri" pitchFamily="34" charset="0"/>
                <a:ea typeface="Calibri" pitchFamily="34" charset="0"/>
                <a:cs typeface="Mangal" pitchFamily="18" charset="0"/>
              </a:rPr>
              <a:t>Purchase A/c.....................Dr</a:t>
            </a:r>
            <a:endParaRPr lang="en-US" dirty="0" smtClean="0">
              <a:solidFill>
                <a:schemeClr val="tx1"/>
              </a:solidFill>
              <a:latin typeface="Arial" pitchFamily="34" charset="0"/>
              <a:cs typeface="Arial" pitchFamily="34" charset="0"/>
            </a:endParaRPr>
          </a:p>
          <a:p>
            <a:pPr lvl="0" eaLnBrk="0" fontAlgn="base" hangingPunct="0">
              <a:spcBef>
                <a:spcPct val="0"/>
              </a:spcBef>
              <a:spcAft>
                <a:spcPct val="0"/>
              </a:spcAft>
              <a:buClrTx/>
            </a:pPr>
            <a:r>
              <a:rPr lang="en-US" dirty="0" smtClean="0">
                <a:solidFill>
                  <a:schemeClr val="tx1"/>
                </a:solidFill>
                <a:latin typeface="Calibri" pitchFamily="34" charset="0"/>
                <a:ea typeface="Calibri" pitchFamily="34" charset="0"/>
                <a:cs typeface="Mangal" pitchFamily="18" charset="0"/>
              </a:rPr>
              <a:t>Input CGSTA/c...................Dr</a:t>
            </a:r>
            <a:endParaRPr lang="en-US" dirty="0" smtClean="0">
              <a:solidFill>
                <a:schemeClr val="tx1"/>
              </a:solidFill>
              <a:latin typeface="Arial" pitchFamily="34" charset="0"/>
              <a:cs typeface="Arial" pitchFamily="34" charset="0"/>
            </a:endParaRPr>
          </a:p>
          <a:p>
            <a:pPr lvl="0" eaLnBrk="0" fontAlgn="base" hangingPunct="0">
              <a:spcBef>
                <a:spcPct val="0"/>
              </a:spcBef>
              <a:spcAft>
                <a:spcPct val="0"/>
              </a:spcAft>
              <a:buClrTx/>
            </a:pPr>
            <a:r>
              <a:rPr lang="en-US" dirty="0" smtClean="0">
                <a:solidFill>
                  <a:schemeClr val="tx1"/>
                </a:solidFill>
                <a:latin typeface="Calibri" pitchFamily="34" charset="0"/>
                <a:ea typeface="Calibri" pitchFamily="34" charset="0"/>
                <a:cs typeface="Mangal" pitchFamily="18" charset="0"/>
              </a:rPr>
              <a:t>Input SGSTA/c...................Dr</a:t>
            </a:r>
            <a:endParaRPr lang="en-US" dirty="0" smtClean="0">
              <a:solidFill>
                <a:schemeClr val="tx1"/>
              </a:solidFill>
              <a:latin typeface="Arial" pitchFamily="34" charset="0"/>
              <a:cs typeface="Arial" pitchFamily="34" charset="0"/>
            </a:endParaRPr>
          </a:p>
          <a:p>
            <a:pPr lvl="0" eaLnBrk="0" fontAlgn="base" hangingPunct="0">
              <a:spcBef>
                <a:spcPct val="0"/>
              </a:spcBef>
              <a:spcAft>
                <a:spcPct val="0"/>
              </a:spcAft>
              <a:buClrTx/>
            </a:pPr>
            <a:r>
              <a:rPr lang="en-US" dirty="0" smtClean="0">
                <a:solidFill>
                  <a:schemeClr val="tx1"/>
                </a:solidFill>
                <a:latin typeface="Calibri" pitchFamily="34" charset="0"/>
                <a:ea typeface="Calibri" pitchFamily="34" charset="0"/>
                <a:cs typeface="Mangal" pitchFamily="18" charset="0"/>
              </a:rPr>
              <a:t>         To Bank/Creditors A/c</a:t>
            </a:r>
            <a:endParaRPr lang="en-US" dirty="0" smtClean="0">
              <a:solidFill>
                <a:schemeClr val="tx1"/>
              </a:solidFill>
              <a:latin typeface="Arial" pitchFamily="34" charset="0"/>
              <a:cs typeface="Arial" pitchFamily="34" charset="0"/>
            </a:endParaRPr>
          </a:p>
          <a:p>
            <a:pPr lvl="0" eaLnBrk="0" fontAlgn="base" hangingPunct="0">
              <a:spcBef>
                <a:spcPct val="0"/>
              </a:spcBef>
              <a:spcAft>
                <a:spcPct val="0"/>
              </a:spcAft>
              <a:buClrTx/>
            </a:pPr>
            <a:r>
              <a:rPr lang="en-US" dirty="0" smtClean="0">
                <a:solidFill>
                  <a:schemeClr val="tx1"/>
                </a:solidFill>
                <a:latin typeface="Calibri" pitchFamily="34" charset="0"/>
                <a:ea typeface="Calibri" pitchFamily="34" charset="0"/>
                <a:cs typeface="Mangal" pitchFamily="18" charset="0"/>
              </a:rPr>
              <a:t>(Being Purchase goods for cash/credit)</a:t>
            </a:r>
            <a:endParaRPr lang="en-US" dirty="0" smtClean="0">
              <a:solidFill>
                <a:schemeClr val="tx1"/>
              </a:solidFill>
              <a:latin typeface="Arial" pitchFamily="34" charset="0"/>
              <a:cs typeface="Arial" pitchFamily="34" charset="0"/>
            </a:endParaRPr>
          </a:p>
        </p:txBody>
      </p:sp>
      <p:sp>
        <p:nvSpPr>
          <p:cNvPr id="5" name="Rectangle 4"/>
          <p:cNvSpPr/>
          <p:nvPr/>
        </p:nvSpPr>
        <p:spPr>
          <a:xfrm>
            <a:off x="1194317" y="2192693"/>
            <a:ext cx="7324531" cy="2246769"/>
          </a:xfrm>
          <a:prstGeom prst="rect">
            <a:avLst/>
          </a:prstGeom>
        </p:spPr>
        <p:txBody>
          <a:bodyPr wrap="square">
            <a:spAutoFit/>
          </a:bodyPr>
          <a:lstStyle/>
          <a:p>
            <a:r>
              <a:rPr lang="en-IN" dirty="0" smtClean="0">
                <a:solidFill>
                  <a:srgbClr val="FF0000"/>
                </a:solidFill>
              </a:rPr>
              <a:t>Example</a:t>
            </a:r>
          </a:p>
          <a:p>
            <a:r>
              <a:rPr lang="en-IN" dirty="0" smtClean="0">
                <a:solidFill>
                  <a:srgbClr val="FF0000"/>
                </a:solidFill>
              </a:rPr>
              <a:t>Purchase goods for Rs 2,00,000 for cash. CGST  and SGST 6%</a:t>
            </a:r>
          </a:p>
          <a:p>
            <a:endParaRPr lang="en-IN" dirty="0" smtClean="0"/>
          </a:p>
          <a:p>
            <a:r>
              <a:rPr lang="en-IN" dirty="0" smtClean="0"/>
              <a:t>Purchase A/c ............................................... Dr.   2,00,000	</a:t>
            </a:r>
          </a:p>
          <a:p>
            <a:r>
              <a:rPr lang="en-IN" dirty="0" smtClean="0"/>
              <a:t>Input CGST A/c..............................................Dr.      12,000</a:t>
            </a:r>
          </a:p>
          <a:p>
            <a:r>
              <a:rPr lang="en-IN" dirty="0" smtClean="0"/>
              <a:t>Input SGST A/C..............................................Dr.      12,000</a:t>
            </a:r>
          </a:p>
          <a:p>
            <a:r>
              <a:rPr lang="en-IN" dirty="0" smtClean="0"/>
              <a:t>					</a:t>
            </a:r>
          </a:p>
          <a:p>
            <a:r>
              <a:rPr lang="en-IN" dirty="0" smtClean="0"/>
              <a:t>      To cash A/c		                  		2,24,000</a:t>
            </a:r>
          </a:p>
          <a:p>
            <a:endParaRPr lang="en-IN" dirty="0" smtClean="0"/>
          </a:p>
          <a:p>
            <a:r>
              <a:rPr lang="en-IN" dirty="0" smtClean="0"/>
              <a:t>(Being  purchase goods for cash)</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261090" y="3352754"/>
            <a:ext cx="1170475" cy="1170475"/>
          </a:xfrm>
          <a:prstGeom prst="rect">
            <a:avLst/>
          </a:prstGeom>
          <a:noFill/>
          <a:ln>
            <a:noFill/>
          </a:ln>
        </p:spPr>
      </p:pic>
      <p:sp>
        <p:nvSpPr>
          <p:cNvPr id="4" name="Rectangle 3"/>
          <p:cNvSpPr/>
          <p:nvPr/>
        </p:nvSpPr>
        <p:spPr>
          <a:xfrm>
            <a:off x="1222310" y="478870"/>
            <a:ext cx="7436498" cy="3323987"/>
          </a:xfrm>
          <a:prstGeom prst="rect">
            <a:avLst/>
          </a:prstGeom>
        </p:spPr>
        <p:txBody>
          <a:bodyPr wrap="square">
            <a:spAutoFit/>
          </a:bodyPr>
          <a:lstStyle/>
          <a:p>
            <a:r>
              <a:rPr lang="en-IN" dirty="0" smtClean="0">
                <a:solidFill>
                  <a:srgbClr val="FF0000"/>
                </a:solidFill>
              </a:rPr>
              <a:t>For sale of Goods :</a:t>
            </a:r>
          </a:p>
          <a:p>
            <a:r>
              <a:rPr lang="en-IN" dirty="0" smtClean="0"/>
              <a:t>         Bank/Debtors A/c ......................................... Dr.</a:t>
            </a:r>
          </a:p>
          <a:p>
            <a:r>
              <a:rPr lang="en-IN" dirty="0" smtClean="0"/>
              <a:t>	To sales A/c</a:t>
            </a:r>
          </a:p>
          <a:p>
            <a:r>
              <a:rPr lang="en-IN" dirty="0" smtClean="0"/>
              <a:t>	To output CGST A/c</a:t>
            </a:r>
          </a:p>
          <a:p>
            <a:r>
              <a:rPr lang="en-IN" dirty="0" smtClean="0"/>
              <a:t>	To output SGST A/c</a:t>
            </a:r>
          </a:p>
          <a:p>
            <a:endParaRPr lang="en-IN" dirty="0" smtClean="0"/>
          </a:p>
          <a:p>
            <a:r>
              <a:rPr lang="en-IN" dirty="0" smtClean="0"/>
              <a:t>(Being sold goods)</a:t>
            </a:r>
          </a:p>
          <a:p>
            <a:endParaRPr lang="en-IN" dirty="0" smtClean="0"/>
          </a:p>
          <a:p>
            <a:r>
              <a:rPr lang="en-IN" dirty="0" smtClean="0">
                <a:solidFill>
                  <a:srgbClr val="FF0000"/>
                </a:solidFill>
              </a:rPr>
              <a:t>Example:	Sold goods for 3,00,000 on </a:t>
            </a:r>
            <a:r>
              <a:rPr lang="en-IN" dirty="0" smtClean="0">
                <a:solidFill>
                  <a:srgbClr val="FF0000"/>
                </a:solidFill>
              </a:rPr>
              <a:t>credit CGST,SGST-6%</a:t>
            </a:r>
            <a:endParaRPr lang="en-IN" dirty="0" smtClean="0">
              <a:solidFill>
                <a:srgbClr val="FF0000"/>
              </a:solidFill>
            </a:endParaRPr>
          </a:p>
          <a:p>
            <a:r>
              <a:rPr lang="en-IN" dirty="0" smtClean="0">
                <a:solidFill>
                  <a:schemeClr val="tx1"/>
                </a:solidFill>
              </a:rPr>
              <a:t>         Debtors A/c................................................. Dr.	3,36,000</a:t>
            </a:r>
          </a:p>
          <a:p>
            <a:r>
              <a:rPr lang="en-IN" dirty="0" smtClean="0">
                <a:solidFill>
                  <a:schemeClr val="tx1"/>
                </a:solidFill>
              </a:rPr>
              <a:t>	To Sales A/c			              3,00,000</a:t>
            </a:r>
          </a:p>
          <a:p>
            <a:r>
              <a:rPr lang="en-IN" dirty="0" smtClean="0">
                <a:solidFill>
                  <a:schemeClr val="tx1"/>
                </a:solidFill>
              </a:rPr>
              <a:t>	To output CGST A/c			                  18,000</a:t>
            </a:r>
          </a:p>
          <a:p>
            <a:r>
              <a:rPr lang="en-IN" dirty="0" smtClean="0">
                <a:solidFill>
                  <a:schemeClr val="tx1"/>
                </a:solidFill>
              </a:rPr>
              <a:t>	</a:t>
            </a:r>
            <a:r>
              <a:rPr lang="en-IN" dirty="0" smtClean="0"/>
              <a:t>To output SGST A/c                                                             18,000</a:t>
            </a:r>
          </a:p>
          <a:p>
            <a:endParaRPr lang="en-IN" dirty="0" smtClean="0"/>
          </a:p>
          <a:p>
            <a:r>
              <a:rPr lang="en-IN" dirty="0" smtClean="0"/>
              <a:t>(Being sold goods on credit)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a:alphaModFix/>
          </a:blip>
          <a:srcRect/>
          <a:stretch/>
        </p:blipFill>
        <p:spPr>
          <a:xfrm>
            <a:off x="7699629" y="3735309"/>
            <a:ext cx="1170475" cy="1170475"/>
          </a:xfrm>
          <a:prstGeom prst="rect">
            <a:avLst/>
          </a:prstGeom>
          <a:noFill/>
          <a:ln>
            <a:noFill/>
          </a:ln>
        </p:spPr>
      </p:pic>
      <p:sp>
        <p:nvSpPr>
          <p:cNvPr id="4" name="Rectangle 3"/>
          <p:cNvSpPr/>
          <p:nvPr/>
        </p:nvSpPr>
        <p:spPr>
          <a:xfrm>
            <a:off x="1520891" y="478870"/>
            <a:ext cx="6512766" cy="3323987"/>
          </a:xfrm>
          <a:prstGeom prst="rect">
            <a:avLst/>
          </a:prstGeom>
        </p:spPr>
        <p:txBody>
          <a:bodyPr wrap="square">
            <a:spAutoFit/>
          </a:bodyPr>
          <a:lstStyle/>
          <a:p>
            <a:r>
              <a:rPr lang="en-IN" dirty="0" smtClean="0">
                <a:solidFill>
                  <a:srgbClr val="FF0000"/>
                </a:solidFill>
              </a:rPr>
              <a:t>For Purchase Returns:</a:t>
            </a:r>
          </a:p>
          <a:p>
            <a:endParaRPr lang="en-IN" dirty="0" smtClean="0"/>
          </a:p>
          <a:p>
            <a:r>
              <a:rPr lang="en-IN" dirty="0" smtClean="0"/>
              <a:t>       Creditors A/c ............................................................. Dr.</a:t>
            </a:r>
          </a:p>
          <a:p>
            <a:r>
              <a:rPr lang="en-IN" dirty="0" smtClean="0"/>
              <a:t>	To Purchase Return A/c</a:t>
            </a:r>
          </a:p>
          <a:p>
            <a:r>
              <a:rPr lang="en-IN" dirty="0" smtClean="0"/>
              <a:t>	To input CGST A/c</a:t>
            </a:r>
          </a:p>
          <a:p>
            <a:r>
              <a:rPr lang="en-IN" dirty="0" smtClean="0"/>
              <a:t>	To input SGST A/c</a:t>
            </a:r>
          </a:p>
          <a:p>
            <a:endParaRPr lang="en-IN" dirty="0" smtClean="0"/>
          </a:p>
          <a:p>
            <a:r>
              <a:rPr lang="en-IN" dirty="0" smtClean="0"/>
              <a:t>       (Being  purchase return)</a:t>
            </a:r>
          </a:p>
          <a:p>
            <a:endParaRPr lang="en-IN" dirty="0" smtClean="0">
              <a:solidFill>
                <a:srgbClr val="FF0000"/>
              </a:solidFill>
            </a:endParaRPr>
          </a:p>
          <a:p>
            <a:r>
              <a:rPr lang="en-IN" dirty="0" smtClean="0">
                <a:solidFill>
                  <a:srgbClr val="FF0000"/>
                </a:solidFill>
              </a:rPr>
              <a:t>For Sales Return</a:t>
            </a:r>
          </a:p>
          <a:p>
            <a:r>
              <a:rPr lang="en-IN" dirty="0" smtClean="0">
                <a:solidFill>
                  <a:schemeClr val="tx1"/>
                </a:solidFill>
              </a:rPr>
              <a:t>Sales Returns A/c............................................................ Dr.</a:t>
            </a:r>
          </a:p>
          <a:p>
            <a:r>
              <a:rPr lang="en-IN" dirty="0" smtClean="0">
                <a:solidFill>
                  <a:schemeClr val="tx1"/>
                </a:solidFill>
              </a:rPr>
              <a:t>Output CGST A/c............................................................. Dr.</a:t>
            </a:r>
          </a:p>
          <a:p>
            <a:r>
              <a:rPr lang="en-IN" dirty="0" smtClean="0">
                <a:solidFill>
                  <a:schemeClr val="tx1"/>
                </a:solidFill>
              </a:rPr>
              <a:t>Output SGST A/c.............................................................. Dr.</a:t>
            </a:r>
          </a:p>
          <a:p>
            <a:r>
              <a:rPr lang="en-IN" dirty="0" smtClean="0">
                <a:solidFill>
                  <a:schemeClr val="tx1"/>
                </a:solidFill>
              </a:rPr>
              <a:t>         To Debtors A/c</a:t>
            </a:r>
          </a:p>
          <a:p>
            <a:r>
              <a:rPr lang="en-IN" dirty="0" smtClean="0">
                <a:solidFill>
                  <a:schemeClr val="tx1"/>
                </a:solidFill>
              </a:rPr>
              <a:t>(Being Sales Returns)</a:t>
            </a:r>
            <a:endParaRPr lang="en-US"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G.S.T</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:G.S.T</a:t>
            </a:r>
          </a:p>
          <a:p>
            <a:pPr marL="0" lvl="0" indent="0" algn="l" rtl="0">
              <a:spcBef>
                <a:spcPts val="0"/>
              </a:spcBef>
              <a:spcAft>
                <a:spcPts val="0"/>
              </a:spcAft>
              <a:buNone/>
            </a:pPr>
            <a:r>
              <a:rPr lang="en" b="1" dirty="0" smtClean="0"/>
              <a:t>CLASS-22</a:t>
            </a:r>
            <a:endParaRPr b="1"/>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973525" y="3973025"/>
            <a:ext cx="1170475" cy="1170475"/>
          </a:xfrm>
          <a:prstGeom prst="rect">
            <a:avLst/>
          </a:prstGeom>
          <a:noFill/>
          <a:ln>
            <a:noFill/>
          </a:ln>
        </p:spPr>
      </p:pic>
      <p:sp>
        <p:nvSpPr>
          <p:cNvPr id="4" name="Rectangle 3"/>
          <p:cNvSpPr/>
          <p:nvPr/>
        </p:nvSpPr>
        <p:spPr>
          <a:xfrm>
            <a:off x="1408921" y="371148"/>
            <a:ext cx="6746033" cy="3539430"/>
          </a:xfrm>
          <a:prstGeom prst="rect">
            <a:avLst/>
          </a:prstGeom>
        </p:spPr>
        <p:txBody>
          <a:bodyPr wrap="square">
            <a:spAutoFit/>
          </a:bodyPr>
          <a:lstStyle/>
          <a:p>
            <a:r>
              <a:rPr lang="en-IN" dirty="0" smtClean="0">
                <a:solidFill>
                  <a:srgbClr val="FF0000"/>
                </a:solidFill>
              </a:rPr>
              <a:t>For Purchase of fixed Assets:</a:t>
            </a:r>
          </a:p>
          <a:p>
            <a:r>
              <a:rPr lang="en-IN" dirty="0" smtClean="0"/>
              <a:t>Fixed assets A/c .................................................... Dr.</a:t>
            </a:r>
          </a:p>
          <a:p>
            <a:r>
              <a:rPr lang="en-IN" dirty="0" smtClean="0"/>
              <a:t>Input CGST A/c....................................................... Dr.</a:t>
            </a:r>
          </a:p>
          <a:p>
            <a:r>
              <a:rPr lang="en-IN" dirty="0" smtClean="0"/>
              <a:t>Input SGST A/c....................................................... Dr.</a:t>
            </a:r>
          </a:p>
          <a:p>
            <a:endParaRPr lang="en-IN" dirty="0" smtClean="0"/>
          </a:p>
          <a:p>
            <a:r>
              <a:rPr lang="en-IN" dirty="0" smtClean="0"/>
              <a:t>        To Bank A/c</a:t>
            </a:r>
          </a:p>
          <a:p>
            <a:r>
              <a:rPr lang="en-IN" dirty="0" smtClean="0">
                <a:solidFill>
                  <a:srgbClr val="FF0000"/>
                </a:solidFill>
              </a:rPr>
              <a:t>For example</a:t>
            </a:r>
          </a:p>
          <a:p>
            <a:r>
              <a:rPr lang="en-IN" dirty="0" smtClean="0">
                <a:solidFill>
                  <a:srgbClr val="FF0000"/>
                </a:solidFill>
              </a:rPr>
              <a:t>Purchase a machine of Rs. 1,00,000. CGST,SGST,6%</a:t>
            </a:r>
          </a:p>
          <a:p>
            <a:endParaRPr lang="en-IN" dirty="0" smtClean="0"/>
          </a:p>
          <a:p>
            <a:r>
              <a:rPr lang="en-IN" dirty="0" smtClean="0"/>
              <a:t>Machinery A/c ....................................................     Dr.	1,00,000  	</a:t>
            </a:r>
          </a:p>
          <a:p>
            <a:r>
              <a:rPr lang="en-IN" dirty="0" smtClean="0"/>
              <a:t>Input CGST A/c....................................................... Dr.	      6,000</a:t>
            </a:r>
          </a:p>
          <a:p>
            <a:r>
              <a:rPr lang="en-IN" dirty="0" smtClean="0"/>
              <a:t>Input SGST A/c....................................................... Dr.	      6,000</a:t>
            </a:r>
          </a:p>
          <a:p>
            <a:endParaRPr lang="en-IN" dirty="0" smtClean="0"/>
          </a:p>
          <a:p>
            <a:r>
              <a:rPr lang="en-IN" dirty="0" smtClean="0"/>
              <a:t>        To Bank A/c				                  1,12,000</a:t>
            </a:r>
          </a:p>
          <a:p>
            <a:endParaRPr lang="en-IN" dirty="0" smtClean="0"/>
          </a:p>
          <a:p>
            <a:r>
              <a:rPr lang="en-IN" dirty="0" smtClean="0"/>
              <a:t>(Being purchase machine for cash)</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4" name="Rectangle 3"/>
          <p:cNvSpPr/>
          <p:nvPr/>
        </p:nvSpPr>
        <p:spPr>
          <a:xfrm>
            <a:off x="1418253" y="47982"/>
            <a:ext cx="7501812" cy="3539430"/>
          </a:xfrm>
          <a:prstGeom prst="rect">
            <a:avLst/>
          </a:prstGeom>
        </p:spPr>
        <p:txBody>
          <a:bodyPr wrap="square">
            <a:spAutoFit/>
          </a:bodyPr>
          <a:lstStyle/>
          <a:p>
            <a:r>
              <a:rPr lang="en-IN" dirty="0" smtClean="0">
                <a:solidFill>
                  <a:srgbClr val="FF0000"/>
                </a:solidFill>
              </a:rPr>
              <a:t>For expenses:</a:t>
            </a:r>
          </a:p>
          <a:p>
            <a:endParaRPr lang="en-IN" dirty="0" smtClean="0"/>
          </a:p>
          <a:p>
            <a:r>
              <a:rPr lang="en-IN" dirty="0" smtClean="0"/>
              <a:t>Expenses A/c ............................................................... Dr.</a:t>
            </a:r>
          </a:p>
          <a:p>
            <a:r>
              <a:rPr lang="en-IN" dirty="0" smtClean="0"/>
              <a:t>Input CGST A/c............................................................. Dr.</a:t>
            </a:r>
          </a:p>
          <a:p>
            <a:r>
              <a:rPr lang="en-IN" dirty="0" smtClean="0"/>
              <a:t>Input SGST A/C............................................................. Dr.</a:t>
            </a:r>
          </a:p>
          <a:p>
            <a:r>
              <a:rPr lang="en-IN" dirty="0" smtClean="0"/>
              <a:t>          To Bank A/c</a:t>
            </a:r>
          </a:p>
          <a:p>
            <a:r>
              <a:rPr lang="en-IN" dirty="0" smtClean="0"/>
              <a:t>(Being paid rent )</a:t>
            </a:r>
          </a:p>
          <a:p>
            <a:endParaRPr lang="en-IN" dirty="0" smtClean="0"/>
          </a:p>
          <a:p>
            <a:r>
              <a:rPr lang="en-IN" dirty="0" smtClean="0">
                <a:solidFill>
                  <a:srgbClr val="FF0000"/>
                </a:solidFill>
              </a:rPr>
              <a:t>For example:</a:t>
            </a:r>
          </a:p>
          <a:p>
            <a:r>
              <a:rPr lang="en-IN" dirty="0" smtClean="0">
                <a:solidFill>
                  <a:srgbClr val="FF0000"/>
                </a:solidFill>
              </a:rPr>
              <a:t>Rent of Rs 20,000 paid by check,CGST,SGST,5%</a:t>
            </a:r>
          </a:p>
          <a:p>
            <a:r>
              <a:rPr lang="en-IN" dirty="0" smtClean="0"/>
              <a:t>Rent A/c ........................................................................ Dr.	    20,000</a:t>
            </a:r>
          </a:p>
          <a:p>
            <a:r>
              <a:rPr lang="en-IN" dirty="0" smtClean="0"/>
              <a:t>Input CGST A/c............................................................. Dr.        1,000</a:t>
            </a:r>
          </a:p>
          <a:p>
            <a:r>
              <a:rPr lang="en-IN" dirty="0" smtClean="0"/>
              <a:t>Input SGST A/C............................................................. Dr.        1,000</a:t>
            </a:r>
          </a:p>
          <a:p>
            <a:r>
              <a:rPr lang="en-IN" dirty="0" smtClean="0"/>
              <a:t>          To Bank A/c                                                                                22,000</a:t>
            </a:r>
          </a:p>
          <a:p>
            <a:endParaRPr lang="en-IN" dirty="0" smtClean="0"/>
          </a:p>
          <a:p>
            <a:r>
              <a:rPr lang="en-IN" dirty="0" smtClean="0"/>
              <a:t>(Being paid rent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JOURNAL</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:JOURNAL</a:t>
            </a:r>
          </a:p>
          <a:p>
            <a:pPr marL="0" lvl="0" indent="0" algn="l" rtl="0">
              <a:spcBef>
                <a:spcPts val="0"/>
              </a:spcBef>
              <a:spcAft>
                <a:spcPts val="0"/>
              </a:spcAft>
              <a:buNone/>
            </a:pPr>
            <a:r>
              <a:rPr lang="en" b="1" dirty="0" smtClean="0"/>
              <a:t>CLASS-23</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sp>
        <p:nvSpPr>
          <p:cNvPr id="64513" name="Rectangle 1"/>
          <p:cNvSpPr>
            <a:spLocks noChangeArrowheads="1"/>
          </p:cNvSpPr>
          <p:nvPr/>
        </p:nvSpPr>
        <p:spPr bwMode="auto">
          <a:xfrm>
            <a:off x="1595534" y="746448"/>
            <a:ext cx="7548465"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Personal Account</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It includes </a:t>
            </a:r>
            <a:r>
              <a:rPr kumimoji="0" lang="en-US" sz="1600" b="0" i="0" u="sng" strike="noStrike" cap="none" normalizeH="0" baseline="0" dirty="0" smtClean="0">
                <a:ln>
                  <a:noFill/>
                </a:ln>
                <a:solidFill>
                  <a:schemeClr val="tx1"/>
                </a:solidFill>
                <a:effectLst/>
                <a:latin typeface="Arial" pitchFamily="34" charset="0"/>
                <a:ea typeface="Arial" pitchFamily="34" charset="0"/>
                <a:cs typeface="Calibri" pitchFamily="34" charset="0"/>
              </a:rPr>
              <a:t>natural persons or physical persons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accounts like, </a:t>
            </a: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Rajan’s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Account, </a:t>
            </a: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Sobha’s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account, capital account, drawings account, bank account, and </a:t>
            </a:r>
            <a:r>
              <a:rPr kumimoji="0" lang="en-US" sz="1600" b="0" i="0" u="sng" strike="noStrike" cap="none" normalizeH="0" baseline="0" dirty="0" smtClean="0">
                <a:ln>
                  <a:noFill/>
                </a:ln>
                <a:solidFill>
                  <a:schemeClr val="tx1"/>
                </a:solidFill>
                <a:effectLst/>
                <a:latin typeface="Arial" pitchFamily="34" charset="0"/>
                <a:ea typeface="Arial" pitchFamily="34" charset="0"/>
                <a:cs typeface="Calibri" pitchFamily="34" charset="0"/>
              </a:rPr>
              <a:t>accounts of</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sz="1600" b="0" i="0" u="sng" strike="noStrike" cap="none" normalizeH="0" baseline="0" dirty="0" smtClean="0">
                <a:ln>
                  <a:noFill/>
                </a:ln>
                <a:solidFill>
                  <a:schemeClr val="tx1"/>
                </a:solidFill>
                <a:effectLst/>
                <a:latin typeface="Arial" pitchFamily="34" charset="0"/>
                <a:ea typeface="Arial" pitchFamily="34" charset="0"/>
                <a:cs typeface="Calibri" pitchFamily="34" charset="0"/>
              </a:rPr>
              <a:t>artificial or legal persons</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such as, ABC Paper Mart account, Omega Sports Club account, Income tax department account, KSEB account etc. and also </a:t>
            </a:r>
            <a:r>
              <a:rPr kumimoji="0" lang="en-US" sz="1600" b="0" i="0" u="sng" strike="noStrike" cap="none" normalizeH="0" baseline="0" dirty="0" smtClean="0">
                <a:ln>
                  <a:noFill/>
                </a:ln>
                <a:solidFill>
                  <a:schemeClr val="tx1"/>
                </a:solidFill>
                <a:effectLst/>
                <a:latin typeface="Arial" pitchFamily="34" charset="0"/>
                <a:ea typeface="Arial" pitchFamily="34" charset="0"/>
                <a:cs typeface="Calibri" pitchFamily="34" charset="0"/>
              </a:rPr>
              <a:t>representative persons account</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like outstanding expenses account, prepaid expenses account, accrued income account, outstanding salary account etc.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Real Account –</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It includes the accounts of tangible and intangible assets such as, goods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account, buildings, furniture, goodwill, patent, copyrights, trade mark account etc.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Nominal Account</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These are accounts which record transactions relating to expenses, losses, incomes and gains. These accounts are called nominal accounts, as they exist only in name and cannot be see or touched. It includes expenses accounts like Salaries, paid, rent paid, commission paid, bad debts etc. and revenues or incomes like discount received, interest received, commission received, profit and loss account etc.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727620" y="3576689"/>
            <a:ext cx="1170475" cy="1170475"/>
          </a:xfrm>
          <a:prstGeom prst="rect">
            <a:avLst/>
          </a:prstGeom>
          <a:noFill/>
          <a:ln>
            <a:noFill/>
          </a:ln>
        </p:spPr>
      </p:pic>
      <p:sp>
        <p:nvSpPr>
          <p:cNvPr id="34817" name="Rectangle 1"/>
          <p:cNvSpPr>
            <a:spLocks noChangeArrowheads="1"/>
          </p:cNvSpPr>
          <p:nvPr/>
        </p:nvSpPr>
        <p:spPr bwMode="auto">
          <a:xfrm>
            <a:off x="1315616" y="559837"/>
            <a:ext cx="7828384"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Journal</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en-IN" sz="1600" b="1" dirty="0" smtClean="0">
              <a:solidFill>
                <a:schemeClr val="tx1"/>
              </a:solidFill>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It is the prime book or </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book of original entry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or book of prime entry in which transactions are recorded in the order in which they occur. It is the book of accounting transaction in a chronological order.</a:t>
            </a:r>
          </a:p>
          <a:p>
            <a:pPr marL="0" marR="0" lvl="0" indent="0" algn="l" defTabSz="914400" rtl="0" eaLnBrk="1" fontAlgn="base" latinLnBrk="0" hangingPunct="1">
              <a:lnSpc>
                <a:spcPct val="100000"/>
              </a:lnSpc>
              <a:spcBef>
                <a:spcPct val="0"/>
              </a:spcBef>
              <a:spcAft>
                <a:spcPct val="0"/>
              </a:spcAft>
              <a:buClrTx/>
              <a:buSzTx/>
              <a:buFontTx/>
              <a:buNone/>
              <a:tabLst/>
            </a:pPr>
            <a:endParaRPr lang="en-IN" sz="1600" dirty="0" smtClean="0">
              <a:solidFill>
                <a:schemeClr val="tx1"/>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The process of recording transaction in a journal is termed as </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journalizing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and the transactions entered in the journal are called </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journal entry</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It is also known as the day book because it records daily transactions in the order in which they took place.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643645" y="3268779"/>
            <a:ext cx="1170475" cy="1170475"/>
          </a:xfrm>
          <a:prstGeom prst="rect">
            <a:avLst/>
          </a:prstGeom>
          <a:noFill/>
          <a:ln>
            <a:noFill/>
          </a:ln>
        </p:spPr>
      </p:pic>
      <p:graphicFrame>
        <p:nvGraphicFramePr>
          <p:cNvPr id="4" name="Table 3"/>
          <p:cNvGraphicFramePr>
            <a:graphicFrameLocks noGrp="1"/>
          </p:cNvGraphicFramePr>
          <p:nvPr/>
        </p:nvGraphicFramePr>
        <p:xfrm>
          <a:off x="1775777" y="1007706"/>
          <a:ext cx="6789725" cy="2180629"/>
        </p:xfrm>
        <a:graphic>
          <a:graphicData uri="http://schemas.openxmlformats.org/drawingml/2006/table">
            <a:tbl>
              <a:tblPr/>
              <a:tblGrid>
                <a:gridCol w="706958"/>
                <a:gridCol w="2463174"/>
                <a:gridCol w="444836"/>
                <a:gridCol w="1508742"/>
                <a:gridCol w="1666015"/>
              </a:tblGrid>
              <a:tr h="628812">
                <a:tc>
                  <a:txBody>
                    <a:bodyPr/>
                    <a:lstStyle/>
                    <a:p>
                      <a:pPr marL="126365">
                        <a:lnSpc>
                          <a:spcPct val="115000"/>
                        </a:lnSpc>
                        <a:spcBef>
                          <a:spcPts val="670"/>
                        </a:spcBef>
                        <a:spcAft>
                          <a:spcPts val="0"/>
                        </a:spcAft>
                      </a:pPr>
                      <a:r>
                        <a:rPr lang="en-US" sz="1600" b="1" dirty="0">
                          <a:latin typeface="Calibri"/>
                          <a:ea typeface="Arial"/>
                          <a:cs typeface="Calibri"/>
                        </a:rPr>
                        <a:t>Date</a:t>
                      </a:r>
                      <a:endParaRPr lang="en-US" sz="16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21030">
                        <a:lnSpc>
                          <a:spcPct val="115000"/>
                        </a:lnSpc>
                        <a:spcBef>
                          <a:spcPts val="670"/>
                        </a:spcBef>
                        <a:spcAft>
                          <a:spcPts val="0"/>
                        </a:spcAft>
                      </a:pPr>
                      <a:r>
                        <a:rPr lang="en-US" sz="1600" b="1">
                          <a:latin typeface="Calibri"/>
                          <a:ea typeface="Arial"/>
                          <a:cs typeface="Calibri"/>
                        </a:rPr>
                        <a:t>Particulars</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ct val="115000"/>
                        </a:lnSpc>
                        <a:spcBef>
                          <a:spcPts val="670"/>
                        </a:spcBef>
                        <a:spcAft>
                          <a:spcPts val="0"/>
                        </a:spcAft>
                      </a:pPr>
                      <a:r>
                        <a:rPr lang="en-US" sz="1600" b="1">
                          <a:latin typeface="Calibri"/>
                          <a:ea typeface="Arial"/>
                          <a:cs typeface="Calibri"/>
                        </a:rPr>
                        <a:t>L/F</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1770" marR="176530" indent="236220">
                        <a:lnSpc>
                          <a:spcPts val="1380"/>
                        </a:lnSpc>
                        <a:spcAft>
                          <a:spcPts val="0"/>
                        </a:spcAft>
                      </a:pPr>
                      <a:r>
                        <a:rPr lang="en-US" sz="1600" b="1">
                          <a:latin typeface="Calibri"/>
                          <a:ea typeface="Arial"/>
                          <a:cs typeface="Calibri"/>
                        </a:rPr>
                        <a:t>Debit Amount Rs.</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5270" marR="242570" indent="207010">
                        <a:lnSpc>
                          <a:spcPts val="1380"/>
                        </a:lnSpc>
                        <a:spcAft>
                          <a:spcPts val="0"/>
                        </a:spcAft>
                      </a:pPr>
                      <a:r>
                        <a:rPr lang="en-US" sz="1600" b="1">
                          <a:latin typeface="Calibri"/>
                          <a:ea typeface="Arial"/>
                          <a:cs typeface="Calibri"/>
                        </a:rPr>
                        <a:t>Credit Amount Rs.</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51817">
                <a:tc>
                  <a:txBody>
                    <a:bodyPr/>
                    <a:lstStyle/>
                    <a:p>
                      <a:pPr>
                        <a:lnSpc>
                          <a:spcPct val="115000"/>
                        </a:lnSpc>
                        <a:spcAft>
                          <a:spcPts val="0"/>
                        </a:spcAft>
                      </a:pPr>
                      <a:endParaRPr lang="en-US" sz="16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600" dirty="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6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6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600" dirty="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3793" name="Rectangle 1"/>
          <p:cNvSpPr>
            <a:spLocks noChangeArrowheads="1"/>
          </p:cNvSpPr>
          <p:nvPr/>
        </p:nvSpPr>
        <p:spPr bwMode="auto">
          <a:xfrm>
            <a:off x="0" y="373224"/>
            <a:ext cx="9144000" cy="683800"/>
          </a:xfrm>
          <a:prstGeom prst="rect">
            <a:avLst/>
          </a:prstGeom>
          <a:noFill/>
          <a:ln w="9525">
            <a:noFill/>
            <a:miter lim="800000"/>
            <a:headEnd/>
            <a:tailEnd/>
          </a:ln>
          <a:effectLst/>
        </p:spPr>
        <p:txBody>
          <a:bodyPr vert="horz" wrap="square" lIns="2542374" tIns="128547" rIns="2550309" bIns="0" numCol="1" anchor="ctr" anchorCtr="0" compatLnSpc="1">
            <a:prstTxWarp prst="textNoShape">
              <a:avLst/>
            </a:prstTxWarp>
            <a:spAutoFit/>
          </a:bodyPr>
          <a:lstStyle/>
          <a:p>
            <a:pPr marL="0" marR="0" lvl="0" indent="206375"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Format of a Journal</a:t>
            </a:r>
            <a:endParaRPr kumimoji="0" lang="en-US" sz="1800" b="1"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206375"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973525" y="3679326"/>
            <a:ext cx="1170475" cy="1170475"/>
          </a:xfrm>
          <a:prstGeom prst="rect">
            <a:avLst/>
          </a:prstGeom>
          <a:noFill/>
          <a:ln>
            <a:noFill/>
          </a:ln>
        </p:spPr>
      </p:pic>
      <p:sp>
        <p:nvSpPr>
          <p:cNvPr id="29697" name="Rectangle 1"/>
          <p:cNvSpPr>
            <a:spLocks noChangeArrowheads="1"/>
          </p:cNvSpPr>
          <p:nvPr/>
        </p:nvSpPr>
        <p:spPr bwMode="auto">
          <a:xfrm>
            <a:off x="1129004" y="457200"/>
            <a:ext cx="8014996"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FF0000"/>
                </a:solidFill>
                <a:effectLst/>
                <a:latin typeface="Calibri" pitchFamily="34" charset="0"/>
                <a:ea typeface="Calibri" pitchFamily="34" charset="0"/>
                <a:cs typeface="Mangal" pitchFamily="18" charset="0"/>
              </a:rPr>
              <a:t>FEATURES OF JOURNAL</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1-It is a book of prime entry.</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2-All the transactions are recorded in a chronological order.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3-It records all the debit and credit aspects.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FF0000"/>
                </a:solidFill>
                <a:effectLst/>
                <a:latin typeface="Calibri" pitchFamily="34" charset="0"/>
                <a:ea typeface="Calibri" pitchFamily="34" charset="0"/>
                <a:cs typeface="Mangal" pitchFamily="18" charset="0"/>
              </a:rPr>
              <a:t>ADVANTAGES OF JOURNAL</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1-To keep systematic </a:t>
            </a:r>
            <a:r>
              <a:rPr kumimoji="0" lang="en-US" sz="1600" b="0" i="0" u="none" strike="noStrike" cap="none" normalizeH="0" baseline="0" dirty="0" err="1" smtClean="0">
                <a:ln>
                  <a:noFill/>
                </a:ln>
                <a:solidFill>
                  <a:schemeClr val="tx1"/>
                </a:solidFill>
                <a:effectLst/>
                <a:latin typeface="Calibri" pitchFamily="34" charset="0"/>
                <a:ea typeface="Calibri" pitchFamily="34" charset="0"/>
                <a:cs typeface="Mangal" pitchFamily="18" charset="0"/>
              </a:rPr>
              <a:t>recod</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2-To protect business property.</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3-To helps for preparation of ledger.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FF0000"/>
                </a:solidFill>
                <a:effectLst/>
                <a:latin typeface="Calibri" pitchFamily="34" charset="0"/>
                <a:ea typeface="Calibri" pitchFamily="34" charset="0"/>
                <a:cs typeface="Mangal" pitchFamily="18" charset="0"/>
              </a:rPr>
              <a:t>LIMITATION OF JOURNAL</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1-When there is more transaction ,it is not possible to prepare journal.</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2-Many transactions are </a:t>
            </a:r>
            <a:r>
              <a:rPr kumimoji="0" lang="en-US" sz="1600" b="0" i="0" u="none" strike="noStrike" cap="none" normalizeH="0" baseline="0" dirty="0" err="1" smtClean="0">
                <a:ln>
                  <a:noFill/>
                </a:ln>
                <a:solidFill>
                  <a:schemeClr val="tx1"/>
                </a:solidFill>
                <a:effectLst/>
                <a:latin typeface="Calibri" pitchFamily="34" charset="0"/>
                <a:ea typeface="Calibri" pitchFamily="34" charset="0"/>
                <a:cs typeface="Mangal" pitchFamily="18" charset="0"/>
              </a:rPr>
              <a:t>repetative</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 in nature.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Mangal" pitchFamily="18" charset="0"/>
              </a:rPr>
              <a:t>3-Does not provide the required information on prompt basis.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JOURNAL</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:JOURNAL</a:t>
            </a:r>
          </a:p>
          <a:p>
            <a:pPr marL="0" lvl="0" indent="0" algn="l" rtl="0">
              <a:spcBef>
                <a:spcPts val="0"/>
              </a:spcBef>
              <a:spcAft>
                <a:spcPts val="0"/>
              </a:spcAft>
              <a:buNone/>
            </a:pPr>
            <a:r>
              <a:rPr lang="en" b="1" dirty="0" smtClean="0"/>
              <a:t>CLASS-24</a:t>
            </a:r>
            <a:endParaRPr b="1"/>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848919" y="3604680"/>
            <a:ext cx="1170475" cy="1170475"/>
          </a:xfrm>
          <a:prstGeom prst="rect">
            <a:avLst/>
          </a:prstGeom>
          <a:noFill/>
          <a:ln>
            <a:noFill/>
          </a:ln>
        </p:spPr>
      </p:pic>
      <p:sp>
        <p:nvSpPr>
          <p:cNvPr id="24577" name="Rectangle 1"/>
          <p:cNvSpPr>
            <a:spLocks noChangeArrowheads="1"/>
          </p:cNvSpPr>
          <p:nvPr/>
        </p:nvSpPr>
        <p:spPr bwMode="auto">
          <a:xfrm>
            <a:off x="1166326" y="662473"/>
            <a:ext cx="7977673"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420938" algn="l"/>
                <a:tab pos="2878138" algn="l"/>
                <a:tab pos="3216275" algn="r"/>
              </a:tabLst>
            </a:pPr>
            <a:r>
              <a:rPr kumimoji="0" lang="en-US" sz="18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Compound entry</a:t>
            </a:r>
          </a:p>
          <a:p>
            <a:pPr marL="0" marR="0" lvl="0" indent="0" algn="l" defTabSz="914400" rtl="0" eaLnBrk="1" fontAlgn="base" latinLnBrk="0" hangingPunct="1">
              <a:lnSpc>
                <a:spcPct val="100000"/>
              </a:lnSpc>
              <a:spcBef>
                <a:spcPct val="0"/>
              </a:spcBef>
              <a:spcAft>
                <a:spcPct val="0"/>
              </a:spcAft>
              <a:buClrTx/>
              <a:buSzTx/>
              <a:buFontTx/>
              <a:buNone/>
              <a:tabLst>
                <a:tab pos="2420938" algn="l"/>
                <a:tab pos="2878138" algn="l"/>
                <a:tab pos="3216275" algn="r"/>
              </a:tabLst>
            </a:pPr>
            <a:endPar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tab pos="2420938" algn="l"/>
                <a:tab pos="2878138" algn="l"/>
                <a:tab pos="3216275" algn="r"/>
              </a:tabLst>
            </a:pPr>
            <a:r>
              <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When there are two or more transactions of similar nature occurring on the same day and the entry for the same have more than one debit or credit, it is called compound entry. For example, Salary paid Rs. 2000 and rent paid Rs.1000 on 1-1-2014:</a:t>
            </a:r>
          </a:p>
          <a:p>
            <a:pPr marL="0" marR="0" lvl="0" indent="0" algn="l" defTabSz="914400" rtl="0" eaLnBrk="1" fontAlgn="base" latinLnBrk="0" hangingPunct="1">
              <a:lnSpc>
                <a:spcPct val="100000"/>
              </a:lnSpc>
              <a:spcBef>
                <a:spcPct val="0"/>
              </a:spcBef>
              <a:spcAft>
                <a:spcPct val="0"/>
              </a:spcAft>
              <a:buClrTx/>
              <a:buSzTx/>
              <a:buFontTx/>
              <a:buNone/>
              <a:tabLst>
                <a:tab pos="2420938" algn="l"/>
                <a:tab pos="2878138" algn="l"/>
                <a:tab pos="3216275" algn="r"/>
              </a:tabLst>
            </a:pPr>
            <a:endParaRPr lang="en-IN" sz="1800" dirty="0" smtClean="0">
              <a:solidFill>
                <a:schemeClr val="tx1"/>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tab pos="2420938" algn="l"/>
                <a:tab pos="2878138" algn="l"/>
                <a:tab pos="3216275" algn="r"/>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420938" algn="l"/>
                <a:tab pos="2878138" algn="l"/>
                <a:tab pos="3216275" algn="r"/>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Salary Ac/	Dr	2000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420938" algn="l"/>
                <a:tab pos="2878138" algn="l"/>
                <a:tab pos="3216275" algn="r"/>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Rent A/c	Dr	1000</a:t>
            </a:r>
          </a:p>
          <a:p>
            <a:pPr marL="0" marR="0" lvl="0" indent="0" algn="l" defTabSz="914400" rtl="0" eaLnBrk="0" fontAlgn="base" latinLnBrk="0" hangingPunct="0">
              <a:lnSpc>
                <a:spcPct val="100000"/>
              </a:lnSpc>
              <a:spcBef>
                <a:spcPct val="0"/>
              </a:spcBef>
              <a:spcAft>
                <a:spcPct val="0"/>
              </a:spcAft>
              <a:buClrTx/>
              <a:buSzTx/>
              <a:buFontTx/>
              <a:buNone/>
              <a:tabLst>
                <a:tab pos="2420938" algn="l"/>
                <a:tab pos="2878138" algn="l"/>
                <a:tab pos="3216275" algn="r"/>
              </a:tabLst>
            </a:pPr>
            <a:r>
              <a:rPr lang="en-US" sz="1800" dirty="0" smtClean="0">
                <a:solidFill>
                  <a:schemeClr val="tx1"/>
                </a:solidFill>
                <a:latin typeface="Arial" pitchFamily="34" charset="0"/>
                <a:ea typeface="Arial"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To Cash A/c			3000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420938" algn="l"/>
                <a:tab pos="2878138" algn="l"/>
                <a:tab pos="3216275" algn="r"/>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(Salary and Rent paid)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457033" y="4086809"/>
            <a:ext cx="1170475" cy="800314"/>
          </a:xfrm>
          <a:prstGeom prst="rect">
            <a:avLst/>
          </a:prstGeom>
          <a:noFill/>
          <a:ln>
            <a:noFill/>
          </a:ln>
        </p:spPr>
      </p:pic>
      <p:sp>
        <p:nvSpPr>
          <p:cNvPr id="4" name="Rectangle 3"/>
          <p:cNvSpPr/>
          <p:nvPr/>
        </p:nvSpPr>
        <p:spPr>
          <a:xfrm>
            <a:off x="2127380" y="317242"/>
            <a:ext cx="6531428" cy="369332"/>
          </a:xfrm>
          <a:prstGeom prst="rect">
            <a:avLst/>
          </a:prstGeom>
        </p:spPr>
        <p:txBody>
          <a:bodyPr wrap="square">
            <a:spAutoFit/>
          </a:bodyPr>
          <a:lstStyle/>
          <a:p>
            <a:r>
              <a:rPr lang="en-IN" sz="1800" dirty="0" err="1" smtClean="0">
                <a:solidFill>
                  <a:srgbClr val="FF0000"/>
                </a:solidFill>
              </a:rPr>
              <a:t>DifferencesbetweenJournaland</a:t>
            </a:r>
            <a:r>
              <a:rPr lang="en-IN" sz="1800" dirty="0" smtClean="0">
                <a:solidFill>
                  <a:srgbClr val="FF0000"/>
                </a:solidFill>
              </a:rPr>
              <a:t> ledger</a:t>
            </a:r>
            <a:endParaRPr lang="en-US" sz="1800" dirty="0">
              <a:solidFill>
                <a:srgbClr val="FF0000"/>
              </a:solidFill>
            </a:endParaRPr>
          </a:p>
        </p:txBody>
      </p:sp>
      <p:graphicFrame>
        <p:nvGraphicFramePr>
          <p:cNvPr id="6" name="Table 5"/>
          <p:cNvGraphicFramePr>
            <a:graphicFrameLocks noGrp="1"/>
          </p:cNvGraphicFramePr>
          <p:nvPr/>
        </p:nvGraphicFramePr>
        <p:xfrm>
          <a:off x="1524000" y="858417"/>
          <a:ext cx="7349412" cy="3196970"/>
        </p:xfrm>
        <a:graphic>
          <a:graphicData uri="http://schemas.openxmlformats.org/drawingml/2006/table">
            <a:tbl>
              <a:tblPr/>
              <a:tblGrid>
                <a:gridCol w="3674706"/>
                <a:gridCol w="3674706"/>
              </a:tblGrid>
              <a:tr h="436726">
                <a:tc>
                  <a:txBody>
                    <a:bodyPr/>
                    <a:lstStyle/>
                    <a:p>
                      <a:pPr marL="1343025" marR="1338580" algn="ctr">
                        <a:lnSpc>
                          <a:spcPts val="1280"/>
                        </a:lnSpc>
                        <a:spcAft>
                          <a:spcPts val="0"/>
                        </a:spcAft>
                      </a:pPr>
                      <a:r>
                        <a:rPr lang="en-US" sz="1600" b="1">
                          <a:latin typeface="Calibri"/>
                          <a:ea typeface="Arial"/>
                          <a:cs typeface="Calibri"/>
                        </a:rPr>
                        <a:t>Journal</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343025" marR="1337945" algn="ctr">
                        <a:lnSpc>
                          <a:spcPts val="1280"/>
                        </a:lnSpc>
                        <a:spcAft>
                          <a:spcPts val="0"/>
                        </a:spcAft>
                      </a:pPr>
                      <a:r>
                        <a:rPr lang="en-US" sz="1600" b="1">
                          <a:latin typeface="Calibri"/>
                          <a:ea typeface="Arial"/>
                          <a:cs typeface="Calibri"/>
                        </a:rPr>
                        <a:t>Ledger</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5481">
                <a:tc>
                  <a:txBody>
                    <a:bodyPr/>
                    <a:lstStyle/>
                    <a:p>
                      <a:pPr marL="296545">
                        <a:lnSpc>
                          <a:spcPts val="1355"/>
                        </a:lnSpc>
                        <a:spcAft>
                          <a:spcPts val="0"/>
                        </a:spcAft>
                      </a:pPr>
                      <a:r>
                        <a:rPr lang="en-US" sz="1600">
                          <a:latin typeface="Calibri"/>
                          <a:ea typeface="Arial"/>
                          <a:cs typeface="Calibri"/>
                        </a:rPr>
                        <a:t>1. It is a book of first entry as all</a:t>
                      </a:r>
                      <a:endParaRPr lang="en-US" sz="1600">
                        <a:latin typeface="Arial"/>
                        <a:ea typeface="Arial"/>
                      </a:endParaRPr>
                    </a:p>
                    <a:p>
                      <a:pPr marL="525145" marR="288925">
                        <a:lnSpc>
                          <a:spcPts val="1350"/>
                        </a:lnSpc>
                        <a:spcAft>
                          <a:spcPts val="0"/>
                        </a:spcAft>
                      </a:pPr>
                      <a:r>
                        <a:rPr lang="en-US" sz="1600">
                          <a:latin typeface="Calibri"/>
                          <a:ea typeface="Arial"/>
                          <a:cs typeface="Calibri"/>
                        </a:rPr>
                        <a:t>transactions are recorded first in the journal.</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288925">
                        <a:lnSpc>
                          <a:spcPct val="115000"/>
                        </a:lnSpc>
                        <a:spcAft>
                          <a:spcPts val="0"/>
                        </a:spcAft>
                      </a:pPr>
                      <a:r>
                        <a:rPr lang="en-US" sz="1600">
                          <a:latin typeface="Calibri"/>
                          <a:ea typeface="Arial"/>
                          <a:cs typeface="Calibri"/>
                        </a:rPr>
                        <a:t>It is a book of final entry as all transactions are recorded finally in the ledger.</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320">
                <a:tc>
                  <a:txBody>
                    <a:bodyPr/>
                    <a:lstStyle/>
                    <a:p>
                      <a:pPr marL="525145" indent="-228600">
                        <a:lnSpc>
                          <a:spcPts val="1380"/>
                        </a:lnSpc>
                        <a:spcBef>
                          <a:spcPts val="10"/>
                        </a:spcBef>
                        <a:spcAft>
                          <a:spcPts val="0"/>
                        </a:spcAft>
                      </a:pPr>
                      <a:r>
                        <a:rPr lang="en-US" sz="1600">
                          <a:latin typeface="Calibri"/>
                          <a:ea typeface="Arial"/>
                          <a:cs typeface="Calibri"/>
                        </a:rPr>
                        <a:t>2. Transactions are recorded in a chronological order</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380"/>
                        </a:lnSpc>
                        <a:spcBef>
                          <a:spcPts val="10"/>
                        </a:spcBef>
                        <a:spcAft>
                          <a:spcPts val="0"/>
                        </a:spcAft>
                      </a:pPr>
                      <a:r>
                        <a:rPr lang="en-US" sz="1600">
                          <a:latin typeface="Calibri"/>
                          <a:ea typeface="Arial"/>
                          <a:cs typeface="Calibri"/>
                        </a:rPr>
                        <a:t>Transactions are recorded in an analytical manner</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3523">
                <a:tc>
                  <a:txBody>
                    <a:bodyPr/>
                    <a:lstStyle/>
                    <a:p>
                      <a:pPr marL="296545">
                        <a:lnSpc>
                          <a:spcPts val="1355"/>
                        </a:lnSpc>
                        <a:spcAft>
                          <a:spcPts val="0"/>
                        </a:spcAft>
                      </a:pPr>
                      <a:r>
                        <a:rPr lang="en-US" sz="1600">
                          <a:latin typeface="Calibri"/>
                          <a:ea typeface="Arial"/>
                          <a:cs typeface="Calibri"/>
                        </a:rPr>
                        <a:t>3. Transactions are recorded on the basis</a:t>
                      </a:r>
                      <a:endParaRPr lang="en-US" sz="1600">
                        <a:latin typeface="Arial"/>
                        <a:ea typeface="Arial"/>
                      </a:endParaRPr>
                    </a:p>
                    <a:p>
                      <a:pPr marL="525145">
                        <a:lnSpc>
                          <a:spcPts val="1300"/>
                        </a:lnSpc>
                        <a:spcAft>
                          <a:spcPts val="0"/>
                        </a:spcAft>
                      </a:pPr>
                      <a:r>
                        <a:rPr lang="en-US" sz="1600">
                          <a:latin typeface="Calibri"/>
                          <a:ea typeface="Arial"/>
                          <a:cs typeface="Calibri"/>
                        </a:rPr>
                        <a:t>of source documents</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355"/>
                        </a:lnSpc>
                        <a:spcAft>
                          <a:spcPts val="0"/>
                        </a:spcAft>
                      </a:pPr>
                      <a:r>
                        <a:rPr lang="en-US" sz="1600">
                          <a:latin typeface="Calibri"/>
                          <a:ea typeface="Arial"/>
                          <a:cs typeface="Calibri"/>
                        </a:rPr>
                        <a:t>Posting is done on the basis of journal (book</a:t>
                      </a:r>
                      <a:endParaRPr lang="en-US" sz="1600">
                        <a:latin typeface="Arial"/>
                        <a:ea typeface="Arial"/>
                      </a:endParaRPr>
                    </a:p>
                    <a:p>
                      <a:pPr marL="67945">
                        <a:lnSpc>
                          <a:spcPts val="1300"/>
                        </a:lnSpc>
                        <a:spcAft>
                          <a:spcPts val="0"/>
                        </a:spcAft>
                      </a:pPr>
                      <a:r>
                        <a:rPr lang="en-US" sz="1600">
                          <a:latin typeface="Calibri"/>
                          <a:ea typeface="Arial"/>
                          <a:cs typeface="Calibri"/>
                        </a:rPr>
                        <a:t>of original entry)</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363">
                <a:tc>
                  <a:txBody>
                    <a:bodyPr/>
                    <a:lstStyle/>
                    <a:p>
                      <a:pPr marL="296545">
                        <a:lnSpc>
                          <a:spcPts val="1280"/>
                        </a:lnSpc>
                        <a:spcAft>
                          <a:spcPts val="0"/>
                        </a:spcAft>
                      </a:pPr>
                      <a:r>
                        <a:rPr lang="en-US" sz="1600">
                          <a:latin typeface="Calibri"/>
                          <a:ea typeface="Arial"/>
                          <a:cs typeface="Calibri"/>
                        </a:rPr>
                        <a:t>4. Balancing is not done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280"/>
                        </a:lnSpc>
                        <a:spcAft>
                          <a:spcPts val="0"/>
                        </a:spcAft>
                      </a:pPr>
                      <a:r>
                        <a:rPr lang="en-US" sz="1600">
                          <a:latin typeface="Calibri"/>
                          <a:ea typeface="Arial"/>
                          <a:cs typeface="Calibri"/>
                        </a:rPr>
                        <a:t>All ledger accounts are balanced</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0320">
                <a:tc>
                  <a:txBody>
                    <a:bodyPr/>
                    <a:lstStyle/>
                    <a:p>
                      <a:pPr marL="525145" marR="64135" indent="-228600">
                        <a:lnSpc>
                          <a:spcPct val="97000"/>
                        </a:lnSpc>
                        <a:spcBef>
                          <a:spcPts val="10"/>
                        </a:spcBef>
                        <a:spcAft>
                          <a:spcPts val="0"/>
                        </a:spcAft>
                      </a:pPr>
                      <a:r>
                        <a:rPr lang="en-US" sz="1600">
                          <a:latin typeface="Calibri"/>
                          <a:ea typeface="Arial"/>
                          <a:cs typeface="Calibri"/>
                        </a:rPr>
                        <a:t>5. The process of recording entries in the books of original entry is called journalizing</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64135">
                        <a:lnSpc>
                          <a:spcPts val="1380"/>
                        </a:lnSpc>
                        <a:spcAft>
                          <a:spcPts val="0"/>
                        </a:spcAft>
                      </a:pPr>
                      <a:r>
                        <a:rPr lang="en-US" sz="1600" dirty="0">
                          <a:latin typeface="Calibri"/>
                          <a:ea typeface="Arial"/>
                          <a:cs typeface="Calibri"/>
                        </a:rPr>
                        <a:t>The process of recording entries in the ledger is called posting</a:t>
                      </a:r>
                      <a:endParaRPr lang="en-US" sz="16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a:alphaModFix/>
          </a:blip>
          <a:srcRect/>
          <a:stretch/>
        </p:blipFill>
        <p:spPr>
          <a:xfrm>
            <a:off x="7541008" y="3679325"/>
            <a:ext cx="1170475" cy="1170475"/>
          </a:xfrm>
          <a:prstGeom prst="rect">
            <a:avLst/>
          </a:prstGeom>
          <a:noFill/>
          <a:ln>
            <a:noFill/>
          </a:ln>
        </p:spPr>
      </p:pic>
      <p:graphicFrame>
        <p:nvGraphicFramePr>
          <p:cNvPr id="5" name="Table 4"/>
          <p:cNvGraphicFramePr>
            <a:graphicFrameLocks noGrp="1"/>
          </p:cNvGraphicFramePr>
          <p:nvPr/>
        </p:nvGraphicFramePr>
        <p:xfrm>
          <a:off x="1511560" y="1212980"/>
          <a:ext cx="7119256" cy="2450400"/>
        </p:xfrm>
        <a:graphic>
          <a:graphicData uri="http://schemas.openxmlformats.org/drawingml/2006/table">
            <a:tbl>
              <a:tblPr/>
              <a:tblGrid>
                <a:gridCol w="1091924"/>
                <a:gridCol w="4846272"/>
                <a:gridCol w="1181060"/>
              </a:tblGrid>
              <a:tr h="242124">
                <a:tc>
                  <a:txBody>
                    <a:bodyPr/>
                    <a:lstStyle/>
                    <a:p>
                      <a:pPr marL="113665" marR="33020" algn="ctr">
                        <a:lnSpc>
                          <a:spcPts val="1330"/>
                        </a:lnSpc>
                        <a:spcAft>
                          <a:spcPts val="0"/>
                        </a:spcAft>
                      </a:pPr>
                      <a:r>
                        <a:rPr lang="en-US" sz="1800" dirty="0">
                          <a:solidFill>
                            <a:srgbClr val="292425"/>
                          </a:solidFill>
                          <a:latin typeface="Times New Roman"/>
                          <a:ea typeface="Times New Roman"/>
                        </a:rPr>
                        <a:t>2005</a:t>
                      </a:r>
                      <a:endParaRPr lang="en-US" sz="1800" dirty="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800">
                        <a:latin typeface="Times New Roman"/>
                        <a:ea typeface="Times New Roman"/>
                      </a:endParaRPr>
                    </a:p>
                  </a:txBody>
                  <a:tcPr marL="0" marR="0" marT="0" marB="0">
                    <a:lnL>
                      <a:noFill/>
                    </a:lnL>
                    <a:lnR>
                      <a:noFill/>
                    </a:lnR>
                    <a:lnT>
                      <a:noFill/>
                    </a:lnT>
                    <a:lnB>
                      <a:noFill/>
                    </a:lnB>
                  </a:tcPr>
                </a:tc>
                <a:tc>
                  <a:txBody>
                    <a:bodyPr/>
                    <a:lstStyle/>
                    <a:p>
                      <a:pPr marL="262255" marR="241300" algn="ctr">
                        <a:lnSpc>
                          <a:spcPts val="1330"/>
                        </a:lnSpc>
                        <a:spcAft>
                          <a:spcPts val="0"/>
                        </a:spcAft>
                      </a:pPr>
                      <a:r>
                        <a:rPr lang="en-US" sz="1800" b="1">
                          <a:solidFill>
                            <a:srgbClr val="292425"/>
                          </a:solidFill>
                          <a:latin typeface="Times New Roman"/>
                          <a:ea typeface="Times New Roman"/>
                        </a:rPr>
                        <a:t>Rs</a:t>
                      </a:r>
                      <a:endParaRPr lang="en-US" sz="1800">
                        <a:latin typeface="Times New Roman"/>
                        <a:ea typeface="Times New Roman"/>
                      </a:endParaRPr>
                    </a:p>
                  </a:txBody>
                  <a:tcPr marL="0" marR="0" marT="0" marB="0">
                    <a:lnL>
                      <a:noFill/>
                    </a:lnL>
                    <a:lnR>
                      <a:noFill/>
                    </a:lnR>
                    <a:lnT>
                      <a:noFill/>
                    </a:lnT>
                    <a:lnB>
                      <a:noFill/>
                    </a:lnB>
                  </a:tcPr>
                </a:tc>
              </a:tr>
              <a:tr h="298268">
                <a:tc>
                  <a:txBody>
                    <a:bodyPr/>
                    <a:lstStyle/>
                    <a:p>
                      <a:pPr marL="113665" marR="77470" algn="ctr">
                        <a:lnSpc>
                          <a:spcPct val="115000"/>
                        </a:lnSpc>
                        <a:spcBef>
                          <a:spcPts val="350"/>
                        </a:spcBef>
                        <a:spcAft>
                          <a:spcPts val="0"/>
                        </a:spcAft>
                      </a:pPr>
                      <a:r>
                        <a:rPr lang="en-US" sz="1800" dirty="0">
                          <a:solidFill>
                            <a:srgbClr val="292425"/>
                          </a:solidFill>
                          <a:latin typeface="Times New Roman"/>
                          <a:ea typeface="Times New Roman"/>
                        </a:rPr>
                        <a:t>Dec.01</a:t>
                      </a:r>
                      <a:endParaRPr lang="en-US" sz="1800" dirty="0">
                        <a:latin typeface="Times New Roman"/>
                        <a:ea typeface="Times New Roman"/>
                      </a:endParaRPr>
                    </a:p>
                  </a:txBody>
                  <a:tcPr marL="0" marR="0" marT="0" marB="0">
                    <a:lnL>
                      <a:noFill/>
                    </a:lnL>
                    <a:lnR>
                      <a:noFill/>
                    </a:lnR>
                    <a:lnT>
                      <a:noFill/>
                    </a:lnT>
                    <a:lnB>
                      <a:noFill/>
                    </a:lnB>
                  </a:tcPr>
                </a:tc>
                <a:tc>
                  <a:txBody>
                    <a:bodyPr/>
                    <a:lstStyle/>
                    <a:p>
                      <a:pPr marL="90170">
                        <a:lnSpc>
                          <a:spcPct val="115000"/>
                        </a:lnSpc>
                        <a:spcBef>
                          <a:spcPts val="350"/>
                        </a:spcBef>
                        <a:spcAft>
                          <a:spcPts val="0"/>
                        </a:spcAft>
                      </a:pPr>
                      <a:r>
                        <a:rPr lang="en-US" sz="1800">
                          <a:solidFill>
                            <a:srgbClr val="292425"/>
                          </a:solidFill>
                          <a:latin typeface="Times New Roman"/>
                          <a:ea typeface="Times New Roman"/>
                        </a:rPr>
                        <a:t>Business started with cash</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350"/>
                        </a:spcBef>
                        <a:spcAft>
                          <a:spcPts val="0"/>
                        </a:spcAft>
                      </a:pPr>
                      <a:r>
                        <a:rPr lang="en-US" sz="1800">
                          <a:solidFill>
                            <a:srgbClr val="292425"/>
                          </a:solidFill>
                          <a:latin typeface="Times New Roman"/>
                          <a:ea typeface="Times New Roman"/>
                        </a:rPr>
                        <a:t>75,000</a:t>
                      </a:r>
                      <a:endParaRPr lang="en-US" sz="1800">
                        <a:latin typeface="Times New Roman"/>
                        <a:ea typeface="Times New Roman"/>
                      </a:endParaRPr>
                    </a:p>
                  </a:txBody>
                  <a:tcPr marL="0" marR="0" marT="0" marB="0">
                    <a:lnL>
                      <a:noFill/>
                    </a:lnL>
                    <a:lnR>
                      <a:noFill/>
                    </a:lnR>
                    <a:lnT>
                      <a:noFill/>
                    </a:lnT>
                    <a:lnB>
                      <a:noFill/>
                    </a:lnB>
                  </a:tcPr>
                </a:tc>
              </a:tr>
              <a:tr h="298268">
                <a:tc>
                  <a:txBody>
                    <a:bodyPr/>
                    <a:lstStyle/>
                    <a:p>
                      <a:pPr marL="113665" marR="77470" algn="ctr">
                        <a:lnSpc>
                          <a:spcPct val="115000"/>
                        </a:lnSpc>
                        <a:spcBef>
                          <a:spcPts val="350"/>
                        </a:spcBef>
                        <a:spcAft>
                          <a:spcPts val="0"/>
                        </a:spcAft>
                      </a:pPr>
                      <a:r>
                        <a:rPr lang="en-US" sz="1800">
                          <a:solidFill>
                            <a:srgbClr val="292425"/>
                          </a:solidFill>
                          <a:latin typeface="Times New Roman"/>
                          <a:ea typeface="Times New Roman"/>
                        </a:rPr>
                        <a:t>Dec.07</a:t>
                      </a:r>
                      <a:endParaRPr lang="en-US" sz="1800">
                        <a:latin typeface="Times New Roman"/>
                        <a:ea typeface="Times New Roman"/>
                      </a:endParaRPr>
                    </a:p>
                  </a:txBody>
                  <a:tcPr marL="0" marR="0" marT="0" marB="0">
                    <a:lnL>
                      <a:noFill/>
                    </a:lnL>
                    <a:lnR>
                      <a:noFill/>
                    </a:lnR>
                    <a:lnT>
                      <a:noFill/>
                    </a:lnT>
                    <a:lnB>
                      <a:noFill/>
                    </a:lnB>
                  </a:tcPr>
                </a:tc>
                <a:tc>
                  <a:txBody>
                    <a:bodyPr/>
                    <a:lstStyle/>
                    <a:p>
                      <a:pPr marL="90170">
                        <a:lnSpc>
                          <a:spcPct val="115000"/>
                        </a:lnSpc>
                        <a:spcBef>
                          <a:spcPts val="350"/>
                        </a:spcBef>
                        <a:spcAft>
                          <a:spcPts val="0"/>
                        </a:spcAft>
                      </a:pPr>
                      <a:r>
                        <a:rPr lang="en-US" sz="1800">
                          <a:solidFill>
                            <a:srgbClr val="292425"/>
                          </a:solidFill>
                          <a:latin typeface="Times New Roman"/>
                          <a:ea typeface="Times New Roman"/>
                        </a:rPr>
                        <a:t>Purchased goods for cash</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350"/>
                        </a:spcBef>
                        <a:spcAft>
                          <a:spcPts val="0"/>
                        </a:spcAft>
                      </a:pPr>
                      <a:r>
                        <a:rPr lang="en-US" sz="1800">
                          <a:solidFill>
                            <a:srgbClr val="292425"/>
                          </a:solidFill>
                          <a:latin typeface="Times New Roman"/>
                          <a:ea typeface="Times New Roman"/>
                        </a:rPr>
                        <a:t>10,000</a:t>
                      </a:r>
                      <a:endParaRPr lang="en-US" sz="1800">
                        <a:latin typeface="Times New Roman"/>
                        <a:ea typeface="Times New Roman"/>
                      </a:endParaRPr>
                    </a:p>
                  </a:txBody>
                  <a:tcPr marL="0" marR="0" marT="0" marB="0">
                    <a:lnL>
                      <a:noFill/>
                    </a:lnL>
                    <a:lnR>
                      <a:noFill/>
                    </a:lnR>
                    <a:lnT>
                      <a:noFill/>
                    </a:lnT>
                    <a:lnB>
                      <a:noFill/>
                    </a:lnB>
                  </a:tcPr>
                </a:tc>
              </a:tr>
              <a:tr h="298971">
                <a:tc>
                  <a:txBody>
                    <a:bodyPr/>
                    <a:lstStyle/>
                    <a:p>
                      <a:pPr marL="113665" marR="77470" algn="ctr">
                        <a:lnSpc>
                          <a:spcPct val="115000"/>
                        </a:lnSpc>
                        <a:spcBef>
                          <a:spcPts val="350"/>
                        </a:spcBef>
                        <a:spcAft>
                          <a:spcPts val="0"/>
                        </a:spcAft>
                      </a:pPr>
                      <a:r>
                        <a:rPr lang="en-US" sz="1800">
                          <a:solidFill>
                            <a:srgbClr val="292425"/>
                          </a:solidFill>
                          <a:latin typeface="Times New Roman"/>
                          <a:ea typeface="Times New Roman"/>
                        </a:rPr>
                        <a:t>Dec.09</a:t>
                      </a:r>
                      <a:endParaRPr lang="en-US" sz="1800">
                        <a:latin typeface="Times New Roman"/>
                        <a:ea typeface="Times New Roman"/>
                      </a:endParaRPr>
                    </a:p>
                  </a:txBody>
                  <a:tcPr marL="0" marR="0" marT="0" marB="0">
                    <a:lnL>
                      <a:noFill/>
                    </a:lnL>
                    <a:lnR>
                      <a:noFill/>
                    </a:lnR>
                    <a:lnT>
                      <a:noFill/>
                    </a:lnT>
                    <a:lnB>
                      <a:noFill/>
                    </a:lnB>
                  </a:tcPr>
                </a:tc>
                <a:tc>
                  <a:txBody>
                    <a:bodyPr/>
                    <a:lstStyle/>
                    <a:p>
                      <a:pPr marL="90170">
                        <a:lnSpc>
                          <a:spcPct val="115000"/>
                        </a:lnSpc>
                        <a:spcBef>
                          <a:spcPts val="350"/>
                        </a:spcBef>
                        <a:spcAft>
                          <a:spcPts val="0"/>
                        </a:spcAft>
                      </a:pPr>
                      <a:r>
                        <a:rPr lang="en-US" sz="1800">
                          <a:solidFill>
                            <a:srgbClr val="292425"/>
                          </a:solidFill>
                          <a:latin typeface="Times New Roman"/>
                          <a:ea typeface="Times New Roman"/>
                        </a:rPr>
                        <a:t>Sold goods to Swati</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350"/>
                        </a:spcBef>
                        <a:spcAft>
                          <a:spcPts val="0"/>
                        </a:spcAft>
                      </a:pPr>
                      <a:r>
                        <a:rPr lang="en-US" sz="1800">
                          <a:solidFill>
                            <a:srgbClr val="292425"/>
                          </a:solidFill>
                          <a:latin typeface="Times New Roman"/>
                          <a:ea typeface="Times New Roman"/>
                        </a:rPr>
                        <a:t>5,000</a:t>
                      </a:r>
                      <a:endParaRPr lang="en-US" sz="1800">
                        <a:latin typeface="Times New Roman"/>
                        <a:ea typeface="Times New Roman"/>
                      </a:endParaRPr>
                    </a:p>
                  </a:txBody>
                  <a:tcPr marL="0" marR="0" marT="0" marB="0">
                    <a:lnL>
                      <a:noFill/>
                    </a:lnL>
                    <a:lnR>
                      <a:noFill/>
                    </a:lnR>
                    <a:lnT>
                      <a:noFill/>
                    </a:lnT>
                    <a:lnB>
                      <a:noFill/>
                    </a:lnB>
                  </a:tcPr>
                </a:tc>
              </a:tr>
              <a:tr h="298971">
                <a:tc>
                  <a:txBody>
                    <a:bodyPr/>
                    <a:lstStyle/>
                    <a:p>
                      <a:pPr marL="113665" marR="77470" algn="ctr">
                        <a:lnSpc>
                          <a:spcPct val="115000"/>
                        </a:lnSpc>
                        <a:spcBef>
                          <a:spcPts val="350"/>
                        </a:spcBef>
                        <a:spcAft>
                          <a:spcPts val="0"/>
                        </a:spcAft>
                      </a:pPr>
                      <a:r>
                        <a:rPr lang="en-US" sz="1800">
                          <a:solidFill>
                            <a:srgbClr val="292425"/>
                          </a:solidFill>
                          <a:latin typeface="Times New Roman"/>
                          <a:ea typeface="Times New Roman"/>
                        </a:rPr>
                        <a:t>Dec.12</a:t>
                      </a:r>
                      <a:endParaRPr lang="en-US" sz="1800">
                        <a:latin typeface="Times New Roman"/>
                        <a:ea typeface="Times New Roman"/>
                      </a:endParaRPr>
                    </a:p>
                  </a:txBody>
                  <a:tcPr marL="0" marR="0" marT="0" marB="0">
                    <a:lnL>
                      <a:noFill/>
                    </a:lnL>
                    <a:lnR>
                      <a:noFill/>
                    </a:lnR>
                    <a:lnT>
                      <a:noFill/>
                    </a:lnT>
                    <a:lnB>
                      <a:noFill/>
                    </a:lnB>
                  </a:tcPr>
                </a:tc>
                <a:tc>
                  <a:txBody>
                    <a:bodyPr/>
                    <a:lstStyle/>
                    <a:p>
                      <a:pPr marL="90170">
                        <a:lnSpc>
                          <a:spcPct val="115000"/>
                        </a:lnSpc>
                        <a:spcBef>
                          <a:spcPts val="350"/>
                        </a:spcBef>
                        <a:spcAft>
                          <a:spcPts val="0"/>
                        </a:spcAft>
                      </a:pPr>
                      <a:r>
                        <a:rPr lang="en-US" sz="1800">
                          <a:solidFill>
                            <a:srgbClr val="292425"/>
                          </a:solidFill>
                          <a:latin typeface="Times New Roman"/>
                          <a:ea typeface="Times New Roman"/>
                        </a:rPr>
                        <a:t>Purchased furniture</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350"/>
                        </a:spcBef>
                        <a:spcAft>
                          <a:spcPts val="0"/>
                        </a:spcAft>
                      </a:pPr>
                      <a:r>
                        <a:rPr lang="en-US" sz="1800">
                          <a:solidFill>
                            <a:srgbClr val="292425"/>
                          </a:solidFill>
                          <a:latin typeface="Times New Roman"/>
                          <a:ea typeface="Times New Roman"/>
                        </a:rPr>
                        <a:t>3,000</a:t>
                      </a:r>
                      <a:endParaRPr lang="en-US" sz="1800">
                        <a:latin typeface="Times New Roman"/>
                        <a:ea typeface="Times New Roman"/>
                      </a:endParaRPr>
                    </a:p>
                  </a:txBody>
                  <a:tcPr marL="0" marR="0" marT="0" marB="0">
                    <a:lnL>
                      <a:noFill/>
                    </a:lnL>
                    <a:lnR>
                      <a:noFill/>
                    </a:lnR>
                    <a:lnT>
                      <a:noFill/>
                    </a:lnT>
                    <a:lnB>
                      <a:noFill/>
                    </a:lnB>
                  </a:tcPr>
                </a:tc>
              </a:tr>
              <a:tr h="298971">
                <a:tc>
                  <a:txBody>
                    <a:bodyPr/>
                    <a:lstStyle/>
                    <a:p>
                      <a:pPr marL="113665" marR="77470" algn="ctr">
                        <a:lnSpc>
                          <a:spcPct val="115000"/>
                        </a:lnSpc>
                        <a:spcBef>
                          <a:spcPts val="350"/>
                        </a:spcBef>
                        <a:spcAft>
                          <a:spcPts val="0"/>
                        </a:spcAft>
                      </a:pPr>
                      <a:r>
                        <a:rPr lang="en-US" sz="1800">
                          <a:solidFill>
                            <a:srgbClr val="292425"/>
                          </a:solidFill>
                          <a:latin typeface="Times New Roman"/>
                          <a:ea typeface="Times New Roman"/>
                        </a:rPr>
                        <a:t>Dec.18</a:t>
                      </a:r>
                      <a:endParaRPr lang="en-US" sz="1800">
                        <a:latin typeface="Times New Roman"/>
                        <a:ea typeface="Times New Roman"/>
                      </a:endParaRPr>
                    </a:p>
                  </a:txBody>
                  <a:tcPr marL="0" marR="0" marT="0" marB="0">
                    <a:lnL>
                      <a:noFill/>
                    </a:lnL>
                    <a:lnR>
                      <a:noFill/>
                    </a:lnR>
                    <a:lnT>
                      <a:noFill/>
                    </a:lnT>
                    <a:lnB>
                      <a:noFill/>
                    </a:lnB>
                  </a:tcPr>
                </a:tc>
                <a:tc>
                  <a:txBody>
                    <a:bodyPr/>
                    <a:lstStyle/>
                    <a:p>
                      <a:pPr marL="90170">
                        <a:lnSpc>
                          <a:spcPct val="115000"/>
                        </a:lnSpc>
                        <a:spcBef>
                          <a:spcPts val="350"/>
                        </a:spcBef>
                        <a:spcAft>
                          <a:spcPts val="0"/>
                        </a:spcAft>
                      </a:pPr>
                      <a:r>
                        <a:rPr lang="en-US" sz="1800">
                          <a:solidFill>
                            <a:srgbClr val="292425"/>
                          </a:solidFill>
                          <a:latin typeface="Times New Roman"/>
                          <a:ea typeface="Times New Roman"/>
                        </a:rPr>
                        <a:t>Cash received from Swati in full settlement</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350"/>
                        </a:spcBef>
                        <a:spcAft>
                          <a:spcPts val="0"/>
                        </a:spcAft>
                      </a:pPr>
                      <a:r>
                        <a:rPr lang="en-US" sz="1800">
                          <a:solidFill>
                            <a:srgbClr val="292425"/>
                          </a:solidFill>
                          <a:latin typeface="Times New Roman"/>
                          <a:ea typeface="Times New Roman"/>
                        </a:rPr>
                        <a:t>4,000</a:t>
                      </a:r>
                      <a:endParaRPr lang="en-US" sz="1800">
                        <a:latin typeface="Times New Roman"/>
                        <a:ea typeface="Times New Roman"/>
                      </a:endParaRPr>
                    </a:p>
                  </a:txBody>
                  <a:tcPr marL="0" marR="0" marT="0" marB="0">
                    <a:lnL>
                      <a:noFill/>
                    </a:lnL>
                    <a:lnR>
                      <a:noFill/>
                    </a:lnR>
                    <a:lnT>
                      <a:noFill/>
                    </a:lnT>
                    <a:lnB>
                      <a:noFill/>
                    </a:lnB>
                  </a:tcPr>
                </a:tc>
              </a:tr>
              <a:tr h="298971">
                <a:tc>
                  <a:txBody>
                    <a:bodyPr/>
                    <a:lstStyle/>
                    <a:p>
                      <a:pPr marL="113665" marR="77470" algn="ctr">
                        <a:lnSpc>
                          <a:spcPct val="115000"/>
                        </a:lnSpc>
                        <a:spcBef>
                          <a:spcPts val="350"/>
                        </a:spcBef>
                        <a:spcAft>
                          <a:spcPts val="0"/>
                        </a:spcAft>
                      </a:pPr>
                      <a:r>
                        <a:rPr lang="en-US" sz="1800">
                          <a:solidFill>
                            <a:srgbClr val="292425"/>
                          </a:solidFill>
                          <a:latin typeface="Times New Roman"/>
                          <a:ea typeface="Times New Roman"/>
                        </a:rPr>
                        <a:t>Dec.25</a:t>
                      </a:r>
                      <a:endParaRPr lang="en-US" sz="1800">
                        <a:latin typeface="Times New Roman"/>
                        <a:ea typeface="Times New Roman"/>
                      </a:endParaRPr>
                    </a:p>
                  </a:txBody>
                  <a:tcPr marL="0" marR="0" marT="0" marB="0">
                    <a:lnL>
                      <a:noFill/>
                    </a:lnL>
                    <a:lnR>
                      <a:noFill/>
                    </a:lnR>
                    <a:lnT>
                      <a:noFill/>
                    </a:lnT>
                    <a:lnB>
                      <a:noFill/>
                    </a:lnB>
                  </a:tcPr>
                </a:tc>
                <a:tc>
                  <a:txBody>
                    <a:bodyPr/>
                    <a:lstStyle/>
                    <a:p>
                      <a:pPr marL="90170">
                        <a:lnSpc>
                          <a:spcPct val="115000"/>
                        </a:lnSpc>
                        <a:spcBef>
                          <a:spcPts val="350"/>
                        </a:spcBef>
                        <a:spcAft>
                          <a:spcPts val="0"/>
                        </a:spcAft>
                      </a:pPr>
                      <a:r>
                        <a:rPr lang="en-US" sz="1800">
                          <a:solidFill>
                            <a:srgbClr val="292425"/>
                          </a:solidFill>
                          <a:latin typeface="Times New Roman"/>
                          <a:ea typeface="Times New Roman"/>
                        </a:rPr>
                        <a:t>Paid rent</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350"/>
                        </a:spcBef>
                        <a:spcAft>
                          <a:spcPts val="0"/>
                        </a:spcAft>
                      </a:pPr>
                      <a:r>
                        <a:rPr lang="en-US" sz="1800">
                          <a:solidFill>
                            <a:srgbClr val="292425"/>
                          </a:solidFill>
                          <a:latin typeface="Times New Roman"/>
                          <a:ea typeface="Times New Roman"/>
                        </a:rPr>
                        <a:t>1,000</a:t>
                      </a:r>
                      <a:endParaRPr lang="en-US" sz="1800">
                        <a:latin typeface="Times New Roman"/>
                        <a:ea typeface="Times New Roman"/>
                      </a:endParaRPr>
                    </a:p>
                  </a:txBody>
                  <a:tcPr marL="0" marR="0" marT="0" marB="0">
                    <a:lnL>
                      <a:noFill/>
                    </a:lnL>
                    <a:lnR>
                      <a:noFill/>
                    </a:lnR>
                    <a:lnT>
                      <a:noFill/>
                    </a:lnT>
                    <a:lnB>
                      <a:noFill/>
                    </a:lnB>
                  </a:tcPr>
                </a:tc>
              </a:tr>
              <a:tr h="242124">
                <a:tc>
                  <a:txBody>
                    <a:bodyPr/>
                    <a:lstStyle/>
                    <a:p>
                      <a:pPr marL="113665" marR="77470" algn="ctr">
                        <a:lnSpc>
                          <a:spcPts val="1280"/>
                        </a:lnSpc>
                        <a:spcBef>
                          <a:spcPts val="350"/>
                        </a:spcBef>
                        <a:spcAft>
                          <a:spcPts val="0"/>
                        </a:spcAft>
                      </a:pPr>
                      <a:r>
                        <a:rPr lang="en-US" sz="1800">
                          <a:solidFill>
                            <a:srgbClr val="292425"/>
                          </a:solidFill>
                          <a:latin typeface="Times New Roman"/>
                          <a:ea typeface="Times New Roman"/>
                        </a:rPr>
                        <a:t>Dec.30</a:t>
                      </a:r>
                      <a:endParaRPr lang="en-US" sz="1800">
                        <a:latin typeface="Times New Roman"/>
                        <a:ea typeface="Times New Roman"/>
                      </a:endParaRPr>
                    </a:p>
                  </a:txBody>
                  <a:tcPr marL="0" marR="0" marT="0" marB="0">
                    <a:lnL>
                      <a:noFill/>
                    </a:lnL>
                    <a:lnR>
                      <a:noFill/>
                    </a:lnR>
                    <a:lnT>
                      <a:noFill/>
                    </a:lnT>
                    <a:lnB>
                      <a:noFill/>
                    </a:lnB>
                  </a:tcPr>
                </a:tc>
                <a:tc>
                  <a:txBody>
                    <a:bodyPr/>
                    <a:lstStyle/>
                    <a:p>
                      <a:pPr marL="90170">
                        <a:lnSpc>
                          <a:spcPts val="1280"/>
                        </a:lnSpc>
                        <a:spcBef>
                          <a:spcPts val="350"/>
                        </a:spcBef>
                        <a:spcAft>
                          <a:spcPts val="0"/>
                        </a:spcAft>
                      </a:pPr>
                      <a:r>
                        <a:rPr lang="en-US" sz="1800">
                          <a:solidFill>
                            <a:srgbClr val="292425"/>
                          </a:solidFill>
                          <a:latin typeface="Times New Roman"/>
                          <a:ea typeface="Times New Roman"/>
                        </a:rPr>
                        <a:t>Paid salary</a:t>
                      </a:r>
                      <a:endParaRPr lang="en-US" sz="1800">
                        <a:latin typeface="Times New Roman"/>
                        <a:ea typeface="Times New Roman"/>
                      </a:endParaRPr>
                    </a:p>
                  </a:txBody>
                  <a:tcPr marL="0" marR="0" marT="0" marB="0">
                    <a:lnL>
                      <a:noFill/>
                    </a:lnL>
                    <a:lnR>
                      <a:noFill/>
                    </a:lnR>
                    <a:lnT>
                      <a:noFill/>
                    </a:lnT>
                    <a:lnB>
                      <a:noFill/>
                    </a:lnB>
                  </a:tcPr>
                </a:tc>
                <a:tc>
                  <a:txBody>
                    <a:bodyPr/>
                    <a:lstStyle/>
                    <a:p>
                      <a:pPr marR="125095" algn="r">
                        <a:lnSpc>
                          <a:spcPts val="1280"/>
                        </a:lnSpc>
                        <a:spcBef>
                          <a:spcPts val="350"/>
                        </a:spcBef>
                        <a:spcAft>
                          <a:spcPts val="0"/>
                        </a:spcAft>
                      </a:pPr>
                      <a:r>
                        <a:rPr lang="en-US" sz="1800" dirty="0">
                          <a:solidFill>
                            <a:srgbClr val="292425"/>
                          </a:solidFill>
                          <a:latin typeface="Times New Roman"/>
                          <a:ea typeface="Times New Roman"/>
                        </a:rPr>
                        <a:t>1,500</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sp>
        <p:nvSpPr>
          <p:cNvPr id="18433" name="Rectangle 1"/>
          <p:cNvSpPr>
            <a:spLocks noChangeArrowheads="1"/>
          </p:cNvSpPr>
          <p:nvPr/>
        </p:nvSpPr>
        <p:spPr bwMode="auto">
          <a:xfrm>
            <a:off x="1427584" y="553997"/>
            <a:ext cx="7716416"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Q.11. </a:t>
            </a:r>
            <a:r>
              <a:rPr kumimoji="0" lang="en-US" sz="1800" b="1" i="0" u="none" strike="noStrike" cap="none" normalizeH="0" baseline="0" dirty="0" err="1" smtClean="0">
                <a:ln>
                  <a:noFill/>
                </a:ln>
                <a:solidFill>
                  <a:srgbClr val="292425"/>
                </a:solidFill>
                <a:effectLst/>
                <a:latin typeface="Calibri" pitchFamily="34" charset="0"/>
                <a:ea typeface="Times New Roman" pitchFamily="18" charset="0"/>
                <a:cs typeface="Mangal" pitchFamily="18" charset="0"/>
              </a:rPr>
              <a:t>Journalise</a:t>
            </a: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 the following transactions in the books of </a:t>
            </a:r>
            <a:r>
              <a:rPr kumimoji="0" lang="en-US" sz="1800" b="1" i="0" u="none" strike="noStrike" cap="none" normalizeH="0" baseline="0" dirty="0" err="1" smtClean="0">
                <a:ln>
                  <a:noFill/>
                </a:ln>
                <a:solidFill>
                  <a:srgbClr val="292425"/>
                </a:solidFill>
                <a:effectLst/>
                <a:latin typeface="Calibri" pitchFamily="34" charset="0"/>
                <a:ea typeface="Times New Roman" pitchFamily="18" charset="0"/>
                <a:cs typeface="Mangal" pitchFamily="18" charset="0"/>
              </a:rPr>
              <a:t>Himanshu</a:t>
            </a: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JOURNAL</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:JOURNAL</a:t>
            </a:r>
          </a:p>
          <a:p>
            <a:pPr marL="0" lvl="0" indent="0" algn="l" rtl="0">
              <a:spcBef>
                <a:spcPts val="0"/>
              </a:spcBef>
              <a:spcAft>
                <a:spcPts val="0"/>
              </a:spcAft>
              <a:buNone/>
            </a:pPr>
            <a:r>
              <a:rPr lang="en" b="1" dirty="0" smtClean="0"/>
              <a:t>CLASS-25</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 name="Google Shape;55;p13"/>
          <p:cNvPicPr preferRelativeResize="0"/>
          <p:nvPr/>
        </p:nvPicPr>
        <p:blipFill rotWithShape="1">
          <a:blip r:embed="rId2">
            <a:alphaModFix/>
          </a:blip>
          <a:srcRect/>
          <a:stretch/>
        </p:blipFill>
        <p:spPr>
          <a:xfrm>
            <a:off x="7973526" y="4292082"/>
            <a:ext cx="1030516" cy="604371"/>
          </a:xfrm>
          <a:prstGeom prst="rect">
            <a:avLst/>
          </a:prstGeom>
          <a:noFill/>
          <a:ln>
            <a:noFill/>
          </a:ln>
        </p:spPr>
      </p:pic>
      <p:graphicFrame>
        <p:nvGraphicFramePr>
          <p:cNvPr id="5" name="Table 4"/>
          <p:cNvGraphicFramePr>
            <a:graphicFrameLocks noGrp="1"/>
          </p:cNvGraphicFramePr>
          <p:nvPr/>
        </p:nvGraphicFramePr>
        <p:xfrm>
          <a:off x="1464906" y="3517640"/>
          <a:ext cx="6083560" cy="1274572"/>
        </p:xfrm>
        <a:graphic>
          <a:graphicData uri="http://schemas.openxmlformats.org/drawingml/2006/table">
            <a:tbl>
              <a:tblPr/>
              <a:tblGrid>
                <a:gridCol w="2928665"/>
                <a:gridCol w="1043405"/>
                <a:gridCol w="1181886"/>
                <a:gridCol w="929604"/>
              </a:tblGrid>
              <a:tr h="286138">
                <a:tc>
                  <a:txBody>
                    <a:bodyPr/>
                    <a:lstStyle/>
                    <a:p>
                      <a:pPr marL="31750">
                        <a:lnSpc>
                          <a:spcPts val="1340"/>
                        </a:lnSpc>
                        <a:spcAft>
                          <a:spcPts val="0"/>
                        </a:spcAft>
                      </a:pPr>
                      <a:r>
                        <a:rPr lang="en-US" sz="1800" dirty="0">
                          <a:latin typeface="Calibri"/>
                          <a:ea typeface="Arial"/>
                          <a:cs typeface="Calibri"/>
                        </a:rPr>
                        <a:t>Cash</a:t>
                      </a:r>
                      <a:endParaRPr lang="en-US" sz="1800" dirty="0">
                        <a:latin typeface="Arial"/>
                        <a:ea typeface="Arial"/>
                      </a:endParaRPr>
                    </a:p>
                  </a:txBody>
                  <a:tcPr marL="0" marR="0" marT="0" marB="0">
                    <a:lnL>
                      <a:noFill/>
                    </a:lnL>
                    <a:lnR>
                      <a:noFill/>
                    </a:lnR>
                    <a:lnT>
                      <a:noFill/>
                    </a:lnT>
                    <a:lnB>
                      <a:noFill/>
                    </a:lnB>
                  </a:tcPr>
                </a:tc>
                <a:tc>
                  <a:txBody>
                    <a:bodyPr/>
                    <a:lstStyle/>
                    <a:p>
                      <a:pPr marL="160020" marR="135890" algn="ctr">
                        <a:lnSpc>
                          <a:spcPts val="1340"/>
                        </a:lnSpc>
                        <a:spcAft>
                          <a:spcPts val="0"/>
                        </a:spcAft>
                      </a:pPr>
                      <a:r>
                        <a:rPr lang="en-US" sz="1800">
                          <a:latin typeface="Calibri"/>
                          <a:ea typeface="Arial"/>
                          <a:cs typeface="Calibri"/>
                        </a:rPr>
                        <a:t>Dr</a:t>
                      </a:r>
                      <a:endParaRPr lang="en-US" sz="1800">
                        <a:latin typeface="Arial"/>
                        <a:ea typeface="Arial"/>
                      </a:endParaRPr>
                    </a:p>
                  </a:txBody>
                  <a:tcPr marL="0" marR="0" marT="0" marB="0">
                    <a:lnL>
                      <a:noFill/>
                    </a:lnL>
                    <a:lnR>
                      <a:noFill/>
                    </a:lnR>
                    <a:lnT>
                      <a:noFill/>
                    </a:lnT>
                    <a:lnB>
                      <a:noFill/>
                    </a:lnB>
                  </a:tcPr>
                </a:tc>
                <a:tc>
                  <a:txBody>
                    <a:bodyPr/>
                    <a:lstStyle/>
                    <a:p>
                      <a:pPr marR="59690" algn="r">
                        <a:lnSpc>
                          <a:spcPts val="1340"/>
                        </a:lnSpc>
                        <a:spcAft>
                          <a:spcPts val="0"/>
                        </a:spcAft>
                      </a:pPr>
                      <a:r>
                        <a:rPr lang="en-US" sz="1800">
                          <a:latin typeface="Calibri"/>
                          <a:ea typeface="Arial"/>
                          <a:cs typeface="Calibri"/>
                        </a:rPr>
                        <a:t>4900</a:t>
                      </a:r>
                      <a:endParaRPr lang="en-US" sz="1800">
                        <a:latin typeface="Arial"/>
                        <a:ea typeface="Arial"/>
                      </a:endParaRPr>
                    </a:p>
                  </a:txBody>
                  <a:tcPr marL="0" marR="0" marT="0" marB="0">
                    <a:lnL>
                      <a:noFill/>
                    </a:lnL>
                    <a:lnR>
                      <a:noFill/>
                    </a:lnR>
                    <a:lnT>
                      <a:noFill/>
                    </a:lnT>
                    <a:lnB>
                      <a:noFill/>
                    </a:lnB>
                  </a:tcPr>
                </a:tc>
                <a:tc>
                  <a:txBody>
                    <a:bodyPr/>
                    <a:lstStyle/>
                    <a:p>
                      <a:pPr>
                        <a:lnSpc>
                          <a:spcPct val="115000"/>
                        </a:lnSpc>
                        <a:spcAft>
                          <a:spcPts val="0"/>
                        </a:spcAft>
                      </a:pPr>
                      <a:endParaRPr lang="en-US" sz="1800">
                        <a:latin typeface="Calibri"/>
                        <a:ea typeface="Arial"/>
                        <a:cs typeface="Calibri"/>
                      </a:endParaRPr>
                    </a:p>
                  </a:txBody>
                  <a:tcPr marL="0" marR="0" marT="0" marB="0">
                    <a:lnL>
                      <a:noFill/>
                    </a:lnL>
                    <a:lnR>
                      <a:noFill/>
                    </a:lnR>
                    <a:lnT>
                      <a:noFill/>
                    </a:lnT>
                    <a:lnB>
                      <a:noFill/>
                    </a:lnB>
                  </a:tcPr>
                </a:tc>
              </a:tr>
              <a:tr h="286138">
                <a:tc>
                  <a:txBody>
                    <a:bodyPr/>
                    <a:lstStyle/>
                    <a:p>
                      <a:pPr marL="31750">
                        <a:lnSpc>
                          <a:spcPct val="115000"/>
                        </a:lnSpc>
                        <a:spcBef>
                          <a:spcPts val="80"/>
                        </a:spcBef>
                        <a:spcAft>
                          <a:spcPts val="0"/>
                        </a:spcAft>
                      </a:pPr>
                      <a:r>
                        <a:rPr lang="en-US" sz="1800" dirty="0">
                          <a:latin typeface="Calibri"/>
                          <a:ea typeface="Arial"/>
                          <a:cs typeface="Calibri"/>
                        </a:rPr>
                        <a:t>Discount allowed</a:t>
                      </a:r>
                      <a:endParaRPr lang="en-US" sz="1800" dirty="0">
                        <a:latin typeface="Arial"/>
                        <a:ea typeface="Arial"/>
                      </a:endParaRPr>
                    </a:p>
                  </a:txBody>
                  <a:tcPr marL="0" marR="0" marT="0" marB="0">
                    <a:lnL>
                      <a:noFill/>
                    </a:lnL>
                    <a:lnR>
                      <a:noFill/>
                    </a:lnR>
                    <a:lnT>
                      <a:noFill/>
                    </a:lnT>
                    <a:lnB>
                      <a:noFill/>
                    </a:lnB>
                  </a:tcPr>
                </a:tc>
                <a:tc>
                  <a:txBody>
                    <a:bodyPr/>
                    <a:lstStyle/>
                    <a:p>
                      <a:pPr marL="160020" marR="135890" algn="ctr">
                        <a:lnSpc>
                          <a:spcPct val="115000"/>
                        </a:lnSpc>
                        <a:spcBef>
                          <a:spcPts val="80"/>
                        </a:spcBef>
                        <a:spcAft>
                          <a:spcPts val="0"/>
                        </a:spcAft>
                      </a:pPr>
                      <a:r>
                        <a:rPr lang="en-US" sz="1800" dirty="0">
                          <a:latin typeface="Calibri"/>
                          <a:ea typeface="Arial"/>
                          <a:cs typeface="Calibri"/>
                        </a:rPr>
                        <a:t>Dr</a:t>
                      </a:r>
                      <a:endParaRPr lang="en-US" sz="1800" dirty="0">
                        <a:latin typeface="Arial"/>
                        <a:ea typeface="Arial"/>
                      </a:endParaRPr>
                    </a:p>
                  </a:txBody>
                  <a:tcPr marL="0" marR="0" marT="0" marB="0">
                    <a:lnL>
                      <a:noFill/>
                    </a:lnL>
                    <a:lnR>
                      <a:noFill/>
                    </a:lnR>
                    <a:lnT>
                      <a:noFill/>
                    </a:lnT>
                    <a:lnB>
                      <a:noFill/>
                    </a:lnB>
                  </a:tcPr>
                </a:tc>
                <a:tc>
                  <a:txBody>
                    <a:bodyPr/>
                    <a:lstStyle/>
                    <a:p>
                      <a:pPr marR="59055" algn="r">
                        <a:lnSpc>
                          <a:spcPct val="115000"/>
                        </a:lnSpc>
                        <a:spcBef>
                          <a:spcPts val="80"/>
                        </a:spcBef>
                        <a:spcAft>
                          <a:spcPts val="0"/>
                        </a:spcAft>
                      </a:pPr>
                      <a:r>
                        <a:rPr lang="en-US" sz="1800" dirty="0" smtClean="0">
                          <a:latin typeface="Calibri"/>
                          <a:ea typeface="Arial"/>
                          <a:cs typeface="Calibri"/>
                        </a:rPr>
                        <a:t>100</a:t>
                      </a:r>
                    </a:p>
                    <a:p>
                      <a:pPr marR="59055" algn="r">
                        <a:lnSpc>
                          <a:spcPct val="115000"/>
                        </a:lnSpc>
                        <a:spcBef>
                          <a:spcPts val="80"/>
                        </a:spcBef>
                        <a:spcAft>
                          <a:spcPts val="0"/>
                        </a:spcAft>
                      </a:pPr>
                      <a:endParaRPr lang="en-US" sz="1800" dirty="0">
                        <a:latin typeface="Arial"/>
                        <a:ea typeface="Arial"/>
                      </a:endParaRPr>
                    </a:p>
                  </a:txBody>
                  <a:tcPr marL="0" marR="0" marT="0" marB="0">
                    <a:lnL>
                      <a:noFill/>
                    </a:lnL>
                    <a:lnR>
                      <a:noFill/>
                    </a:lnR>
                    <a:lnT>
                      <a:noFill/>
                    </a:lnT>
                    <a:lnB>
                      <a:noFill/>
                    </a:lnB>
                  </a:tcPr>
                </a:tc>
                <a:tc>
                  <a:txBody>
                    <a:bodyPr/>
                    <a:lstStyle/>
                    <a:p>
                      <a:pPr>
                        <a:lnSpc>
                          <a:spcPct val="115000"/>
                        </a:lnSpc>
                        <a:spcAft>
                          <a:spcPts val="0"/>
                        </a:spcAft>
                      </a:pPr>
                      <a:endParaRPr lang="en-US" sz="1800">
                        <a:latin typeface="Calibri"/>
                        <a:ea typeface="Arial"/>
                        <a:cs typeface="Calibri"/>
                      </a:endParaRPr>
                    </a:p>
                  </a:txBody>
                  <a:tcPr marL="0" marR="0" marT="0" marB="0">
                    <a:lnL>
                      <a:noFill/>
                    </a:lnL>
                    <a:lnR>
                      <a:noFill/>
                    </a:lnR>
                    <a:lnT>
                      <a:noFill/>
                    </a:lnT>
                    <a:lnB>
                      <a:noFill/>
                    </a:lnB>
                  </a:tcPr>
                </a:tc>
              </a:tr>
              <a:tr h="286138">
                <a:tc>
                  <a:txBody>
                    <a:bodyPr/>
                    <a:lstStyle/>
                    <a:p>
                      <a:pPr marL="158115">
                        <a:lnSpc>
                          <a:spcPts val="1280"/>
                        </a:lnSpc>
                        <a:spcBef>
                          <a:spcPts val="80"/>
                        </a:spcBef>
                        <a:spcAft>
                          <a:spcPts val="0"/>
                        </a:spcAft>
                      </a:pPr>
                      <a:r>
                        <a:rPr lang="en-US" sz="1800" dirty="0">
                          <a:latin typeface="Calibri"/>
                          <a:ea typeface="Arial"/>
                          <a:cs typeface="Calibri"/>
                        </a:rPr>
                        <a:t>To </a:t>
                      </a:r>
                      <a:r>
                        <a:rPr lang="en-US" sz="1800" dirty="0" err="1">
                          <a:latin typeface="Calibri"/>
                          <a:ea typeface="Arial"/>
                          <a:cs typeface="Calibri"/>
                        </a:rPr>
                        <a:t>Jayaram</a:t>
                      </a:r>
                      <a:endParaRPr lang="en-US" sz="1800" dirty="0">
                        <a:latin typeface="Arial"/>
                        <a:ea typeface="Arial"/>
                      </a:endParaRPr>
                    </a:p>
                  </a:txBody>
                  <a:tcPr marL="0" marR="0" marT="0" marB="0">
                    <a:lnL>
                      <a:noFill/>
                    </a:lnL>
                    <a:lnR>
                      <a:noFill/>
                    </a:lnR>
                    <a:lnT>
                      <a:noFill/>
                    </a:lnT>
                    <a:lnB>
                      <a:noFill/>
                    </a:lnB>
                  </a:tcPr>
                </a:tc>
                <a:tc>
                  <a:txBody>
                    <a:bodyPr/>
                    <a:lstStyle/>
                    <a:p>
                      <a:pPr>
                        <a:lnSpc>
                          <a:spcPct val="115000"/>
                        </a:lnSpc>
                        <a:spcAft>
                          <a:spcPts val="0"/>
                        </a:spcAft>
                      </a:pPr>
                      <a:endParaRPr lang="en-US" sz="1800">
                        <a:latin typeface="Calibri"/>
                        <a:ea typeface="Arial"/>
                        <a:cs typeface="Calibri"/>
                      </a:endParaRPr>
                    </a:p>
                  </a:txBody>
                  <a:tcPr marL="0" marR="0" marT="0" marB="0">
                    <a:lnL>
                      <a:noFill/>
                    </a:lnL>
                    <a:lnR>
                      <a:noFill/>
                    </a:lnR>
                    <a:lnT>
                      <a:noFill/>
                    </a:lnT>
                    <a:lnB>
                      <a:noFill/>
                    </a:lnB>
                  </a:tcPr>
                </a:tc>
                <a:tc>
                  <a:txBody>
                    <a:bodyPr/>
                    <a:lstStyle/>
                    <a:p>
                      <a:pPr>
                        <a:lnSpc>
                          <a:spcPct val="115000"/>
                        </a:lnSpc>
                        <a:spcAft>
                          <a:spcPts val="0"/>
                        </a:spcAft>
                      </a:pPr>
                      <a:endParaRPr lang="en-US" sz="1800">
                        <a:latin typeface="Calibri"/>
                        <a:ea typeface="Arial"/>
                        <a:cs typeface="Calibri"/>
                      </a:endParaRPr>
                    </a:p>
                  </a:txBody>
                  <a:tcPr marL="0" marR="0" marT="0" marB="0">
                    <a:lnL>
                      <a:noFill/>
                    </a:lnL>
                    <a:lnR>
                      <a:noFill/>
                    </a:lnR>
                    <a:lnT>
                      <a:noFill/>
                    </a:lnT>
                    <a:lnB>
                      <a:noFill/>
                    </a:lnB>
                  </a:tcPr>
                </a:tc>
                <a:tc>
                  <a:txBody>
                    <a:bodyPr/>
                    <a:lstStyle/>
                    <a:p>
                      <a:pPr marL="57150">
                        <a:lnSpc>
                          <a:spcPts val="1280"/>
                        </a:lnSpc>
                        <a:spcBef>
                          <a:spcPts val="80"/>
                        </a:spcBef>
                        <a:spcAft>
                          <a:spcPts val="0"/>
                        </a:spcAft>
                      </a:pPr>
                      <a:r>
                        <a:rPr lang="en-US" sz="1800" dirty="0">
                          <a:latin typeface="Calibri"/>
                          <a:ea typeface="Arial"/>
                          <a:cs typeface="Calibri"/>
                        </a:rPr>
                        <a:t>5000</a:t>
                      </a:r>
                      <a:endParaRPr lang="en-US" sz="1800" dirty="0">
                        <a:latin typeface="Arial"/>
                        <a:ea typeface="Arial"/>
                      </a:endParaRPr>
                    </a:p>
                  </a:txBody>
                  <a:tcPr marL="0" marR="0" marT="0" marB="0">
                    <a:lnL>
                      <a:noFill/>
                    </a:lnL>
                    <a:lnR>
                      <a:noFill/>
                    </a:lnR>
                    <a:lnT>
                      <a:noFill/>
                    </a:lnT>
                    <a:lnB>
                      <a:noFill/>
                    </a:lnB>
                  </a:tcPr>
                </a:tc>
              </a:tr>
            </a:tbl>
          </a:graphicData>
        </a:graphic>
      </p:graphicFrame>
      <p:sp>
        <p:nvSpPr>
          <p:cNvPr id="17409" name="Rectangle 1"/>
          <p:cNvSpPr>
            <a:spLocks noChangeArrowheads="1"/>
          </p:cNvSpPr>
          <p:nvPr/>
        </p:nvSpPr>
        <p:spPr bwMode="auto">
          <a:xfrm>
            <a:off x="1212980" y="177282"/>
            <a:ext cx="793102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92138" algn="l"/>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Discounts </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Discounts are the deduction allowed either on the selling price or on the amount due.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Trade Discount</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When the goods are purchased in bulk quantities, the seller may give concession in price to the purchases. The concessions so given by the seller to  the buyer is called trade discount or quantity discount. The trade discount is deducted from the actual price and the net amount is shown in invoice. Therefore, trade discount will not come in the books of accounts.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2138" algn="l"/>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Cash Discount</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It is a deduction granted by the creditor to the debtor as an inducement for making prompt payment. This discount is a loss to the creditor and a gain to the debtor. It will be shown in the books of accounts.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2138" algn="l"/>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E.g. Cash received from </a:t>
            </a: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Jayaram</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Rs.4900 and allowed his discount Rs.100</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92138"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a:alphaModFix/>
          </a:blip>
          <a:srcRect/>
          <a:stretch/>
        </p:blipFill>
        <p:spPr>
          <a:xfrm>
            <a:off x="7475693" y="3464722"/>
            <a:ext cx="1170475" cy="1170475"/>
          </a:xfrm>
          <a:prstGeom prst="rect">
            <a:avLst/>
          </a:prstGeom>
          <a:noFill/>
          <a:ln>
            <a:noFill/>
          </a:ln>
        </p:spPr>
      </p:pic>
      <p:graphicFrame>
        <p:nvGraphicFramePr>
          <p:cNvPr id="5" name="Table 4"/>
          <p:cNvGraphicFramePr>
            <a:graphicFrameLocks noGrp="1"/>
          </p:cNvGraphicFramePr>
          <p:nvPr/>
        </p:nvGraphicFramePr>
        <p:xfrm>
          <a:off x="1686242" y="1516062"/>
          <a:ext cx="5771515" cy="2137664"/>
        </p:xfrm>
        <a:graphic>
          <a:graphicData uri="http://schemas.openxmlformats.org/drawingml/2006/table">
            <a:tbl>
              <a:tblPr/>
              <a:tblGrid>
                <a:gridCol w="824230"/>
                <a:gridCol w="4947285"/>
              </a:tblGrid>
              <a:tr h="219075">
                <a:tc>
                  <a:txBody>
                    <a:bodyPr/>
                    <a:lstStyle/>
                    <a:p>
                      <a:pPr marL="411480">
                        <a:lnSpc>
                          <a:spcPts val="1330"/>
                        </a:lnSpc>
                        <a:spcAft>
                          <a:spcPts val="0"/>
                        </a:spcAft>
                      </a:pPr>
                      <a:r>
                        <a:rPr lang="en-US" sz="1400" dirty="0">
                          <a:solidFill>
                            <a:srgbClr val="292425"/>
                          </a:solidFill>
                          <a:latin typeface="Times New Roman"/>
                          <a:ea typeface="Times New Roman"/>
                        </a:rPr>
                        <a:t>2006</a:t>
                      </a:r>
                      <a:endParaRPr lang="en-US" sz="1400" dirty="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r>
                        <a:rPr lang="en-US" sz="1400" dirty="0">
                          <a:latin typeface="Times New Roman"/>
                          <a:ea typeface="Times New Roman"/>
                        </a:rPr>
                        <a:t>                                                                      </a:t>
                      </a:r>
                      <a:r>
                        <a:rPr lang="en-US" sz="1400" dirty="0" smtClean="0">
                          <a:latin typeface="Times New Roman"/>
                          <a:ea typeface="Times New Roman"/>
                        </a:rPr>
                        <a:t>   </a:t>
                      </a:r>
                      <a:r>
                        <a:rPr lang="en-US" sz="1400" dirty="0">
                          <a:latin typeface="Times New Roman"/>
                          <a:ea typeface="Times New Roman"/>
                        </a:rPr>
                        <a:t>Rs</a:t>
                      </a:r>
                    </a:p>
                  </a:txBody>
                  <a:tcPr marL="0" marR="0" marT="0" marB="0">
                    <a:lnL>
                      <a:noFill/>
                    </a:lnL>
                    <a:lnR>
                      <a:noFill/>
                    </a:lnR>
                    <a:lnT>
                      <a:noFill/>
                    </a:lnT>
                    <a:lnB>
                      <a:noFill/>
                    </a:lnB>
                  </a:tcPr>
                </a:tc>
              </a:tr>
              <a:tr h="270510">
                <a:tc>
                  <a:txBody>
                    <a:bodyPr/>
                    <a:lstStyle/>
                    <a:p>
                      <a:pPr marL="127000">
                        <a:lnSpc>
                          <a:spcPct val="115000"/>
                        </a:lnSpc>
                        <a:spcBef>
                          <a:spcPts val="350"/>
                        </a:spcBef>
                        <a:spcAft>
                          <a:spcPts val="0"/>
                        </a:spcAft>
                      </a:pPr>
                      <a:r>
                        <a:rPr lang="en-US" sz="1400" dirty="0">
                          <a:solidFill>
                            <a:srgbClr val="292425"/>
                          </a:solidFill>
                          <a:latin typeface="Times New Roman"/>
                          <a:ea typeface="Times New Roman"/>
                        </a:rPr>
                        <a:t>Jan.01</a:t>
                      </a:r>
                      <a:endParaRPr lang="en-US" sz="1400" dirty="0">
                        <a:latin typeface="Times New Roman"/>
                        <a:ea typeface="Times New Roman"/>
                      </a:endParaRPr>
                    </a:p>
                  </a:txBody>
                  <a:tcPr marL="0" marR="0" marT="0" marB="0">
                    <a:lnL>
                      <a:noFill/>
                    </a:lnL>
                    <a:lnR>
                      <a:noFill/>
                    </a:lnR>
                    <a:lnT>
                      <a:noFill/>
                    </a:lnT>
                    <a:lnB>
                      <a:noFill/>
                    </a:lnB>
                  </a:tcPr>
                </a:tc>
                <a:tc>
                  <a:txBody>
                    <a:bodyPr/>
                    <a:lstStyle/>
                    <a:p>
                      <a:pPr marL="303530" marR="1259840">
                        <a:lnSpc>
                          <a:spcPct val="115000"/>
                        </a:lnSpc>
                        <a:spcBef>
                          <a:spcPts val="350"/>
                        </a:spcBef>
                        <a:spcAft>
                          <a:spcPts val="0"/>
                        </a:spcAft>
                        <a:tabLst>
                          <a:tab pos="3237230" algn="l"/>
                        </a:tabLst>
                      </a:pPr>
                      <a:r>
                        <a:rPr lang="en-US" sz="1400">
                          <a:solidFill>
                            <a:srgbClr val="292425"/>
                          </a:solidFill>
                          <a:latin typeface="Times New Roman"/>
                          <a:ea typeface="Times New Roman"/>
                        </a:rPr>
                        <a:t>Commenced business with cash           1,75000</a:t>
                      </a:r>
                      <a:endParaRPr lang="en-US" sz="1400">
                        <a:latin typeface="Times New Roman"/>
                        <a:ea typeface="Times New Roman"/>
                      </a:endParaRPr>
                    </a:p>
                  </a:txBody>
                  <a:tcPr marL="0" marR="0" marT="0" marB="0">
                    <a:lnL>
                      <a:noFill/>
                    </a:lnL>
                    <a:lnR>
                      <a:noFill/>
                    </a:lnR>
                    <a:lnT>
                      <a:noFill/>
                    </a:lnT>
                    <a:lnB>
                      <a:noFill/>
                    </a:lnB>
                  </a:tcPr>
                </a:tc>
              </a:tr>
              <a:tr h="270510">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Jan.01</a:t>
                      </a:r>
                      <a:endParaRPr lang="en-US" sz="1400">
                        <a:latin typeface="Times New Roman"/>
                        <a:ea typeface="Times New Roman"/>
                      </a:endParaRPr>
                    </a:p>
                  </a:txBody>
                  <a:tcPr marL="0" marR="0" marT="0" marB="0">
                    <a:lnL>
                      <a:noFill/>
                    </a:lnL>
                    <a:lnR>
                      <a:noFill/>
                    </a:lnR>
                    <a:lnT>
                      <a:noFill/>
                    </a:lnT>
                    <a:lnB>
                      <a:noFill/>
                    </a:lnB>
                  </a:tcPr>
                </a:tc>
                <a:tc>
                  <a:txBody>
                    <a:bodyPr/>
                    <a:lstStyle/>
                    <a:p>
                      <a:pPr marL="314960">
                        <a:lnSpc>
                          <a:spcPct val="115000"/>
                        </a:lnSpc>
                        <a:spcBef>
                          <a:spcPts val="350"/>
                        </a:spcBef>
                        <a:spcAft>
                          <a:spcPts val="0"/>
                        </a:spcAft>
                        <a:tabLst>
                          <a:tab pos="2630805" algn="ctr"/>
                        </a:tabLst>
                      </a:pPr>
                      <a:r>
                        <a:rPr lang="en-US" sz="1400">
                          <a:solidFill>
                            <a:srgbClr val="292425"/>
                          </a:solidFill>
                          <a:latin typeface="Times New Roman"/>
                          <a:ea typeface="Times New Roman"/>
                        </a:rPr>
                        <a:t>Building 	1,00,000</a:t>
                      </a:r>
                      <a:endParaRPr lang="en-US" sz="1400">
                        <a:latin typeface="Times New Roman"/>
                        <a:ea typeface="Times New Roman"/>
                      </a:endParaRPr>
                    </a:p>
                  </a:txBody>
                  <a:tcPr marL="0" marR="0" marT="0" marB="0">
                    <a:lnL>
                      <a:noFill/>
                    </a:lnL>
                    <a:lnR>
                      <a:noFill/>
                    </a:lnR>
                    <a:lnT>
                      <a:noFill/>
                    </a:lnT>
                    <a:lnB>
                      <a:noFill/>
                    </a:lnB>
                  </a:tcPr>
                </a:tc>
              </a:tr>
              <a:tr h="269875">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Jan.02</a:t>
                      </a:r>
                      <a:endParaRPr lang="en-US" sz="1400">
                        <a:latin typeface="Times New Roman"/>
                        <a:ea typeface="Times New Roman"/>
                      </a:endParaRPr>
                    </a:p>
                  </a:txBody>
                  <a:tcPr marL="0" marR="0" marT="0" marB="0">
                    <a:lnL>
                      <a:noFill/>
                    </a:lnL>
                    <a:lnR>
                      <a:noFill/>
                    </a:lnR>
                    <a:lnT>
                      <a:noFill/>
                    </a:lnT>
                    <a:lnB>
                      <a:noFill/>
                    </a:lnB>
                  </a:tcPr>
                </a:tc>
                <a:tc>
                  <a:txBody>
                    <a:bodyPr/>
                    <a:lstStyle/>
                    <a:p>
                      <a:pPr marL="314960">
                        <a:lnSpc>
                          <a:spcPct val="115000"/>
                        </a:lnSpc>
                        <a:spcBef>
                          <a:spcPts val="350"/>
                        </a:spcBef>
                        <a:spcAft>
                          <a:spcPts val="0"/>
                        </a:spcAft>
                        <a:tabLst>
                          <a:tab pos="2305050" algn="l"/>
                        </a:tabLst>
                      </a:pPr>
                      <a:r>
                        <a:rPr lang="en-US" sz="1400">
                          <a:solidFill>
                            <a:srgbClr val="292425"/>
                          </a:solidFill>
                          <a:latin typeface="Times New Roman"/>
                          <a:ea typeface="Times New Roman"/>
                        </a:rPr>
                        <a:t>Goods purchased for cash	75,000</a:t>
                      </a:r>
                      <a:endParaRPr lang="en-US" sz="1400">
                        <a:latin typeface="Times New Roman"/>
                        <a:ea typeface="Times New Roman"/>
                      </a:endParaRPr>
                    </a:p>
                  </a:txBody>
                  <a:tcPr marL="0" marR="0" marT="0" marB="0">
                    <a:lnL>
                      <a:noFill/>
                    </a:lnL>
                    <a:lnR>
                      <a:noFill/>
                    </a:lnR>
                    <a:lnT>
                      <a:noFill/>
                    </a:lnT>
                    <a:lnB>
                      <a:noFill/>
                    </a:lnB>
                  </a:tcPr>
                </a:tc>
              </a:tr>
              <a:tr h="269875">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Jan.03</a:t>
                      </a:r>
                      <a:endParaRPr lang="en-US" sz="1400">
                        <a:latin typeface="Times New Roman"/>
                        <a:ea typeface="Times New Roman"/>
                      </a:endParaRPr>
                    </a:p>
                  </a:txBody>
                  <a:tcPr marL="0" marR="0" marT="0" marB="0">
                    <a:lnL>
                      <a:noFill/>
                    </a:lnL>
                    <a:lnR>
                      <a:noFill/>
                    </a:lnR>
                    <a:lnT>
                      <a:noFill/>
                    </a:lnT>
                    <a:lnB>
                      <a:noFill/>
                    </a:lnB>
                  </a:tcPr>
                </a:tc>
                <a:tc>
                  <a:txBody>
                    <a:bodyPr/>
                    <a:lstStyle/>
                    <a:p>
                      <a:pPr marL="314960">
                        <a:lnSpc>
                          <a:spcPct val="115000"/>
                        </a:lnSpc>
                        <a:spcBef>
                          <a:spcPts val="350"/>
                        </a:spcBef>
                        <a:spcAft>
                          <a:spcPts val="0"/>
                        </a:spcAft>
                        <a:tabLst>
                          <a:tab pos="2324100" algn="l"/>
                        </a:tabLst>
                      </a:pPr>
                      <a:r>
                        <a:rPr lang="en-US" sz="1400">
                          <a:solidFill>
                            <a:srgbClr val="292425"/>
                          </a:solidFill>
                          <a:latin typeface="Times New Roman"/>
                          <a:ea typeface="Times New Roman"/>
                        </a:rPr>
                        <a:t>Sold goods to Ramesh	30,000</a:t>
                      </a:r>
                      <a:endParaRPr lang="en-US" sz="1400">
                        <a:latin typeface="Times New Roman"/>
                        <a:ea typeface="Times New Roman"/>
                      </a:endParaRPr>
                    </a:p>
                  </a:txBody>
                  <a:tcPr marL="0" marR="0" marT="0" marB="0">
                    <a:lnL>
                      <a:noFill/>
                    </a:lnL>
                    <a:lnR>
                      <a:noFill/>
                    </a:lnR>
                    <a:lnT>
                      <a:noFill/>
                    </a:lnT>
                    <a:lnB>
                      <a:noFill/>
                    </a:lnB>
                  </a:tcPr>
                </a:tc>
              </a:tr>
              <a:tr h="270510">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Jan.04</a:t>
                      </a:r>
                      <a:endParaRPr lang="en-US" sz="1400">
                        <a:latin typeface="Times New Roman"/>
                        <a:ea typeface="Times New Roman"/>
                      </a:endParaRPr>
                    </a:p>
                  </a:txBody>
                  <a:tcPr marL="0" marR="0" marT="0" marB="0">
                    <a:lnL>
                      <a:noFill/>
                    </a:lnL>
                    <a:lnR>
                      <a:noFill/>
                    </a:lnR>
                    <a:lnT>
                      <a:noFill/>
                    </a:lnT>
                    <a:lnB>
                      <a:noFill/>
                    </a:lnB>
                  </a:tcPr>
                </a:tc>
                <a:tc>
                  <a:txBody>
                    <a:bodyPr/>
                    <a:lstStyle/>
                    <a:p>
                      <a:pPr marL="314960">
                        <a:lnSpc>
                          <a:spcPct val="115000"/>
                        </a:lnSpc>
                        <a:spcBef>
                          <a:spcPts val="350"/>
                        </a:spcBef>
                        <a:spcAft>
                          <a:spcPts val="0"/>
                        </a:spcAft>
                        <a:tabLst>
                          <a:tab pos="2324100" algn="l"/>
                        </a:tabLst>
                      </a:pPr>
                      <a:r>
                        <a:rPr lang="en-US" sz="1400">
                          <a:solidFill>
                            <a:srgbClr val="292425"/>
                          </a:solidFill>
                          <a:latin typeface="Times New Roman"/>
                          <a:ea typeface="Times New Roman"/>
                        </a:rPr>
                        <a:t>Paid wages	500</a:t>
                      </a:r>
                      <a:endParaRPr lang="en-US" sz="1400">
                        <a:latin typeface="Times New Roman"/>
                        <a:ea typeface="Times New Roman"/>
                      </a:endParaRPr>
                    </a:p>
                  </a:txBody>
                  <a:tcPr marL="0" marR="0" marT="0" marB="0">
                    <a:lnL>
                      <a:noFill/>
                    </a:lnL>
                    <a:lnR>
                      <a:noFill/>
                    </a:lnR>
                    <a:lnT>
                      <a:noFill/>
                    </a:lnT>
                    <a:lnB>
                      <a:noFill/>
                    </a:lnB>
                  </a:tcPr>
                </a:tc>
              </a:tr>
              <a:tr h="270510">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Jan.06</a:t>
                      </a:r>
                      <a:endParaRPr lang="en-US" sz="1400">
                        <a:latin typeface="Times New Roman"/>
                        <a:ea typeface="Times New Roman"/>
                      </a:endParaRPr>
                    </a:p>
                  </a:txBody>
                  <a:tcPr marL="0" marR="0" marT="0" marB="0">
                    <a:lnL>
                      <a:noFill/>
                    </a:lnL>
                    <a:lnR>
                      <a:noFill/>
                    </a:lnR>
                    <a:lnT>
                      <a:noFill/>
                    </a:lnT>
                    <a:lnB>
                      <a:noFill/>
                    </a:lnB>
                  </a:tcPr>
                </a:tc>
                <a:tc>
                  <a:txBody>
                    <a:bodyPr/>
                    <a:lstStyle/>
                    <a:p>
                      <a:pPr marL="314960">
                        <a:lnSpc>
                          <a:spcPct val="115000"/>
                        </a:lnSpc>
                        <a:spcBef>
                          <a:spcPts val="350"/>
                        </a:spcBef>
                        <a:spcAft>
                          <a:spcPts val="0"/>
                        </a:spcAft>
                        <a:tabLst>
                          <a:tab pos="2324100" algn="l"/>
                        </a:tabLst>
                      </a:pPr>
                      <a:r>
                        <a:rPr lang="en-US" sz="1400">
                          <a:solidFill>
                            <a:srgbClr val="292425"/>
                          </a:solidFill>
                          <a:latin typeface="Times New Roman"/>
                          <a:ea typeface="Times New Roman"/>
                        </a:rPr>
                        <a:t>Sold goods for cash	10,000</a:t>
                      </a:r>
                      <a:endParaRPr lang="en-US" sz="1400">
                        <a:latin typeface="Times New Roman"/>
                        <a:ea typeface="Times New Roman"/>
                      </a:endParaRPr>
                    </a:p>
                  </a:txBody>
                  <a:tcPr marL="0" marR="0" marT="0" marB="0">
                    <a:lnL>
                      <a:noFill/>
                    </a:lnL>
                    <a:lnR>
                      <a:noFill/>
                    </a:lnR>
                    <a:lnT>
                      <a:noFill/>
                    </a:lnT>
                    <a:lnB>
                      <a:noFill/>
                    </a:lnB>
                  </a:tcPr>
                </a:tc>
              </a:tr>
              <a:tr h="270510">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Jan.10</a:t>
                      </a:r>
                      <a:endParaRPr lang="en-US" sz="1400">
                        <a:latin typeface="Times New Roman"/>
                        <a:ea typeface="Times New Roman"/>
                      </a:endParaRPr>
                    </a:p>
                  </a:txBody>
                  <a:tcPr marL="0" marR="0" marT="0" marB="0">
                    <a:lnL>
                      <a:noFill/>
                    </a:lnL>
                    <a:lnR>
                      <a:noFill/>
                    </a:lnR>
                    <a:lnT>
                      <a:noFill/>
                    </a:lnT>
                    <a:lnB>
                      <a:noFill/>
                    </a:lnB>
                  </a:tcPr>
                </a:tc>
                <a:tc>
                  <a:txBody>
                    <a:bodyPr/>
                    <a:lstStyle/>
                    <a:p>
                      <a:pPr marL="314960">
                        <a:lnSpc>
                          <a:spcPct val="115000"/>
                        </a:lnSpc>
                        <a:spcBef>
                          <a:spcPts val="350"/>
                        </a:spcBef>
                        <a:spcAft>
                          <a:spcPts val="0"/>
                        </a:spcAft>
                        <a:tabLst>
                          <a:tab pos="2286000" algn="l"/>
                        </a:tabLst>
                      </a:pPr>
                      <a:r>
                        <a:rPr lang="en-US" sz="1400" dirty="0">
                          <a:solidFill>
                            <a:srgbClr val="292425"/>
                          </a:solidFill>
                          <a:latin typeface="Times New Roman"/>
                          <a:ea typeface="Times New Roman"/>
                        </a:rPr>
                        <a:t>Paid for trade expenses	700</a:t>
                      </a:r>
                      <a:endParaRPr lang="en-US" sz="1400" dirty="0">
                        <a:latin typeface="Times New Roman"/>
                        <a:ea typeface="Times New Roman"/>
                      </a:endParaRPr>
                    </a:p>
                  </a:txBody>
                  <a:tcPr marL="0" marR="0" marT="0" marB="0">
                    <a:lnL>
                      <a:noFill/>
                    </a:lnL>
                    <a:lnR>
                      <a:noFill/>
                    </a:lnR>
                    <a:lnT>
                      <a:noFill/>
                    </a:lnT>
                    <a:lnB>
                      <a:noFill/>
                    </a:lnB>
                  </a:tcPr>
                </a:tc>
              </a:tr>
            </a:tbl>
          </a:graphicData>
        </a:graphic>
      </p:graphicFrame>
      <p:sp>
        <p:nvSpPr>
          <p:cNvPr id="16385" name="Rectangle 1"/>
          <p:cNvSpPr>
            <a:spLocks noChangeArrowheads="1"/>
          </p:cNvSpPr>
          <p:nvPr/>
        </p:nvSpPr>
        <p:spPr bwMode="auto">
          <a:xfrm>
            <a:off x="1586204" y="231280"/>
            <a:ext cx="7557796"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0" algn="l"/>
              </a:tabLst>
            </a:pP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Q.12. Enter the following Transactions in the Journal of </a:t>
            </a:r>
            <a:r>
              <a:rPr kumimoji="0" lang="en-US" sz="1800" b="1" i="0" u="none" strike="noStrike" cap="none" normalizeH="0" baseline="0" dirty="0" err="1" smtClean="0">
                <a:ln>
                  <a:noFill/>
                </a:ln>
                <a:solidFill>
                  <a:srgbClr val="292425"/>
                </a:solidFill>
                <a:effectLst/>
                <a:latin typeface="Calibri" pitchFamily="34" charset="0"/>
                <a:ea typeface="Times New Roman" pitchFamily="18" charset="0"/>
                <a:cs typeface="Mangal" pitchFamily="18" charset="0"/>
              </a:rPr>
              <a:t>Mudit</a:t>
            </a: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JOURNAL</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:JOURNAL</a:t>
            </a:r>
          </a:p>
          <a:p>
            <a:pPr marL="0" lvl="0" indent="0" algn="l" rtl="0">
              <a:spcBef>
                <a:spcPts val="0"/>
              </a:spcBef>
              <a:spcAft>
                <a:spcPts val="0"/>
              </a:spcAft>
              <a:buNone/>
            </a:pPr>
            <a:r>
              <a:rPr lang="en" b="1" dirty="0" smtClean="0"/>
              <a:t>CLASS-26</a:t>
            </a:r>
            <a:endParaRPr b="1"/>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557337" y="1342072"/>
          <a:ext cx="7297414" cy="2550922"/>
        </p:xfrm>
        <a:graphic>
          <a:graphicData uri="http://schemas.openxmlformats.org/drawingml/2006/table">
            <a:tbl>
              <a:tblPr/>
              <a:tblGrid>
                <a:gridCol w="1145551"/>
                <a:gridCol w="6151863"/>
              </a:tblGrid>
              <a:tr h="250825">
                <a:tc>
                  <a:txBody>
                    <a:bodyPr/>
                    <a:lstStyle/>
                    <a:p>
                      <a:pPr marL="408940">
                        <a:lnSpc>
                          <a:spcPts val="1330"/>
                        </a:lnSpc>
                        <a:spcAft>
                          <a:spcPts val="0"/>
                        </a:spcAft>
                      </a:pPr>
                      <a:r>
                        <a:rPr lang="en-US" sz="1600" dirty="0">
                          <a:solidFill>
                            <a:srgbClr val="292425"/>
                          </a:solidFill>
                          <a:latin typeface="Times New Roman"/>
                          <a:ea typeface="Times New Roman"/>
                        </a:rPr>
                        <a:t>2005</a:t>
                      </a:r>
                      <a:endParaRPr lang="en-US" sz="1600" dirty="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tabLst>
                          <a:tab pos="3009900" algn="l"/>
                        </a:tabLst>
                      </a:pPr>
                      <a:r>
                        <a:rPr lang="en-US" sz="1600" dirty="0">
                          <a:latin typeface="Times New Roman"/>
                          <a:ea typeface="Times New Roman"/>
                        </a:rPr>
                        <a:t>	</a:t>
                      </a:r>
                      <a:r>
                        <a:rPr lang="en-US" sz="1600" dirty="0" smtClean="0">
                          <a:latin typeface="Times New Roman"/>
                          <a:ea typeface="Times New Roman"/>
                        </a:rPr>
                        <a:t>                 Rs</a:t>
                      </a:r>
                      <a:endParaRPr lang="en-US" sz="1600" dirty="0">
                        <a:latin typeface="Times New Roman"/>
                        <a:ea typeface="Times New Roman"/>
                      </a:endParaRPr>
                    </a:p>
                  </a:txBody>
                  <a:tcPr marL="0" marR="0" marT="0" marB="0">
                    <a:lnL>
                      <a:noFill/>
                    </a:lnL>
                    <a:lnR>
                      <a:noFill/>
                    </a:lnR>
                    <a:lnT>
                      <a:noFill/>
                    </a:lnT>
                    <a:lnB>
                      <a:noFill/>
                    </a:lnB>
                  </a:tcPr>
                </a:tc>
              </a:tr>
              <a:tr h="301625">
                <a:tc>
                  <a:txBody>
                    <a:bodyPr/>
                    <a:lstStyle/>
                    <a:p>
                      <a:pPr>
                        <a:lnSpc>
                          <a:spcPct val="115000"/>
                        </a:lnSpc>
                        <a:spcBef>
                          <a:spcPts val="600"/>
                        </a:spcBef>
                        <a:spcAft>
                          <a:spcPts val="0"/>
                        </a:spcAft>
                      </a:pPr>
                      <a:r>
                        <a:rPr lang="en-US" sz="1600">
                          <a:solidFill>
                            <a:srgbClr val="292425"/>
                          </a:solidFill>
                          <a:latin typeface="Times New Roman"/>
                          <a:ea typeface="Times New Roman"/>
                        </a:rPr>
                        <a:t>Dec. 01</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600"/>
                        </a:spcBef>
                        <a:spcAft>
                          <a:spcPts val="0"/>
                        </a:spcAft>
                        <a:tabLst>
                          <a:tab pos="2675255" algn="ctr"/>
                        </a:tabLst>
                      </a:pPr>
                      <a:r>
                        <a:rPr lang="en-US" sz="1600">
                          <a:solidFill>
                            <a:srgbClr val="292425"/>
                          </a:solidFill>
                          <a:latin typeface="Times New Roman"/>
                          <a:ea typeface="Times New Roman"/>
                        </a:rPr>
                        <a:t>Hema started business with cash	1,00,000</a:t>
                      </a:r>
                      <a:endParaRPr lang="en-US" sz="1600">
                        <a:latin typeface="Times New Roman"/>
                        <a:ea typeface="Times New Roman"/>
                      </a:endParaRPr>
                    </a:p>
                  </a:txBody>
                  <a:tcPr marL="0" marR="0" marT="0" marB="0">
                    <a:lnL>
                      <a:noFill/>
                    </a:lnL>
                    <a:lnR>
                      <a:noFill/>
                    </a:lnR>
                    <a:lnT>
                      <a:noFill/>
                    </a:lnT>
                    <a:lnB>
                      <a:noFill/>
                    </a:lnB>
                  </a:tcPr>
                </a:tc>
              </a:tr>
              <a:tr h="269875">
                <a:tc>
                  <a:txBody>
                    <a:bodyPr/>
                    <a:lstStyle/>
                    <a:p>
                      <a:pPr marL="127000">
                        <a:lnSpc>
                          <a:spcPct val="115000"/>
                        </a:lnSpc>
                        <a:spcBef>
                          <a:spcPts val="350"/>
                        </a:spcBef>
                        <a:spcAft>
                          <a:spcPts val="0"/>
                        </a:spcAft>
                      </a:pPr>
                      <a:r>
                        <a:rPr lang="en-US" sz="1600">
                          <a:solidFill>
                            <a:srgbClr val="292425"/>
                          </a:solidFill>
                          <a:latin typeface="Times New Roman"/>
                          <a:ea typeface="Times New Roman"/>
                        </a:rPr>
                        <a:t>Dec. 02</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50"/>
                        </a:spcBef>
                        <a:spcAft>
                          <a:spcPts val="0"/>
                        </a:spcAft>
                        <a:tabLst>
                          <a:tab pos="2675255" algn="ctr"/>
                        </a:tabLst>
                      </a:pPr>
                      <a:r>
                        <a:rPr lang="en-US" sz="1600">
                          <a:solidFill>
                            <a:srgbClr val="292425"/>
                          </a:solidFill>
                          <a:latin typeface="Times New Roman"/>
                          <a:ea typeface="Times New Roman"/>
                        </a:rPr>
                        <a:t>Open a bank account with SBI	30,000</a:t>
                      </a:r>
                      <a:endParaRPr lang="en-US" sz="1600">
                        <a:latin typeface="Times New Roman"/>
                        <a:ea typeface="Times New Roman"/>
                      </a:endParaRPr>
                    </a:p>
                  </a:txBody>
                  <a:tcPr marL="0" marR="0" marT="0" marB="0">
                    <a:lnL>
                      <a:noFill/>
                    </a:lnL>
                    <a:lnR>
                      <a:noFill/>
                    </a:lnR>
                    <a:lnT>
                      <a:noFill/>
                    </a:lnT>
                    <a:lnB>
                      <a:noFill/>
                    </a:lnB>
                  </a:tcPr>
                </a:tc>
              </a:tr>
              <a:tr h="269875">
                <a:tc>
                  <a:txBody>
                    <a:bodyPr/>
                    <a:lstStyle/>
                    <a:p>
                      <a:pPr marL="127000">
                        <a:lnSpc>
                          <a:spcPct val="115000"/>
                        </a:lnSpc>
                        <a:spcBef>
                          <a:spcPts val="350"/>
                        </a:spcBef>
                        <a:spcAft>
                          <a:spcPts val="0"/>
                        </a:spcAft>
                      </a:pPr>
                      <a:r>
                        <a:rPr lang="en-US" sz="1600">
                          <a:solidFill>
                            <a:srgbClr val="292425"/>
                          </a:solidFill>
                          <a:latin typeface="Times New Roman"/>
                          <a:ea typeface="Times New Roman"/>
                        </a:rPr>
                        <a:t>Dec. 04</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50"/>
                        </a:spcBef>
                        <a:spcAft>
                          <a:spcPts val="0"/>
                        </a:spcAft>
                        <a:tabLst>
                          <a:tab pos="2675255" algn="ctr"/>
                        </a:tabLst>
                      </a:pPr>
                      <a:r>
                        <a:rPr lang="en-US" sz="1600" dirty="0">
                          <a:solidFill>
                            <a:srgbClr val="292425"/>
                          </a:solidFill>
                          <a:latin typeface="Times New Roman"/>
                          <a:ea typeface="Times New Roman"/>
                        </a:rPr>
                        <a:t>Purchased goods from </a:t>
                      </a:r>
                      <a:r>
                        <a:rPr lang="en-US" sz="1600" dirty="0" err="1">
                          <a:solidFill>
                            <a:srgbClr val="292425"/>
                          </a:solidFill>
                          <a:latin typeface="Times New Roman"/>
                          <a:ea typeface="Times New Roman"/>
                        </a:rPr>
                        <a:t>Ashu</a:t>
                      </a:r>
                      <a:r>
                        <a:rPr lang="en-US" sz="1600" dirty="0">
                          <a:solidFill>
                            <a:srgbClr val="292425"/>
                          </a:solidFill>
                          <a:latin typeface="Times New Roman"/>
                          <a:ea typeface="Times New Roman"/>
                        </a:rPr>
                        <a:t>	20,000</a:t>
                      </a:r>
                      <a:endParaRPr lang="en-US" sz="1600" dirty="0">
                        <a:latin typeface="Times New Roman"/>
                        <a:ea typeface="Times New Roman"/>
                      </a:endParaRPr>
                    </a:p>
                  </a:txBody>
                  <a:tcPr marL="0" marR="0" marT="0" marB="0">
                    <a:lnL>
                      <a:noFill/>
                    </a:lnL>
                    <a:lnR>
                      <a:noFill/>
                    </a:lnR>
                    <a:lnT>
                      <a:noFill/>
                    </a:lnT>
                    <a:lnB>
                      <a:noFill/>
                    </a:lnB>
                  </a:tcPr>
                </a:tc>
              </a:tr>
              <a:tr h="269875">
                <a:tc>
                  <a:txBody>
                    <a:bodyPr/>
                    <a:lstStyle/>
                    <a:p>
                      <a:pPr marL="127000">
                        <a:lnSpc>
                          <a:spcPct val="115000"/>
                        </a:lnSpc>
                        <a:spcBef>
                          <a:spcPts val="345"/>
                        </a:spcBef>
                        <a:spcAft>
                          <a:spcPts val="0"/>
                        </a:spcAft>
                      </a:pPr>
                      <a:r>
                        <a:rPr lang="en-US" sz="1600">
                          <a:solidFill>
                            <a:srgbClr val="292425"/>
                          </a:solidFill>
                          <a:latin typeface="Times New Roman"/>
                          <a:ea typeface="Times New Roman"/>
                        </a:rPr>
                        <a:t>Dec.06</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45"/>
                        </a:spcBef>
                        <a:spcAft>
                          <a:spcPts val="0"/>
                        </a:spcAft>
                        <a:tabLst>
                          <a:tab pos="2381250" algn="l"/>
                        </a:tabLst>
                      </a:pPr>
                      <a:r>
                        <a:rPr lang="en-US" sz="1600">
                          <a:solidFill>
                            <a:srgbClr val="292425"/>
                          </a:solidFill>
                          <a:latin typeface="Times New Roman"/>
                          <a:ea typeface="Times New Roman"/>
                        </a:rPr>
                        <a:t>Sold goods to Rahul for cash	15,000</a:t>
                      </a:r>
                      <a:endParaRPr lang="en-US" sz="1600">
                        <a:latin typeface="Times New Roman"/>
                        <a:ea typeface="Times New Roman"/>
                      </a:endParaRPr>
                    </a:p>
                  </a:txBody>
                  <a:tcPr marL="0" marR="0" marT="0" marB="0">
                    <a:lnL>
                      <a:noFill/>
                    </a:lnL>
                    <a:lnR>
                      <a:noFill/>
                    </a:lnR>
                    <a:lnT>
                      <a:noFill/>
                    </a:lnT>
                    <a:lnB>
                      <a:noFill/>
                    </a:lnB>
                  </a:tcPr>
                </a:tc>
              </a:tr>
              <a:tr h="269875">
                <a:tc>
                  <a:txBody>
                    <a:bodyPr/>
                    <a:lstStyle/>
                    <a:p>
                      <a:pPr marL="127000">
                        <a:lnSpc>
                          <a:spcPct val="115000"/>
                        </a:lnSpc>
                        <a:spcBef>
                          <a:spcPts val="350"/>
                        </a:spcBef>
                        <a:spcAft>
                          <a:spcPts val="0"/>
                        </a:spcAft>
                      </a:pPr>
                      <a:r>
                        <a:rPr lang="en-US" sz="1600">
                          <a:solidFill>
                            <a:srgbClr val="292425"/>
                          </a:solidFill>
                          <a:latin typeface="Times New Roman"/>
                          <a:ea typeface="Times New Roman"/>
                        </a:rPr>
                        <a:t>Dec.10</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50"/>
                        </a:spcBef>
                        <a:spcAft>
                          <a:spcPts val="0"/>
                        </a:spcAft>
                        <a:tabLst>
                          <a:tab pos="2675255" algn="ctr"/>
                        </a:tabLst>
                      </a:pPr>
                      <a:r>
                        <a:rPr lang="en-US" sz="1600">
                          <a:solidFill>
                            <a:srgbClr val="292425"/>
                          </a:solidFill>
                          <a:latin typeface="Times New Roman"/>
                          <a:ea typeface="Times New Roman"/>
                        </a:rPr>
                        <a:t>Bought goods from Tara for cash 40,000	</a:t>
                      </a:r>
                      <a:endParaRPr lang="en-US" sz="1600">
                        <a:latin typeface="Times New Roman"/>
                        <a:ea typeface="Times New Roman"/>
                      </a:endParaRPr>
                    </a:p>
                  </a:txBody>
                  <a:tcPr marL="0" marR="0" marT="0" marB="0">
                    <a:lnL>
                      <a:noFill/>
                    </a:lnL>
                    <a:lnR>
                      <a:noFill/>
                    </a:lnR>
                    <a:lnT>
                      <a:noFill/>
                    </a:lnT>
                    <a:lnB>
                      <a:noFill/>
                    </a:lnB>
                  </a:tcPr>
                </a:tc>
              </a:tr>
              <a:tr h="270510">
                <a:tc>
                  <a:txBody>
                    <a:bodyPr/>
                    <a:lstStyle/>
                    <a:p>
                      <a:pPr marL="127000">
                        <a:lnSpc>
                          <a:spcPct val="115000"/>
                        </a:lnSpc>
                        <a:spcBef>
                          <a:spcPts val="350"/>
                        </a:spcBef>
                        <a:spcAft>
                          <a:spcPts val="0"/>
                        </a:spcAft>
                      </a:pPr>
                      <a:r>
                        <a:rPr lang="en-US" sz="1600">
                          <a:solidFill>
                            <a:srgbClr val="292425"/>
                          </a:solidFill>
                          <a:latin typeface="Times New Roman"/>
                          <a:ea typeface="Times New Roman"/>
                        </a:rPr>
                        <a:t>Dec.13</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50"/>
                        </a:spcBef>
                        <a:spcAft>
                          <a:spcPts val="0"/>
                        </a:spcAft>
                        <a:tabLst>
                          <a:tab pos="2343150" algn="l"/>
                        </a:tabLst>
                      </a:pPr>
                      <a:r>
                        <a:rPr lang="en-US" sz="1600">
                          <a:solidFill>
                            <a:srgbClr val="292425"/>
                          </a:solidFill>
                          <a:latin typeface="Times New Roman"/>
                          <a:ea typeface="Times New Roman"/>
                        </a:rPr>
                        <a:t>Sold goods to Suman	20,000</a:t>
                      </a:r>
                      <a:endParaRPr lang="en-US" sz="1600">
                        <a:latin typeface="Times New Roman"/>
                        <a:ea typeface="Times New Roman"/>
                      </a:endParaRPr>
                    </a:p>
                  </a:txBody>
                  <a:tcPr marL="0" marR="0" marT="0" marB="0">
                    <a:lnL>
                      <a:noFill/>
                    </a:lnL>
                    <a:lnR>
                      <a:noFill/>
                    </a:lnR>
                    <a:lnT>
                      <a:noFill/>
                    </a:lnT>
                    <a:lnB>
                      <a:noFill/>
                    </a:lnB>
                  </a:tcPr>
                </a:tc>
              </a:tr>
              <a:tr h="270510">
                <a:tc>
                  <a:txBody>
                    <a:bodyPr/>
                    <a:lstStyle/>
                    <a:p>
                      <a:pPr marL="127000">
                        <a:lnSpc>
                          <a:spcPct val="115000"/>
                        </a:lnSpc>
                        <a:spcBef>
                          <a:spcPts val="350"/>
                        </a:spcBef>
                        <a:spcAft>
                          <a:spcPts val="0"/>
                        </a:spcAft>
                      </a:pPr>
                      <a:r>
                        <a:rPr lang="en-US" sz="1600">
                          <a:solidFill>
                            <a:srgbClr val="292425"/>
                          </a:solidFill>
                          <a:latin typeface="Times New Roman"/>
                          <a:ea typeface="Times New Roman"/>
                        </a:rPr>
                        <a:t>Dec.16</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50"/>
                        </a:spcBef>
                        <a:spcAft>
                          <a:spcPts val="0"/>
                        </a:spcAft>
                        <a:tabLst>
                          <a:tab pos="2362200" algn="l"/>
                        </a:tabLst>
                      </a:pPr>
                      <a:r>
                        <a:rPr lang="en-US" sz="1600">
                          <a:solidFill>
                            <a:srgbClr val="292425"/>
                          </a:solidFill>
                          <a:latin typeface="Times New Roman"/>
                          <a:ea typeface="Times New Roman"/>
                        </a:rPr>
                        <a:t>Received cheque from Suman	19,500</a:t>
                      </a:r>
                      <a:endParaRPr lang="en-US" sz="1600">
                        <a:latin typeface="Times New Roman"/>
                        <a:ea typeface="Times New Roman"/>
                      </a:endParaRPr>
                    </a:p>
                  </a:txBody>
                  <a:tcPr marL="0" marR="0" marT="0" marB="0">
                    <a:lnL>
                      <a:noFill/>
                    </a:lnL>
                    <a:lnR>
                      <a:noFill/>
                    </a:lnR>
                    <a:lnT>
                      <a:noFill/>
                    </a:lnT>
                    <a:lnB>
                      <a:noFill/>
                    </a:lnB>
                  </a:tcPr>
                </a:tc>
              </a:tr>
              <a:tr h="286385">
                <a:tc>
                  <a:txBody>
                    <a:bodyPr/>
                    <a:lstStyle/>
                    <a:p>
                      <a:pPr>
                        <a:lnSpc>
                          <a:spcPct val="115000"/>
                        </a:lnSpc>
                        <a:spcAft>
                          <a:spcPts val="0"/>
                        </a:spcAft>
                      </a:pP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50"/>
                        </a:spcBef>
                        <a:spcAft>
                          <a:spcPts val="0"/>
                        </a:spcAft>
                        <a:tabLst>
                          <a:tab pos="2675255" algn="ctr"/>
                        </a:tabLst>
                      </a:pPr>
                      <a:r>
                        <a:rPr lang="en-US" sz="1600" dirty="0">
                          <a:solidFill>
                            <a:srgbClr val="292425"/>
                          </a:solidFill>
                          <a:latin typeface="Times New Roman"/>
                          <a:ea typeface="Times New Roman"/>
                        </a:rPr>
                        <a:t>Discount allowed	500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15361" name="Rectangle 1"/>
          <p:cNvSpPr>
            <a:spLocks noChangeArrowheads="1"/>
          </p:cNvSpPr>
          <p:nvPr/>
        </p:nvSpPr>
        <p:spPr bwMode="auto">
          <a:xfrm>
            <a:off x="1464906" y="326570"/>
            <a:ext cx="7679094"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74938" algn="ctr"/>
              </a:tabLst>
            </a:pP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Q.13. </a:t>
            </a:r>
            <a:r>
              <a:rPr kumimoji="0" lang="en-US" sz="1600" b="1" i="0" u="none" strike="noStrike" cap="none" normalizeH="0" baseline="0" dirty="0" err="1" smtClean="0">
                <a:ln>
                  <a:noFill/>
                </a:ln>
                <a:solidFill>
                  <a:srgbClr val="292425"/>
                </a:solidFill>
                <a:effectLst/>
                <a:latin typeface="Calibri" pitchFamily="34" charset="0"/>
                <a:ea typeface="Times New Roman" pitchFamily="18" charset="0"/>
                <a:cs typeface="Mangal" pitchFamily="18" charset="0"/>
              </a:rPr>
              <a:t>Journalise</a:t>
            </a: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 the following transactions: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674938" algn="ctr"/>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oogle Shape;55;p13"/>
          <p:cNvPicPr preferRelativeResize="0"/>
          <p:nvPr/>
        </p:nvPicPr>
        <p:blipFill rotWithShape="1">
          <a:blip r:embed="rId2">
            <a:alphaModFix/>
          </a:blip>
          <a:srcRect/>
          <a:stretch/>
        </p:blipFill>
        <p:spPr>
          <a:xfrm>
            <a:off x="7736951" y="3390076"/>
            <a:ext cx="1170475" cy="1170475"/>
          </a:xfrm>
          <a:prstGeom prst="rect">
            <a:avLst/>
          </a:prstGeom>
          <a:noFill/>
          <a:ln>
            <a:noFill/>
          </a:ln>
        </p:spPr>
      </p:pic>
      <p:graphicFrame>
        <p:nvGraphicFramePr>
          <p:cNvPr id="6" name="Table 5"/>
          <p:cNvGraphicFramePr>
            <a:graphicFrameLocks noGrp="1"/>
          </p:cNvGraphicFramePr>
          <p:nvPr/>
        </p:nvGraphicFramePr>
        <p:xfrm>
          <a:off x="1557337" y="494523"/>
          <a:ext cx="7036157" cy="3140852"/>
        </p:xfrm>
        <a:graphic>
          <a:graphicData uri="http://schemas.openxmlformats.org/drawingml/2006/table">
            <a:tbl>
              <a:tblPr/>
              <a:tblGrid>
                <a:gridCol w="1104539"/>
                <a:gridCol w="5931618"/>
              </a:tblGrid>
              <a:tr h="423781">
                <a:tc>
                  <a:txBody>
                    <a:bodyPr/>
                    <a:lstStyle/>
                    <a:p>
                      <a:pPr marL="127000">
                        <a:lnSpc>
                          <a:spcPct val="115000"/>
                        </a:lnSpc>
                        <a:spcBef>
                          <a:spcPts val="480"/>
                        </a:spcBef>
                        <a:spcAft>
                          <a:spcPts val="0"/>
                        </a:spcAft>
                      </a:pPr>
                      <a:r>
                        <a:rPr lang="en-US" sz="1600">
                          <a:solidFill>
                            <a:srgbClr val="292425"/>
                          </a:solidFill>
                          <a:latin typeface="Times New Roman"/>
                          <a:ea typeface="Times New Roman"/>
                        </a:rPr>
                        <a:t>Dec.20</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480"/>
                        </a:spcBef>
                        <a:spcAft>
                          <a:spcPts val="0"/>
                        </a:spcAft>
                      </a:pPr>
                      <a:r>
                        <a:rPr lang="en-US" sz="1600">
                          <a:solidFill>
                            <a:srgbClr val="292425"/>
                          </a:solidFill>
                          <a:latin typeface="Times New Roman"/>
                          <a:ea typeface="Times New Roman"/>
                        </a:rPr>
                        <a:t>Cheque given to Ashu on account 10,000</a:t>
                      </a:r>
                      <a:endParaRPr lang="en-US" sz="1600">
                        <a:latin typeface="Times New Roman"/>
                        <a:ea typeface="Times New Roman"/>
                      </a:endParaRPr>
                    </a:p>
                  </a:txBody>
                  <a:tcPr marL="0" marR="0" marT="0" marB="0">
                    <a:lnL>
                      <a:noFill/>
                    </a:lnL>
                    <a:lnR>
                      <a:noFill/>
                    </a:lnR>
                    <a:lnT>
                      <a:noFill/>
                    </a:lnT>
                    <a:lnB>
                      <a:noFill/>
                    </a:lnB>
                  </a:tcPr>
                </a:tc>
              </a:tr>
              <a:tr h="399404">
                <a:tc>
                  <a:txBody>
                    <a:bodyPr/>
                    <a:lstStyle/>
                    <a:p>
                      <a:pPr marL="127000">
                        <a:lnSpc>
                          <a:spcPct val="115000"/>
                        </a:lnSpc>
                        <a:spcBef>
                          <a:spcPts val="350"/>
                        </a:spcBef>
                        <a:spcAft>
                          <a:spcPts val="0"/>
                        </a:spcAft>
                      </a:pPr>
                      <a:r>
                        <a:rPr lang="en-US" sz="1600">
                          <a:solidFill>
                            <a:srgbClr val="292425"/>
                          </a:solidFill>
                          <a:latin typeface="Times New Roman"/>
                          <a:ea typeface="Times New Roman"/>
                        </a:rPr>
                        <a:t>Dec.22</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50"/>
                        </a:spcBef>
                        <a:spcAft>
                          <a:spcPts val="0"/>
                        </a:spcAft>
                        <a:tabLst>
                          <a:tab pos="2675255" algn="ctr"/>
                        </a:tabLst>
                      </a:pPr>
                      <a:r>
                        <a:rPr lang="en-US" sz="1600">
                          <a:solidFill>
                            <a:srgbClr val="292425"/>
                          </a:solidFill>
                          <a:latin typeface="Times New Roman"/>
                          <a:ea typeface="Times New Roman"/>
                        </a:rPr>
                        <a:t>Rent paid by cheque	2000</a:t>
                      </a:r>
                      <a:endParaRPr lang="en-US" sz="1600">
                        <a:latin typeface="Times New Roman"/>
                        <a:ea typeface="Times New Roman"/>
                      </a:endParaRPr>
                    </a:p>
                  </a:txBody>
                  <a:tcPr marL="0" marR="0" marT="0" marB="0">
                    <a:lnL>
                      <a:noFill/>
                    </a:lnL>
                    <a:lnR>
                      <a:noFill/>
                    </a:lnR>
                    <a:lnT>
                      <a:noFill/>
                    </a:lnT>
                    <a:lnB>
                      <a:noFill/>
                    </a:lnB>
                  </a:tcPr>
                </a:tc>
              </a:tr>
              <a:tr h="398466">
                <a:tc>
                  <a:txBody>
                    <a:bodyPr/>
                    <a:lstStyle/>
                    <a:p>
                      <a:pPr marL="127000">
                        <a:lnSpc>
                          <a:spcPct val="115000"/>
                        </a:lnSpc>
                        <a:spcBef>
                          <a:spcPts val="350"/>
                        </a:spcBef>
                        <a:spcAft>
                          <a:spcPts val="0"/>
                        </a:spcAft>
                      </a:pPr>
                      <a:r>
                        <a:rPr lang="en-US" sz="1600">
                          <a:solidFill>
                            <a:srgbClr val="292425"/>
                          </a:solidFill>
                          <a:latin typeface="Times New Roman"/>
                          <a:ea typeface="Times New Roman"/>
                        </a:rPr>
                        <a:t>Dec.23</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50"/>
                        </a:spcBef>
                        <a:spcAft>
                          <a:spcPts val="0"/>
                        </a:spcAft>
                        <a:tabLst>
                          <a:tab pos="2675255" algn="ctr"/>
                        </a:tabLst>
                      </a:pPr>
                      <a:r>
                        <a:rPr lang="en-US" sz="1600">
                          <a:solidFill>
                            <a:srgbClr val="292425"/>
                          </a:solidFill>
                          <a:latin typeface="Times New Roman"/>
                          <a:ea typeface="Times New Roman"/>
                        </a:rPr>
                        <a:t>Deposited into bank	16,000</a:t>
                      </a:r>
                      <a:endParaRPr lang="en-US" sz="1600">
                        <a:latin typeface="Times New Roman"/>
                        <a:ea typeface="Times New Roman"/>
                      </a:endParaRPr>
                    </a:p>
                  </a:txBody>
                  <a:tcPr marL="0" marR="0" marT="0" marB="0">
                    <a:lnL>
                      <a:noFill/>
                    </a:lnL>
                    <a:lnR>
                      <a:noFill/>
                    </a:lnR>
                    <a:lnT>
                      <a:noFill/>
                    </a:lnT>
                    <a:lnB>
                      <a:noFill/>
                    </a:lnB>
                  </a:tcPr>
                </a:tc>
              </a:tr>
              <a:tr h="398466">
                <a:tc>
                  <a:txBody>
                    <a:bodyPr/>
                    <a:lstStyle/>
                    <a:p>
                      <a:pPr marL="127000">
                        <a:lnSpc>
                          <a:spcPct val="115000"/>
                        </a:lnSpc>
                        <a:spcBef>
                          <a:spcPts val="350"/>
                        </a:spcBef>
                        <a:spcAft>
                          <a:spcPts val="0"/>
                        </a:spcAft>
                      </a:pPr>
                      <a:r>
                        <a:rPr lang="en-US" sz="1600">
                          <a:solidFill>
                            <a:srgbClr val="292425"/>
                          </a:solidFill>
                          <a:latin typeface="Times New Roman"/>
                          <a:ea typeface="Times New Roman"/>
                        </a:rPr>
                        <a:t>Dec.25</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50"/>
                        </a:spcBef>
                        <a:spcAft>
                          <a:spcPts val="0"/>
                        </a:spcAft>
                      </a:pPr>
                      <a:r>
                        <a:rPr lang="en-US" sz="1600">
                          <a:solidFill>
                            <a:srgbClr val="292425"/>
                          </a:solidFill>
                          <a:latin typeface="Times New Roman"/>
                          <a:ea typeface="Times New Roman"/>
                        </a:rPr>
                        <a:t>Machine purchased from Parigya  10,000</a:t>
                      </a:r>
                      <a:endParaRPr lang="en-US" sz="1600">
                        <a:latin typeface="Times New Roman"/>
                        <a:ea typeface="Times New Roman"/>
                      </a:endParaRPr>
                    </a:p>
                  </a:txBody>
                  <a:tcPr marL="0" marR="0" marT="0" marB="0">
                    <a:lnL>
                      <a:noFill/>
                    </a:lnL>
                    <a:lnR>
                      <a:noFill/>
                    </a:lnR>
                    <a:lnT>
                      <a:noFill/>
                    </a:lnT>
                    <a:lnB>
                      <a:noFill/>
                    </a:lnB>
                  </a:tcPr>
                </a:tc>
              </a:tr>
              <a:tr h="399404">
                <a:tc>
                  <a:txBody>
                    <a:bodyPr/>
                    <a:lstStyle/>
                    <a:p>
                      <a:pPr marL="127000">
                        <a:lnSpc>
                          <a:spcPct val="115000"/>
                        </a:lnSpc>
                        <a:spcBef>
                          <a:spcPts val="350"/>
                        </a:spcBef>
                        <a:spcAft>
                          <a:spcPts val="0"/>
                        </a:spcAft>
                      </a:pPr>
                      <a:r>
                        <a:rPr lang="en-US" sz="1600">
                          <a:solidFill>
                            <a:srgbClr val="292425"/>
                          </a:solidFill>
                          <a:latin typeface="Times New Roman"/>
                          <a:ea typeface="Times New Roman"/>
                        </a:rPr>
                        <a:t>Dec.26</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50"/>
                        </a:spcBef>
                        <a:spcAft>
                          <a:spcPts val="0"/>
                        </a:spcAft>
                        <a:tabLst>
                          <a:tab pos="2381250" algn="l"/>
                        </a:tabLst>
                      </a:pPr>
                      <a:r>
                        <a:rPr lang="en-US" sz="1600">
                          <a:solidFill>
                            <a:srgbClr val="292425"/>
                          </a:solidFill>
                          <a:latin typeface="Times New Roman"/>
                          <a:ea typeface="Times New Roman"/>
                        </a:rPr>
                        <a:t>Trade expenses	2,000</a:t>
                      </a:r>
                      <a:endParaRPr lang="en-US" sz="1600">
                        <a:latin typeface="Times New Roman"/>
                        <a:ea typeface="Times New Roman"/>
                      </a:endParaRPr>
                    </a:p>
                  </a:txBody>
                  <a:tcPr marL="0" marR="0" marT="0" marB="0">
                    <a:lnL>
                      <a:noFill/>
                    </a:lnL>
                    <a:lnR>
                      <a:noFill/>
                    </a:lnR>
                    <a:lnT>
                      <a:noFill/>
                    </a:lnT>
                    <a:lnB>
                      <a:noFill/>
                    </a:lnB>
                  </a:tcPr>
                </a:tc>
              </a:tr>
              <a:tr h="398466">
                <a:tc>
                  <a:txBody>
                    <a:bodyPr/>
                    <a:lstStyle/>
                    <a:p>
                      <a:pPr marL="127000">
                        <a:lnSpc>
                          <a:spcPct val="115000"/>
                        </a:lnSpc>
                        <a:spcBef>
                          <a:spcPts val="350"/>
                        </a:spcBef>
                        <a:spcAft>
                          <a:spcPts val="0"/>
                        </a:spcAft>
                      </a:pPr>
                      <a:r>
                        <a:rPr lang="en-US" sz="1600">
                          <a:solidFill>
                            <a:srgbClr val="292425"/>
                          </a:solidFill>
                          <a:latin typeface="Times New Roman"/>
                          <a:ea typeface="Times New Roman"/>
                        </a:rPr>
                        <a:t>Dec.28</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50"/>
                        </a:spcBef>
                        <a:spcAft>
                          <a:spcPts val="0"/>
                        </a:spcAft>
                        <a:tabLst>
                          <a:tab pos="2675255" algn="ctr"/>
                        </a:tabLst>
                      </a:pPr>
                      <a:r>
                        <a:rPr lang="en-US" sz="1600">
                          <a:solidFill>
                            <a:srgbClr val="292425"/>
                          </a:solidFill>
                          <a:latin typeface="Times New Roman"/>
                          <a:ea typeface="Times New Roman"/>
                        </a:rPr>
                        <a:t>Cheque issued to Parigya	10,000</a:t>
                      </a:r>
                      <a:endParaRPr lang="en-US" sz="1600">
                        <a:latin typeface="Times New Roman"/>
                        <a:ea typeface="Times New Roman"/>
                      </a:endParaRPr>
                    </a:p>
                  </a:txBody>
                  <a:tcPr marL="0" marR="0" marT="0" marB="0">
                    <a:lnL>
                      <a:noFill/>
                    </a:lnL>
                    <a:lnR>
                      <a:noFill/>
                    </a:lnR>
                    <a:lnT>
                      <a:noFill/>
                    </a:lnT>
                    <a:lnB>
                      <a:noFill/>
                    </a:lnB>
                  </a:tcPr>
                </a:tc>
              </a:tr>
              <a:tr h="399404">
                <a:tc>
                  <a:txBody>
                    <a:bodyPr/>
                    <a:lstStyle/>
                    <a:p>
                      <a:pPr marL="127000">
                        <a:lnSpc>
                          <a:spcPct val="115000"/>
                        </a:lnSpc>
                        <a:spcBef>
                          <a:spcPts val="350"/>
                        </a:spcBef>
                        <a:spcAft>
                          <a:spcPts val="0"/>
                        </a:spcAft>
                      </a:pPr>
                      <a:r>
                        <a:rPr lang="en-US" sz="1600">
                          <a:solidFill>
                            <a:srgbClr val="292425"/>
                          </a:solidFill>
                          <a:latin typeface="Times New Roman"/>
                          <a:ea typeface="Times New Roman"/>
                        </a:rPr>
                        <a:t>Dec.29</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ct val="115000"/>
                        </a:lnSpc>
                        <a:spcBef>
                          <a:spcPts val="350"/>
                        </a:spcBef>
                        <a:spcAft>
                          <a:spcPts val="0"/>
                        </a:spcAft>
                      </a:pPr>
                      <a:r>
                        <a:rPr lang="en-US" sz="1600">
                          <a:solidFill>
                            <a:srgbClr val="292425"/>
                          </a:solidFill>
                          <a:latin typeface="Times New Roman"/>
                          <a:ea typeface="Times New Roman"/>
                        </a:rPr>
                        <a:t>Paid telephone expenses by cheque  1200</a:t>
                      </a:r>
                      <a:endParaRPr lang="en-US" sz="1600">
                        <a:latin typeface="Times New Roman"/>
                        <a:ea typeface="Times New Roman"/>
                      </a:endParaRPr>
                    </a:p>
                  </a:txBody>
                  <a:tcPr marL="0" marR="0" marT="0" marB="0">
                    <a:lnL>
                      <a:noFill/>
                    </a:lnL>
                    <a:lnR>
                      <a:noFill/>
                    </a:lnR>
                    <a:lnT>
                      <a:noFill/>
                    </a:lnT>
                    <a:lnB>
                      <a:noFill/>
                    </a:lnB>
                  </a:tcPr>
                </a:tc>
              </a:tr>
              <a:tr h="323461">
                <a:tc>
                  <a:txBody>
                    <a:bodyPr/>
                    <a:lstStyle/>
                    <a:p>
                      <a:pPr marL="127000">
                        <a:lnSpc>
                          <a:spcPts val="1280"/>
                        </a:lnSpc>
                        <a:spcBef>
                          <a:spcPts val="350"/>
                        </a:spcBef>
                        <a:spcAft>
                          <a:spcPts val="0"/>
                        </a:spcAft>
                      </a:pPr>
                      <a:r>
                        <a:rPr lang="en-US" sz="1600">
                          <a:solidFill>
                            <a:srgbClr val="292425"/>
                          </a:solidFill>
                          <a:latin typeface="Times New Roman"/>
                          <a:ea typeface="Times New Roman"/>
                        </a:rPr>
                        <a:t>Dec.31</a:t>
                      </a:r>
                      <a:endParaRPr lang="en-US" sz="1600">
                        <a:latin typeface="Times New Roman"/>
                        <a:ea typeface="Times New Roman"/>
                      </a:endParaRPr>
                    </a:p>
                  </a:txBody>
                  <a:tcPr marL="0" marR="0" marT="0" marB="0">
                    <a:lnL>
                      <a:noFill/>
                    </a:lnL>
                    <a:lnR>
                      <a:noFill/>
                    </a:lnR>
                    <a:lnT>
                      <a:noFill/>
                    </a:lnT>
                    <a:lnB>
                      <a:noFill/>
                    </a:lnB>
                  </a:tcPr>
                </a:tc>
                <a:tc>
                  <a:txBody>
                    <a:bodyPr/>
                    <a:lstStyle/>
                    <a:p>
                      <a:pPr marL="266065">
                        <a:lnSpc>
                          <a:spcPts val="1280"/>
                        </a:lnSpc>
                        <a:spcBef>
                          <a:spcPts val="350"/>
                        </a:spcBef>
                        <a:spcAft>
                          <a:spcPts val="0"/>
                        </a:spcAft>
                        <a:tabLst>
                          <a:tab pos="2675255" algn="ctr"/>
                        </a:tabLst>
                      </a:pPr>
                      <a:r>
                        <a:rPr lang="en-US" sz="1600" dirty="0">
                          <a:solidFill>
                            <a:srgbClr val="292425"/>
                          </a:solidFill>
                          <a:latin typeface="Times New Roman"/>
                          <a:ea typeface="Times New Roman"/>
                        </a:rPr>
                        <a:t>Paid salary	4,500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a:alphaModFix/>
          </a:blip>
          <a:srcRect/>
          <a:stretch/>
        </p:blipFill>
        <p:spPr>
          <a:xfrm>
            <a:off x="7792935" y="3446060"/>
            <a:ext cx="1170475" cy="1170475"/>
          </a:xfrm>
          <a:prstGeom prst="rect">
            <a:avLst/>
          </a:prstGeom>
          <a:noFill/>
          <a:ln>
            <a:noFill/>
          </a:ln>
        </p:spPr>
      </p:pic>
      <p:graphicFrame>
        <p:nvGraphicFramePr>
          <p:cNvPr id="5" name="Table 4"/>
          <p:cNvGraphicFramePr>
            <a:graphicFrameLocks noGrp="1"/>
          </p:cNvGraphicFramePr>
          <p:nvPr/>
        </p:nvGraphicFramePr>
        <p:xfrm>
          <a:off x="1523999" y="1138334"/>
          <a:ext cx="7265437" cy="1971991"/>
        </p:xfrm>
        <a:graphic>
          <a:graphicData uri="http://schemas.openxmlformats.org/drawingml/2006/table">
            <a:tbl>
              <a:tblPr/>
              <a:tblGrid>
                <a:gridCol w="502550"/>
                <a:gridCol w="6762887"/>
              </a:tblGrid>
              <a:tr h="345876">
                <a:tc>
                  <a:txBody>
                    <a:bodyPr/>
                    <a:lstStyle/>
                    <a:p>
                      <a:pPr marL="127000">
                        <a:lnSpc>
                          <a:spcPts val="1330"/>
                        </a:lnSpc>
                        <a:spcAft>
                          <a:spcPts val="0"/>
                        </a:spcAft>
                      </a:pPr>
                      <a:r>
                        <a:rPr lang="en-US" sz="1600">
                          <a:solidFill>
                            <a:srgbClr val="292425"/>
                          </a:solidFill>
                          <a:latin typeface="Times New Roman"/>
                          <a:ea typeface="Times New Roman"/>
                        </a:rPr>
                        <a:t>(a)</a:t>
                      </a:r>
                      <a:endParaRPr lang="en-US" sz="1600">
                        <a:latin typeface="Times New Roman"/>
                        <a:ea typeface="Times New Roman"/>
                      </a:endParaRPr>
                    </a:p>
                  </a:txBody>
                  <a:tcPr marL="0" marR="0" marT="0" marB="0">
                    <a:lnL>
                      <a:noFill/>
                    </a:lnL>
                    <a:lnR>
                      <a:noFill/>
                    </a:lnR>
                    <a:lnT>
                      <a:noFill/>
                    </a:lnT>
                    <a:lnB>
                      <a:noFill/>
                    </a:lnB>
                  </a:tcPr>
                </a:tc>
                <a:tc>
                  <a:txBody>
                    <a:bodyPr/>
                    <a:lstStyle/>
                    <a:p>
                      <a:pPr marL="183515">
                        <a:lnSpc>
                          <a:spcPts val="1330"/>
                        </a:lnSpc>
                        <a:spcAft>
                          <a:spcPts val="0"/>
                        </a:spcAft>
                      </a:pPr>
                      <a:r>
                        <a:rPr lang="en-US" sz="1600">
                          <a:solidFill>
                            <a:srgbClr val="292425"/>
                          </a:solidFill>
                          <a:latin typeface="Times New Roman"/>
                          <a:ea typeface="Times New Roman"/>
                        </a:rPr>
                        <a:t>Rs 1,000 due from Rohit are now bad debts.</a:t>
                      </a:r>
                      <a:endParaRPr lang="en-US" sz="1600">
                        <a:latin typeface="Times New Roman"/>
                        <a:ea typeface="Times New Roman"/>
                      </a:endParaRPr>
                    </a:p>
                  </a:txBody>
                  <a:tcPr marL="0" marR="0" marT="0" marB="0">
                    <a:lnL>
                      <a:noFill/>
                    </a:lnL>
                    <a:lnR>
                      <a:noFill/>
                    </a:lnR>
                    <a:lnT>
                      <a:noFill/>
                    </a:lnT>
                    <a:lnB>
                      <a:noFill/>
                    </a:lnB>
                  </a:tcPr>
                </a:tc>
              </a:tr>
              <a:tr h="427081">
                <a:tc>
                  <a:txBody>
                    <a:bodyPr/>
                    <a:lstStyle/>
                    <a:p>
                      <a:pPr marL="127000">
                        <a:lnSpc>
                          <a:spcPct val="115000"/>
                        </a:lnSpc>
                        <a:spcBef>
                          <a:spcPts val="350"/>
                        </a:spcBef>
                        <a:spcAft>
                          <a:spcPts val="0"/>
                        </a:spcAft>
                      </a:pPr>
                      <a:r>
                        <a:rPr lang="en-US" sz="1600">
                          <a:solidFill>
                            <a:srgbClr val="292425"/>
                          </a:solidFill>
                          <a:latin typeface="Times New Roman"/>
                          <a:ea typeface="Times New Roman"/>
                        </a:rPr>
                        <a:t>(b)</a:t>
                      </a:r>
                      <a:endParaRPr lang="en-US" sz="1600">
                        <a:latin typeface="Times New Roman"/>
                        <a:ea typeface="Times New Roman"/>
                      </a:endParaRPr>
                    </a:p>
                  </a:txBody>
                  <a:tcPr marL="0" marR="0" marT="0" marB="0">
                    <a:lnL>
                      <a:noFill/>
                    </a:lnL>
                    <a:lnR>
                      <a:noFill/>
                    </a:lnR>
                    <a:lnT>
                      <a:noFill/>
                    </a:lnT>
                    <a:lnB>
                      <a:noFill/>
                    </a:lnB>
                  </a:tcPr>
                </a:tc>
                <a:tc>
                  <a:txBody>
                    <a:bodyPr/>
                    <a:lstStyle/>
                    <a:p>
                      <a:pPr marL="183515">
                        <a:lnSpc>
                          <a:spcPct val="115000"/>
                        </a:lnSpc>
                        <a:spcBef>
                          <a:spcPts val="350"/>
                        </a:spcBef>
                        <a:spcAft>
                          <a:spcPts val="0"/>
                        </a:spcAft>
                      </a:pPr>
                      <a:r>
                        <a:rPr lang="en-US" sz="1600">
                          <a:solidFill>
                            <a:srgbClr val="292425"/>
                          </a:solidFill>
                          <a:latin typeface="Times New Roman"/>
                          <a:ea typeface="Times New Roman"/>
                        </a:rPr>
                        <a:t>Goods worth Rs 2,000 were used by the proprietor.</a:t>
                      </a:r>
                      <a:endParaRPr lang="en-US" sz="1600">
                        <a:latin typeface="Times New Roman"/>
                        <a:ea typeface="Times New Roman"/>
                      </a:endParaRPr>
                    </a:p>
                  </a:txBody>
                  <a:tcPr marL="0" marR="0" marT="0" marB="0">
                    <a:lnL>
                      <a:noFill/>
                    </a:lnL>
                    <a:lnR>
                      <a:noFill/>
                    </a:lnR>
                    <a:lnT>
                      <a:noFill/>
                    </a:lnT>
                    <a:lnB>
                      <a:noFill/>
                    </a:lnB>
                  </a:tcPr>
                </a:tc>
              </a:tr>
              <a:tr h="426077">
                <a:tc>
                  <a:txBody>
                    <a:bodyPr/>
                    <a:lstStyle/>
                    <a:p>
                      <a:pPr marL="127000">
                        <a:lnSpc>
                          <a:spcPct val="115000"/>
                        </a:lnSpc>
                        <a:spcBef>
                          <a:spcPts val="350"/>
                        </a:spcBef>
                        <a:spcAft>
                          <a:spcPts val="0"/>
                        </a:spcAft>
                      </a:pPr>
                      <a:r>
                        <a:rPr lang="en-US" sz="1600">
                          <a:solidFill>
                            <a:srgbClr val="292425"/>
                          </a:solidFill>
                          <a:latin typeface="Times New Roman"/>
                          <a:ea typeface="Times New Roman"/>
                        </a:rPr>
                        <a:t>(c)</a:t>
                      </a:r>
                      <a:endParaRPr lang="en-US" sz="1600">
                        <a:latin typeface="Times New Roman"/>
                        <a:ea typeface="Times New Roman"/>
                      </a:endParaRPr>
                    </a:p>
                  </a:txBody>
                  <a:tcPr marL="0" marR="0" marT="0" marB="0">
                    <a:lnL>
                      <a:noFill/>
                    </a:lnL>
                    <a:lnR>
                      <a:noFill/>
                    </a:lnR>
                    <a:lnT>
                      <a:noFill/>
                    </a:lnT>
                    <a:lnB>
                      <a:noFill/>
                    </a:lnB>
                  </a:tcPr>
                </a:tc>
                <a:tc>
                  <a:txBody>
                    <a:bodyPr/>
                    <a:lstStyle/>
                    <a:p>
                      <a:pPr marL="183515">
                        <a:lnSpc>
                          <a:spcPct val="115000"/>
                        </a:lnSpc>
                        <a:spcBef>
                          <a:spcPts val="350"/>
                        </a:spcBef>
                        <a:spcAft>
                          <a:spcPts val="0"/>
                        </a:spcAft>
                      </a:pPr>
                      <a:r>
                        <a:rPr lang="en-US" sz="1600">
                          <a:solidFill>
                            <a:srgbClr val="292425"/>
                          </a:solidFill>
                          <a:latin typeface="Times New Roman"/>
                          <a:ea typeface="Times New Roman"/>
                        </a:rPr>
                        <a:t>Charge depreciation @ 10% p.a for two month on machine costing Rs 30,000.</a:t>
                      </a:r>
                      <a:endParaRPr lang="en-US" sz="1600">
                        <a:latin typeface="Times New Roman"/>
                        <a:ea typeface="Times New Roman"/>
                      </a:endParaRPr>
                    </a:p>
                  </a:txBody>
                  <a:tcPr marL="0" marR="0" marT="0" marB="0">
                    <a:lnL>
                      <a:noFill/>
                    </a:lnL>
                    <a:lnR>
                      <a:noFill/>
                    </a:lnR>
                    <a:lnT>
                      <a:noFill/>
                    </a:lnT>
                    <a:lnB>
                      <a:noFill/>
                    </a:lnB>
                  </a:tcPr>
                </a:tc>
              </a:tr>
              <a:tr h="427081">
                <a:tc>
                  <a:txBody>
                    <a:bodyPr/>
                    <a:lstStyle/>
                    <a:p>
                      <a:pPr marL="127000">
                        <a:lnSpc>
                          <a:spcPct val="115000"/>
                        </a:lnSpc>
                        <a:spcBef>
                          <a:spcPts val="350"/>
                        </a:spcBef>
                        <a:spcAft>
                          <a:spcPts val="0"/>
                        </a:spcAft>
                      </a:pPr>
                      <a:r>
                        <a:rPr lang="en-US" sz="1600">
                          <a:solidFill>
                            <a:srgbClr val="292425"/>
                          </a:solidFill>
                          <a:latin typeface="Times New Roman"/>
                          <a:ea typeface="Times New Roman"/>
                        </a:rPr>
                        <a:t>(d)</a:t>
                      </a:r>
                      <a:endParaRPr lang="en-US" sz="1600">
                        <a:latin typeface="Times New Roman"/>
                        <a:ea typeface="Times New Roman"/>
                      </a:endParaRPr>
                    </a:p>
                  </a:txBody>
                  <a:tcPr marL="0" marR="0" marT="0" marB="0">
                    <a:lnL>
                      <a:noFill/>
                    </a:lnL>
                    <a:lnR>
                      <a:noFill/>
                    </a:lnR>
                    <a:lnT>
                      <a:noFill/>
                    </a:lnT>
                    <a:lnB>
                      <a:noFill/>
                    </a:lnB>
                  </a:tcPr>
                </a:tc>
                <a:tc>
                  <a:txBody>
                    <a:bodyPr/>
                    <a:lstStyle/>
                    <a:p>
                      <a:pPr marL="183515">
                        <a:lnSpc>
                          <a:spcPct val="115000"/>
                        </a:lnSpc>
                        <a:spcBef>
                          <a:spcPts val="350"/>
                        </a:spcBef>
                        <a:spcAft>
                          <a:spcPts val="0"/>
                        </a:spcAft>
                      </a:pPr>
                      <a:r>
                        <a:rPr lang="en-US" sz="1600">
                          <a:solidFill>
                            <a:srgbClr val="292425"/>
                          </a:solidFill>
                          <a:latin typeface="Times New Roman"/>
                          <a:ea typeface="Times New Roman"/>
                        </a:rPr>
                        <a:t>Provide interest on capital of Rs 1,50,000 at 6% p.a. for 9 months.</a:t>
                      </a:r>
                      <a:endParaRPr lang="en-US" sz="1600">
                        <a:latin typeface="Times New Roman"/>
                        <a:ea typeface="Times New Roman"/>
                      </a:endParaRPr>
                    </a:p>
                  </a:txBody>
                  <a:tcPr marL="0" marR="0" marT="0" marB="0">
                    <a:lnL>
                      <a:noFill/>
                    </a:lnL>
                    <a:lnR>
                      <a:noFill/>
                    </a:lnR>
                    <a:lnT>
                      <a:noFill/>
                    </a:lnT>
                    <a:lnB>
                      <a:noFill/>
                    </a:lnB>
                  </a:tcPr>
                </a:tc>
              </a:tr>
              <a:tr h="345876">
                <a:tc>
                  <a:txBody>
                    <a:bodyPr/>
                    <a:lstStyle/>
                    <a:p>
                      <a:pPr marL="127000">
                        <a:lnSpc>
                          <a:spcPts val="1280"/>
                        </a:lnSpc>
                        <a:spcBef>
                          <a:spcPts val="350"/>
                        </a:spcBef>
                        <a:spcAft>
                          <a:spcPts val="0"/>
                        </a:spcAft>
                      </a:pPr>
                      <a:r>
                        <a:rPr lang="en-US" sz="1600">
                          <a:solidFill>
                            <a:srgbClr val="292425"/>
                          </a:solidFill>
                          <a:latin typeface="Times New Roman"/>
                          <a:ea typeface="Times New Roman"/>
                        </a:rPr>
                        <a:t>(e)</a:t>
                      </a:r>
                      <a:endParaRPr lang="en-US" sz="1600">
                        <a:latin typeface="Times New Roman"/>
                        <a:ea typeface="Times New Roman"/>
                      </a:endParaRPr>
                    </a:p>
                  </a:txBody>
                  <a:tcPr marL="0" marR="0" marT="0" marB="0">
                    <a:lnL>
                      <a:noFill/>
                    </a:lnL>
                    <a:lnR>
                      <a:noFill/>
                    </a:lnR>
                    <a:lnT>
                      <a:noFill/>
                    </a:lnT>
                    <a:lnB>
                      <a:noFill/>
                    </a:lnB>
                  </a:tcPr>
                </a:tc>
                <a:tc>
                  <a:txBody>
                    <a:bodyPr/>
                    <a:lstStyle/>
                    <a:p>
                      <a:pPr marL="183515">
                        <a:lnSpc>
                          <a:spcPts val="1280"/>
                        </a:lnSpc>
                        <a:spcBef>
                          <a:spcPts val="350"/>
                        </a:spcBef>
                        <a:spcAft>
                          <a:spcPts val="0"/>
                        </a:spcAft>
                      </a:pPr>
                      <a:r>
                        <a:rPr lang="en-US" sz="1600" dirty="0" err="1">
                          <a:solidFill>
                            <a:srgbClr val="292425"/>
                          </a:solidFill>
                          <a:latin typeface="Times New Roman"/>
                          <a:ea typeface="Times New Roman"/>
                        </a:rPr>
                        <a:t>Rahul</a:t>
                      </a:r>
                      <a:r>
                        <a:rPr lang="en-US" sz="1600" dirty="0">
                          <a:solidFill>
                            <a:srgbClr val="292425"/>
                          </a:solidFill>
                          <a:latin typeface="Times New Roman"/>
                          <a:ea typeface="Times New Roman"/>
                        </a:rPr>
                        <a:t> become insolvent, who owed is Rs 2,000 a final dividend of 60 </a:t>
                      </a:r>
                      <a:r>
                        <a:rPr lang="en-US" sz="1600" dirty="0" err="1">
                          <a:solidFill>
                            <a:srgbClr val="292425"/>
                          </a:solidFill>
                          <a:latin typeface="Times New Roman"/>
                          <a:ea typeface="Times New Roman"/>
                        </a:rPr>
                        <a:t>paise</a:t>
                      </a:r>
                      <a:r>
                        <a:rPr lang="en-US" sz="1600" dirty="0">
                          <a:solidFill>
                            <a:srgbClr val="292425"/>
                          </a:solidFill>
                          <a:latin typeface="Times New Roman"/>
                          <a:ea typeface="Times New Roman"/>
                        </a:rPr>
                        <a:t> in a rupee is received from</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10241" name="Rectangle 1"/>
          <p:cNvSpPr>
            <a:spLocks noChangeArrowheads="1"/>
          </p:cNvSpPr>
          <p:nvPr/>
        </p:nvSpPr>
        <p:spPr bwMode="auto">
          <a:xfrm>
            <a:off x="1446244" y="429208"/>
            <a:ext cx="7697755"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Q.14. </a:t>
            </a:r>
            <a:r>
              <a:rPr kumimoji="0" lang="en-US" sz="1800" b="1" i="0" u="none" strike="noStrike" cap="none" normalizeH="0" baseline="0" dirty="0" err="1" smtClean="0">
                <a:ln>
                  <a:noFill/>
                </a:ln>
                <a:solidFill>
                  <a:srgbClr val="292425"/>
                </a:solidFill>
                <a:effectLst/>
                <a:latin typeface="Calibri" pitchFamily="34" charset="0"/>
                <a:ea typeface="Times New Roman" pitchFamily="18" charset="0"/>
                <a:cs typeface="Mangal" pitchFamily="18" charset="0"/>
              </a:rPr>
              <a:t>Jouranlise</a:t>
            </a: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 the following transactions in the books of </a:t>
            </a:r>
            <a:r>
              <a:rPr kumimoji="0" lang="en-US" sz="1800" b="1" i="0" u="none" strike="noStrike" cap="none" normalizeH="0" baseline="0" dirty="0" err="1" smtClean="0">
                <a:ln>
                  <a:noFill/>
                </a:ln>
                <a:solidFill>
                  <a:srgbClr val="292425"/>
                </a:solidFill>
                <a:effectLst/>
                <a:latin typeface="Calibri" pitchFamily="34" charset="0"/>
                <a:ea typeface="Times New Roman" pitchFamily="18" charset="0"/>
                <a:cs typeface="Mangal" pitchFamily="18" charset="0"/>
              </a:rPr>
              <a:t>Harpreet</a:t>
            </a: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 Bros.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JOURNAL</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:JOURNAL</a:t>
            </a:r>
          </a:p>
          <a:p>
            <a:pPr marL="0" lvl="0" indent="0" algn="l" rtl="0">
              <a:spcBef>
                <a:spcPts val="0"/>
              </a:spcBef>
              <a:spcAft>
                <a:spcPts val="0"/>
              </a:spcAft>
              <a:buNone/>
            </a:pPr>
            <a:r>
              <a:rPr lang="en" b="1" dirty="0" smtClean="0"/>
              <a:t>CLASS-27</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RULES OF DEBIT &amp; CREDIT</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:RULES OF DEBIT &amp; CREDIT</a:t>
            </a:r>
          </a:p>
          <a:p>
            <a:pPr marL="0" lvl="0" indent="0" algn="l" rtl="0">
              <a:spcBef>
                <a:spcPts val="0"/>
              </a:spcBef>
              <a:spcAft>
                <a:spcPts val="0"/>
              </a:spcAft>
              <a:buNone/>
            </a:pPr>
            <a:r>
              <a:rPr lang="en" b="1" dirty="0" smtClean="0"/>
              <a:t>CLASS-18</a:t>
            </a:r>
            <a:endParaRPr b="1"/>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524000" y="839754"/>
          <a:ext cx="7461380" cy="2805694"/>
        </p:xfrm>
        <a:graphic>
          <a:graphicData uri="http://schemas.openxmlformats.org/drawingml/2006/table">
            <a:tbl>
              <a:tblPr/>
              <a:tblGrid>
                <a:gridCol w="548327"/>
                <a:gridCol w="6913053"/>
              </a:tblGrid>
              <a:tr h="245365">
                <a:tc>
                  <a:txBody>
                    <a:bodyPr/>
                    <a:lstStyle/>
                    <a:p>
                      <a:pPr marL="127000">
                        <a:lnSpc>
                          <a:spcPts val="1330"/>
                        </a:lnSpc>
                        <a:spcAft>
                          <a:spcPts val="0"/>
                        </a:spcAft>
                      </a:pPr>
                      <a:r>
                        <a:rPr lang="en-US" sz="1400" dirty="0">
                          <a:solidFill>
                            <a:srgbClr val="292425"/>
                          </a:solidFill>
                          <a:latin typeface="Times New Roman"/>
                          <a:ea typeface="Times New Roman"/>
                        </a:rPr>
                        <a:t>(a)</a:t>
                      </a:r>
                      <a:endParaRPr lang="en-US" sz="1400" dirty="0">
                        <a:latin typeface="Times New Roman"/>
                        <a:ea typeface="Times New Roman"/>
                      </a:endParaRPr>
                    </a:p>
                  </a:txBody>
                  <a:tcPr marL="0" marR="0" marT="0" marB="0">
                    <a:lnL>
                      <a:noFill/>
                    </a:lnL>
                    <a:lnR>
                      <a:noFill/>
                    </a:lnR>
                    <a:lnT>
                      <a:noFill/>
                    </a:lnT>
                    <a:lnB>
                      <a:noFill/>
                    </a:lnB>
                  </a:tcPr>
                </a:tc>
                <a:tc>
                  <a:txBody>
                    <a:bodyPr/>
                    <a:lstStyle/>
                    <a:p>
                      <a:pPr marL="218440">
                        <a:lnSpc>
                          <a:spcPts val="1330"/>
                        </a:lnSpc>
                        <a:spcAft>
                          <a:spcPts val="0"/>
                        </a:spcAft>
                      </a:pPr>
                      <a:r>
                        <a:rPr lang="en-US" sz="1400">
                          <a:solidFill>
                            <a:srgbClr val="292425"/>
                          </a:solidFill>
                          <a:latin typeface="Times New Roman"/>
                          <a:ea typeface="Times New Roman"/>
                        </a:rPr>
                        <a:t>Cash paid for installation of machine-500</a:t>
                      </a:r>
                      <a:endParaRPr lang="en-US" sz="1400">
                        <a:latin typeface="Times New Roman"/>
                        <a:ea typeface="Times New Roman"/>
                      </a:endParaRPr>
                    </a:p>
                  </a:txBody>
                  <a:tcPr marL="0" marR="0" marT="0" marB="0">
                    <a:lnL>
                      <a:noFill/>
                    </a:lnL>
                    <a:lnR>
                      <a:noFill/>
                    </a:lnR>
                    <a:lnT>
                      <a:noFill/>
                    </a:lnT>
                    <a:lnB>
                      <a:noFill/>
                    </a:lnB>
                  </a:tcPr>
                </a:tc>
              </a:tr>
              <a:tr h="302261">
                <a:tc>
                  <a:txBody>
                    <a:bodyPr/>
                    <a:lstStyle/>
                    <a:p>
                      <a:pPr marL="127000">
                        <a:lnSpc>
                          <a:spcPct val="115000"/>
                        </a:lnSpc>
                        <a:spcBef>
                          <a:spcPts val="350"/>
                        </a:spcBef>
                        <a:spcAft>
                          <a:spcPts val="0"/>
                        </a:spcAft>
                      </a:pPr>
                      <a:r>
                        <a:rPr lang="en-US" sz="1400">
                          <a:solidFill>
                            <a:srgbClr val="292425"/>
                          </a:solidFill>
                          <a:latin typeface="Times New Roman"/>
                          <a:ea typeface="Times New Roman"/>
                        </a:rPr>
                        <a:t>(b)</a:t>
                      </a:r>
                      <a:endParaRPr lang="en-US" sz="1400">
                        <a:latin typeface="Times New Roman"/>
                        <a:ea typeface="Times New Roman"/>
                      </a:endParaRPr>
                    </a:p>
                  </a:txBody>
                  <a:tcPr marL="0" marR="0" marT="0" marB="0">
                    <a:lnL>
                      <a:noFill/>
                    </a:lnL>
                    <a:lnR>
                      <a:noFill/>
                    </a:lnR>
                    <a:lnT>
                      <a:noFill/>
                    </a:lnT>
                    <a:lnB>
                      <a:noFill/>
                    </a:lnB>
                  </a:tcPr>
                </a:tc>
                <a:tc>
                  <a:txBody>
                    <a:bodyPr/>
                    <a:lstStyle/>
                    <a:p>
                      <a:pPr marL="218440">
                        <a:lnSpc>
                          <a:spcPct val="115000"/>
                        </a:lnSpc>
                        <a:spcBef>
                          <a:spcPts val="350"/>
                        </a:spcBef>
                        <a:spcAft>
                          <a:spcPts val="0"/>
                        </a:spcAft>
                      </a:pPr>
                      <a:r>
                        <a:rPr lang="en-US" sz="1400">
                          <a:solidFill>
                            <a:srgbClr val="292425"/>
                          </a:solidFill>
                          <a:latin typeface="Times New Roman"/>
                          <a:ea typeface="Times New Roman"/>
                        </a:rPr>
                        <a:t>Goods given as charity-2,000</a:t>
                      </a:r>
                      <a:endParaRPr lang="en-US" sz="1400">
                        <a:latin typeface="Times New Roman"/>
                        <a:ea typeface="Times New Roman"/>
                      </a:endParaRPr>
                    </a:p>
                  </a:txBody>
                  <a:tcPr marL="0" marR="0" marT="0" marB="0">
                    <a:lnL>
                      <a:noFill/>
                    </a:lnL>
                    <a:lnR>
                      <a:noFill/>
                    </a:lnR>
                    <a:lnT>
                      <a:noFill/>
                    </a:lnT>
                    <a:lnB>
                      <a:noFill/>
                    </a:lnB>
                  </a:tcPr>
                </a:tc>
              </a:tr>
              <a:tr h="302972">
                <a:tc>
                  <a:txBody>
                    <a:bodyPr/>
                    <a:lstStyle/>
                    <a:p>
                      <a:pPr marL="127000">
                        <a:lnSpc>
                          <a:spcPct val="115000"/>
                        </a:lnSpc>
                        <a:spcBef>
                          <a:spcPts val="350"/>
                        </a:spcBef>
                        <a:spcAft>
                          <a:spcPts val="0"/>
                        </a:spcAft>
                      </a:pPr>
                      <a:r>
                        <a:rPr lang="en-US" sz="1400">
                          <a:solidFill>
                            <a:srgbClr val="292425"/>
                          </a:solidFill>
                          <a:latin typeface="Times New Roman"/>
                          <a:ea typeface="Times New Roman"/>
                        </a:rPr>
                        <a:t>(c)</a:t>
                      </a:r>
                      <a:endParaRPr lang="en-US" sz="1400">
                        <a:latin typeface="Times New Roman"/>
                        <a:ea typeface="Times New Roman"/>
                      </a:endParaRPr>
                    </a:p>
                  </a:txBody>
                  <a:tcPr marL="0" marR="0" marT="0" marB="0">
                    <a:lnL>
                      <a:noFill/>
                    </a:lnL>
                    <a:lnR>
                      <a:noFill/>
                    </a:lnR>
                    <a:lnT>
                      <a:noFill/>
                    </a:lnT>
                    <a:lnB>
                      <a:noFill/>
                    </a:lnB>
                  </a:tcPr>
                </a:tc>
                <a:tc>
                  <a:txBody>
                    <a:bodyPr/>
                    <a:lstStyle/>
                    <a:p>
                      <a:pPr marL="218440">
                        <a:lnSpc>
                          <a:spcPct val="115000"/>
                        </a:lnSpc>
                        <a:spcBef>
                          <a:spcPts val="350"/>
                        </a:spcBef>
                        <a:spcAft>
                          <a:spcPts val="0"/>
                        </a:spcAft>
                      </a:pPr>
                      <a:r>
                        <a:rPr lang="en-US" sz="1400">
                          <a:solidFill>
                            <a:srgbClr val="292425"/>
                          </a:solidFill>
                          <a:latin typeface="Times New Roman"/>
                          <a:ea typeface="Times New Roman"/>
                        </a:rPr>
                        <a:t>Interest charge on capital @ 7% p.a. when total capital were-70,000</a:t>
                      </a:r>
                      <a:endParaRPr lang="en-US" sz="1400">
                        <a:latin typeface="Times New Roman"/>
                        <a:ea typeface="Times New Roman"/>
                      </a:endParaRPr>
                    </a:p>
                  </a:txBody>
                  <a:tcPr marL="0" marR="0" marT="0" marB="0">
                    <a:lnL>
                      <a:noFill/>
                    </a:lnL>
                    <a:lnR>
                      <a:noFill/>
                    </a:lnR>
                    <a:lnT>
                      <a:noFill/>
                    </a:lnT>
                    <a:lnB>
                      <a:noFill/>
                    </a:lnB>
                  </a:tcPr>
                </a:tc>
              </a:tr>
              <a:tr h="302972">
                <a:tc>
                  <a:txBody>
                    <a:bodyPr/>
                    <a:lstStyle/>
                    <a:p>
                      <a:pPr marL="127000">
                        <a:lnSpc>
                          <a:spcPct val="115000"/>
                        </a:lnSpc>
                        <a:spcBef>
                          <a:spcPts val="350"/>
                        </a:spcBef>
                        <a:spcAft>
                          <a:spcPts val="0"/>
                        </a:spcAft>
                      </a:pPr>
                      <a:r>
                        <a:rPr lang="en-US" sz="1400">
                          <a:solidFill>
                            <a:srgbClr val="292425"/>
                          </a:solidFill>
                          <a:latin typeface="Times New Roman"/>
                          <a:ea typeface="Times New Roman"/>
                        </a:rPr>
                        <a:t>(d)</a:t>
                      </a:r>
                      <a:endParaRPr lang="en-US" sz="1400">
                        <a:latin typeface="Times New Roman"/>
                        <a:ea typeface="Times New Roman"/>
                      </a:endParaRPr>
                    </a:p>
                  </a:txBody>
                  <a:tcPr marL="0" marR="0" marT="0" marB="0">
                    <a:lnL>
                      <a:noFill/>
                    </a:lnL>
                    <a:lnR>
                      <a:noFill/>
                    </a:lnR>
                    <a:lnT>
                      <a:noFill/>
                    </a:lnT>
                    <a:lnB>
                      <a:noFill/>
                    </a:lnB>
                  </a:tcPr>
                </a:tc>
                <a:tc>
                  <a:txBody>
                    <a:bodyPr/>
                    <a:lstStyle/>
                    <a:p>
                      <a:pPr marL="218440">
                        <a:lnSpc>
                          <a:spcPct val="115000"/>
                        </a:lnSpc>
                        <a:spcBef>
                          <a:spcPts val="350"/>
                        </a:spcBef>
                        <a:spcAft>
                          <a:spcPts val="0"/>
                        </a:spcAft>
                      </a:pPr>
                      <a:r>
                        <a:rPr lang="en-US" sz="1400">
                          <a:solidFill>
                            <a:srgbClr val="292425"/>
                          </a:solidFill>
                          <a:latin typeface="Times New Roman"/>
                          <a:ea typeface="Times New Roman"/>
                        </a:rPr>
                        <a:t>Received Rs 1,200 of a bad debts written-off last year.</a:t>
                      </a:r>
                      <a:endParaRPr lang="en-US" sz="1400">
                        <a:latin typeface="Times New Roman"/>
                        <a:ea typeface="Times New Roman"/>
                      </a:endParaRPr>
                    </a:p>
                  </a:txBody>
                  <a:tcPr marL="0" marR="0" marT="0" marB="0">
                    <a:lnL>
                      <a:noFill/>
                    </a:lnL>
                    <a:lnR>
                      <a:noFill/>
                    </a:lnR>
                    <a:lnT>
                      <a:noFill/>
                    </a:lnT>
                    <a:lnB>
                      <a:noFill/>
                    </a:lnB>
                  </a:tcPr>
                </a:tc>
              </a:tr>
              <a:tr h="302972">
                <a:tc>
                  <a:txBody>
                    <a:bodyPr/>
                    <a:lstStyle/>
                    <a:p>
                      <a:pPr marL="127000">
                        <a:lnSpc>
                          <a:spcPct val="115000"/>
                        </a:lnSpc>
                        <a:spcBef>
                          <a:spcPts val="350"/>
                        </a:spcBef>
                        <a:spcAft>
                          <a:spcPts val="0"/>
                        </a:spcAft>
                      </a:pPr>
                      <a:r>
                        <a:rPr lang="en-US" sz="1400">
                          <a:solidFill>
                            <a:srgbClr val="292425"/>
                          </a:solidFill>
                          <a:latin typeface="Times New Roman"/>
                          <a:ea typeface="Times New Roman"/>
                        </a:rPr>
                        <a:t>(e)</a:t>
                      </a:r>
                      <a:endParaRPr lang="en-US" sz="1400">
                        <a:latin typeface="Times New Roman"/>
                        <a:ea typeface="Times New Roman"/>
                      </a:endParaRPr>
                    </a:p>
                  </a:txBody>
                  <a:tcPr marL="0" marR="0" marT="0" marB="0">
                    <a:lnL>
                      <a:noFill/>
                    </a:lnL>
                    <a:lnR>
                      <a:noFill/>
                    </a:lnR>
                    <a:lnT>
                      <a:noFill/>
                    </a:lnT>
                    <a:lnB>
                      <a:noFill/>
                    </a:lnB>
                  </a:tcPr>
                </a:tc>
                <a:tc>
                  <a:txBody>
                    <a:bodyPr/>
                    <a:lstStyle/>
                    <a:p>
                      <a:pPr marL="218440">
                        <a:lnSpc>
                          <a:spcPct val="115000"/>
                        </a:lnSpc>
                        <a:spcBef>
                          <a:spcPts val="350"/>
                        </a:spcBef>
                        <a:spcAft>
                          <a:spcPts val="0"/>
                        </a:spcAft>
                      </a:pPr>
                      <a:r>
                        <a:rPr lang="en-US" sz="1400" dirty="0">
                          <a:solidFill>
                            <a:srgbClr val="292425"/>
                          </a:solidFill>
                          <a:latin typeface="Times New Roman"/>
                          <a:ea typeface="Times New Roman"/>
                        </a:rPr>
                        <a:t>Goods destroyed by fire-2,000</a:t>
                      </a:r>
                      <a:endParaRPr lang="en-US" sz="1400" dirty="0">
                        <a:latin typeface="Times New Roman"/>
                        <a:ea typeface="Times New Roman"/>
                      </a:endParaRPr>
                    </a:p>
                  </a:txBody>
                  <a:tcPr marL="0" marR="0" marT="0" marB="0">
                    <a:lnL>
                      <a:noFill/>
                    </a:lnL>
                    <a:lnR>
                      <a:noFill/>
                    </a:lnR>
                    <a:lnT>
                      <a:noFill/>
                    </a:lnT>
                    <a:lnB>
                      <a:noFill/>
                    </a:lnB>
                  </a:tcPr>
                </a:tc>
              </a:tr>
              <a:tr h="302261">
                <a:tc>
                  <a:txBody>
                    <a:bodyPr/>
                    <a:lstStyle/>
                    <a:p>
                      <a:pPr marL="127000">
                        <a:lnSpc>
                          <a:spcPct val="115000"/>
                        </a:lnSpc>
                        <a:spcBef>
                          <a:spcPts val="350"/>
                        </a:spcBef>
                        <a:spcAft>
                          <a:spcPts val="0"/>
                        </a:spcAft>
                      </a:pPr>
                      <a:r>
                        <a:rPr lang="en-US" sz="1400">
                          <a:solidFill>
                            <a:srgbClr val="292425"/>
                          </a:solidFill>
                          <a:latin typeface="Times New Roman"/>
                          <a:ea typeface="Times New Roman"/>
                        </a:rPr>
                        <a:t>(f)</a:t>
                      </a:r>
                      <a:endParaRPr lang="en-US" sz="1400">
                        <a:latin typeface="Times New Roman"/>
                        <a:ea typeface="Times New Roman"/>
                      </a:endParaRPr>
                    </a:p>
                  </a:txBody>
                  <a:tcPr marL="0" marR="0" marT="0" marB="0">
                    <a:lnL>
                      <a:noFill/>
                    </a:lnL>
                    <a:lnR>
                      <a:noFill/>
                    </a:lnR>
                    <a:lnT>
                      <a:noFill/>
                    </a:lnT>
                    <a:lnB>
                      <a:noFill/>
                    </a:lnB>
                  </a:tcPr>
                </a:tc>
                <a:tc>
                  <a:txBody>
                    <a:bodyPr/>
                    <a:lstStyle/>
                    <a:p>
                      <a:pPr marL="218440">
                        <a:lnSpc>
                          <a:spcPct val="115000"/>
                        </a:lnSpc>
                        <a:spcBef>
                          <a:spcPts val="350"/>
                        </a:spcBef>
                        <a:spcAft>
                          <a:spcPts val="0"/>
                        </a:spcAft>
                      </a:pPr>
                      <a:r>
                        <a:rPr lang="en-US" sz="1400">
                          <a:solidFill>
                            <a:srgbClr val="292425"/>
                          </a:solidFill>
                          <a:latin typeface="Times New Roman"/>
                          <a:ea typeface="Times New Roman"/>
                        </a:rPr>
                        <a:t>Rent outstanding-1,000</a:t>
                      </a:r>
                      <a:endParaRPr lang="en-US" sz="1400">
                        <a:latin typeface="Times New Roman"/>
                        <a:ea typeface="Times New Roman"/>
                      </a:endParaRPr>
                    </a:p>
                  </a:txBody>
                  <a:tcPr marL="0" marR="0" marT="0" marB="0">
                    <a:lnL>
                      <a:noFill/>
                    </a:lnL>
                    <a:lnR>
                      <a:noFill/>
                    </a:lnR>
                    <a:lnT>
                      <a:noFill/>
                    </a:lnT>
                    <a:lnB>
                      <a:noFill/>
                    </a:lnB>
                  </a:tcPr>
                </a:tc>
              </a:tr>
              <a:tr h="302261">
                <a:tc>
                  <a:txBody>
                    <a:bodyPr/>
                    <a:lstStyle/>
                    <a:p>
                      <a:pPr marL="127000">
                        <a:lnSpc>
                          <a:spcPct val="115000"/>
                        </a:lnSpc>
                        <a:spcBef>
                          <a:spcPts val="350"/>
                        </a:spcBef>
                        <a:spcAft>
                          <a:spcPts val="0"/>
                        </a:spcAft>
                      </a:pPr>
                      <a:r>
                        <a:rPr lang="en-US" sz="1400">
                          <a:solidFill>
                            <a:srgbClr val="292425"/>
                          </a:solidFill>
                          <a:latin typeface="Times New Roman"/>
                          <a:ea typeface="Times New Roman"/>
                        </a:rPr>
                        <a:t>(g)</a:t>
                      </a:r>
                      <a:endParaRPr lang="en-US" sz="1400">
                        <a:latin typeface="Times New Roman"/>
                        <a:ea typeface="Times New Roman"/>
                      </a:endParaRPr>
                    </a:p>
                  </a:txBody>
                  <a:tcPr marL="0" marR="0" marT="0" marB="0">
                    <a:lnL>
                      <a:noFill/>
                    </a:lnL>
                    <a:lnR>
                      <a:noFill/>
                    </a:lnR>
                    <a:lnT>
                      <a:noFill/>
                    </a:lnT>
                    <a:lnB>
                      <a:noFill/>
                    </a:lnB>
                  </a:tcPr>
                </a:tc>
                <a:tc>
                  <a:txBody>
                    <a:bodyPr/>
                    <a:lstStyle/>
                    <a:p>
                      <a:pPr marL="218440">
                        <a:lnSpc>
                          <a:spcPct val="115000"/>
                        </a:lnSpc>
                        <a:spcBef>
                          <a:spcPts val="350"/>
                        </a:spcBef>
                        <a:spcAft>
                          <a:spcPts val="0"/>
                        </a:spcAft>
                      </a:pPr>
                      <a:r>
                        <a:rPr lang="en-US" sz="1400">
                          <a:solidFill>
                            <a:srgbClr val="292425"/>
                          </a:solidFill>
                          <a:latin typeface="Times New Roman"/>
                          <a:ea typeface="Times New Roman"/>
                        </a:rPr>
                        <a:t>Interest on drawings-9,00</a:t>
                      </a:r>
                      <a:endParaRPr lang="en-US" sz="1400">
                        <a:latin typeface="Times New Roman"/>
                        <a:ea typeface="Times New Roman"/>
                      </a:endParaRPr>
                    </a:p>
                  </a:txBody>
                  <a:tcPr marL="0" marR="0" marT="0" marB="0">
                    <a:lnL>
                      <a:noFill/>
                    </a:lnL>
                    <a:lnR>
                      <a:noFill/>
                    </a:lnR>
                    <a:lnT>
                      <a:noFill/>
                    </a:lnT>
                    <a:lnB>
                      <a:noFill/>
                    </a:lnB>
                  </a:tcPr>
                </a:tc>
              </a:tr>
              <a:tr h="499265">
                <a:tc>
                  <a:txBody>
                    <a:bodyPr/>
                    <a:lstStyle/>
                    <a:p>
                      <a:pPr marL="127000">
                        <a:lnSpc>
                          <a:spcPct val="115000"/>
                        </a:lnSpc>
                        <a:spcBef>
                          <a:spcPts val="350"/>
                        </a:spcBef>
                        <a:spcAft>
                          <a:spcPts val="0"/>
                        </a:spcAft>
                      </a:pPr>
                      <a:r>
                        <a:rPr lang="en-US" sz="1400">
                          <a:solidFill>
                            <a:srgbClr val="292425"/>
                          </a:solidFill>
                          <a:latin typeface="Times New Roman"/>
                          <a:ea typeface="Times New Roman"/>
                        </a:rPr>
                        <a:t>(h)</a:t>
                      </a:r>
                      <a:endParaRPr lang="en-US" sz="1400">
                        <a:latin typeface="Times New Roman"/>
                        <a:ea typeface="Times New Roman"/>
                      </a:endParaRPr>
                    </a:p>
                  </a:txBody>
                  <a:tcPr marL="0" marR="0" marT="0" marB="0">
                    <a:lnL>
                      <a:noFill/>
                    </a:lnL>
                    <a:lnR>
                      <a:noFill/>
                    </a:lnR>
                    <a:lnT>
                      <a:noFill/>
                    </a:lnT>
                    <a:lnB>
                      <a:noFill/>
                    </a:lnB>
                  </a:tcPr>
                </a:tc>
                <a:tc>
                  <a:txBody>
                    <a:bodyPr/>
                    <a:lstStyle/>
                    <a:p>
                      <a:pPr marL="218440" marR="114300">
                        <a:lnSpc>
                          <a:spcPct val="115000"/>
                        </a:lnSpc>
                        <a:spcBef>
                          <a:spcPts val="350"/>
                        </a:spcBef>
                        <a:spcAft>
                          <a:spcPts val="0"/>
                        </a:spcAft>
                      </a:pPr>
                      <a:r>
                        <a:rPr lang="en-US" sz="1400">
                          <a:solidFill>
                            <a:srgbClr val="292425"/>
                          </a:solidFill>
                          <a:latin typeface="Times New Roman"/>
                          <a:ea typeface="Times New Roman"/>
                        </a:rPr>
                        <a:t>Sudhir Kumar who owed me Rs 3,000 has failed to pay the amount. He pays me a compensation of 45 in a rupee.</a:t>
                      </a:r>
                      <a:endParaRPr lang="en-US" sz="1400">
                        <a:latin typeface="Times New Roman"/>
                        <a:ea typeface="Times New Roman"/>
                      </a:endParaRPr>
                    </a:p>
                  </a:txBody>
                  <a:tcPr marL="0" marR="0" marT="0" marB="0">
                    <a:lnL>
                      <a:noFill/>
                    </a:lnL>
                    <a:lnR>
                      <a:noFill/>
                    </a:lnR>
                    <a:lnT>
                      <a:noFill/>
                    </a:lnT>
                    <a:lnB>
                      <a:noFill/>
                    </a:lnB>
                  </a:tcPr>
                </a:tc>
              </a:tr>
              <a:tr h="245365">
                <a:tc>
                  <a:txBody>
                    <a:bodyPr/>
                    <a:lstStyle/>
                    <a:p>
                      <a:pPr marL="127000">
                        <a:lnSpc>
                          <a:spcPts val="1280"/>
                        </a:lnSpc>
                        <a:spcBef>
                          <a:spcPts val="350"/>
                        </a:spcBef>
                        <a:spcAft>
                          <a:spcPts val="0"/>
                        </a:spcAft>
                      </a:pPr>
                      <a:r>
                        <a:rPr lang="en-US" sz="1400">
                          <a:solidFill>
                            <a:srgbClr val="292425"/>
                          </a:solidFill>
                          <a:latin typeface="Times New Roman"/>
                          <a:ea typeface="Times New Roman"/>
                        </a:rPr>
                        <a:t>(i)</a:t>
                      </a:r>
                      <a:endParaRPr lang="en-US" sz="1400">
                        <a:latin typeface="Times New Roman"/>
                        <a:ea typeface="Times New Roman"/>
                      </a:endParaRPr>
                    </a:p>
                  </a:txBody>
                  <a:tcPr marL="0" marR="0" marT="0" marB="0">
                    <a:lnL>
                      <a:noFill/>
                    </a:lnL>
                    <a:lnR>
                      <a:noFill/>
                    </a:lnR>
                    <a:lnT>
                      <a:noFill/>
                    </a:lnT>
                    <a:lnB>
                      <a:noFill/>
                    </a:lnB>
                  </a:tcPr>
                </a:tc>
                <a:tc>
                  <a:txBody>
                    <a:bodyPr/>
                    <a:lstStyle/>
                    <a:p>
                      <a:pPr marL="218440">
                        <a:lnSpc>
                          <a:spcPts val="1280"/>
                        </a:lnSpc>
                        <a:spcBef>
                          <a:spcPts val="350"/>
                        </a:spcBef>
                        <a:spcAft>
                          <a:spcPts val="0"/>
                        </a:spcAft>
                      </a:pPr>
                      <a:r>
                        <a:rPr lang="en-US" sz="1400" dirty="0">
                          <a:solidFill>
                            <a:srgbClr val="292425"/>
                          </a:solidFill>
                          <a:latin typeface="Times New Roman"/>
                          <a:ea typeface="Times New Roman"/>
                        </a:rPr>
                        <a:t>Commission received in advance-7,000</a:t>
                      </a:r>
                      <a:endParaRPr lang="en-US" sz="1400" dirty="0">
                        <a:latin typeface="Times New Roman"/>
                        <a:ea typeface="Times New Roman"/>
                      </a:endParaRPr>
                    </a:p>
                  </a:txBody>
                  <a:tcPr marL="0" marR="0" marT="0" marB="0">
                    <a:lnL>
                      <a:noFill/>
                    </a:lnL>
                    <a:lnR>
                      <a:noFill/>
                    </a:lnR>
                    <a:lnT>
                      <a:noFill/>
                    </a:lnT>
                    <a:lnB>
                      <a:noFill/>
                    </a:lnB>
                  </a:tcPr>
                </a:tc>
              </a:tr>
            </a:tbl>
          </a:graphicData>
        </a:graphic>
      </p:graphicFrame>
      <p:sp>
        <p:nvSpPr>
          <p:cNvPr id="9217" name="Rectangle 1"/>
          <p:cNvSpPr>
            <a:spLocks noChangeArrowheads="1"/>
          </p:cNvSpPr>
          <p:nvPr/>
        </p:nvSpPr>
        <p:spPr bwMode="auto">
          <a:xfrm>
            <a:off x="1343608" y="307910"/>
            <a:ext cx="7800392"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Q.15. Prepare Journal from the transactions given below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231642" y="794858"/>
          <a:ext cx="7552468" cy="1121664"/>
        </p:xfrm>
        <a:graphic>
          <a:graphicData uri="http://schemas.openxmlformats.org/drawingml/2006/table">
            <a:tbl>
              <a:tblPr/>
              <a:tblGrid>
                <a:gridCol w="1242217"/>
                <a:gridCol w="3229067"/>
                <a:gridCol w="3081184"/>
              </a:tblGrid>
              <a:tr h="219075">
                <a:tc>
                  <a:txBody>
                    <a:bodyPr/>
                    <a:lstStyle/>
                    <a:p>
                      <a:pPr marL="127000">
                        <a:lnSpc>
                          <a:spcPts val="1330"/>
                        </a:lnSpc>
                        <a:spcAft>
                          <a:spcPts val="0"/>
                        </a:spcAft>
                      </a:pPr>
                      <a:r>
                        <a:rPr lang="en-US" sz="1600" dirty="0">
                          <a:solidFill>
                            <a:srgbClr val="292425"/>
                          </a:solidFill>
                          <a:latin typeface="Times New Roman"/>
                          <a:ea typeface="Times New Roman"/>
                        </a:rPr>
                        <a:t>2005</a:t>
                      </a:r>
                      <a:endParaRPr lang="en-US" sz="1600" dirty="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6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600">
                        <a:latin typeface="Times New Roman"/>
                        <a:ea typeface="Times New Roman"/>
                      </a:endParaRPr>
                    </a:p>
                  </a:txBody>
                  <a:tcPr marL="0" marR="0" marT="0" marB="0">
                    <a:lnL>
                      <a:noFill/>
                    </a:lnL>
                    <a:lnR>
                      <a:noFill/>
                    </a:lnR>
                    <a:lnT>
                      <a:noFill/>
                    </a:lnT>
                    <a:lnB>
                      <a:noFill/>
                    </a:lnB>
                  </a:tcPr>
                </a:tc>
              </a:tr>
              <a:tr h="270510">
                <a:tc>
                  <a:txBody>
                    <a:bodyPr/>
                    <a:lstStyle/>
                    <a:p>
                      <a:pPr marL="127000">
                        <a:lnSpc>
                          <a:spcPct val="115000"/>
                        </a:lnSpc>
                        <a:spcBef>
                          <a:spcPts val="350"/>
                        </a:spcBef>
                        <a:spcAft>
                          <a:spcPts val="0"/>
                        </a:spcAft>
                      </a:pPr>
                      <a:r>
                        <a:rPr lang="en-US" sz="1600">
                          <a:solidFill>
                            <a:srgbClr val="292425"/>
                          </a:solidFill>
                          <a:latin typeface="Times New Roman"/>
                          <a:ea typeface="Times New Roman"/>
                        </a:rPr>
                        <a:t>Nov. 01</a:t>
                      </a:r>
                      <a:endParaRPr lang="en-US" sz="160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600">
                          <a:solidFill>
                            <a:srgbClr val="292425"/>
                          </a:solidFill>
                          <a:latin typeface="Times New Roman"/>
                          <a:ea typeface="Times New Roman"/>
                        </a:rPr>
                        <a:t>Business started with</a:t>
                      </a:r>
                      <a:endParaRPr lang="en-US" sz="1600">
                        <a:latin typeface="Times New Roman"/>
                        <a:ea typeface="Times New Roman"/>
                      </a:endParaRPr>
                    </a:p>
                  </a:txBody>
                  <a:tcPr marL="0" marR="0" marT="0" marB="0">
                    <a:lnL>
                      <a:noFill/>
                    </a:lnL>
                    <a:lnR>
                      <a:noFill/>
                    </a:lnR>
                    <a:lnT>
                      <a:noFill/>
                    </a:lnT>
                    <a:lnB>
                      <a:noFill/>
                    </a:lnB>
                  </a:tcPr>
                </a:tc>
                <a:tc>
                  <a:txBody>
                    <a:bodyPr/>
                    <a:lstStyle/>
                    <a:p>
                      <a:pPr marL="772795">
                        <a:lnSpc>
                          <a:spcPct val="115000"/>
                        </a:lnSpc>
                        <a:spcBef>
                          <a:spcPts val="350"/>
                        </a:spcBef>
                        <a:spcAft>
                          <a:spcPts val="0"/>
                        </a:spcAft>
                      </a:pPr>
                      <a:endParaRPr lang="en-US" sz="1600">
                        <a:latin typeface="Times New Roman"/>
                        <a:ea typeface="Times New Roman"/>
                      </a:endParaRPr>
                    </a:p>
                  </a:txBody>
                  <a:tcPr marL="0" marR="0" marT="0" marB="0">
                    <a:lnL>
                      <a:noFill/>
                    </a:lnL>
                    <a:lnR>
                      <a:noFill/>
                    </a:lnR>
                    <a:lnT>
                      <a:noFill/>
                    </a:lnT>
                    <a:lnB>
                      <a:noFill/>
                    </a:lnB>
                  </a:tcPr>
                </a:tc>
              </a:tr>
              <a:tr h="269875">
                <a:tc>
                  <a:txBody>
                    <a:bodyPr/>
                    <a:lstStyle/>
                    <a:p>
                      <a:pPr>
                        <a:lnSpc>
                          <a:spcPct val="115000"/>
                        </a:lnSpc>
                        <a:spcAft>
                          <a:spcPts val="0"/>
                        </a:spcAft>
                      </a:pPr>
                      <a:endParaRPr lang="en-US" sz="1600">
                        <a:latin typeface="Times New Roman"/>
                        <a:ea typeface="Times New Roman"/>
                      </a:endParaRPr>
                    </a:p>
                  </a:txBody>
                  <a:tcPr marL="0" marR="0" marT="0" marB="0">
                    <a:lnL>
                      <a:noFill/>
                    </a:lnL>
                    <a:lnR>
                      <a:noFill/>
                    </a:lnR>
                    <a:lnT>
                      <a:noFill/>
                    </a:lnT>
                    <a:lnB>
                      <a:noFill/>
                    </a:lnB>
                  </a:tcPr>
                </a:tc>
                <a:tc>
                  <a:txBody>
                    <a:bodyPr/>
                    <a:lstStyle/>
                    <a:p>
                      <a:pPr marL="772795">
                        <a:lnSpc>
                          <a:spcPct val="115000"/>
                        </a:lnSpc>
                        <a:spcBef>
                          <a:spcPts val="350"/>
                        </a:spcBef>
                        <a:spcAft>
                          <a:spcPts val="0"/>
                        </a:spcAft>
                      </a:pPr>
                      <a:r>
                        <a:rPr lang="en-US" sz="1600" dirty="0">
                          <a:solidFill>
                            <a:srgbClr val="292425"/>
                          </a:solidFill>
                          <a:latin typeface="Times New Roman"/>
                          <a:ea typeface="Times New Roman"/>
                        </a:rPr>
                        <a:t>(</a:t>
                      </a:r>
                      <a:r>
                        <a:rPr lang="en-US" sz="1600" dirty="0" err="1">
                          <a:solidFill>
                            <a:srgbClr val="292425"/>
                          </a:solidFill>
                          <a:latin typeface="Times New Roman"/>
                          <a:ea typeface="Times New Roman"/>
                        </a:rPr>
                        <a:t>i</a:t>
                      </a:r>
                      <a:r>
                        <a:rPr lang="en-US" sz="1600" dirty="0">
                          <a:solidFill>
                            <a:srgbClr val="292425"/>
                          </a:solidFill>
                          <a:latin typeface="Times New Roman"/>
                          <a:ea typeface="Times New Roman"/>
                        </a:rPr>
                        <a:t>) Cash-1,50,000</a:t>
                      </a:r>
                      <a:endParaRPr lang="en-US" sz="1600" dirty="0">
                        <a:latin typeface="Times New Roman"/>
                        <a:ea typeface="Times New Roman"/>
                      </a:endParaRPr>
                    </a:p>
                  </a:txBody>
                  <a:tcPr marL="0" marR="0" marT="0" marB="0">
                    <a:lnL>
                      <a:noFill/>
                    </a:lnL>
                    <a:lnR>
                      <a:noFill/>
                    </a:lnR>
                    <a:lnT>
                      <a:noFill/>
                    </a:lnT>
                    <a:lnB>
                      <a:noFill/>
                    </a:lnB>
                  </a:tcPr>
                </a:tc>
                <a:tc>
                  <a:txBody>
                    <a:bodyPr/>
                    <a:lstStyle/>
                    <a:p>
                      <a:pPr marL="772795">
                        <a:lnSpc>
                          <a:spcPct val="115000"/>
                        </a:lnSpc>
                        <a:spcBef>
                          <a:spcPts val="350"/>
                        </a:spcBef>
                        <a:spcAft>
                          <a:spcPts val="0"/>
                        </a:spcAft>
                      </a:pPr>
                      <a:endParaRPr lang="en-US" sz="1600">
                        <a:latin typeface="Times New Roman"/>
                        <a:ea typeface="Times New Roman"/>
                      </a:endParaRPr>
                    </a:p>
                  </a:txBody>
                  <a:tcPr marL="0" marR="0" marT="0" marB="0">
                    <a:lnL>
                      <a:noFill/>
                    </a:lnL>
                    <a:lnR>
                      <a:noFill/>
                    </a:lnR>
                    <a:lnT>
                      <a:noFill/>
                    </a:lnT>
                    <a:lnB>
                      <a:noFill/>
                    </a:lnB>
                  </a:tcPr>
                </a:tc>
              </a:tr>
              <a:tr h="219075">
                <a:tc>
                  <a:txBody>
                    <a:bodyPr/>
                    <a:lstStyle/>
                    <a:p>
                      <a:pPr>
                        <a:lnSpc>
                          <a:spcPts val="1280"/>
                        </a:lnSpc>
                        <a:spcBef>
                          <a:spcPts val="350"/>
                        </a:spcBef>
                        <a:spcAft>
                          <a:spcPts val="0"/>
                        </a:spcAft>
                      </a:pPr>
                      <a:endParaRPr lang="en-US" sz="1600">
                        <a:latin typeface="Times New Roman"/>
                        <a:ea typeface="Times New Roman"/>
                      </a:endParaRPr>
                    </a:p>
                  </a:txBody>
                  <a:tcPr marL="0" marR="0" marT="0" marB="0">
                    <a:lnL>
                      <a:noFill/>
                    </a:lnL>
                    <a:lnR>
                      <a:noFill/>
                    </a:lnR>
                    <a:lnT>
                      <a:noFill/>
                    </a:lnT>
                    <a:lnB>
                      <a:noFill/>
                    </a:lnB>
                  </a:tcPr>
                </a:tc>
                <a:tc>
                  <a:txBody>
                    <a:bodyPr/>
                    <a:lstStyle/>
                    <a:p>
                      <a:pPr marL="772795">
                        <a:lnSpc>
                          <a:spcPct val="115000"/>
                        </a:lnSpc>
                        <a:spcBef>
                          <a:spcPts val="350"/>
                        </a:spcBef>
                        <a:spcAft>
                          <a:spcPts val="0"/>
                        </a:spcAft>
                      </a:pPr>
                      <a:r>
                        <a:rPr lang="en-US" sz="1600">
                          <a:solidFill>
                            <a:srgbClr val="292425"/>
                          </a:solidFill>
                          <a:latin typeface="Times New Roman"/>
                          <a:ea typeface="Times New Roman"/>
                        </a:rPr>
                        <a:t>(ii) Goods-50,000</a:t>
                      </a:r>
                      <a:endParaRPr lang="en-US" sz="16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7169" name="Rectangle 1"/>
          <p:cNvSpPr>
            <a:spLocks noChangeArrowheads="1"/>
          </p:cNvSpPr>
          <p:nvPr/>
        </p:nvSpPr>
        <p:spPr bwMode="auto">
          <a:xfrm>
            <a:off x="1231642" y="205273"/>
            <a:ext cx="7912358"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209675" algn="l"/>
              </a:tabLst>
            </a:pP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Q.16. </a:t>
            </a:r>
            <a:r>
              <a:rPr kumimoji="0" lang="en-US" sz="1800" b="1" i="0" u="none" strike="noStrike" cap="none" normalizeH="0" baseline="0" dirty="0" err="1" smtClean="0">
                <a:ln>
                  <a:noFill/>
                </a:ln>
                <a:solidFill>
                  <a:srgbClr val="292425"/>
                </a:solidFill>
                <a:effectLst/>
                <a:latin typeface="Calibri" pitchFamily="34" charset="0"/>
                <a:ea typeface="Times New Roman" pitchFamily="18" charset="0"/>
                <a:cs typeface="Mangal" pitchFamily="18" charset="0"/>
              </a:rPr>
              <a:t>Journalise</a:t>
            </a:r>
            <a:r>
              <a:rPr kumimoji="0" lang="en-US" sz="18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 the following transactions,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Table 6"/>
          <p:cNvGraphicFramePr>
            <a:graphicFrameLocks noGrp="1"/>
          </p:cNvGraphicFramePr>
          <p:nvPr/>
        </p:nvGraphicFramePr>
        <p:xfrm>
          <a:off x="1306286" y="2062066"/>
          <a:ext cx="5403759" cy="1424020"/>
        </p:xfrm>
        <a:graphic>
          <a:graphicData uri="http://schemas.openxmlformats.org/drawingml/2006/table">
            <a:tbl>
              <a:tblPr/>
              <a:tblGrid>
                <a:gridCol w="1145911"/>
                <a:gridCol w="4257848"/>
              </a:tblGrid>
              <a:tr h="202916">
                <a:tc>
                  <a:txBody>
                    <a:bodyPr/>
                    <a:lstStyle/>
                    <a:p>
                      <a:pPr marL="127000">
                        <a:lnSpc>
                          <a:spcPts val="1330"/>
                        </a:lnSpc>
                        <a:spcAft>
                          <a:spcPts val="0"/>
                        </a:spcAft>
                      </a:pPr>
                      <a:r>
                        <a:rPr lang="en-US" sz="1600" dirty="0">
                          <a:solidFill>
                            <a:srgbClr val="292425"/>
                          </a:solidFill>
                          <a:latin typeface="Times New Roman"/>
                          <a:ea typeface="Times New Roman"/>
                        </a:rPr>
                        <a:t>Nov. 05</a:t>
                      </a:r>
                      <a:endParaRPr lang="en-US" sz="1600" dirty="0">
                        <a:latin typeface="Times New Roman"/>
                        <a:ea typeface="Times New Roman"/>
                      </a:endParaRPr>
                    </a:p>
                  </a:txBody>
                  <a:tcPr marL="0" marR="0" marT="0" marB="0">
                    <a:lnL>
                      <a:noFill/>
                    </a:lnL>
                    <a:lnR>
                      <a:noFill/>
                    </a:lnR>
                    <a:lnT>
                      <a:noFill/>
                    </a:lnT>
                    <a:lnB>
                      <a:noFill/>
                    </a:lnB>
                  </a:tcPr>
                </a:tc>
                <a:tc>
                  <a:txBody>
                    <a:bodyPr/>
                    <a:lstStyle/>
                    <a:p>
                      <a:pPr marL="287655">
                        <a:lnSpc>
                          <a:spcPts val="1330"/>
                        </a:lnSpc>
                        <a:spcAft>
                          <a:spcPts val="0"/>
                        </a:spcAft>
                      </a:pPr>
                      <a:r>
                        <a:rPr lang="en-US" sz="1600">
                          <a:solidFill>
                            <a:srgbClr val="292425"/>
                          </a:solidFill>
                          <a:latin typeface="Times New Roman"/>
                          <a:ea typeface="Times New Roman"/>
                        </a:rPr>
                        <a:t>Sold goods for cash-12,000</a:t>
                      </a:r>
                      <a:endParaRPr lang="en-US" sz="1600">
                        <a:latin typeface="Times New Roman"/>
                        <a:ea typeface="Times New Roman"/>
                      </a:endParaRPr>
                    </a:p>
                  </a:txBody>
                  <a:tcPr marL="0" marR="0" marT="0" marB="0">
                    <a:lnL>
                      <a:noFill/>
                    </a:lnL>
                    <a:lnR>
                      <a:noFill/>
                    </a:lnR>
                    <a:lnT>
                      <a:noFill/>
                    </a:lnT>
                    <a:lnB>
                      <a:noFill/>
                    </a:lnB>
                  </a:tcPr>
                </a:tc>
              </a:tr>
              <a:tr h="305276">
                <a:tc>
                  <a:txBody>
                    <a:bodyPr/>
                    <a:lstStyle/>
                    <a:p>
                      <a:pPr marL="127000">
                        <a:lnSpc>
                          <a:spcPct val="115000"/>
                        </a:lnSpc>
                        <a:spcBef>
                          <a:spcPts val="350"/>
                        </a:spcBef>
                        <a:spcAft>
                          <a:spcPts val="0"/>
                        </a:spcAft>
                      </a:pPr>
                      <a:r>
                        <a:rPr lang="en-US" sz="1600">
                          <a:solidFill>
                            <a:srgbClr val="292425"/>
                          </a:solidFill>
                          <a:latin typeface="Times New Roman"/>
                          <a:ea typeface="Times New Roman"/>
                        </a:rPr>
                        <a:t>Nov. 08</a:t>
                      </a:r>
                      <a:endParaRPr lang="en-US" sz="160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600">
                          <a:solidFill>
                            <a:srgbClr val="292425"/>
                          </a:solidFill>
                          <a:latin typeface="Times New Roman"/>
                          <a:ea typeface="Times New Roman"/>
                        </a:rPr>
                        <a:t>Purchase furniture for cash-5,000</a:t>
                      </a:r>
                      <a:endParaRPr lang="en-US" sz="1600">
                        <a:latin typeface="Times New Roman"/>
                        <a:ea typeface="Times New Roman"/>
                      </a:endParaRPr>
                    </a:p>
                  </a:txBody>
                  <a:tcPr marL="0" marR="0" marT="0" marB="0">
                    <a:lnL>
                      <a:noFill/>
                    </a:lnL>
                    <a:lnR>
                      <a:noFill/>
                    </a:lnR>
                    <a:lnT>
                      <a:noFill/>
                    </a:lnT>
                    <a:lnB>
                      <a:noFill/>
                    </a:lnB>
                  </a:tcPr>
                </a:tc>
              </a:tr>
              <a:tr h="305276">
                <a:tc>
                  <a:txBody>
                    <a:bodyPr/>
                    <a:lstStyle/>
                    <a:p>
                      <a:pPr marL="127000">
                        <a:lnSpc>
                          <a:spcPct val="115000"/>
                        </a:lnSpc>
                        <a:spcBef>
                          <a:spcPts val="350"/>
                        </a:spcBef>
                        <a:spcAft>
                          <a:spcPts val="0"/>
                        </a:spcAft>
                      </a:pPr>
                      <a:r>
                        <a:rPr lang="en-US" sz="1600">
                          <a:solidFill>
                            <a:srgbClr val="292425"/>
                          </a:solidFill>
                          <a:latin typeface="Times New Roman"/>
                          <a:ea typeface="Times New Roman"/>
                        </a:rPr>
                        <a:t>Nov. 10</a:t>
                      </a:r>
                      <a:endParaRPr lang="en-US" sz="160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600">
                          <a:solidFill>
                            <a:srgbClr val="292425"/>
                          </a:solidFill>
                          <a:latin typeface="Times New Roman"/>
                          <a:ea typeface="Times New Roman"/>
                        </a:rPr>
                        <a:t>Cash paid to Harish on account-15,000</a:t>
                      </a:r>
                      <a:endParaRPr lang="en-US" sz="1600">
                        <a:latin typeface="Times New Roman"/>
                        <a:ea typeface="Times New Roman"/>
                      </a:endParaRPr>
                    </a:p>
                  </a:txBody>
                  <a:tcPr marL="0" marR="0" marT="0" marB="0">
                    <a:lnL>
                      <a:noFill/>
                    </a:lnL>
                    <a:lnR>
                      <a:noFill/>
                    </a:lnR>
                    <a:lnT>
                      <a:noFill/>
                    </a:lnT>
                    <a:lnB>
                      <a:noFill/>
                    </a:lnB>
                  </a:tcPr>
                </a:tc>
              </a:tr>
              <a:tr h="305276">
                <a:tc>
                  <a:txBody>
                    <a:bodyPr/>
                    <a:lstStyle/>
                    <a:p>
                      <a:pPr marL="127000">
                        <a:lnSpc>
                          <a:spcPct val="115000"/>
                        </a:lnSpc>
                        <a:spcBef>
                          <a:spcPts val="350"/>
                        </a:spcBef>
                        <a:spcAft>
                          <a:spcPts val="0"/>
                        </a:spcAft>
                      </a:pPr>
                      <a:r>
                        <a:rPr lang="en-US" sz="1600">
                          <a:solidFill>
                            <a:srgbClr val="292425"/>
                          </a:solidFill>
                          <a:latin typeface="Times New Roman"/>
                          <a:ea typeface="Times New Roman"/>
                        </a:rPr>
                        <a:t>Nov. 13</a:t>
                      </a:r>
                      <a:endParaRPr lang="en-US" sz="160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600">
                          <a:solidFill>
                            <a:srgbClr val="292425"/>
                          </a:solidFill>
                          <a:latin typeface="Times New Roman"/>
                          <a:ea typeface="Times New Roman"/>
                        </a:rPr>
                        <a:t>Paid sundry expenses-200</a:t>
                      </a:r>
                      <a:endParaRPr lang="en-US" sz="1600">
                        <a:latin typeface="Times New Roman"/>
                        <a:ea typeface="Times New Roman"/>
                      </a:endParaRPr>
                    </a:p>
                  </a:txBody>
                  <a:tcPr marL="0" marR="0" marT="0" marB="0">
                    <a:lnL>
                      <a:noFill/>
                    </a:lnL>
                    <a:lnR>
                      <a:noFill/>
                    </a:lnR>
                    <a:lnT>
                      <a:noFill/>
                    </a:lnT>
                    <a:lnB>
                      <a:noFill/>
                    </a:lnB>
                  </a:tcPr>
                </a:tc>
              </a:tr>
              <a:tr h="305276">
                <a:tc>
                  <a:txBody>
                    <a:bodyPr/>
                    <a:lstStyle/>
                    <a:p>
                      <a:pPr marL="127000">
                        <a:lnSpc>
                          <a:spcPct val="115000"/>
                        </a:lnSpc>
                        <a:spcBef>
                          <a:spcPts val="350"/>
                        </a:spcBef>
                        <a:spcAft>
                          <a:spcPts val="0"/>
                        </a:spcAft>
                      </a:pPr>
                      <a:r>
                        <a:rPr lang="en-US" sz="1600">
                          <a:solidFill>
                            <a:srgbClr val="292425"/>
                          </a:solidFill>
                          <a:latin typeface="Times New Roman"/>
                          <a:ea typeface="Times New Roman"/>
                        </a:rPr>
                        <a:t>Nov. 15</a:t>
                      </a:r>
                      <a:endParaRPr lang="en-US" sz="160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600" dirty="0">
                          <a:solidFill>
                            <a:srgbClr val="292425"/>
                          </a:solidFill>
                          <a:latin typeface="Times New Roman"/>
                          <a:ea typeface="Times New Roman"/>
                        </a:rPr>
                        <a:t>Cash sales-15,000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717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209675" algn="l"/>
              </a:tabLst>
            </a:pPr>
            <a:r>
              <a:rPr kumimoji="0" lang="en-US" sz="1200" b="0" i="0" u="none" strike="noStrike" cap="none" normalizeH="0" baseline="0" smtClean="0">
                <a:ln>
                  <a:noFill/>
                </a:ln>
                <a:solidFill>
                  <a:srgbClr val="292425"/>
                </a:solidFill>
                <a:effectLst/>
                <a:latin typeface="Arial" pitchFamily="34" charset="0"/>
                <a:ea typeface="Times New Roman" pitchFamily="18" charset="0"/>
                <a:cs typeface="Arial" pitchFamily="34" charset="0"/>
              </a:rPr>
              <a:t>Nov. 03	Purchase goods from Harish-30,000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9" name="Google Shape;76;p16"/>
          <p:cNvPicPr preferRelativeResize="0"/>
          <p:nvPr/>
        </p:nvPicPr>
        <p:blipFill rotWithShape="1">
          <a:blip r:embed="rId2">
            <a:alphaModFix/>
          </a:blip>
          <a:srcRect/>
          <a:stretch/>
        </p:blipFill>
        <p:spPr>
          <a:xfrm>
            <a:off x="6950918" y="3500179"/>
            <a:ext cx="925650" cy="925650"/>
          </a:xfrm>
          <a:prstGeom prst="rect">
            <a:avLst/>
          </a:prstGeom>
          <a:noFill/>
          <a:ln>
            <a:noFill/>
          </a:ln>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390261" y="1241071"/>
          <a:ext cx="7437833" cy="2380615"/>
        </p:xfrm>
        <a:graphic>
          <a:graphicData uri="http://schemas.openxmlformats.org/drawingml/2006/table">
            <a:tbl>
              <a:tblPr/>
              <a:tblGrid>
                <a:gridCol w="1577254"/>
                <a:gridCol w="5860579"/>
              </a:tblGrid>
              <a:tr h="270510">
                <a:tc>
                  <a:txBody>
                    <a:bodyPr/>
                    <a:lstStyle/>
                    <a:p>
                      <a:pPr marL="127000">
                        <a:lnSpc>
                          <a:spcPct val="115000"/>
                        </a:lnSpc>
                        <a:spcBef>
                          <a:spcPts val="350"/>
                        </a:spcBef>
                        <a:spcAft>
                          <a:spcPts val="0"/>
                        </a:spcAft>
                      </a:pPr>
                      <a:r>
                        <a:rPr lang="en-US" sz="1400" dirty="0">
                          <a:solidFill>
                            <a:srgbClr val="292425"/>
                          </a:solidFill>
                          <a:latin typeface="Times New Roman"/>
                          <a:ea typeface="Times New Roman"/>
                        </a:rPr>
                        <a:t>Nov. 18</a:t>
                      </a:r>
                      <a:endParaRPr lang="en-US" sz="1400" dirty="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400">
                          <a:solidFill>
                            <a:srgbClr val="292425"/>
                          </a:solidFill>
                          <a:latin typeface="Times New Roman"/>
                          <a:ea typeface="Times New Roman"/>
                        </a:rPr>
                        <a:t>Deposited into bank-5,000</a:t>
                      </a:r>
                      <a:endParaRPr lang="en-US" sz="1400">
                        <a:latin typeface="Times New Roman"/>
                        <a:ea typeface="Times New Roman"/>
                      </a:endParaRPr>
                    </a:p>
                  </a:txBody>
                  <a:tcPr marL="0" marR="0" marT="0" marB="0">
                    <a:lnL>
                      <a:noFill/>
                    </a:lnL>
                    <a:lnR>
                      <a:noFill/>
                    </a:lnR>
                    <a:lnT>
                      <a:noFill/>
                    </a:lnT>
                    <a:lnB>
                      <a:noFill/>
                    </a:lnB>
                  </a:tcPr>
                </a:tc>
              </a:tr>
              <a:tr h="270510">
                <a:tc>
                  <a:txBody>
                    <a:bodyPr/>
                    <a:lstStyle/>
                    <a:p>
                      <a:pPr marL="127000">
                        <a:lnSpc>
                          <a:spcPct val="115000"/>
                        </a:lnSpc>
                        <a:spcBef>
                          <a:spcPts val="350"/>
                        </a:spcBef>
                        <a:spcAft>
                          <a:spcPts val="0"/>
                        </a:spcAft>
                      </a:pPr>
                      <a:r>
                        <a:rPr lang="en-US" sz="1400">
                          <a:solidFill>
                            <a:srgbClr val="292425"/>
                          </a:solidFill>
                          <a:latin typeface="Times New Roman"/>
                          <a:ea typeface="Times New Roman"/>
                        </a:rPr>
                        <a:t>Nov. 20</a:t>
                      </a:r>
                      <a:endParaRPr lang="en-US" sz="140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400">
                          <a:solidFill>
                            <a:srgbClr val="292425"/>
                          </a:solidFill>
                          <a:latin typeface="Times New Roman"/>
                          <a:ea typeface="Times New Roman"/>
                        </a:rPr>
                        <a:t>Drew cash for personal use-1,000</a:t>
                      </a:r>
                      <a:endParaRPr lang="en-US" sz="1400">
                        <a:latin typeface="Times New Roman"/>
                        <a:ea typeface="Times New Roman"/>
                      </a:endParaRPr>
                    </a:p>
                  </a:txBody>
                  <a:tcPr marL="0" marR="0" marT="0" marB="0">
                    <a:lnL>
                      <a:noFill/>
                    </a:lnL>
                    <a:lnR>
                      <a:noFill/>
                    </a:lnR>
                    <a:lnT>
                      <a:noFill/>
                    </a:lnT>
                    <a:lnB>
                      <a:noFill/>
                    </a:lnB>
                  </a:tcPr>
                </a:tc>
              </a:tr>
              <a:tr h="270510">
                <a:tc>
                  <a:txBody>
                    <a:bodyPr/>
                    <a:lstStyle/>
                    <a:p>
                      <a:pPr marL="127000">
                        <a:lnSpc>
                          <a:spcPct val="115000"/>
                        </a:lnSpc>
                        <a:spcBef>
                          <a:spcPts val="350"/>
                        </a:spcBef>
                        <a:spcAft>
                          <a:spcPts val="0"/>
                        </a:spcAft>
                      </a:pPr>
                      <a:r>
                        <a:rPr lang="en-US" sz="1400">
                          <a:solidFill>
                            <a:srgbClr val="292425"/>
                          </a:solidFill>
                          <a:latin typeface="Times New Roman"/>
                          <a:ea typeface="Times New Roman"/>
                        </a:rPr>
                        <a:t>Nov. 22</a:t>
                      </a:r>
                      <a:endParaRPr lang="en-US" sz="140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400">
                          <a:solidFill>
                            <a:srgbClr val="292425"/>
                          </a:solidFill>
                          <a:latin typeface="Times New Roman"/>
                          <a:ea typeface="Times New Roman"/>
                        </a:rPr>
                        <a:t>Cash paid to Harish in full settlement of account-14,700</a:t>
                      </a:r>
                      <a:endParaRPr lang="en-US" sz="1400">
                        <a:latin typeface="Times New Roman"/>
                        <a:ea typeface="Times New Roman"/>
                      </a:endParaRPr>
                    </a:p>
                  </a:txBody>
                  <a:tcPr marL="0" marR="0" marT="0" marB="0">
                    <a:lnL>
                      <a:noFill/>
                    </a:lnL>
                    <a:lnR>
                      <a:noFill/>
                    </a:lnR>
                    <a:lnT>
                      <a:noFill/>
                    </a:lnT>
                    <a:lnB>
                      <a:noFill/>
                    </a:lnB>
                  </a:tcPr>
                </a:tc>
              </a:tr>
              <a:tr h="269875">
                <a:tc>
                  <a:txBody>
                    <a:bodyPr/>
                    <a:lstStyle/>
                    <a:p>
                      <a:pPr marL="127000">
                        <a:lnSpc>
                          <a:spcPct val="115000"/>
                        </a:lnSpc>
                        <a:spcBef>
                          <a:spcPts val="350"/>
                        </a:spcBef>
                        <a:spcAft>
                          <a:spcPts val="0"/>
                        </a:spcAft>
                      </a:pPr>
                      <a:r>
                        <a:rPr lang="en-US" sz="1400">
                          <a:solidFill>
                            <a:srgbClr val="292425"/>
                          </a:solidFill>
                          <a:latin typeface="Times New Roman"/>
                          <a:ea typeface="Times New Roman"/>
                        </a:rPr>
                        <a:t>Nov. 25</a:t>
                      </a:r>
                      <a:endParaRPr lang="en-US" sz="140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400">
                          <a:solidFill>
                            <a:srgbClr val="292425"/>
                          </a:solidFill>
                          <a:latin typeface="Times New Roman"/>
                          <a:ea typeface="Times New Roman"/>
                        </a:rPr>
                        <a:t>Good sold to Nitesh-7,000</a:t>
                      </a:r>
                      <a:endParaRPr lang="en-US" sz="1400">
                        <a:latin typeface="Times New Roman"/>
                        <a:ea typeface="Times New Roman"/>
                      </a:endParaRPr>
                    </a:p>
                  </a:txBody>
                  <a:tcPr marL="0" marR="0" marT="0" marB="0">
                    <a:lnL>
                      <a:noFill/>
                    </a:lnL>
                    <a:lnR>
                      <a:noFill/>
                    </a:lnR>
                    <a:lnT>
                      <a:noFill/>
                    </a:lnT>
                    <a:lnB>
                      <a:noFill/>
                    </a:lnB>
                  </a:tcPr>
                </a:tc>
              </a:tr>
              <a:tr h="269875">
                <a:tc>
                  <a:txBody>
                    <a:bodyPr/>
                    <a:lstStyle/>
                    <a:p>
                      <a:pPr marL="127000">
                        <a:lnSpc>
                          <a:spcPct val="115000"/>
                        </a:lnSpc>
                        <a:spcBef>
                          <a:spcPts val="350"/>
                        </a:spcBef>
                        <a:spcAft>
                          <a:spcPts val="0"/>
                        </a:spcAft>
                      </a:pPr>
                      <a:r>
                        <a:rPr lang="en-US" sz="1400">
                          <a:solidFill>
                            <a:srgbClr val="292425"/>
                          </a:solidFill>
                          <a:latin typeface="Times New Roman"/>
                          <a:ea typeface="Times New Roman"/>
                        </a:rPr>
                        <a:t>Nov. 26</a:t>
                      </a:r>
                      <a:endParaRPr lang="en-US" sz="140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400" dirty="0">
                          <a:solidFill>
                            <a:srgbClr val="292425"/>
                          </a:solidFill>
                          <a:latin typeface="Times New Roman"/>
                          <a:ea typeface="Times New Roman"/>
                        </a:rPr>
                        <a:t>Cartage paid-200</a:t>
                      </a:r>
                      <a:endParaRPr lang="en-US" sz="1400" dirty="0">
                        <a:latin typeface="Times New Roman"/>
                        <a:ea typeface="Times New Roman"/>
                      </a:endParaRPr>
                    </a:p>
                  </a:txBody>
                  <a:tcPr marL="0" marR="0" marT="0" marB="0">
                    <a:lnL>
                      <a:noFill/>
                    </a:lnL>
                    <a:lnR>
                      <a:noFill/>
                    </a:lnR>
                    <a:lnT>
                      <a:noFill/>
                    </a:lnT>
                    <a:lnB>
                      <a:noFill/>
                    </a:lnB>
                  </a:tcPr>
                </a:tc>
              </a:tr>
              <a:tr h="270510">
                <a:tc>
                  <a:txBody>
                    <a:bodyPr/>
                    <a:lstStyle/>
                    <a:p>
                      <a:pPr marL="127000">
                        <a:lnSpc>
                          <a:spcPct val="115000"/>
                        </a:lnSpc>
                        <a:spcBef>
                          <a:spcPts val="350"/>
                        </a:spcBef>
                        <a:spcAft>
                          <a:spcPts val="0"/>
                        </a:spcAft>
                      </a:pPr>
                      <a:r>
                        <a:rPr lang="en-US" sz="1400">
                          <a:solidFill>
                            <a:srgbClr val="292425"/>
                          </a:solidFill>
                          <a:latin typeface="Times New Roman"/>
                          <a:ea typeface="Times New Roman"/>
                        </a:rPr>
                        <a:t>Nov. 27</a:t>
                      </a:r>
                      <a:endParaRPr lang="en-US" sz="140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400">
                          <a:solidFill>
                            <a:srgbClr val="292425"/>
                          </a:solidFill>
                          <a:latin typeface="Times New Roman"/>
                          <a:ea typeface="Times New Roman"/>
                        </a:rPr>
                        <a:t>Rent paid-1500</a:t>
                      </a:r>
                      <a:endParaRPr lang="en-US" sz="1400">
                        <a:latin typeface="Times New Roman"/>
                        <a:ea typeface="Times New Roman"/>
                      </a:endParaRPr>
                    </a:p>
                  </a:txBody>
                  <a:tcPr marL="0" marR="0" marT="0" marB="0">
                    <a:lnL>
                      <a:noFill/>
                    </a:lnL>
                    <a:lnR>
                      <a:noFill/>
                    </a:lnR>
                    <a:lnT>
                      <a:noFill/>
                    </a:lnT>
                    <a:lnB>
                      <a:noFill/>
                    </a:lnB>
                  </a:tcPr>
                </a:tc>
              </a:tr>
              <a:tr h="269875">
                <a:tc>
                  <a:txBody>
                    <a:bodyPr/>
                    <a:lstStyle/>
                    <a:p>
                      <a:pPr marL="127000">
                        <a:lnSpc>
                          <a:spcPct val="115000"/>
                        </a:lnSpc>
                        <a:spcBef>
                          <a:spcPts val="350"/>
                        </a:spcBef>
                        <a:spcAft>
                          <a:spcPts val="0"/>
                        </a:spcAft>
                      </a:pPr>
                      <a:r>
                        <a:rPr lang="en-US" sz="1400">
                          <a:solidFill>
                            <a:srgbClr val="292425"/>
                          </a:solidFill>
                          <a:latin typeface="Times New Roman"/>
                          <a:ea typeface="Times New Roman"/>
                        </a:rPr>
                        <a:t>Nov. 29</a:t>
                      </a:r>
                      <a:endParaRPr lang="en-US" sz="140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400">
                          <a:solidFill>
                            <a:srgbClr val="292425"/>
                          </a:solidFill>
                          <a:latin typeface="Times New Roman"/>
                          <a:ea typeface="Times New Roman"/>
                        </a:rPr>
                        <a:t>Received cash from Nitesh-6800</a:t>
                      </a:r>
                      <a:endParaRPr lang="en-US" sz="1400">
                        <a:latin typeface="Times New Roman"/>
                        <a:ea typeface="Times New Roman"/>
                      </a:endParaRPr>
                    </a:p>
                  </a:txBody>
                  <a:tcPr marL="0" marR="0" marT="0" marB="0">
                    <a:lnL>
                      <a:noFill/>
                    </a:lnL>
                    <a:lnR>
                      <a:noFill/>
                    </a:lnR>
                    <a:lnT>
                      <a:noFill/>
                    </a:lnT>
                    <a:lnB>
                      <a:noFill/>
                    </a:lnB>
                  </a:tcPr>
                </a:tc>
              </a:tr>
              <a:tr h="269875">
                <a:tc>
                  <a:txBody>
                    <a:bodyPr/>
                    <a:lstStyle/>
                    <a:p>
                      <a:pPr>
                        <a:lnSpc>
                          <a:spcPct val="115000"/>
                        </a:lnSpc>
                        <a:spcAft>
                          <a:spcPts val="0"/>
                        </a:spcAft>
                      </a:pPr>
                      <a:endParaRPr lang="en-US" sz="1400">
                        <a:latin typeface="Times New Roman"/>
                        <a:ea typeface="Times New Roman"/>
                      </a:endParaRPr>
                    </a:p>
                  </a:txBody>
                  <a:tcPr marL="0" marR="0" marT="0" marB="0">
                    <a:lnL>
                      <a:noFill/>
                    </a:lnL>
                    <a:lnR>
                      <a:noFill/>
                    </a:lnR>
                    <a:lnT>
                      <a:noFill/>
                    </a:lnT>
                    <a:lnB>
                      <a:noFill/>
                    </a:lnB>
                  </a:tcPr>
                </a:tc>
                <a:tc>
                  <a:txBody>
                    <a:bodyPr/>
                    <a:lstStyle/>
                    <a:p>
                      <a:pPr marL="287655">
                        <a:lnSpc>
                          <a:spcPct val="115000"/>
                        </a:lnSpc>
                        <a:spcBef>
                          <a:spcPts val="350"/>
                        </a:spcBef>
                        <a:spcAft>
                          <a:spcPts val="0"/>
                        </a:spcAft>
                      </a:pPr>
                      <a:r>
                        <a:rPr lang="en-US" sz="1400">
                          <a:solidFill>
                            <a:srgbClr val="292425"/>
                          </a:solidFill>
                          <a:latin typeface="Times New Roman"/>
                          <a:ea typeface="Times New Roman"/>
                        </a:rPr>
                        <a:t>Discount allowed-200</a:t>
                      </a:r>
                      <a:endParaRPr lang="en-US" sz="1400">
                        <a:latin typeface="Times New Roman"/>
                        <a:ea typeface="Times New Roman"/>
                      </a:endParaRPr>
                    </a:p>
                  </a:txBody>
                  <a:tcPr marL="0" marR="0" marT="0" marB="0">
                    <a:lnL>
                      <a:noFill/>
                    </a:lnL>
                    <a:lnR>
                      <a:noFill/>
                    </a:lnR>
                    <a:lnT>
                      <a:noFill/>
                    </a:lnT>
                    <a:lnB>
                      <a:noFill/>
                    </a:lnB>
                  </a:tcPr>
                </a:tc>
              </a:tr>
              <a:tr h="219075">
                <a:tc>
                  <a:txBody>
                    <a:bodyPr/>
                    <a:lstStyle/>
                    <a:p>
                      <a:pPr marL="127000">
                        <a:lnSpc>
                          <a:spcPts val="1280"/>
                        </a:lnSpc>
                        <a:spcBef>
                          <a:spcPts val="345"/>
                        </a:spcBef>
                        <a:spcAft>
                          <a:spcPts val="0"/>
                        </a:spcAft>
                      </a:pPr>
                      <a:r>
                        <a:rPr lang="en-US" sz="1400">
                          <a:solidFill>
                            <a:srgbClr val="292425"/>
                          </a:solidFill>
                          <a:latin typeface="Times New Roman"/>
                          <a:ea typeface="Times New Roman"/>
                        </a:rPr>
                        <a:t>Nov. 30</a:t>
                      </a:r>
                      <a:endParaRPr lang="en-US" sz="1400">
                        <a:latin typeface="Times New Roman"/>
                        <a:ea typeface="Times New Roman"/>
                      </a:endParaRPr>
                    </a:p>
                  </a:txBody>
                  <a:tcPr marL="0" marR="0" marT="0" marB="0">
                    <a:lnL>
                      <a:noFill/>
                    </a:lnL>
                    <a:lnR>
                      <a:noFill/>
                    </a:lnR>
                    <a:lnT>
                      <a:noFill/>
                    </a:lnT>
                    <a:lnB>
                      <a:noFill/>
                    </a:lnB>
                  </a:tcPr>
                </a:tc>
                <a:tc>
                  <a:txBody>
                    <a:bodyPr/>
                    <a:lstStyle/>
                    <a:p>
                      <a:pPr marL="287655">
                        <a:lnSpc>
                          <a:spcPts val="1280"/>
                        </a:lnSpc>
                        <a:spcBef>
                          <a:spcPts val="345"/>
                        </a:spcBef>
                        <a:spcAft>
                          <a:spcPts val="0"/>
                        </a:spcAft>
                      </a:pPr>
                      <a:r>
                        <a:rPr lang="en-US" sz="1400" dirty="0">
                          <a:solidFill>
                            <a:srgbClr val="292425"/>
                          </a:solidFill>
                          <a:latin typeface="Times New Roman"/>
                          <a:ea typeface="Times New Roman"/>
                        </a:rPr>
                        <a:t>Salary paid 3,000</a:t>
                      </a:r>
                      <a:endParaRPr lang="en-US" sz="1400" dirty="0">
                        <a:latin typeface="Times New Roman"/>
                        <a:ea typeface="Times New Roman"/>
                      </a:endParaRPr>
                    </a:p>
                  </a:txBody>
                  <a:tcPr marL="0" marR="0" marT="0" marB="0">
                    <a:lnL>
                      <a:noFill/>
                    </a:lnL>
                    <a:lnR>
                      <a:noFill/>
                    </a:lnR>
                    <a:lnT>
                      <a:noFill/>
                    </a:lnT>
                    <a:lnB>
                      <a:noFill/>
                    </a:lnB>
                  </a:tcPr>
                </a:tc>
              </a:tr>
            </a:tbl>
          </a:graphicData>
        </a:graphic>
      </p:graphicFrame>
      <p:pic>
        <p:nvPicPr>
          <p:cNvPr id="5" name="Google Shape;76;p16"/>
          <p:cNvPicPr preferRelativeResize="0"/>
          <p:nvPr/>
        </p:nvPicPr>
        <p:blipFill rotWithShape="1">
          <a:blip r:embed="rId2">
            <a:alphaModFix/>
          </a:blip>
          <a:srcRect/>
          <a:stretch/>
        </p:blipFill>
        <p:spPr>
          <a:xfrm>
            <a:off x="7408117" y="3724113"/>
            <a:ext cx="925650" cy="925650"/>
          </a:xfrm>
          <a:prstGeom prst="rect">
            <a:avLst/>
          </a:prstGeom>
          <a:noFill/>
          <a:ln>
            <a:noFill/>
          </a:ln>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JOURNAL</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:JOURNAL</a:t>
            </a:r>
          </a:p>
          <a:p>
            <a:pPr marL="0" lvl="0" indent="0" algn="l" rtl="0">
              <a:spcBef>
                <a:spcPts val="0"/>
              </a:spcBef>
              <a:spcAft>
                <a:spcPts val="0"/>
              </a:spcAft>
              <a:buNone/>
            </a:pPr>
            <a:r>
              <a:rPr lang="en" b="1" dirty="0" smtClean="0"/>
              <a:t>CLASS-28</a:t>
            </a:r>
            <a:endParaRPr b="1"/>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3999" y="961055"/>
          <a:ext cx="7330751" cy="3657596"/>
        </p:xfrm>
        <a:graphic>
          <a:graphicData uri="http://schemas.openxmlformats.org/drawingml/2006/table">
            <a:tbl>
              <a:tblPr/>
              <a:tblGrid>
                <a:gridCol w="712492"/>
                <a:gridCol w="6618259"/>
              </a:tblGrid>
              <a:tr h="379854">
                <a:tc>
                  <a:txBody>
                    <a:bodyPr/>
                    <a:lstStyle/>
                    <a:p>
                      <a:pPr>
                        <a:lnSpc>
                          <a:spcPts val="1330"/>
                        </a:lnSpc>
                        <a:spcAft>
                          <a:spcPts val="0"/>
                        </a:spcAft>
                      </a:pPr>
                      <a:r>
                        <a:rPr lang="en-US" sz="1100" dirty="0">
                          <a:solidFill>
                            <a:srgbClr val="292425"/>
                          </a:solidFill>
                          <a:latin typeface="Times New Roman"/>
                          <a:ea typeface="Times New Roman"/>
                        </a:rPr>
                        <a:t>    2006</a:t>
                      </a:r>
                      <a:endParaRPr lang="en-US" sz="1000" dirty="0">
                        <a:latin typeface="Times New Roman"/>
                        <a:ea typeface="Times New Roman"/>
                      </a:endParaRPr>
                    </a:p>
                  </a:txBody>
                  <a:tcPr marL="0" marR="0" marT="0" marB="0">
                    <a:lnL>
                      <a:noFill/>
                    </a:lnL>
                    <a:lnR>
                      <a:noFill/>
                    </a:lnR>
                    <a:lnT>
                      <a:noFill/>
                    </a:lnT>
                    <a:lnB>
                      <a:noFill/>
                    </a:lnB>
                  </a:tcPr>
                </a:tc>
                <a:tc>
                  <a:txBody>
                    <a:bodyPr/>
                    <a:lstStyle/>
                    <a:p>
                      <a:pPr marR="125730" algn="r">
                        <a:lnSpc>
                          <a:spcPts val="1330"/>
                        </a:lnSpc>
                        <a:spcAft>
                          <a:spcPts val="0"/>
                        </a:spcAft>
                      </a:pPr>
                      <a:r>
                        <a:rPr lang="en-US" sz="1100" b="1">
                          <a:solidFill>
                            <a:srgbClr val="292425"/>
                          </a:solidFill>
                          <a:latin typeface="Times New Roman"/>
                          <a:ea typeface="Times New Roman"/>
                        </a:rPr>
                        <a:t>Rs</a:t>
                      </a:r>
                      <a:endParaRPr lang="en-US" sz="1000">
                        <a:latin typeface="Times New Roman"/>
                        <a:ea typeface="Times New Roman"/>
                      </a:endParaRPr>
                    </a:p>
                  </a:txBody>
                  <a:tcPr marL="0" marR="0" marT="0" marB="0">
                    <a:lnL>
                      <a:noFill/>
                    </a:lnL>
                    <a:lnR>
                      <a:noFill/>
                    </a:lnR>
                    <a:lnT>
                      <a:noFill/>
                    </a:lnT>
                    <a:lnB>
                      <a:noFill/>
                    </a:lnB>
                  </a:tcPr>
                </a:tc>
              </a:tr>
              <a:tr h="467934">
                <a:tc>
                  <a:txBody>
                    <a:bodyPr/>
                    <a:lstStyle/>
                    <a:p>
                      <a:pPr marL="127000">
                        <a:lnSpc>
                          <a:spcPct val="115000"/>
                        </a:lnSpc>
                        <a:spcBef>
                          <a:spcPts val="350"/>
                        </a:spcBef>
                        <a:spcAft>
                          <a:spcPts val="0"/>
                        </a:spcAft>
                      </a:pPr>
                      <a:r>
                        <a:rPr lang="en-US" sz="1100">
                          <a:solidFill>
                            <a:srgbClr val="292425"/>
                          </a:solidFill>
                          <a:latin typeface="Times New Roman"/>
                          <a:ea typeface="Times New Roman"/>
                        </a:rPr>
                        <a:t>Jan. 01</a:t>
                      </a:r>
                      <a:endParaRPr lang="en-US" sz="10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100" dirty="0">
                          <a:solidFill>
                            <a:srgbClr val="292425"/>
                          </a:solidFill>
                          <a:latin typeface="Times New Roman"/>
                          <a:ea typeface="Times New Roman"/>
                        </a:rPr>
                        <a:t>Started business with cash-1,65,000</a:t>
                      </a:r>
                      <a:endParaRPr lang="en-US" sz="1000" dirty="0">
                        <a:latin typeface="Times New Roman"/>
                        <a:ea typeface="Times New Roman"/>
                      </a:endParaRPr>
                    </a:p>
                  </a:txBody>
                  <a:tcPr marL="0" marR="0" marT="0" marB="0">
                    <a:lnL>
                      <a:noFill/>
                    </a:lnL>
                    <a:lnR>
                      <a:noFill/>
                    </a:lnR>
                    <a:lnT>
                      <a:noFill/>
                    </a:lnT>
                    <a:lnB>
                      <a:noFill/>
                    </a:lnB>
                  </a:tcPr>
                </a:tc>
              </a:tr>
              <a:tr h="469036">
                <a:tc>
                  <a:txBody>
                    <a:bodyPr/>
                    <a:lstStyle/>
                    <a:p>
                      <a:pPr marL="127000">
                        <a:lnSpc>
                          <a:spcPct val="115000"/>
                        </a:lnSpc>
                        <a:spcBef>
                          <a:spcPts val="350"/>
                        </a:spcBef>
                        <a:spcAft>
                          <a:spcPts val="0"/>
                        </a:spcAft>
                      </a:pPr>
                      <a:r>
                        <a:rPr lang="en-US" sz="1100">
                          <a:solidFill>
                            <a:srgbClr val="292425"/>
                          </a:solidFill>
                          <a:latin typeface="Times New Roman"/>
                          <a:ea typeface="Times New Roman"/>
                        </a:rPr>
                        <a:t>Jan. 02</a:t>
                      </a:r>
                      <a:endParaRPr lang="en-US" sz="10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100">
                          <a:solidFill>
                            <a:srgbClr val="292425"/>
                          </a:solidFill>
                          <a:latin typeface="Times New Roman"/>
                          <a:ea typeface="Times New Roman"/>
                        </a:rPr>
                        <a:t>Opened bank account in PNB-80,000</a:t>
                      </a:r>
                      <a:endParaRPr lang="en-US" sz="1000">
                        <a:latin typeface="Times New Roman"/>
                        <a:ea typeface="Times New Roman"/>
                      </a:endParaRPr>
                    </a:p>
                  </a:txBody>
                  <a:tcPr marL="0" marR="0" marT="0" marB="0">
                    <a:lnL>
                      <a:noFill/>
                    </a:lnL>
                    <a:lnR>
                      <a:noFill/>
                    </a:lnR>
                    <a:lnT>
                      <a:noFill/>
                    </a:lnT>
                    <a:lnB>
                      <a:noFill/>
                    </a:lnB>
                  </a:tcPr>
                </a:tc>
              </a:tr>
              <a:tr h="467934">
                <a:tc>
                  <a:txBody>
                    <a:bodyPr/>
                    <a:lstStyle/>
                    <a:p>
                      <a:pPr marL="127000">
                        <a:lnSpc>
                          <a:spcPct val="115000"/>
                        </a:lnSpc>
                        <a:spcBef>
                          <a:spcPts val="350"/>
                        </a:spcBef>
                        <a:spcAft>
                          <a:spcPts val="0"/>
                        </a:spcAft>
                      </a:pPr>
                      <a:r>
                        <a:rPr lang="en-US" sz="1100">
                          <a:solidFill>
                            <a:srgbClr val="292425"/>
                          </a:solidFill>
                          <a:latin typeface="Times New Roman"/>
                          <a:ea typeface="Times New Roman"/>
                        </a:rPr>
                        <a:t>Jan. 04</a:t>
                      </a:r>
                      <a:endParaRPr lang="en-US" sz="10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100">
                          <a:solidFill>
                            <a:srgbClr val="292425"/>
                          </a:solidFill>
                          <a:latin typeface="Times New Roman"/>
                          <a:ea typeface="Times New Roman"/>
                        </a:rPr>
                        <a:t>Goods purchased from Tara22,000</a:t>
                      </a:r>
                      <a:endParaRPr lang="en-US" sz="1000">
                        <a:latin typeface="Times New Roman"/>
                        <a:ea typeface="Times New Roman"/>
                      </a:endParaRPr>
                    </a:p>
                  </a:txBody>
                  <a:tcPr marL="0" marR="0" marT="0" marB="0">
                    <a:lnL>
                      <a:noFill/>
                    </a:lnL>
                    <a:lnR>
                      <a:noFill/>
                    </a:lnR>
                    <a:lnT>
                      <a:noFill/>
                    </a:lnT>
                    <a:lnB>
                      <a:noFill/>
                    </a:lnB>
                  </a:tcPr>
                </a:tc>
              </a:tr>
              <a:tr h="467934">
                <a:tc>
                  <a:txBody>
                    <a:bodyPr/>
                    <a:lstStyle/>
                    <a:p>
                      <a:pPr marL="127000">
                        <a:lnSpc>
                          <a:spcPct val="115000"/>
                        </a:lnSpc>
                        <a:spcBef>
                          <a:spcPts val="350"/>
                        </a:spcBef>
                        <a:spcAft>
                          <a:spcPts val="0"/>
                        </a:spcAft>
                      </a:pPr>
                      <a:r>
                        <a:rPr lang="en-US" sz="1100">
                          <a:solidFill>
                            <a:srgbClr val="292425"/>
                          </a:solidFill>
                          <a:latin typeface="Times New Roman"/>
                          <a:ea typeface="Times New Roman"/>
                        </a:rPr>
                        <a:t>Jan.05</a:t>
                      </a:r>
                      <a:endParaRPr lang="en-US" sz="10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100">
                          <a:solidFill>
                            <a:srgbClr val="292425"/>
                          </a:solidFill>
                          <a:latin typeface="Times New Roman"/>
                          <a:ea typeface="Times New Roman"/>
                        </a:rPr>
                        <a:t>Goods purchased for cash30,000</a:t>
                      </a:r>
                      <a:endParaRPr lang="en-US" sz="1000">
                        <a:latin typeface="Times New Roman"/>
                        <a:ea typeface="Times New Roman"/>
                      </a:endParaRPr>
                    </a:p>
                  </a:txBody>
                  <a:tcPr marL="0" marR="0" marT="0" marB="0">
                    <a:lnL>
                      <a:noFill/>
                    </a:lnL>
                    <a:lnR>
                      <a:noFill/>
                    </a:lnR>
                    <a:lnT>
                      <a:noFill/>
                    </a:lnT>
                    <a:lnB>
                      <a:noFill/>
                    </a:lnB>
                  </a:tcPr>
                </a:tc>
              </a:tr>
              <a:tr h="467934">
                <a:tc>
                  <a:txBody>
                    <a:bodyPr/>
                    <a:lstStyle/>
                    <a:p>
                      <a:pPr marL="127000">
                        <a:lnSpc>
                          <a:spcPct val="115000"/>
                        </a:lnSpc>
                        <a:spcBef>
                          <a:spcPts val="345"/>
                        </a:spcBef>
                        <a:spcAft>
                          <a:spcPts val="0"/>
                        </a:spcAft>
                      </a:pPr>
                      <a:r>
                        <a:rPr lang="en-US" sz="1100">
                          <a:solidFill>
                            <a:srgbClr val="292425"/>
                          </a:solidFill>
                          <a:latin typeface="Times New Roman"/>
                          <a:ea typeface="Times New Roman"/>
                        </a:rPr>
                        <a:t>Jan.08</a:t>
                      </a:r>
                      <a:endParaRPr lang="en-US" sz="10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45"/>
                        </a:spcBef>
                        <a:spcAft>
                          <a:spcPts val="0"/>
                        </a:spcAft>
                      </a:pPr>
                      <a:r>
                        <a:rPr lang="en-US" sz="1100" dirty="0">
                          <a:solidFill>
                            <a:srgbClr val="292425"/>
                          </a:solidFill>
                          <a:latin typeface="Times New Roman"/>
                          <a:ea typeface="Times New Roman"/>
                        </a:rPr>
                        <a:t>Goods sold to Naman12,000</a:t>
                      </a:r>
                      <a:endParaRPr lang="en-US" sz="1000" dirty="0">
                        <a:latin typeface="Times New Roman"/>
                        <a:ea typeface="Times New Roman"/>
                      </a:endParaRPr>
                    </a:p>
                  </a:txBody>
                  <a:tcPr marL="0" marR="0" marT="0" marB="0">
                    <a:lnL>
                      <a:noFill/>
                    </a:lnL>
                    <a:lnR>
                      <a:noFill/>
                    </a:lnR>
                    <a:lnT>
                      <a:noFill/>
                    </a:lnT>
                    <a:lnB>
                      <a:noFill/>
                    </a:lnB>
                  </a:tcPr>
                </a:tc>
              </a:tr>
              <a:tr h="467934">
                <a:tc>
                  <a:txBody>
                    <a:bodyPr/>
                    <a:lstStyle/>
                    <a:p>
                      <a:pPr marL="127000">
                        <a:lnSpc>
                          <a:spcPct val="115000"/>
                        </a:lnSpc>
                        <a:spcBef>
                          <a:spcPts val="350"/>
                        </a:spcBef>
                        <a:spcAft>
                          <a:spcPts val="0"/>
                        </a:spcAft>
                      </a:pPr>
                      <a:r>
                        <a:rPr lang="en-US" sz="1100">
                          <a:solidFill>
                            <a:srgbClr val="292425"/>
                          </a:solidFill>
                          <a:latin typeface="Times New Roman"/>
                          <a:ea typeface="Times New Roman"/>
                        </a:rPr>
                        <a:t>Jan.10</a:t>
                      </a:r>
                      <a:endParaRPr lang="en-US" sz="10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100">
                          <a:solidFill>
                            <a:srgbClr val="292425"/>
                          </a:solidFill>
                          <a:latin typeface="Times New Roman"/>
                          <a:ea typeface="Times New Roman"/>
                        </a:rPr>
                        <a:t>Cash paid to Tara-22,000</a:t>
                      </a:r>
                      <a:endParaRPr lang="en-US" sz="1000">
                        <a:latin typeface="Times New Roman"/>
                        <a:ea typeface="Times New Roman"/>
                      </a:endParaRPr>
                    </a:p>
                  </a:txBody>
                  <a:tcPr marL="0" marR="0" marT="0" marB="0">
                    <a:lnL>
                      <a:noFill/>
                    </a:lnL>
                    <a:lnR>
                      <a:noFill/>
                    </a:lnR>
                    <a:lnT>
                      <a:noFill/>
                    </a:lnT>
                    <a:lnB>
                      <a:noFill/>
                    </a:lnB>
                  </a:tcPr>
                </a:tc>
              </a:tr>
              <a:tr h="469036">
                <a:tc>
                  <a:txBody>
                    <a:bodyPr/>
                    <a:lstStyle/>
                    <a:p>
                      <a:pPr marL="127000">
                        <a:lnSpc>
                          <a:spcPct val="115000"/>
                        </a:lnSpc>
                        <a:spcBef>
                          <a:spcPts val="350"/>
                        </a:spcBef>
                        <a:spcAft>
                          <a:spcPts val="0"/>
                        </a:spcAft>
                      </a:pPr>
                      <a:r>
                        <a:rPr lang="en-US" sz="1100" dirty="0">
                          <a:solidFill>
                            <a:srgbClr val="292425"/>
                          </a:solidFill>
                          <a:latin typeface="Times New Roman"/>
                          <a:ea typeface="Times New Roman"/>
                        </a:rPr>
                        <a:t>Jan.15</a:t>
                      </a:r>
                      <a:endParaRPr lang="en-US" sz="1000" dirty="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tabLst>
                          <a:tab pos="2809875" algn="l"/>
                        </a:tabLst>
                      </a:pPr>
                      <a:r>
                        <a:rPr lang="en-US" sz="1100" dirty="0">
                          <a:solidFill>
                            <a:srgbClr val="292425"/>
                          </a:solidFill>
                          <a:latin typeface="Times New Roman"/>
                          <a:ea typeface="Times New Roman"/>
                        </a:rPr>
                        <a:t>Cash received from Naman11,700</a:t>
                      </a:r>
                      <a:endParaRPr lang="en-US" sz="1000" dirty="0">
                        <a:latin typeface="Times New Roman"/>
                        <a:ea typeface="Times New Roman"/>
                      </a:endParaRPr>
                    </a:p>
                  </a:txBody>
                  <a:tcPr marL="0" marR="0" marT="0" marB="0">
                    <a:lnL>
                      <a:noFill/>
                    </a:lnL>
                    <a:lnR>
                      <a:noFill/>
                    </a:lnR>
                    <a:lnT>
                      <a:noFill/>
                    </a:lnT>
                    <a:lnB>
                      <a:noFill/>
                    </a:lnB>
                  </a:tcPr>
                </a:tc>
              </a:tr>
            </a:tbl>
          </a:graphicData>
        </a:graphic>
      </p:graphicFrame>
      <p:sp>
        <p:nvSpPr>
          <p:cNvPr id="5121" name="Rectangle 1"/>
          <p:cNvSpPr>
            <a:spLocks noChangeArrowheads="1"/>
          </p:cNvSpPr>
          <p:nvPr/>
        </p:nvSpPr>
        <p:spPr bwMode="auto">
          <a:xfrm>
            <a:off x="1474236" y="326570"/>
            <a:ext cx="7669763"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09875" algn="l"/>
              </a:tabLst>
            </a:pP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Q.17. </a:t>
            </a:r>
            <a:r>
              <a:rPr kumimoji="0" lang="en-US" sz="1600" b="1" i="0" u="none" strike="noStrike" cap="none" normalizeH="0" baseline="0" dirty="0" err="1" smtClean="0">
                <a:ln>
                  <a:noFill/>
                </a:ln>
                <a:solidFill>
                  <a:srgbClr val="292425"/>
                </a:solidFill>
                <a:effectLst/>
                <a:latin typeface="Calibri" pitchFamily="34" charset="0"/>
                <a:ea typeface="Times New Roman" pitchFamily="18" charset="0"/>
                <a:cs typeface="Mangal" pitchFamily="18" charset="0"/>
              </a:rPr>
              <a:t>Journalise</a:t>
            </a: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 the following transactions is the journal of M/s. </a:t>
            </a:r>
            <a:r>
              <a:rPr kumimoji="0" lang="en-US" sz="1600" b="1" i="0" u="none" strike="noStrike" cap="none" normalizeH="0" baseline="0" dirty="0" err="1" smtClean="0">
                <a:ln>
                  <a:noFill/>
                </a:ln>
                <a:solidFill>
                  <a:srgbClr val="292425"/>
                </a:solidFill>
                <a:effectLst/>
                <a:latin typeface="Calibri" pitchFamily="34" charset="0"/>
                <a:ea typeface="Times New Roman" pitchFamily="18" charset="0"/>
                <a:cs typeface="Mangal" pitchFamily="18" charset="0"/>
              </a:rPr>
              <a:t>Goel</a:t>
            </a: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809875"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Table 6"/>
          <p:cNvGraphicFramePr>
            <a:graphicFrameLocks noGrp="1"/>
          </p:cNvGraphicFramePr>
          <p:nvPr/>
        </p:nvGraphicFramePr>
        <p:xfrm>
          <a:off x="1533331" y="4394718"/>
          <a:ext cx="6096000" cy="1303953"/>
        </p:xfrm>
        <a:graphic>
          <a:graphicData uri="http://schemas.openxmlformats.org/drawingml/2006/table">
            <a:tbl>
              <a:tblPr/>
              <a:tblGrid>
                <a:gridCol w="1303176"/>
                <a:gridCol w="4792824"/>
              </a:tblGrid>
              <a:tr h="1303953">
                <a:tc>
                  <a:txBody>
                    <a:bodyPr/>
                    <a:lstStyle/>
                    <a:p>
                      <a:pPr>
                        <a:lnSpc>
                          <a:spcPct val="115000"/>
                        </a:lnSpc>
                        <a:spcAft>
                          <a:spcPts val="0"/>
                        </a:spcAft>
                      </a:pPr>
                      <a:endParaRPr lang="en-US" sz="1000" dirty="0">
                        <a:latin typeface="Times New Roman"/>
                        <a:ea typeface="Times New Roman"/>
                      </a:endParaRPr>
                    </a:p>
                  </a:txBody>
                  <a:tcPr marL="0" marR="0" marT="0" marB="0">
                    <a:lnL>
                      <a:noFill/>
                    </a:lnL>
                    <a:lnR>
                      <a:noFill/>
                    </a:lnR>
                    <a:lnT>
                      <a:noFill/>
                    </a:lnT>
                    <a:lnB>
                      <a:noFill/>
                    </a:lnB>
                  </a:tcPr>
                </a:tc>
                <a:tc>
                  <a:txBody>
                    <a:bodyPr/>
                    <a:lstStyle/>
                    <a:p>
                      <a:pPr>
                        <a:lnSpc>
                          <a:spcPct val="115000"/>
                        </a:lnSpc>
                        <a:spcBef>
                          <a:spcPts val="350"/>
                        </a:spcBef>
                        <a:spcAft>
                          <a:spcPts val="0"/>
                        </a:spcAft>
                      </a:pPr>
                      <a:r>
                        <a:rPr lang="en-US" sz="1100" dirty="0">
                          <a:solidFill>
                            <a:srgbClr val="292425"/>
                          </a:solidFill>
                          <a:latin typeface="Times New Roman"/>
                          <a:ea typeface="Times New Roman"/>
                        </a:rPr>
                        <a:t>Discount allowed-300</a:t>
                      </a:r>
                      <a:endParaRPr lang="en-US" sz="1000" dirty="0">
                        <a:latin typeface="Times New Roman"/>
                        <a:ea typeface="Times New Roman"/>
                      </a:endParaRPr>
                    </a:p>
                  </a:txBody>
                  <a:tcPr marL="0" marR="0" marT="0" marB="0">
                    <a:lnL>
                      <a:noFill/>
                    </a:lnL>
                    <a:lnR>
                      <a:noFill/>
                    </a:lnR>
                    <a:lnT>
                      <a:noFill/>
                    </a:lnT>
                    <a:lnB>
                      <a:noFill/>
                    </a:lnB>
                  </a:tcPr>
                </a:tc>
              </a:tr>
            </a:tbl>
          </a:graphicData>
        </a:graphic>
      </p:graphicFrame>
      <p:pic>
        <p:nvPicPr>
          <p:cNvPr id="8" name="Google Shape;76;p16"/>
          <p:cNvPicPr preferRelativeResize="0"/>
          <p:nvPr/>
        </p:nvPicPr>
        <p:blipFill rotWithShape="1">
          <a:blip r:embed="rId2">
            <a:alphaModFix/>
          </a:blip>
          <a:srcRect/>
          <a:stretch/>
        </p:blipFill>
        <p:spPr>
          <a:xfrm>
            <a:off x="7408117" y="3724113"/>
            <a:ext cx="925650" cy="925650"/>
          </a:xfrm>
          <a:prstGeom prst="rect">
            <a:avLst/>
          </a:prstGeom>
          <a:noFill/>
          <a:ln>
            <a:noFill/>
          </a:ln>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524000" y="522515"/>
          <a:ext cx="7228114" cy="3373307"/>
        </p:xfrm>
        <a:graphic>
          <a:graphicData uri="http://schemas.openxmlformats.org/drawingml/2006/table">
            <a:tbl>
              <a:tblPr/>
              <a:tblGrid>
                <a:gridCol w="702517"/>
                <a:gridCol w="6525597"/>
              </a:tblGrid>
              <a:tr h="328872">
                <a:tc>
                  <a:txBody>
                    <a:bodyPr/>
                    <a:lstStyle/>
                    <a:p>
                      <a:pPr marL="127000">
                        <a:lnSpc>
                          <a:spcPct val="115000"/>
                        </a:lnSpc>
                        <a:spcBef>
                          <a:spcPts val="480"/>
                        </a:spcBef>
                        <a:spcAft>
                          <a:spcPts val="0"/>
                        </a:spcAft>
                      </a:pPr>
                      <a:r>
                        <a:rPr lang="en-US" sz="1400" dirty="0">
                          <a:solidFill>
                            <a:srgbClr val="292425"/>
                          </a:solidFill>
                          <a:latin typeface="Times New Roman"/>
                          <a:ea typeface="Times New Roman"/>
                        </a:rPr>
                        <a:t>Jan. 16</a:t>
                      </a:r>
                      <a:endParaRPr lang="en-US" sz="1400" dirty="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480"/>
                        </a:spcBef>
                        <a:spcAft>
                          <a:spcPts val="0"/>
                        </a:spcAft>
                      </a:pPr>
                      <a:r>
                        <a:rPr lang="en-US" sz="1400">
                          <a:solidFill>
                            <a:srgbClr val="292425"/>
                          </a:solidFill>
                          <a:latin typeface="Times New Roman"/>
                          <a:ea typeface="Times New Roman"/>
                        </a:rPr>
                        <a:t>Paid wages-200</a:t>
                      </a:r>
                      <a:endParaRPr lang="en-US" sz="1400">
                        <a:latin typeface="Times New Roman"/>
                        <a:ea typeface="Times New Roman"/>
                      </a:endParaRPr>
                    </a:p>
                  </a:txBody>
                  <a:tcPr marL="0" marR="0" marT="0" marB="0">
                    <a:lnL>
                      <a:noFill/>
                    </a:lnL>
                    <a:lnR>
                      <a:noFill/>
                    </a:lnR>
                    <a:lnT>
                      <a:noFill/>
                    </a:lnT>
                    <a:lnB>
                      <a:noFill/>
                    </a:lnB>
                  </a:tcPr>
                </a:tc>
              </a:tr>
              <a:tr h="309912">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 18</a:t>
                      </a:r>
                      <a:endParaRPr lang="en-US" sz="14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400">
                          <a:solidFill>
                            <a:srgbClr val="292425"/>
                          </a:solidFill>
                          <a:latin typeface="Times New Roman"/>
                          <a:ea typeface="Times New Roman"/>
                        </a:rPr>
                        <a:t>Furniture purchased for office use-5,000</a:t>
                      </a:r>
                      <a:endParaRPr lang="en-US" sz="1400">
                        <a:latin typeface="Times New Roman"/>
                        <a:ea typeface="Times New Roman"/>
                      </a:endParaRPr>
                    </a:p>
                  </a:txBody>
                  <a:tcPr marL="0" marR="0" marT="0" marB="0">
                    <a:lnL>
                      <a:noFill/>
                    </a:lnL>
                    <a:lnR>
                      <a:noFill/>
                    </a:lnR>
                    <a:lnT>
                      <a:noFill/>
                    </a:lnT>
                    <a:lnB>
                      <a:noFill/>
                    </a:lnB>
                  </a:tcPr>
                </a:tc>
              </a:tr>
              <a:tr h="309912">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 20</a:t>
                      </a:r>
                      <a:endParaRPr lang="en-US" sz="14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400">
                          <a:solidFill>
                            <a:srgbClr val="292425"/>
                          </a:solidFill>
                          <a:latin typeface="Times New Roman"/>
                          <a:ea typeface="Times New Roman"/>
                        </a:rPr>
                        <a:t>Withdrawn from bank for personal use-4,000</a:t>
                      </a:r>
                      <a:endParaRPr lang="en-US" sz="1400">
                        <a:latin typeface="Times New Roman"/>
                        <a:ea typeface="Times New Roman"/>
                      </a:endParaRPr>
                    </a:p>
                  </a:txBody>
                  <a:tcPr marL="0" marR="0" marT="0" marB="0">
                    <a:lnL>
                      <a:noFill/>
                    </a:lnL>
                    <a:lnR>
                      <a:noFill/>
                    </a:lnR>
                    <a:lnT>
                      <a:noFill/>
                    </a:lnT>
                    <a:lnB>
                      <a:noFill/>
                    </a:lnB>
                  </a:tcPr>
                </a:tc>
              </a:tr>
              <a:tr h="310642">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 22</a:t>
                      </a:r>
                      <a:endParaRPr lang="en-US" sz="14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400">
                          <a:solidFill>
                            <a:srgbClr val="292425"/>
                          </a:solidFill>
                          <a:latin typeface="Times New Roman"/>
                          <a:ea typeface="Times New Roman"/>
                        </a:rPr>
                        <a:t>Issued cheque for rent-3,000</a:t>
                      </a:r>
                      <a:endParaRPr lang="en-US" sz="1400">
                        <a:latin typeface="Times New Roman"/>
                        <a:ea typeface="Times New Roman"/>
                      </a:endParaRPr>
                    </a:p>
                  </a:txBody>
                  <a:tcPr marL="0" marR="0" marT="0" marB="0">
                    <a:lnL>
                      <a:noFill/>
                    </a:lnL>
                    <a:lnR>
                      <a:noFill/>
                    </a:lnR>
                    <a:lnT>
                      <a:noFill/>
                    </a:lnT>
                    <a:lnB>
                      <a:noFill/>
                    </a:lnB>
                  </a:tcPr>
                </a:tc>
              </a:tr>
              <a:tr h="310642">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 23</a:t>
                      </a:r>
                      <a:endParaRPr lang="en-US" sz="14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400">
                          <a:solidFill>
                            <a:srgbClr val="292425"/>
                          </a:solidFill>
                          <a:latin typeface="Times New Roman"/>
                          <a:ea typeface="Times New Roman"/>
                        </a:rPr>
                        <a:t>Goods issued for house hold purpose-2,000</a:t>
                      </a:r>
                      <a:endParaRPr lang="en-US" sz="1400">
                        <a:latin typeface="Times New Roman"/>
                        <a:ea typeface="Times New Roman"/>
                      </a:endParaRPr>
                    </a:p>
                  </a:txBody>
                  <a:tcPr marL="0" marR="0" marT="0" marB="0">
                    <a:lnL>
                      <a:noFill/>
                    </a:lnL>
                    <a:lnR>
                      <a:noFill/>
                    </a:lnR>
                    <a:lnT>
                      <a:noFill/>
                    </a:lnT>
                    <a:lnB>
                      <a:noFill/>
                    </a:lnB>
                  </a:tcPr>
                </a:tc>
              </a:tr>
              <a:tr h="309912">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 24</a:t>
                      </a:r>
                      <a:endParaRPr lang="en-US" sz="14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400">
                          <a:solidFill>
                            <a:srgbClr val="292425"/>
                          </a:solidFill>
                          <a:latin typeface="Times New Roman"/>
                          <a:ea typeface="Times New Roman"/>
                        </a:rPr>
                        <a:t>Drawn cash from bank for office use-6,000</a:t>
                      </a:r>
                      <a:endParaRPr lang="en-US" sz="1400">
                        <a:latin typeface="Times New Roman"/>
                        <a:ea typeface="Times New Roman"/>
                      </a:endParaRPr>
                    </a:p>
                  </a:txBody>
                  <a:tcPr marL="0" marR="0" marT="0" marB="0">
                    <a:lnL>
                      <a:noFill/>
                    </a:lnL>
                    <a:lnR>
                      <a:noFill/>
                    </a:lnR>
                    <a:lnT>
                      <a:noFill/>
                    </a:lnT>
                    <a:lnB>
                      <a:noFill/>
                    </a:lnB>
                  </a:tcPr>
                </a:tc>
              </a:tr>
              <a:tr h="310642">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 26</a:t>
                      </a:r>
                      <a:endParaRPr lang="en-US" sz="14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400">
                          <a:solidFill>
                            <a:srgbClr val="292425"/>
                          </a:solidFill>
                          <a:latin typeface="Times New Roman"/>
                          <a:ea typeface="Times New Roman"/>
                        </a:rPr>
                        <a:t>Commission received-1,000</a:t>
                      </a:r>
                      <a:endParaRPr lang="en-US" sz="1400">
                        <a:latin typeface="Times New Roman"/>
                        <a:ea typeface="Times New Roman"/>
                      </a:endParaRPr>
                    </a:p>
                  </a:txBody>
                  <a:tcPr marL="0" marR="0" marT="0" marB="0">
                    <a:lnL>
                      <a:noFill/>
                    </a:lnL>
                    <a:lnR>
                      <a:noFill/>
                    </a:lnR>
                    <a:lnT>
                      <a:noFill/>
                    </a:lnT>
                    <a:lnB>
                      <a:noFill/>
                    </a:lnB>
                  </a:tcPr>
                </a:tc>
              </a:tr>
              <a:tr h="310642">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 27</a:t>
                      </a:r>
                      <a:endParaRPr lang="en-US" sz="14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400">
                          <a:solidFill>
                            <a:srgbClr val="292425"/>
                          </a:solidFill>
                          <a:latin typeface="Times New Roman"/>
                          <a:ea typeface="Times New Roman"/>
                        </a:rPr>
                        <a:t>Bank charges-200</a:t>
                      </a:r>
                      <a:endParaRPr lang="en-US" sz="1400">
                        <a:latin typeface="Times New Roman"/>
                        <a:ea typeface="Times New Roman"/>
                      </a:endParaRPr>
                    </a:p>
                  </a:txBody>
                  <a:tcPr marL="0" marR="0" marT="0" marB="0">
                    <a:lnL>
                      <a:noFill/>
                    </a:lnL>
                    <a:lnR>
                      <a:noFill/>
                    </a:lnR>
                    <a:lnT>
                      <a:noFill/>
                    </a:lnT>
                    <a:lnB>
                      <a:noFill/>
                    </a:lnB>
                  </a:tcPr>
                </a:tc>
              </a:tr>
              <a:tr h="310642">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 28</a:t>
                      </a:r>
                      <a:endParaRPr lang="en-US" sz="14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400">
                          <a:solidFill>
                            <a:srgbClr val="292425"/>
                          </a:solidFill>
                          <a:latin typeface="Times New Roman"/>
                          <a:ea typeface="Times New Roman"/>
                        </a:rPr>
                        <a:t>Cheque given for insurance premium-3,000</a:t>
                      </a:r>
                      <a:endParaRPr lang="en-US" sz="1400">
                        <a:latin typeface="Times New Roman"/>
                        <a:ea typeface="Times New Roman"/>
                      </a:endParaRPr>
                    </a:p>
                  </a:txBody>
                  <a:tcPr marL="0" marR="0" marT="0" marB="0">
                    <a:lnL>
                      <a:noFill/>
                    </a:lnL>
                    <a:lnR>
                      <a:noFill/>
                    </a:lnR>
                    <a:lnT>
                      <a:noFill/>
                    </a:lnT>
                    <a:lnB>
                      <a:noFill/>
                    </a:lnB>
                  </a:tcPr>
                </a:tc>
              </a:tr>
              <a:tr h="309912">
                <a:tc>
                  <a:txBody>
                    <a:bodyPr/>
                    <a:lstStyle/>
                    <a:p>
                      <a:pPr marL="127000">
                        <a:lnSpc>
                          <a:spcPct val="115000"/>
                        </a:lnSpc>
                        <a:spcBef>
                          <a:spcPts val="350"/>
                        </a:spcBef>
                        <a:spcAft>
                          <a:spcPts val="0"/>
                        </a:spcAft>
                      </a:pPr>
                      <a:r>
                        <a:rPr lang="en-US" sz="1400">
                          <a:solidFill>
                            <a:srgbClr val="292425"/>
                          </a:solidFill>
                          <a:latin typeface="Times New Roman"/>
                          <a:ea typeface="Times New Roman"/>
                        </a:rPr>
                        <a:t>Jan. 29</a:t>
                      </a:r>
                      <a:endParaRPr lang="en-US" sz="1400">
                        <a:latin typeface="Times New Roman"/>
                        <a:ea typeface="Times New Roman"/>
                      </a:endParaRPr>
                    </a:p>
                  </a:txBody>
                  <a:tcPr marL="0" marR="0" marT="0" marB="0">
                    <a:lnL>
                      <a:noFill/>
                    </a:lnL>
                    <a:lnR>
                      <a:noFill/>
                    </a:lnR>
                    <a:lnT>
                      <a:noFill/>
                    </a:lnT>
                    <a:lnB>
                      <a:noFill/>
                    </a:lnB>
                  </a:tcPr>
                </a:tc>
                <a:tc>
                  <a:txBody>
                    <a:bodyPr/>
                    <a:lstStyle/>
                    <a:p>
                      <a:pPr marL="98425">
                        <a:lnSpc>
                          <a:spcPct val="115000"/>
                        </a:lnSpc>
                        <a:spcBef>
                          <a:spcPts val="350"/>
                        </a:spcBef>
                        <a:spcAft>
                          <a:spcPts val="0"/>
                        </a:spcAft>
                      </a:pPr>
                      <a:r>
                        <a:rPr lang="en-US" sz="1400" dirty="0">
                          <a:solidFill>
                            <a:srgbClr val="292425"/>
                          </a:solidFill>
                          <a:latin typeface="Times New Roman"/>
                          <a:ea typeface="Times New Roman"/>
                        </a:rPr>
                        <a:t>Paid salary-7,000</a:t>
                      </a:r>
                      <a:endParaRPr lang="en-US" sz="1400" dirty="0">
                        <a:latin typeface="Times New Roman"/>
                        <a:ea typeface="Times New Roman"/>
                      </a:endParaRPr>
                    </a:p>
                  </a:txBody>
                  <a:tcPr marL="0" marR="0" marT="0" marB="0">
                    <a:lnL>
                      <a:noFill/>
                    </a:lnL>
                    <a:lnR>
                      <a:noFill/>
                    </a:lnR>
                    <a:lnT>
                      <a:noFill/>
                    </a:lnT>
                    <a:lnB>
                      <a:noFill/>
                    </a:lnB>
                  </a:tcPr>
                </a:tc>
              </a:tr>
              <a:tr h="251577">
                <a:tc>
                  <a:txBody>
                    <a:bodyPr/>
                    <a:lstStyle/>
                    <a:p>
                      <a:pPr marL="127000">
                        <a:lnSpc>
                          <a:spcPts val="1280"/>
                        </a:lnSpc>
                        <a:spcBef>
                          <a:spcPts val="350"/>
                        </a:spcBef>
                        <a:spcAft>
                          <a:spcPts val="0"/>
                        </a:spcAft>
                      </a:pPr>
                      <a:r>
                        <a:rPr lang="en-US" sz="1400">
                          <a:solidFill>
                            <a:srgbClr val="292425"/>
                          </a:solidFill>
                          <a:latin typeface="Times New Roman"/>
                          <a:ea typeface="Times New Roman"/>
                        </a:rPr>
                        <a:t>Jan. 30</a:t>
                      </a:r>
                      <a:endParaRPr lang="en-US" sz="1400">
                        <a:latin typeface="Times New Roman"/>
                        <a:ea typeface="Times New Roman"/>
                      </a:endParaRPr>
                    </a:p>
                  </a:txBody>
                  <a:tcPr marL="0" marR="0" marT="0" marB="0">
                    <a:lnL>
                      <a:noFill/>
                    </a:lnL>
                    <a:lnR>
                      <a:noFill/>
                    </a:lnR>
                    <a:lnT>
                      <a:noFill/>
                    </a:lnT>
                    <a:lnB>
                      <a:noFill/>
                    </a:lnB>
                  </a:tcPr>
                </a:tc>
                <a:tc>
                  <a:txBody>
                    <a:bodyPr/>
                    <a:lstStyle/>
                    <a:p>
                      <a:pPr marL="98425">
                        <a:lnSpc>
                          <a:spcPts val="1280"/>
                        </a:lnSpc>
                        <a:spcBef>
                          <a:spcPts val="350"/>
                        </a:spcBef>
                        <a:spcAft>
                          <a:spcPts val="0"/>
                        </a:spcAft>
                      </a:pPr>
                      <a:r>
                        <a:rPr lang="en-US" sz="1400" dirty="0">
                          <a:solidFill>
                            <a:srgbClr val="292425"/>
                          </a:solidFill>
                          <a:latin typeface="Times New Roman"/>
                          <a:ea typeface="Times New Roman"/>
                        </a:rPr>
                        <a:t>Cash sales-10,000</a:t>
                      </a:r>
                      <a:endParaRPr lang="en-US" sz="1400" dirty="0">
                        <a:latin typeface="Times New Roman"/>
                        <a:ea typeface="Times New Roman"/>
                      </a:endParaRPr>
                    </a:p>
                  </a:txBody>
                  <a:tcPr marL="0" marR="0" marT="0" marB="0">
                    <a:lnL>
                      <a:noFill/>
                    </a:lnL>
                    <a:lnR>
                      <a:noFill/>
                    </a:lnR>
                    <a:lnT>
                      <a:noFill/>
                    </a:lnT>
                    <a:lnB>
                      <a:noFill/>
                    </a:lnB>
                  </a:tcPr>
                </a:tc>
              </a:tr>
            </a:tbl>
          </a:graphicData>
        </a:graphic>
      </p:graphicFrame>
      <p:sp>
        <p:nvSpPr>
          <p:cNvPr id="409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7" name="Google Shape;76;p16"/>
          <p:cNvPicPr preferRelativeResize="0"/>
          <p:nvPr/>
        </p:nvPicPr>
        <p:blipFill rotWithShape="1">
          <a:blip r:embed="rId2">
            <a:alphaModFix/>
          </a:blip>
          <a:srcRect/>
          <a:stretch/>
        </p:blipFill>
        <p:spPr>
          <a:xfrm>
            <a:off x="7408117" y="3724113"/>
            <a:ext cx="925650" cy="925650"/>
          </a:xfrm>
          <a:prstGeom prst="rect">
            <a:avLst/>
          </a:prstGeom>
          <a:noFill/>
          <a:ln>
            <a:noFill/>
          </a:ln>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JOURNAL</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:JOURNAL</a:t>
            </a:r>
          </a:p>
          <a:p>
            <a:pPr marL="0" lvl="0" indent="0" algn="l" rtl="0">
              <a:spcBef>
                <a:spcPts val="0"/>
              </a:spcBef>
              <a:spcAft>
                <a:spcPts val="0"/>
              </a:spcAft>
              <a:buNone/>
            </a:pPr>
            <a:r>
              <a:rPr lang="en" b="1" dirty="0" smtClean="0"/>
              <a:t>CLASS-29</a:t>
            </a:r>
            <a:endParaRPr b="1"/>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36915" y="233266"/>
            <a:ext cx="5205524" cy="307777"/>
          </a:xfrm>
          <a:prstGeom prst="rect">
            <a:avLst/>
          </a:prstGeom>
        </p:spPr>
        <p:txBody>
          <a:bodyPr wrap="square">
            <a:spAutoFit/>
          </a:bodyPr>
          <a:lstStyle/>
          <a:p>
            <a:r>
              <a:rPr lang="en-IN" b="1" dirty="0" smtClean="0"/>
              <a:t>Q.18. Give journal entries of M/s. </a:t>
            </a:r>
            <a:r>
              <a:rPr lang="en-IN" b="1" dirty="0" err="1" smtClean="0"/>
              <a:t>Mohit</a:t>
            </a:r>
            <a:r>
              <a:rPr lang="en-IN" b="1" dirty="0" smtClean="0"/>
              <a:t> traders</a:t>
            </a:r>
            <a:endParaRPr lang="en-US" dirty="0"/>
          </a:p>
        </p:txBody>
      </p:sp>
      <p:graphicFrame>
        <p:nvGraphicFramePr>
          <p:cNvPr id="6" name="Table 5"/>
          <p:cNvGraphicFramePr>
            <a:graphicFrameLocks noGrp="1"/>
          </p:cNvGraphicFramePr>
          <p:nvPr/>
        </p:nvGraphicFramePr>
        <p:xfrm>
          <a:off x="1334278" y="643814"/>
          <a:ext cx="7539134" cy="2798064"/>
        </p:xfrm>
        <a:graphic>
          <a:graphicData uri="http://schemas.openxmlformats.org/drawingml/2006/table">
            <a:tbl>
              <a:tblPr/>
              <a:tblGrid>
                <a:gridCol w="7539134"/>
              </a:tblGrid>
              <a:tr h="233350">
                <a:tc>
                  <a:txBody>
                    <a:bodyPr/>
                    <a:lstStyle/>
                    <a:p>
                      <a:pPr>
                        <a:lnSpc>
                          <a:spcPct val="115000"/>
                        </a:lnSpc>
                        <a:spcBef>
                          <a:spcPts val="350"/>
                        </a:spcBef>
                        <a:spcAft>
                          <a:spcPts val="0"/>
                        </a:spcAft>
                      </a:pPr>
                      <a:r>
                        <a:rPr lang="en-US" sz="1800">
                          <a:latin typeface="Times New Roman"/>
                          <a:ea typeface="Times New Roman"/>
                        </a:rPr>
                        <a:t>December,2005</a:t>
                      </a:r>
                    </a:p>
                  </a:txBody>
                  <a:tcPr marL="0" marR="0" marT="0" marB="0">
                    <a:lnL>
                      <a:noFill/>
                    </a:lnL>
                    <a:lnR>
                      <a:noFill/>
                    </a:lnR>
                    <a:lnT>
                      <a:noFill/>
                    </a:lnT>
                    <a:lnB>
                      <a:noFill/>
                    </a:lnB>
                  </a:tcPr>
                </a:tc>
              </a:tr>
              <a:tr h="244073">
                <a:tc>
                  <a:txBody>
                    <a:bodyPr/>
                    <a:lstStyle/>
                    <a:p>
                      <a:endParaRPr lang="en-US" sz="1800"/>
                    </a:p>
                  </a:txBody>
                  <a:tcPr marL="0" marR="0" marT="0" marB="0">
                    <a:lnL>
                      <a:noFill/>
                    </a:lnL>
                    <a:lnR>
                      <a:noFill/>
                    </a:lnR>
                    <a:lnT>
                      <a:noFill/>
                    </a:lnT>
                    <a:lnB>
                      <a:noFill/>
                    </a:lnB>
                  </a:tcPr>
                </a:tc>
              </a:tr>
              <a:tr h="232803">
                <a:tc>
                  <a:txBody>
                    <a:bodyPr/>
                    <a:lstStyle/>
                    <a:p>
                      <a:pPr>
                        <a:lnSpc>
                          <a:spcPct val="115000"/>
                        </a:lnSpc>
                        <a:spcBef>
                          <a:spcPts val="350"/>
                        </a:spcBef>
                        <a:spcAft>
                          <a:spcPts val="0"/>
                        </a:spcAft>
                      </a:pPr>
                      <a:r>
                        <a:rPr lang="en-US" sz="1800">
                          <a:solidFill>
                            <a:srgbClr val="292425"/>
                          </a:solidFill>
                          <a:latin typeface="Times New Roman"/>
                          <a:ea typeface="Times New Roman"/>
                        </a:rPr>
                        <a:t>1.Started business with cash-92,000</a:t>
                      </a:r>
                      <a:endParaRPr lang="en-US" sz="1800">
                        <a:latin typeface="Times New Roman"/>
                        <a:ea typeface="Times New Roman"/>
                      </a:endParaRPr>
                    </a:p>
                  </a:txBody>
                  <a:tcPr marL="0" marR="0" marT="0" marB="0">
                    <a:lnL>
                      <a:noFill/>
                    </a:lnL>
                    <a:lnR>
                      <a:noFill/>
                    </a:lnR>
                    <a:lnT>
                      <a:noFill/>
                    </a:lnT>
                    <a:lnB>
                      <a:noFill/>
                    </a:lnB>
                  </a:tcPr>
                </a:tc>
              </a:tr>
              <a:tr h="232803">
                <a:tc>
                  <a:txBody>
                    <a:bodyPr/>
                    <a:lstStyle/>
                    <a:p>
                      <a:pPr>
                        <a:lnSpc>
                          <a:spcPct val="115000"/>
                        </a:lnSpc>
                        <a:spcBef>
                          <a:spcPts val="350"/>
                        </a:spcBef>
                        <a:spcAft>
                          <a:spcPts val="0"/>
                        </a:spcAft>
                      </a:pPr>
                      <a:r>
                        <a:rPr lang="en-US" sz="1800">
                          <a:solidFill>
                            <a:srgbClr val="292425"/>
                          </a:solidFill>
                          <a:latin typeface="Times New Roman"/>
                          <a:ea typeface="Times New Roman"/>
                        </a:rPr>
                        <a:t>2.Deposited into bank-60,000</a:t>
                      </a:r>
                      <a:endParaRPr lang="en-US" sz="1800">
                        <a:latin typeface="Times New Roman"/>
                        <a:ea typeface="Times New Roman"/>
                      </a:endParaRPr>
                    </a:p>
                  </a:txBody>
                  <a:tcPr marL="0" marR="0" marT="0" marB="0">
                    <a:lnL>
                      <a:noFill/>
                    </a:lnL>
                    <a:lnR>
                      <a:noFill/>
                    </a:lnR>
                    <a:lnT>
                      <a:noFill/>
                    </a:lnT>
                    <a:lnB>
                      <a:noFill/>
                    </a:lnB>
                  </a:tcPr>
                </a:tc>
              </a:tr>
              <a:tr h="232803">
                <a:tc>
                  <a:txBody>
                    <a:bodyPr/>
                    <a:lstStyle/>
                    <a:p>
                      <a:pPr>
                        <a:lnSpc>
                          <a:spcPct val="115000"/>
                        </a:lnSpc>
                        <a:spcBef>
                          <a:spcPts val="345"/>
                        </a:spcBef>
                        <a:spcAft>
                          <a:spcPts val="0"/>
                        </a:spcAft>
                      </a:pPr>
                      <a:r>
                        <a:rPr lang="en-US" sz="1800">
                          <a:solidFill>
                            <a:srgbClr val="292425"/>
                          </a:solidFill>
                          <a:latin typeface="Times New Roman"/>
                          <a:ea typeface="Times New Roman"/>
                        </a:rPr>
                        <a:t>4.Bought goods on credit from Himani-40,000</a:t>
                      </a:r>
                      <a:endParaRPr lang="en-US" sz="1800">
                        <a:latin typeface="Times New Roman"/>
                        <a:ea typeface="Times New Roman"/>
                      </a:endParaRPr>
                    </a:p>
                  </a:txBody>
                  <a:tcPr marL="0" marR="0" marT="0" marB="0">
                    <a:lnL>
                      <a:noFill/>
                    </a:lnL>
                    <a:lnR>
                      <a:noFill/>
                    </a:lnR>
                    <a:lnT>
                      <a:noFill/>
                    </a:lnT>
                    <a:lnB>
                      <a:noFill/>
                    </a:lnB>
                  </a:tcPr>
                </a:tc>
              </a:tr>
              <a:tr h="232803">
                <a:tc>
                  <a:txBody>
                    <a:bodyPr/>
                    <a:lstStyle/>
                    <a:p>
                      <a:pPr>
                        <a:lnSpc>
                          <a:spcPct val="115000"/>
                        </a:lnSpc>
                        <a:spcBef>
                          <a:spcPts val="350"/>
                        </a:spcBef>
                        <a:spcAft>
                          <a:spcPts val="0"/>
                        </a:spcAft>
                      </a:pPr>
                      <a:r>
                        <a:rPr lang="en-US" sz="1800">
                          <a:solidFill>
                            <a:srgbClr val="292425"/>
                          </a:solidFill>
                          <a:latin typeface="Times New Roman"/>
                          <a:ea typeface="Times New Roman"/>
                        </a:rPr>
                        <a:t>6.Purchased goods from cash-20,000</a:t>
                      </a:r>
                      <a:endParaRPr lang="en-US" sz="1800">
                        <a:latin typeface="Times New Roman"/>
                        <a:ea typeface="Times New Roman"/>
                      </a:endParaRPr>
                    </a:p>
                  </a:txBody>
                  <a:tcPr marL="0" marR="0" marT="0" marB="0">
                    <a:lnL>
                      <a:noFill/>
                    </a:lnL>
                    <a:lnR>
                      <a:noFill/>
                    </a:lnR>
                    <a:lnT>
                      <a:noFill/>
                    </a:lnT>
                    <a:lnB>
                      <a:noFill/>
                    </a:lnB>
                  </a:tcPr>
                </a:tc>
              </a:tr>
              <a:tr h="233350">
                <a:tc>
                  <a:txBody>
                    <a:bodyPr/>
                    <a:lstStyle/>
                    <a:p>
                      <a:pPr>
                        <a:lnSpc>
                          <a:spcPct val="115000"/>
                        </a:lnSpc>
                        <a:spcBef>
                          <a:spcPts val="350"/>
                        </a:spcBef>
                        <a:spcAft>
                          <a:spcPts val="0"/>
                        </a:spcAft>
                      </a:pPr>
                      <a:r>
                        <a:rPr lang="en-US" sz="1800">
                          <a:solidFill>
                            <a:srgbClr val="292425"/>
                          </a:solidFill>
                          <a:latin typeface="Times New Roman"/>
                          <a:ea typeface="Times New Roman"/>
                        </a:rPr>
                        <a:t>8.Returned goods to Himani-4,000</a:t>
                      </a:r>
                      <a:endParaRPr lang="en-US" sz="1800">
                        <a:latin typeface="Times New Roman"/>
                        <a:ea typeface="Times New Roman"/>
                      </a:endParaRPr>
                    </a:p>
                  </a:txBody>
                  <a:tcPr marL="0" marR="0" marT="0" marB="0">
                    <a:lnL>
                      <a:noFill/>
                    </a:lnL>
                    <a:lnR>
                      <a:noFill/>
                    </a:lnR>
                    <a:lnT>
                      <a:noFill/>
                    </a:lnT>
                    <a:lnB>
                      <a:noFill/>
                    </a:lnB>
                  </a:tcPr>
                </a:tc>
              </a:tr>
              <a:tr h="233350">
                <a:tc>
                  <a:txBody>
                    <a:bodyPr/>
                    <a:lstStyle/>
                    <a:p>
                      <a:pPr>
                        <a:lnSpc>
                          <a:spcPct val="115000"/>
                        </a:lnSpc>
                        <a:spcBef>
                          <a:spcPts val="350"/>
                        </a:spcBef>
                        <a:spcAft>
                          <a:spcPts val="0"/>
                        </a:spcAft>
                      </a:pPr>
                      <a:r>
                        <a:rPr lang="en-US" sz="1800">
                          <a:solidFill>
                            <a:srgbClr val="292425"/>
                          </a:solidFill>
                          <a:latin typeface="Times New Roman"/>
                          <a:ea typeface="Times New Roman"/>
                        </a:rPr>
                        <a:t>10.Sold goods for cash-20,000</a:t>
                      </a:r>
                      <a:endParaRPr lang="en-US" sz="1800">
                        <a:latin typeface="Times New Roman"/>
                        <a:ea typeface="Times New Roman"/>
                      </a:endParaRPr>
                    </a:p>
                  </a:txBody>
                  <a:tcPr marL="0" marR="0" marT="0" marB="0">
                    <a:lnL>
                      <a:noFill/>
                    </a:lnL>
                    <a:lnR>
                      <a:noFill/>
                    </a:lnR>
                    <a:lnT>
                      <a:noFill/>
                    </a:lnT>
                    <a:lnB>
                      <a:noFill/>
                    </a:lnB>
                  </a:tcPr>
                </a:tc>
              </a:tr>
              <a:tr h="233350">
                <a:tc>
                  <a:txBody>
                    <a:bodyPr/>
                    <a:lstStyle/>
                    <a:p>
                      <a:pPr>
                        <a:lnSpc>
                          <a:spcPct val="115000"/>
                        </a:lnSpc>
                        <a:spcBef>
                          <a:spcPts val="350"/>
                        </a:spcBef>
                        <a:spcAft>
                          <a:spcPts val="0"/>
                        </a:spcAft>
                      </a:pPr>
                      <a:r>
                        <a:rPr lang="en-US" sz="1800" dirty="0">
                          <a:solidFill>
                            <a:srgbClr val="292425"/>
                          </a:solidFill>
                          <a:latin typeface="Times New Roman"/>
                          <a:ea typeface="Times New Roman"/>
                        </a:rPr>
                        <a:t>14.Cheque given to Himani-36,000</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pic>
        <p:nvPicPr>
          <p:cNvPr id="7" name="Google Shape;76;p16"/>
          <p:cNvPicPr preferRelativeResize="0"/>
          <p:nvPr/>
        </p:nvPicPr>
        <p:blipFill rotWithShape="1">
          <a:blip r:embed="rId2">
            <a:alphaModFix/>
          </a:blip>
          <a:srcRect/>
          <a:stretch/>
        </p:blipFill>
        <p:spPr>
          <a:xfrm>
            <a:off x="7408117" y="3724113"/>
            <a:ext cx="925650" cy="9256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6923314" y="3657600"/>
            <a:ext cx="2212886" cy="1468025"/>
          </a:xfrm>
          <a:prstGeom prst="rect">
            <a:avLst/>
          </a:prstGeom>
          <a:noFill/>
          <a:ln>
            <a:noFill/>
          </a:ln>
        </p:spPr>
      </p:pic>
      <p:graphicFrame>
        <p:nvGraphicFramePr>
          <p:cNvPr id="4" name="Table 3"/>
          <p:cNvGraphicFramePr>
            <a:graphicFrameLocks noGrp="1"/>
          </p:cNvGraphicFramePr>
          <p:nvPr/>
        </p:nvGraphicFramePr>
        <p:xfrm>
          <a:off x="1147665" y="1586204"/>
          <a:ext cx="7725747" cy="2491274"/>
        </p:xfrm>
        <a:graphic>
          <a:graphicData uri="http://schemas.openxmlformats.org/drawingml/2006/table">
            <a:tbl>
              <a:tblPr/>
              <a:tblGrid>
                <a:gridCol w="2575249"/>
                <a:gridCol w="2575249"/>
                <a:gridCol w="2575249"/>
              </a:tblGrid>
              <a:tr h="830425">
                <a:tc>
                  <a:txBody>
                    <a:bodyPr/>
                    <a:lstStyle/>
                    <a:p>
                      <a:pPr marL="502285">
                        <a:lnSpc>
                          <a:spcPts val="1280"/>
                        </a:lnSpc>
                        <a:spcAft>
                          <a:spcPts val="0"/>
                        </a:spcAft>
                      </a:pPr>
                      <a:r>
                        <a:rPr lang="en-US" sz="1800" b="1" dirty="0">
                          <a:latin typeface="Calibri"/>
                          <a:ea typeface="Arial"/>
                          <a:cs typeface="Calibri"/>
                        </a:rPr>
                        <a:t>Type of account</a:t>
                      </a:r>
                      <a:endParaRPr lang="en-US" sz="18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54075" marR="847725" algn="ctr">
                        <a:lnSpc>
                          <a:spcPts val="1280"/>
                        </a:lnSpc>
                        <a:spcAft>
                          <a:spcPts val="0"/>
                        </a:spcAft>
                      </a:pPr>
                      <a:r>
                        <a:rPr lang="en-US" sz="1800" b="1" dirty="0">
                          <a:latin typeface="Calibri"/>
                          <a:ea typeface="Arial"/>
                          <a:cs typeface="Calibri"/>
                        </a:rPr>
                        <a:t>Debit</a:t>
                      </a:r>
                      <a:endParaRPr lang="en-US" sz="18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54075" marR="848995" algn="ctr">
                        <a:lnSpc>
                          <a:spcPts val="1280"/>
                        </a:lnSpc>
                        <a:spcAft>
                          <a:spcPts val="0"/>
                        </a:spcAft>
                      </a:pPr>
                      <a:r>
                        <a:rPr lang="en-US" sz="1800" b="1">
                          <a:latin typeface="Calibri"/>
                          <a:ea typeface="Arial"/>
                          <a:cs typeface="Calibri"/>
                        </a:rPr>
                        <a:t>Credit</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212">
                <a:tc>
                  <a:txBody>
                    <a:bodyPr/>
                    <a:lstStyle/>
                    <a:p>
                      <a:pPr marL="67945">
                        <a:lnSpc>
                          <a:spcPts val="1280"/>
                        </a:lnSpc>
                        <a:spcAft>
                          <a:spcPts val="0"/>
                        </a:spcAft>
                      </a:pPr>
                      <a:r>
                        <a:rPr lang="en-US" sz="1800">
                          <a:latin typeface="Calibri"/>
                          <a:ea typeface="Arial"/>
                          <a:cs typeface="Calibri"/>
                        </a:rPr>
                        <a:t>Personal account</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a:lnSpc>
                          <a:spcPts val="1280"/>
                        </a:lnSpc>
                        <a:spcAft>
                          <a:spcPts val="0"/>
                        </a:spcAft>
                      </a:pPr>
                      <a:r>
                        <a:rPr lang="en-US" sz="1800">
                          <a:latin typeface="Calibri"/>
                          <a:ea typeface="Arial"/>
                          <a:cs typeface="Calibri"/>
                        </a:rPr>
                        <a:t>The receiver</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a:lnSpc>
                          <a:spcPts val="1280"/>
                        </a:lnSpc>
                        <a:spcAft>
                          <a:spcPts val="0"/>
                        </a:spcAft>
                      </a:pPr>
                      <a:r>
                        <a:rPr lang="en-US" sz="1800">
                          <a:latin typeface="Calibri"/>
                          <a:ea typeface="Arial"/>
                          <a:cs typeface="Calibri"/>
                        </a:rPr>
                        <a:t>The giver</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212">
                <a:tc>
                  <a:txBody>
                    <a:bodyPr/>
                    <a:lstStyle/>
                    <a:p>
                      <a:pPr marL="67945">
                        <a:lnSpc>
                          <a:spcPts val="1280"/>
                        </a:lnSpc>
                        <a:spcAft>
                          <a:spcPts val="0"/>
                        </a:spcAft>
                      </a:pPr>
                      <a:r>
                        <a:rPr lang="en-US" sz="1800">
                          <a:latin typeface="Calibri"/>
                          <a:ea typeface="Arial"/>
                          <a:cs typeface="Calibri"/>
                        </a:rPr>
                        <a:t>Real account</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a:lnSpc>
                          <a:spcPts val="1280"/>
                        </a:lnSpc>
                        <a:spcAft>
                          <a:spcPts val="0"/>
                        </a:spcAft>
                      </a:pPr>
                      <a:r>
                        <a:rPr lang="en-US" sz="1800">
                          <a:latin typeface="Calibri"/>
                          <a:ea typeface="Arial"/>
                          <a:cs typeface="Calibri"/>
                        </a:rPr>
                        <a:t>What comes in</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a:lnSpc>
                          <a:spcPts val="1280"/>
                        </a:lnSpc>
                        <a:spcAft>
                          <a:spcPts val="0"/>
                        </a:spcAft>
                      </a:pPr>
                      <a:r>
                        <a:rPr lang="en-US" sz="1800">
                          <a:latin typeface="Calibri"/>
                          <a:ea typeface="Arial"/>
                          <a:cs typeface="Calibri"/>
                        </a:rPr>
                        <a:t>What goes out</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0425">
                <a:tc>
                  <a:txBody>
                    <a:bodyPr/>
                    <a:lstStyle/>
                    <a:p>
                      <a:pPr marL="67945">
                        <a:lnSpc>
                          <a:spcPts val="1280"/>
                        </a:lnSpc>
                        <a:spcAft>
                          <a:spcPts val="0"/>
                        </a:spcAft>
                      </a:pPr>
                      <a:r>
                        <a:rPr lang="en-US" sz="1800">
                          <a:latin typeface="Calibri"/>
                          <a:ea typeface="Arial"/>
                          <a:cs typeface="Calibri"/>
                        </a:rPr>
                        <a:t>Nominal account</a:t>
                      </a:r>
                      <a:endParaRPr lang="en-US" sz="18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a:lnSpc>
                          <a:spcPts val="1280"/>
                        </a:lnSpc>
                        <a:spcAft>
                          <a:spcPts val="0"/>
                        </a:spcAft>
                      </a:pPr>
                      <a:r>
                        <a:rPr lang="en-US" sz="1800" dirty="0">
                          <a:latin typeface="Calibri"/>
                          <a:ea typeface="Arial"/>
                          <a:cs typeface="Calibri"/>
                        </a:rPr>
                        <a:t>All expenses and losses</a:t>
                      </a:r>
                      <a:endParaRPr lang="en-US" sz="18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a:lnSpc>
                          <a:spcPts val="1280"/>
                        </a:lnSpc>
                        <a:spcAft>
                          <a:spcPts val="0"/>
                        </a:spcAft>
                      </a:pPr>
                      <a:r>
                        <a:rPr lang="en-US" sz="1800" dirty="0">
                          <a:latin typeface="Calibri"/>
                          <a:ea typeface="Arial"/>
                          <a:cs typeface="Calibri"/>
                        </a:rPr>
                        <a:t>All incomes and gains</a:t>
                      </a:r>
                      <a:endParaRPr lang="en-US" sz="18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3489" name="Rectangle 1"/>
          <p:cNvSpPr>
            <a:spLocks noChangeArrowheads="1"/>
          </p:cNvSpPr>
          <p:nvPr/>
        </p:nvSpPr>
        <p:spPr bwMode="auto">
          <a:xfrm>
            <a:off x="1175656" y="457200"/>
            <a:ext cx="7968343"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Traditional approach for rules of debit and credit</a:t>
            </a:r>
            <a:r>
              <a:rPr kumimoji="0" lang="en-US" sz="18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 </a:t>
            </a: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Under this approach, the accounts  are classified into three, namely Personal Account, Real Account and Nominal Account.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4000" y="539750"/>
          <a:ext cx="7539134" cy="1465266"/>
        </p:xfrm>
        <a:graphic>
          <a:graphicData uri="http://schemas.openxmlformats.org/drawingml/2006/table">
            <a:tbl>
              <a:tblPr/>
              <a:tblGrid>
                <a:gridCol w="7539134"/>
              </a:tblGrid>
              <a:tr h="233350">
                <a:tc>
                  <a:txBody>
                    <a:bodyPr/>
                    <a:lstStyle/>
                    <a:p>
                      <a:pPr>
                        <a:lnSpc>
                          <a:spcPct val="115000"/>
                        </a:lnSpc>
                        <a:spcBef>
                          <a:spcPts val="350"/>
                        </a:spcBef>
                        <a:spcAft>
                          <a:spcPts val="0"/>
                        </a:spcAft>
                      </a:pPr>
                      <a:r>
                        <a:rPr lang="en-US" sz="1800" dirty="0">
                          <a:solidFill>
                            <a:srgbClr val="292425"/>
                          </a:solidFill>
                          <a:latin typeface="Times New Roman"/>
                          <a:ea typeface="Times New Roman"/>
                        </a:rPr>
                        <a:t>17.Goods sold to M/s. </a:t>
                      </a:r>
                      <a:r>
                        <a:rPr lang="en-US" sz="1800" dirty="0" err="1">
                          <a:solidFill>
                            <a:srgbClr val="292425"/>
                          </a:solidFill>
                          <a:latin typeface="Times New Roman"/>
                          <a:ea typeface="Times New Roman"/>
                        </a:rPr>
                        <a:t>Goyal</a:t>
                      </a:r>
                      <a:r>
                        <a:rPr lang="en-US" sz="1800" dirty="0">
                          <a:solidFill>
                            <a:srgbClr val="292425"/>
                          </a:solidFill>
                          <a:latin typeface="Times New Roman"/>
                          <a:ea typeface="Times New Roman"/>
                        </a:rPr>
                        <a:t> TradeRs-3,50,000</a:t>
                      </a:r>
                      <a:endParaRPr lang="en-US" sz="1800" dirty="0">
                        <a:latin typeface="Times New Roman"/>
                        <a:ea typeface="Times New Roman"/>
                      </a:endParaRPr>
                    </a:p>
                  </a:txBody>
                  <a:tcPr marL="0" marR="0" marT="0" marB="0">
                    <a:lnL>
                      <a:noFill/>
                    </a:lnL>
                    <a:lnR>
                      <a:noFill/>
                    </a:lnR>
                    <a:lnT>
                      <a:noFill/>
                    </a:lnT>
                    <a:lnB>
                      <a:noFill/>
                    </a:lnB>
                  </a:tcPr>
                </a:tc>
              </a:tr>
              <a:tr h="233350">
                <a:tc>
                  <a:txBody>
                    <a:bodyPr/>
                    <a:lstStyle/>
                    <a:p>
                      <a:pPr>
                        <a:lnSpc>
                          <a:spcPct val="115000"/>
                        </a:lnSpc>
                        <a:spcBef>
                          <a:spcPts val="350"/>
                        </a:spcBef>
                        <a:spcAft>
                          <a:spcPts val="0"/>
                        </a:spcAft>
                      </a:pPr>
                      <a:r>
                        <a:rPr lang="en-US" sz="1800" dirty="0">
                          <a:solidFill>
                            <a:srgbClr val="292425"/>
                          </a:solidFill>
                          <a:latin typeface="Times New Roman"/>
                          <a:ea typeface="Times New Roman"/>
                        </a:rPr>
                        <a:t>19.Drew cash from bank for personal use-2,000</a:t>
                      </a:r>
                      <a:endParaRPr lang="en-US" sz="1800" dirty="0">
                        <a:latin typeface="Times New Roman"/>
                        <a:ea typeface="Times New Roman"/>
                      </a:endParaRPr>
                    </a:p>
                  </a:txBody>
                  <a:tcPr marL="0" marR="0" marT="0" marB="0">
                    <a:lnL>
                      <a:noFill/>
                    </a:lnL>
                    <a:lnR>
                      <a:noFill/>
                    </a:lnR>
                    <a:lnT>
                      <a:noFill/>
                    </a:lnT>
                    <a:lnB>
                      <a:noFill/>
                    </a:lnB>
                  </a:tcPr>
                </a:tc>
              </a:tr>
              <a:tr h="233350">
                <a:tc>
                  <a:txBody>
                    <a:bodyPr/>
                    <a:lstStyle/>
                    <a:p>
                      <a:pPr>
                        <a:lnSpc>
                          <a:spcPct val="115000"/>
                        </a:lnSpc>
                        <a:spcBef>
                          <a:spcPts val="350"/>
                        </a:spcBef>
                        <a:spcAft>
                          <a:spcPts val="0"/>
                        </a:spcAft>
                      </a:pPr>
                      <a:r>
                        <a:rPr lang="en-US" sz="1800" dirty="0">
                          <a:solidFill>
                            <a:srgbClr val="292425"/>
                          </a:solidFill>
                          <a:latin typeface="Times New Roman"/>
                          <a:ea typeface="Times New Roman"/>
                        </a:rPr>
                        <a:t>21.Goyal traders returned goods-3,500</a:t>
                      </a:r>
                      <a:endParaRPr lang="en-US" sz="1800" dirty="0">
                        <a:latin typeface="Times New Roman"/>
                        <a:ea typeface="Times New Roman"/>
                      </a:endParaRPr>
                    </a:p>
                  </a:txBody>
                  <a:tcPr marL="0" marR="0" marT="0" marB="0">
                    <a:lnL>
                      <a:noFill/>
                    </a:lnL>
                    <a:lnR>
                      <a:noFill/>
                    </a:lnR>
                    <a:lnT>
                      <a:noFill/>
                    </a:lnT>
                    <a:lnB>
                      <a:noFill/>
                    </a:lnB>
                  </a:tcPr>
                </a:tc>
              </a:tr>
              <a:tr h="232803">
                <a:tc>
                  <a:txBody>
                    <a:bodyPr/>
                    <a:lstStyle/>
                    <a:p>
                      <a:pPr>
                        <a:lnSpc>
                          <a:spcPct val="115000"/>
                        </a:lnSpc>
                        <a:spcBef>
                          <a:spcPts val="350"/>
                        </a:spcBef>
                        <a:spcAft>
                          <a:spcPts val="0"/>
                        </a:spcAft>
                      </a:pPr>
                      <a:r>
                        <a:rPr lang="en-US" sz="1800" dirty="0">
                          <a:solidFill>
                            <a:srgbClr val="292425"/>
                          </a:solidFill>
                          <a:latin typeface="Times New Roman"/>
                          <a:ea typeface="Times New Roman"/>
                        </a:rPr>
                        <a:t>22.Cash deposited into bank 20,000</a:t>
                      </a:r>
                      <a:endParaRPr lang="en-US" sz="1800" dirty="0">
                        <a:latin typeface="Times New Roman"/>
                        <a:ea typeface="Times New Roman"/>
                      </a:endParaRPr>
                    </a:p>
                  </a:txBody>
                  <a:tcPr marL="0" marR="0" marT="0" marB="0">
                    <a:lnL>
                      <a:noFill/>
                    </a:lnL>
                    <a:lnR>
                      <a:noFill/>
                    </a:lnR>
                    <a:lnT>
                      <a:noFill/>
                    </a:lnT>
                    <a:lnB>
                      <a:noFill/>
                    </a:lnB>
                  </a:tcPr>
                </a:tc>
              </a:tr>
              <a:tr h="203394">
                <a:tc>
                  <a:txBody>
                    <a:bodyPr/>
                    <a:lstStyle/>
                    <a:p>
                      <a:pPr>
                        <a:lnSpc>
                          <a:spcPts val="1280"/>
                        </a:lnSpc>
                        <a:spcBef>
                          <a:spcPts val="350"/>
                        </a:spcBef>
                        <a:spcAft>
                          <a:spcPts val="0"/>
                        </a:spcAft>
                      </a:pPr>
                      <a:r>
                        <a:rPr lang="en-US" sz="1800" dirty="0">
                          <a:solidFill>
                            <a:srgbClr val="292425"/>
                          </a:solidFill>
                          <a:latin typeface="Times New Roman"/>
                          <a:ea typeface="Times New Roman"/>
                        </a:rPr>
                        <a:t>26.Cheque received from </a:t>
                      </a:r>
                      <a:r>
                        <a:rPr lang="en-US" sz="1800" dirty="0" err="1">
                          <a:solidFill>
                            <a:srgbClr val="292425"/>
                          </a:solidFill>
                          <a:latin typeface="Times New Roman"/>
                          <a:ea typeface="Times New Roman"/>
                        </a:rPr>
                        <a:t>Goyal</a:t>
                      </a:r>
                      <a:r>
                        <a:rPr lang="en-US" sz="1800" dirty="0">
                          <a:solidFill>
                            <a:srgbClr val="292425"/>
                          </a:solidFill>
                          <a:latin typeface="Times New Roman"/>
                          <a:ea typeface="Times New Roman"/>
                        </a:rPr>
                        <a:t> Traders 31,500</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graphicFrame>
        <p:nvGraphicFramePr>
          <p:cNvPr id="5" name="Table 4"/>
          <p:cNvGraphicFramePr>
            <a:graphicFrameLocks noGrp="1"/>
          </p:cNvGraphicFramePr>
          <p:nvPr/>
        </p:nvGraphicFramePr>
        <p:xfrm>
          <a:off x="1203649" y="2230736"/>
          <a:ext cx="6416351" cy="961136"/>
        </p:xfrm>
        <a:graphic>
          <a:graphicData uri="http://schemas.openxmlformats.org/drawingml/2006/table">
            <a:tbl>
              <a:tblPr/>
              <a:tblGrid>
                <a:gridCol w="6416351"/>
              </a:tblGrid>
              <a:tr h="142633">
                <a:tc>
                  <a:txBody>
                    <a:bodyPr/>
                    <a:lstStyle/>
                    <a:p>
                      <a:pPr marL="292100">
                        <a:lnSpc>
                          <a:spcPts val="1330"/>
                        </a:lnSpc>
                        <a:spcAft>
                          <a:spcPts val="0"/>
                        </a:spcAft>
                      </a:pPr>
                      <a:r>
                        <a:rPr lang="en-US" sz="1800">
                          <a:solidFill>
                            <a:srgbClr val="292425"/>
                          </a:solidFill>
                          <a:latin typeface="Times New Roman"/>
                          <a:ea typeface="Times New Roman"/>
                        </a:rPr>
                        <a:t>28.Goods given as charity 2,000</a:t>
                      </a:r>
                      <a:endParaRPr lang="en-US" sz="1800">
                        <a:latin typeface="Times New Roman"/>
                        <a:ea typeface="Times New Roman"/>
                      </a:endParaRPr>
                    </a:p>
                  </a:txBody>
                  <a:tcPr marL="0" marR="0" marT="0" marB="0">
                    <a:lnL>
                      <a:noFill/>
                    </a:lnL>
                    <a:lnR>
                      <a:noFill/>
                    </a:lnR>
                    <a:lnT>
                      <a:noFill/>
                    </a:lnT>
                    <a:lnB>
                      <a:noFill/>
                    </a:lnB>
                  </a:tcPr>
                </a:tc>
              </a:tr>
              <a:tr h="176120">
                <a:tc>
                  <a:txBody>
                    <a:bodyPr/>
                    <a:lstStyle/>
                    <a:p>
                      <a:pPr marL="292100">
                        <a:lnSpc>
                          <a:spcPct val="115000"/>
                        </a:lnSpc>
                        <a:spcBef>
                          <a:spcPts val="350"/>
                        </a:spcBef>
                        <a:spcAft>
                          <a:spcPts val="0"/>
                        </a:spcAft>
                      </a:pPr>
                      <a:r>
                        <a:rPr lang="en-US" sz="1800">
                          <a:solidFill>
                            <a:srgbClr val="292425"/>
                          </a:solidFill>
                          <a:latin typeface="Times New Roman"/>
                          <a:ea typeface="Times New Roman"/>
                        </a:rPr>
                        <a:t>29.Rent paid 3,000</a:t>
                      </a:r>
                      <a:endParaRPr lang="en-US" sz="1800">
                        <a:latin typeface="Times New Roman"/>
                        <a:ea typeface="Times New Roman"/>
                      </a:endParaRPr>
                    </a:p>
                  </a:txBody>
                  <a:tcPr marL="0" marR="0" marT="0" marB="0">
                    <a:lnL>
                      <a:noFill/>
                    </a:lnL>
                    <a:lnR>
                      <a:noFill/>
                    </a:lnR>
                    <a:lnT>
                      <a:noFill/>
                    </a:lnT>
                    <a:lnB>
                      <a:noFill/>
                    </a:lnB>
                  </a:tcPr>
                </a:tc>
              </a:tr>
              <a:tr h="175707">
                <a:tc>
                  <a:txBody>
                    <a:bodyPr/>
                    <a:lstStyle/>
                    <a:p>
                      <a:pPr marL="292100">
                        <a:lnSpc>
                          <a:spcPct val="115000"/>
                        </a:lnSpc>
                        <a:spcBef>
                          <a:spcPts val="350"/>
                        </a:spcBef>
                        <a:spcAft>
                          <a:spcPts val="0"/>
                        </a:spcAft>
                      </a:pPr>
                      <a:r>
                        <a:rPr lang="en-US" sz="1800">
                          <a:solidFill>
                            <a:srgbClr val="292425"/>
                          </a:solidFill>
                          <a:latin typeface="Times New Roman"/>
                          <a:ea typeface="Times New Roman"/>
                        </a:rPr>
                        <a:t>30.Salary paid -7,000</a:t>
                      </a:r>
                      <a:endParaRPr lang="en-US" sz="1800">
                        <a:latin typeface="Times New Roman"/>
                        <a:ea typeface="Times New Roman"/>
                      </a:endParaRPr>
                    </a:p>
                  </a:txBody>
                  <a:tcPr marL="0" marR="0" marT="0" marB="0">
                    <a:lnL>
                      <a:noFill/>
                    </a:lnL>
                    <a:lnR>
                      <a:noFill/>
                    </a:lnR>
                    <a:lnT>
                      <a:noFill/>
                    </a:lnT>
                    <a:lnB>
                      <a:noFill/>
                    </a:lnB>
                  </a:tcPr>
                </a:tc>
              </a:tr>
              <a:tr h="142633">
                <a:tc>
                  <a:txBody>
                    <a:bodyPr/>
                    <a:lstStyle/>
                    <a:p>
                      <a:pPr marL="292100">
                        <a:lnSpc>
                          <a:spcPts val="1280"/>
                        </a:lnSpc>
                        <a:spcBef>
                          <a:spcPts val="350"/>
                        </a:spcBef>
                        <a:spcAft>
                          <a:spcPts val="0"/>
                        </a:spcAft>
                      </a:pPr>
                      <a:r>
                        <a:rPr lang="en-US" sz="1800" dirty="0">
                          <a:solidFill>
                            <a:srgbClr val="292425"/>
                          </a:solidFill>
                          <a:latin typeface="Times New Roman"/>
                          <a:ea typeface="Times New Roman"/>
                        </a:rPr>
                        <a:t>31.Office machine purchased for cash -3,000</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pic>
        <p:nvPicPr>
          <p:cNvPr id="6" name="Google Shape;76;p16"/>
          <p:cNvPicPr preferRelativeResize="0"/>
          <p:nvPr/>
        </p:nvPicPr>
        <p:blipFill rotWithShape="1">
          <a:blip r:embed="rId2">
            <a:alphaModFix/>
          </a:blip>
          <a:srcRect/>
          <a:stretch/>
        </p:blipFill>
        <p:spPr>
          <a:xfrm>
            <a:off x="7408117" y="3724113"/>
            <a:ext cx="925650" cy="925650"/>
          </a:xfrm>
          <a:prstGeom prst="rect">
            <a:avLst/>
          </a:prstGeom>
          <a:noFill/>
          <a:ln>
            <a:noFill/>
          </a:ln>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JOURNAL</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:JOURNAL</a:t>
            </a:r>
          </a:p>
          <a:p>
            <a:pPr marL="0" lvl="0" indent="0" algn="l" rtl="0">
              <a:spcBef>
                <a:spcPts val="0"/>
              </a:spcBef>
              <a:spcAft>
                <a:spcPts val="0"/>
              </a:spcAft>
              <a:buNone/>
            </a:pPr>
            <a:r>
              <a:rPr lang="en" b="1" dirty="0" smtClean="0"/>
              <a:t>CLASS-30</a:t>
            </a:r>
            <a:endParaRPr b="1"/>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231640" y="214604"/>
            <a:ext cx="7912359"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Q.20.Journalise the following transaction in the Book of M/s. </a:t>
            </a:r>
            <a:r>
              <a:rPr kumimoji="0" lang="en-US" sz="1600" b="1" i="0" u="none" strike="noStrike" cap="none" normalizeH="0" baseline="0" dirty="0" err="1" smtClean="0">
                <a:ln>
                  <a:noFill/>
                </a:ln>
                <a:solidFill>
                  <a:srgbClr val="292425"/>
                </a:solidFill>
                <a:effectLst/>
                <a:latin typeface="Calibri" pitchFamily="34" charset="0"/>
                <a:ea typeface="Times New Roman" pitchFamily="18" charset="0"/>
                <a:cs typeface="Mangal" pitchFamily="18" charset="0"/>
              </a:rPr>
              <a:t>Beauti</a:t>
            </a: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 traders.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 4"/>
          <p:cNvGraphicFramePr>
            <a:graphicFrameLocks noGrp="1"/>
          </p:cNvGraphicFramePr>
          <p:nvPr/>
        </p:nvGraphicFramePr>
        <p:xfrm>
          <a:off x="1524000" y="718455"/>
          <a:ext cx="6096000" cy="3069320"/>
        </p:xfrm>
        <a:graphic>
          <a:graphicData uri="http://schemas.openxmlformats.org/drawingml/2006/table">
            <a:tbl>
              <a:tblPr/>
              <a:tblGrid>
                <a:gridCol w="522859"/>
                <a:gridCol w="5573141"/>
              </a:tblGrid>
              <a:tr h="341392">
                <a:tc>
                  <a:txBody>
                    <a:bodyPr/>
                    <a:lstStyle/>
                    <a:p>
                      <a:pPr marL="241300">
                        <a:lnSpc>
                          <a:spcPct val="115000"/>
                        </a:lnSpc>
                        <a:spcBef>
                          <a:spcPts val="350"/>
                        </a:spcBef>
                        <a:spcAft>
                          <a:spcPts val="0"/>
                        </a:spcAft>
                      </a:pPr>
                      <a:r>
                        <a:rPr lang="en-US" sz="1600">
                          <a:solidFill>
                            <a:srgbClr val="292425"/>
                          </a:solidFill>
                          <a:latin typeface="Times New Roman"/>
                          <a:ea typeface="Times New Roman"/>
                        </a:rPr>
                        <a:t>1</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Started business with cash-2,00,000</a:t>
                      </a:r>
                      <a:endParaRPr lang="en-US" sz="1600">
                        <a:latin typeface="Times New Roman"/>
                        <a:ea typeface="Times New Roman"/>
                      </a:endParaRPr>
                    </a:p>
                  </a:txBody>
                  <a:tcPr marL="0" marR="0" marT="0" marB="0">
                    <a:lnL>
                      <a:noFill/>
                    </a:lnL>
                    <a:lnR>
                      <a:noFill/>
                    </a:lnR>
                    <a:lnT>
                      <a:noFill/>
                    </a:lnT>
                    <a:lnB>
                      <a:noFill/>
                    </a:lnB>
                  </a:tcPr>
                </a:tc>
              </a:tr>
              <a:tr h="341392">
                <a:tc>
                  <a:txBody>
                    <a:bodyPr/>
                    <a:lstStyle/>
                    <a:p>
                      <a:pPr marL="241300">
                        <a:lnSpc>
                          <a:spcPct val="115000"/>
                        </a:lnSpc>
                        <a:spcBef>
                          <a:spcPts val="350"/>
                        </a:spcBef>
                        <a:spcAft>
                          <a:spcPts val="0"/>
                        </a:spcAft>
                      </a:pPr>
                      <a:r>
                        <a:rPr lang="en-US" sz="1600">
                          <a:solidFill>
                            <a:srgbClr val="292425"/>
                          </a:solidFill>
                          <a:latin typeface="Times New Roman"/>
                          <a:ea typeface="Times New Roman"/>
                        </a:rPr>
                        <a:t>2</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Bought office furniture-30,000</a:t>
                      </a:r>
                      <a:endParaRPr lang="en-US" sz="1600">
                        <a:latin typeface="Times New Roman"/>
                        <a:ea typeface="Times New Roman"/>
                      </a:endParaRPr>
                    </a:p>
                  </a:txBody>
                  <a:tcPr marL="0" marR="0" marT="0" marB="0">
                    <a:lnL>
                      <a:noFill/>
                    </a:lnL>
                    <a:lnR>
                      <a:noFill/>
                    </a:lnR>
                    <a:lnT>
                      <a:noFill/>
                    </a:lnT>
                    <a:lnB>
                      <a:noFill/>
                    </a:lnB>
                  </a:tcPr>
                </a:tc>
              </a:tr>
              <a:tr h="341392">
                <a:tc>
                  <a:txBody>
                    <a:bodyPr/>
                    <a:lstStyle/>
                    <a:p>
                      <a:pPr marL="241300">
                        <a:lnSpc>
                          <a:spcPct val="115000"/>
                        </a:lnSpc>
                        <a:spcBef>
                          <a:spcPts val="350"/>
                        </a:spcBef>
                        <a:spcAft>
                          <a:spcPts val="0"/>
                        </a:spcAft>
                      </a:pPr>
                      <a:r>
                        <a:rPr lang="en-US" sz="1600">
                          <a:solidFill>
                            <a:srgbClr val="292425"/>
                          </a:solidFill>
                          <a:latin typeface="Times New Roman"/>
                          <a:ea typeface="Times New Roman"/>
                        </a:rPr>
                        <a:t>3</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Paid into bank to open an current account-1,00,000</a:t>
                      </a:r>
                      <a:endParaRPr lang="en-US" sz="1600">
                        <a:latin typeface="Times New Roman"/>
                        <a:ea typeface="Times New Roman"/>
                      </a:endParaRPr>
                    </a:p>
                  </a:txBody>
                  <a:tcPr marL="0" marR="0" marT="0" marB="0">
                    <a:lnL>
                      <a:noFill/>
                    </a:lnL>
                    <a:lnR>
                      <a:noFill/>
                    </a:lnR>
                    <a:lnT>
                      <a:noFill/>
                    </a:lnT>
                    <a:lnB>
                      <a:noFill/>
                    </a:lnB>
                  </a:tcPr>
                </a:tc>
              </a:tr>
              <a:tr h="340590">
                <a:tc>
                  <a:txBody>
                    <a:bodyPr/>
                    <a:lstStyle/>
                    <a:p>
                      <a:pPr marL="241300">
                        <a:lnSpc>
                          <a:spcPct val="115000"/>
                        </a:lnSpc>
                        <a:spcBef>
                          <a:spcPts val="350"/>
                        </a:spcBef>
                        <a:spcAft>
                          <a:spcPts val="0"/>
                        </a:spcAft>
                      </a:pPr>
                      <a:r>
                        <a:rPr lang="en-US" sz="1600">
                          <a:solidFill>
                            <a:srgbClr val="292425"/>
                          </a:solidFill>
                          <a:latin typeface="Times New Roman"/>
                          <a:ea typeface="Times New Roman"/>
                        </a:rPr>
                        <a:t>5</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Purchased a computer and paid by cheque-2,50,000</a:t>
                      </a:r>
                      <a:endParaRPr lang="en-US" sz="1600">
                        <a:latin typeface="Times New Roman"/>
                        <a:ea typeface="Times New Roman"/>
                      </a:endParaRPr>
                    </a:p>
                  </a:txBody>
                  <a:tcPr marL="0" marR="0" marT="0" marB="0">
                    <a:lnL>
                      <a:noFill/>
                    </a:lnL>
                    <a:lnR>
                      <a:noFill/>
                    </a:lnR>
                    <a:lnT>
                      <a:noFill/>
                    </a:lnT>
                    <a:lnB>
                      <a:noFill/>
                    </a:lnB>
                  </a:tcPr>
                </a:tc>
              </a:tr>
              <a:tr h="341392">
                <a:tc>
                  <a:txBody>
                    <a:bodyPr/>
                    <a:lstStyle/>
                    <a:p>
                      <a:pPr marL="241300">
                        <a:lnSpc>
                          <a:spcPct val="115000"/>
                        </a:lnSpc>
                        <a:spcBef>
                          <a:spcPts val="350"/>
                        </a:spcBef>
                        <a:spcAft>
                          <a:spcPts val="0"/>
                        </a:spcAft>
                      </a:pPr>
                      <a:r>
                        <a:rPr lang="en-US" sz="1600">
                          <a:solidFill>
                            <a:srgbClr val="292425"/>
                          </a:solidFill>
                          <a:latin typeface="Times New Roman"/>
                          <a:ea typeface="Times New Roman"/>
                        </a:rPr>
                        <a:t>6</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Bought goods on credit from Ritika-60,000</a:t>
                      </a:r>
                      <a:endParaRPr lang="en-US" sz="1600">
                        <a:latin typeface="Times New Roman"/>
                        <a:ea typeface="Times New Roman"/>
                      </a:endParaRPr>
                    </a:p>
                  </a:txBody>
                  <a:tcPr marL="0" marR="0" marT="0" marB="0">
                    <a:lnL>
                      <a:noFill/>
                    </a:lnL>
                    <a:lnR>
                      <a:noFill/>
                    </a:lnR>
                    <a:lnT>
                      <a:noFill/>
                    </a:lnT>
                    <a:lnB>
                      <a:noFill/>
                    </a:lnB>
                  </a:tcPr>
                </a:tc>
              </a:tr>
              <a:tr h="340590">
                <a:tc>
                  <a:txBody>
                    <a:bodyPr/>
                    <a:lstStyle/>
                    <a:p>
                      <a:pPr marL="241300">
                        <a:lnSpc>
                          <a:spcPct val="115000"/>
                        </a:lnSpc>
                        <a:spcBef>
                          <a:spcPts val="350"/>
                        </a:spcBef>
                        <a:spcAft>
                          <a:spcPts val="0"/>
                        </a:spcAft>
                      </a:pPr>
                      <a:r>
                        <a:rPr lang="en-US" sz="1600">
                          <a:solidFill>
                            <a:srgbClr val="292425"/>
                          </a:solidFill>
                          <a:latin typeface="Times New Roman"/>
                          <a:ea typeface="Times New Roman"/>
                        </a:rPr>
                        <a:t>8</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Cash sales-30,000</a:t>
                      </a:r>
                      <a:endParaRPr lang="en-US" sz="1600">
                        <a:latin typeface="Times New Roman"/>
                        <a:ea typeface="Times New Roman"/>
                      </a:endParaRPr>
                    </a:p>
                  </a:txBody>
                  <a:tcPr marL="0" marR="0" marT="0" marB="0">
                    <a:lnL>
                      <a:noFill/>
                    </a:lnL>
                    <a:lnR>
                      <a:noFill/>
                    </a:lnR>
                    <a:lnT>
                      <a:noFill/>
                    </a:lnT>
                    <a:lnB>
                      <a:noFill/>
                    </a:lnB>
                  </a:tcPr>
                </a:tc>
              </a:tr>
              <a:tr h="340590">
                <a:tc>
                  <a:txBody>
                    <a:bodyPr/>
                    <a:lstStyle/>
                    <a:p>
                      <a:pPr marL="241300">
                        <a:lnSpc>
                          <a:spcPct val="115000"/>
                        </a:lnSpc>
                        <a:spcBef>
                          <a:spcPts val="350"/>
                        </a:spcBef>
                        <a:spcAft>
                          <a:spcPts val="0"/>
                        </a:spcAft>
                      </a:pPr>
                      <a:r>
                        <a:rPr lang="en-US" sz="1600">
                          <a:solidFill>
                            <a:srgbClr val="292425"/>
                          </a:solidFill>
                          <a:latin typeface="Times New Roman"/>
                          <a:ea typeface="Times New Roman"/>
                        </a:rPr>
                        <a:t>9</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Sold goods to Karishna on credit 25,000</a:t>
                      </a:r>
                      <a:endParaRPr lang="en-US" sz="1600">
                        <a:latin typeface="Times New Roman"/>
                        <a:ea typeface="Times New Roman"/>
                      </a:endParaRPr>
                    </a:p>
                  </a:txBody>
                  <a:tcPr marL="0" marR="0" marT="0" marB="0">
                    <a:lnL>
                      <a:noFill/>
                    </a:lnL>
                    <a:lnR>
                      <a:noFill/>
                    </a:lnR>
                    <a:lnT>
                      <a:noFill/>
                    </a:lnT>
                    <a:lnB>
                      <a:noFill/>
                    </a:lnB>
                  </a:tcPr>
                </a:tc>
              </a:tr>
              <a:tr h="341392">
                <a:tc>
                  <a:txBody>
                    <a:bodyPr/>
                    <a:lstStyle/>
                    <a:p>
                      <a:pPr marL="203200">
                        <a:lnSpc>
                          <a:spcPct val="115000"/>
                        </a:lnSpc>
                        <a:spcBef>
                          <a:spcPts val="350"/>
                        </a:spcBef>
                        <a:spcAft>
                          <a:spcPts val="0"/>
                        </a:spcAft>
                      </a:pPr>
                      <a:r>
                        <a:rPr lang="en-US" sz="1600">
                          <a:solidFill>
                            <a:srgbClr val="292425"/>
                          </a:solidFill>
                          <a:latin typeface="Times New Roman"/>
                          <a:ea typeface="Times New Roman"/>
                        </a:rPr>
                        <a:t>12</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Cash paid to Mansi on account -30,000</a:t>
                      </a:r>
                      <a:endParaRPr lang="en-US" sz="1600">
                        <a:latin typeface="Times New Roman"/>
                        <a:ea typeface="Times New Roman"/>
                      </a:endParaRPr>
                    </a:p>
                  </a:txBody>
                  <a:tcPr marL="0" marR="0" marT="0" marB="0">
                    <a:lnL>
                      <a:noFill/>
                    </a:lnL>
                    <a:lnR>
                      <a:noFill/>
                    </a:lnR>
                    <a:lnT>
                      <a:noFill/>
                    </a:lnT>
                    <a:lnB>
                      <a:noFill/>
                    </a:lnB>
                  </a:tcPr>
                </a:tc>
              </a:tr>
              <a:tr h="340590">
                <a:tc>
                  <a:txBody>
                    <a:bodyPr/>
                    <a:lstStyle/>
                    <a:p>
                      <a:pPr marL="203200">
                        <a:lnSpc>
                          <a:spcPct val="115000"/>
                        </a:lnSpc>
                        <a:spcBef>
                          <a:spcPts val="350"/>
                        </a:spcBef>
                        <a:spcAft>
                          <a:spcPts val="0"/>
                        </a:spcAft>
                      </a:pPr>
                      <a:r>
                        <a:rPr lang="en-US" sz="1600">
                          <a:solidFill>
                            <a:srgbClr val="292425"/>
                          </a:solidFill>
                          <a:latin typeface="Times New Roman"/>
                          <a:ea typeface="Times New Roman"/>
                        </a:rPr>
                        <a:t>14</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dirty="0">
                          <a:solidFill>
                            <a:srgbClr val="292425"/>
                          </a:solidFill>
                          <a:latin typeface="Times New Roman"/>
                          <a:ea typeface="Times New Roman"/>
                        </a:rPr>
                        <a:t>Goods returned to Ritika-2,000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pic>
        <p:nvPicPr>
          <p:cNvPr id="6" name="Google Shape;76;p16"/>
          <p:cNvPicPr preferRelativeResize="0"/>
          <p:nvPr/>
        </p:nvPicPr>
        <p:blipFill rotWithShape="1">
          <a:blip r:embed="rId2">
            <a:alphaModFix/>
          </a:blip>
          <a:srcRect/>
          <a:stretch/>
        </p:blipFill>
        <p:spPr>
          <a:xfrm>
            <a:off x="7408117" y="3724113"/>
            <a:ext cx="925650" cy="925650"/>
          </a:xfrm>
          <a:prstGeom prst="rect">
            <a:avLst/>
          </a:prstGeom>
          <a:noFill/>
          <a:ln>
            <a:noFill/>
          </a:ln>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3999" y="429208"/>
          <a:ext cx="7302759" cy="3468105"/>
        </p:xfrm>
        <a:graphic>
          <a:graphicData uri="http://schemas.openxmlformats.org/drawingml/2006/table">
            <a:tbl>
              <a:tblPr/>
              <a:tblGrid>
                <a:gridCol w="626364"/>
                <a:gridCol w="6676395"/>
              </a:tblGrid>
              <a:tr h="353871">
                <a:tc>
                  <a:txBody>
                    <a:bodyPr/>
                    <a:lstStyle/>
                    <a:p>
                      <a:pPr marL="203200">
                        <a:lnSpc>
                          <a:spcPct val="115000"/>
                        </a:lnSpc>
                        <a:spcBef>
                          <a:spcPts val="350"/>
                        </a:spcBef>
                        <a:spcAft>
                          <a:spcPts val="0"/>
                        </a:spcAft>
                      </a:pPr>
                      <a:r>
                        <a:rPr lang="en-US" sz="1600">
                          <a:solidFill>
                            <a:srgbClr val="292425"/>
                          </a:solidFill>
                          <a:latin typeface="Times New Roman"/>
                          <a:ea typeface="Times New Roman"/>
                        </a:rPr>
                        <a:t>15</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Stationery purchased for cash-3,000</a:t>
                      </a:r>
                      <a:endParaRPr lang="en-US" sz="1600">
                        <a:latin typeface="Times New Roman"/>
                        <a:ea typeface="Times New Roman"/>
                      </a:endParaRPr>
                    </a:p>
                  </a:txBody>
                  <a:tcPr marL="0" marR="0" marT="0" marB="0">
                    <a:lnL>
                      <a:noFill/>
                    </a:lnL>
                    <a:lnR>
                      <a:noFill/>
                    </a:lnR>
                    <a:lnT>
                      <a:noFill/>
                    </a:lnT>
                    <a:lnB>
                      <a:noFill/>
                    </a:lnB>
                  </a:tcPr>
                </a:tc>
              </a:tr>
              <a:tr h="353041">
                <a:tc>
                  <a:txBody>
                    <a:bodyPr/>
                    <a:lstStyle/>
                    <a:p>
                      <a:pPr marL="203200">
                        <a:lnSpc>
                          <a:spcPct val="115000"/>
                        </a:lnSpc>
                        <a:spcBef>
                          <a:spcPts val="350"/>
                        </a:spcBef>
                        <a:spcAft>
                          <a:spcPts val="0"/>
                        </a:spcAft>
                      </a:pPr>
                      <a:r>
                        <a:rPr lang="en-US" sz="1600">
                          <a:solidFill>
                            <a:srgbClr val="292425"/>
                          </a:solidFill>
                          <a:latin typeface="Times New Roman"/>
                          <a:ea typeface="Times New Roman"/>
                        </a:rPr>
                        <a:t>16</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Paid wages-1,000</a:t>
                      </a:r>
                      <a:endParaRPr lang="en-US" sz="1600">
                        <a:latin typeface="Times New Roman"/>
                        <a:ea typeface="Times New Roman"/>
                      </a:endParaRPr>
                    </a:p>
                  </a:txBody>
                  <a:tcPr marL="0" marR="0" marT="0" marB="0">
                    <a:lnL>
                      <a:noFill/>
                    </a:lnL>
                    <a:lnR>
                      <a:noFill/>
                    </a:lnR>
                    <a:lnT>
                      <a:noFill/>
                    </a:lnT>
                    <a:lnB>
                      <a:noFill/>
                    </a:lnB>
                  </a:tcPr>
                </a:tc>
              </a:tr>
              <a:tr h="353041">
                <a:tc>
                  <a:txBody>
                    <a:bodyPr/>
                    <a:lstStyle/>
                    <a:p>
                      <a:pPr marL="203200">
                        <a:lnSpc>
                          <a:spcPct val="115000"/>
                        </a:lnSpc>
                        <a:spcBef>
                          <a:spcPts val="345"/>
                        </a:spcBef>
                        <a:spcAft>
                          <a:spcPts val="0"/>
                        </a:spcAft>
                      </a:pPr>
                      <a:r>
                        <a:rPr lang="en-US" sz="1600">
                          <a:solidFill>
                            <a:srgbClr val="292425"/>
                          </a:solidFill>
                          <a:latin typeface="Times New Roman"/>
                          <a:ea typeface="Times New Roman"/>
                        </a:rPr>
                        <a:t>18</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45"/>
                        </a:spcBef>
                        <a:spcAft>
                          <a:spcPts val="0"/>
                        </a:spcAft>
                      </a:pPr>
                      <a:r>
                        <a:rPr lang="en-US" sz="1600">
                          <a:solidFill>
                            <a:srgbClr val="292425"/>
                          </a:solidFill>
                          <a:latin typeface="Times New Roman"/>
                          <a:ea typeface="Times New Roman"/>
                        </a:rPr>
                        <a:t>Goods returned by Karishna-2,000</a:t>
                      </a:r>
                      <a:endParaRPr lang="en-US" sz="1600">
                        <a:latin typeface="Times New Roman"/>
                        <a:ea typeface="Times New Roman"/>
                      </a:endParaRPr>
                    </a:p>
                  </a:txBody>
                  <a:tcPr marL="0" marR="0" marT="0" marB="0">
                    <a:lnL>
                      <a:noFill/>
                    </a:lnL>
                    <a:lnR>
                      <a:noFill/>
                    </a:lnR>
                    <a:lnT>
                      <a:noFill/>
                    </a:lnT>
                    <a:lnB>
                      <a:noFill/>
                    </a:lnB>
                  </a:tcPr>
                </a:tc>
              </a:tr>
              <a:tr h="353871">
                <a:tc>
                  <a:txBody>
                    <a:bodyPr/>
                    <a:lstStyle/>
                    <a:p>
                      <a:pPr marL="203200">
                        <a:lnSpc>
                          <a:spcPct val="115000"/>
                        </a:lnSpc>
                        <a:spcBef>
                          <a:spcPts val="350"/>
                        </a:spcBef>
                        <a:spcAft>
                          <a:spcPts val="0"/>
                        </a:spcAft>
                      </a:pPr>
                      <a:r>
                        <a:rPr lang="en-US" sz="1600">
                          <a:solidFill>
                            <a:srgbClr val="292425"/>
                          </a:solidFill>
                          <a:latin typeface="Times New Roman"/>
                          <a:ea typeface="Times New Roman"/>
                        </a:rPr>
                        <a:t>20</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Cheque given to Ritika-28,000</a:t>
                      </a:r>
                      <a:endParaRPr lang="en-US" sz="1600">
                        <a:latin typeface="Times New Roman"/>
                        <a:ea typeface="Times New Roman"/>
                      </a:endParaRPr>
                    </a:p>
                  </a:txBody>
                  <a:tcPr marL="0" marR="0" marT="0" marB="0">
                    <a:lnL>
                      <a:noFill/>
                    </a:lnL>
                    <a:lnR>
                      <a:noFill/>
                    </a:lnR>
                    <a:lnT>
                      <a:noFill/>
                    </a:lnT>
                    <a:lnB>
                      <a:noFill/>
                    </a:lnB>
                  </a:tcPr>
                </a:tc>
              </a:tr>
              <a:tr h="353041">
                <a:tc>
                  <a:txBody>
                    <a:bodyPr/>
                    <a:lstStyle/>
                    <a:p>
                      <a:pPr marL="203200">
                        <a:lnSpc>
                          <a:spcPct val="115000"/>
                        </a:lnSpc>
                        <a:spcBef>
                          <a:spcPts val="350"/>
                        </a:spcBef>
                        <a:spcAft>
                          <a:spcPts val="0"/>
                        </a:spcAft>
                      </a:pPr>
                      <a:r>
                        <a:rPr lang="en-US" sz="1600">
                          <a:solidFill>
                            <a:srgbClr val="292425"/>
                          </a:solidFill>
                          <a:latin typeface="Times New Roman"/>
                          <a:ea typeface="Times New Roman"/>
                        </a:rPr>
                        <a:t>22</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Cash received from Karishna on account-15,000</a:t>
                      </a:r>
                      <a:endParaRPr lang="en-US" sz="1600">
                        <a:latin typeface="Times New Roman"/>
                        <a:ea typeface="Times New Roman"/>
                      </a:endParaRPr>
                    </a:p>
                  </a:txBody>
                  <a:tcPr marL="0" marR="0" marT="0" marB="0">
                    <a:lnL>
                      <a:noFill/>
                    </a:lnL>
                    <a:lnR>
                      <a:noFill/>
                    </a:lnR>
                    <a:lnT>
                      <a:noFill/>
                    </a:lnT>
                    <a:lnB>
                      <a:noFill/>
                    </a:lnB>
                  </a:tcPr>
                </a:tc>
              </a:tr>
              <a:tr h="353871">
                <a:tc>
                  <a:txBody>
                    <a:bodyPr/>
                    <a:lstStyle/>
                    <a:p>
                      <a:pPr marL="203200">
                        <a:lnSpc>
                          <a:spcPct val="115000"/>
                        </a:lnSpc>
                        <a:spcBef>
                          <a:spcPts val="350"/>
                        </a:spcBef>
                        <a:spcAft>
                          <a:spcPts val="0"/>
                        </a:spcAft>
                      </a:pPr>
                      <a:r>
                        <a:rPr lang="en-US" sz="1600">
                          <a:solidFill>
                            <a:srgbClr val="292425"/>
                          </a:solidFill>
                          <a:latin typeface="Times New Roman"/>
                          <a:ea typeface="Times New Roman"/>
                        </a:rPr>
                        <a:t>24</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Insurance premium paid by cheque 4,000</a:t>
                      </a:r>
                      <a:endParaRPr lang="en-US" sz="1600">
                        <a:latin typeface="Times New Roman"/>
                        <a:ea typeface="Times New Roman"/>
                      </a:endParaRPr>
                    </a:p>
                  </a:txBody>
                  <a:tcPr marL="0" marR="0" marT="0" marB="0">
                    <a:lnL>
                      <a:noFill/>
                    </a:lnL>
                    <a:lnR>
                      <a:noFill/>
                    </a:lnR>
                    <a:lnT>
                      <a:noFill/>
                    </a:lnT>
                    <a:lnB>
                      <a:noFill/>
                    </a:lnB>
                  </a:tcPr>
                </a:tc>
              </a:tr>
              <a:tr h="353871">
                <a:tc>
                  <a:txBody>
                    <a:bodyPr/>
                    <a:lstStyle/>
                    <a:p>
                      <a:pPr marL="203200">
                        <a:lnSpc>
                          <a:spcPct val="115000"/>
                        </a:lnSpc>
                        <a:spcBef>
                          <a:spcPts val="350"/>
                        </a:spcBef>
                        <a:spcAft>
                          <a:spcPts val="0"/>
                        </a:spcAft>
                      </a:pPr>
                      <a:r>
                        <a:rPr lang="en-US" sz="1600">
                          <a:solidFill>
                            <a:srgbClr val="292425"/>
                          </a:solidFill>
                          <a:latin typeface="Times New Roman"/>
                          <a:ea typeface="Times New Roman"/>
                        </a:rPr>
                        <a:t>26</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Cheque received from Karishna-8,000</a:t>
                      </a:r>
                      <a:endParaRPr lang="en-US" sz="1600">
                        <a:latin typeface="Times New Roman"/>
                        <a:ea typeface="Times New Roman"/>
                      </a:endParaRPr>
                    </a:p>
                  </a:txBody>
                  <a:tcPr marL="0" marR="0" marT="0" marB="0">
                    <a:lnL>
                      <a:noFill/>
                    </a:lnL>
                    <a:lnR>
                      <a:noFill/>
                    </a:lnR>
                    <a:lnT>
                      <a:noFill/>
                    </a:lnT>
                    <a:lnB>
                      <a:noFill/>
                    </a:lnB>
                  </a:tcPr>
                </a:tc>
              </a:tr>
              <a:tr h="353041">
                <a:tc>
                  <a:txBody>
                    <a:bodyPr/>
                    <a:lstStyle/>
                    <a:p>
                      <a:pPr marL="203200">
                        <a:lnSpc>
                          <a:spcPct val="115000"/>
                        </a:lnSpc>
                        <a:spcBef>
                          <a:spcPts val="350"/>
                        </a:spcBef>
                        <a:spcAft>
                          <a:spcPts val="0"/>
                        </a:spcAft>
                      </a:pPr>
                      <a:r>
                        <a:rPr lang="en-US" sz="1600">
                          <a:solidFill>
                            <a:srgbClr val="292425"/>
                          </a:solidFill>
                          <a:latin typeface="Times New Roman"/>
                          <a:ea typeface="Times New Roman"/>
                        </a:rPr>
                        <a:t>28</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Rent paid by cheque-3,000</a:t>
                      </a:r>
                      <a:endParaRPr lang="en-US" sz="1600">
                        <a:latin typeface="Times New Roman"/>
                        <a:ea typeface="Times New Roman"/>
                      </a:endParaRPr>
                    </a:p>
                  </a:txBody>
                  <a:tcPr marL="0" marR="0" marT="0" marB="0">
                    <a:lnL>
                      <a:noFill/>
                    </a:lnL>
                    <a:lnR>
                      <a:noFill/>
                    </a:lnR>
                    <a:lnT>
                      <a:noFill/>
                    </a:lnT>
                    <a:lnB>
                      <a:noFill/>
                    </a:lnB>
                  </a:tcPr>
                </a:tc>
              </a:tr>
              <a:tr h="353871">
                <a:tc>
                  <a:txBody>
                    <a:bodyPr/>
                    <a:lstStyle/>
                    <a:p>
                      <a:pPr marL="203200">
                        <a:lnSpc>
                          <a:spcPct val="115000"/>
                        </a:lnSpc>
                        <a:spcBef>
                          <a:spcPts val="350"/>
                        </a:spcBef>
                        <a:spcAft>
                          <a:spcPts val="0"/>
                        </a:spcAft>
                      </a:pPr>
                      <a:r>
                        <a:rPr lang="en-US" sz="1600">
                          <a:solidFill>
                            <a:srgbClr val="292425"/>
                          </a:solidFill>
                          <a:latin typeface="Times New Roman"/>
                          <a:ea typeface="Times New Roman"/>
                        </a:rPr>
                        <a:t>29</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ct val="115000"/>
                        </a:lnSpc>
                        <a:spcBef>
                          <a:spcPts val="350"/>
                        </a:spcBef>
                        <a:spcAft>
                          <a:spcPts val="0"/>
                        </a:spcAft>
                      </a:pPr>
                      <a:r>
                        <a:rPr lang="en-US" sz="1600">
                          <a:solidFill>
                            <a:srgbClr val="292425"/>
                          </a:solidFill>
                          <a:latin typeface="Times New Roman"/>
                          <a:ea typeface="Times New Roman"/>
                        </a:rPr>
                        <a:t>Purchased goods on credit from Meena Traders-20,000</a:t>
                      </a:r>
                      <a:endParaRPr lang="en-US" sz="1600">
                        <a:latin typeface="Times New Roman"/>
                        <a:ea typeface="Times New Roman"/>
                      </a:endParaRPr>
                    </a:p>
                  </a:txBody>
                  <a:tcPr marL="0" marR="0" marT="0" marB="0">
                    <a:lnL>
                      <a:noFill/>
                    </a:lnL>
                    <a:lnR>
                      <a:noFill/>
                    </a:lnR>
                    <a:lnT>
                      <a:noFill/>
                    </a:lnT>
                    <a:lnB>
                      <a:noFill/>
                    </a:lnB>
                  </a:tcPr>
                </a:tc>
              </a:tr>
              <a:tr h="286586">
                <a:tc>
                  <a:txBody>
                    <a:bodyPr/>
                    <a:lstStyle/>
                    <a:p>
                      <a:pPr marL="203200">
                        <a:lnSpc>
                          <a:spcPts val="1280"/>
                        </a:lnSpc>
                        <a:spcBef>
                          <a:spcPts val="350"/>
                        </a:spcBef>
                        <a:spcAft>
                          <a:spcPts val="0"/>
                        </a:spcAft>
                      </a:pPr>
                      <a:r>
                        <a:rPr lang="en-US" sz="1600">
                          <a:solidFill>
                            <a:srgbClr val="292425"/>
                          </a:solidFill>
                          <a:latin typeface="Times New Roman"/>
                          <a:ea typeface="Times New Roman"/>
                        </a:rPr>
                        <a:t>30</a:t>
                      </a:r>
                      <a:endParaRPr lang="en-US" sz="1600">
                        <a:latin typeface="Times New Roman"/>
                        <a:ea typeface="Times New Roman"/>
                      </a:endParaRPr>
                    </a:p>
                  </a:txBody>
                  <a:tcPr marL="0" marR="0" marT="0" marB="0">
                    <a:lnL>
                      <a:noFill/>
                    </a:lnL>
                    <a:lnR>
                      <a:noFill/>
                    </a:lnR>
                    <a:lnT>
                      <a:noFill/>
                    </a:lnT>
                    <a:lnB>
                      <a:noFill/>
                    </a:lnB>
                  </a:tcPr>
                </a:tc>
                <a:tc>
                  <a:txBody>
                    <a:bodyPr/>
                    <a:lstStyle/>
                    <a:p>
                      <a:pPr marL="167005">
                        <a:lnSpc>
                          <a:spcPts val="1280"/>
                        </a:lnSpc>
                        <a:spcBef>
                          <a:spcPts val="350"/>
                        </a:spcBef>
                        <a:spcAft>
                          <a:spcPts val="0"/>
                        </a:spcAft>
                      </a:pPr>
                      <a:r>
                        <a:rPr lang="en-US" sz="1600" dirty="0">
                          <a:solidFill>
                            <a:srgbClr val="292425"/>
                          </a:solidFill>
                          <a:latin typeface="Times New Roman"/>
                          <a:ea typeface="Times New Roman"/>
                        </a:rPr>
                        <a:t>Cash sales 14,000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1280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6" name="Google Shape;76;p16"/>
          <p:cNvPicPr preferRelativeResize="0"/>
          <p:nvPr/>
        </p:nvPicPr>
        <p:blipFill rotWithShape="1">
          <a:blip r:embed="rId2">
            <a:alphaModFix/>
          </a:blip>
          <a:srcRect/>
          <a:stretch/>
        </p:blipFill>
        <p:spPr>
          <a:xfrm>
            <a:off x="7408117" y="3724113"/>
            <a:ext cx="925650" cy="925650"/>
          </a:xfrm>
          <a:prstGeom prst="rect">
            <a:avLst/>
          </a:prstGeom>
          <a:noFill/>
          <a:ln>
            <a:noFill/>
          </a:ln>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JOURNAL</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:JOURNAL</a:t>
            </a:r>
          </a:p>
          <a:p>
            <a:pPr marL="0" lvl="0" indent="0" algn="l" rtl="0">
              <a:spcBef>
                <a:spcPts val="0"/>
              </a:spcBef>
              <a:spcAft>
                <a:spcPts val="0"/>
              </a:spcAft>
              <a:buNone/>
            </a:pPr>
            <a:r>
              <a:rPr lang="en" b="1" dirty="0" smtClean="0"/>
              <a:t>CLASS-31</a:t>
            </a:r>
            <a:endParaRPr b="1"/>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4000" y="709127"/>
          <a:ext cx="6096000" cy="2560564"/>
        </p:xfrm>
        <a:graphic>
          <a:graphicData uri="http://schemas.openxmlformats.org/drawingml/2006/table">
            <a:tbl>
              <a:tblPr/>
              <a:tblGrid>
                <a:gridCol w="5302235"/>
                <a:gridCol w="793765"/>
              </a:tblGrid>
              <a:tr h="232581">
                <a:tc gridSpan="2">
                  <a:txBody>
                    <a:bodyPr/>
                    <a:lstStyle/>
                    <a:p>
                      <a:pPr marL="127000">
                        <a:lnSpc>
                          <a:spcPts val="1330"/>
                        </a:lnSpc>
                        <a:spcAft>
                          <a:spcPts val="0"/>
                        </a:spcAft>
                      </a:pPr>
                      <a:r>
                        <a:rPr lang="en-US" sz="1600" b="1" dirty="0">
                          <a:solidFill>
                            <a:srgbClr val="292425"/>
                          </a:solidFill>
                          <a:latin typeface="Times New Roman"/>
                          <a:ea typeface="Times New Roman"/>
                        </a:rPr>
                        <a:t>January, 2006</a:t>
                      </a:r>
                      <a:endParaRPr lang="en-US" sz="1600" dirty="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r>
              <a:tr h="287187">
                <a:tc>
                  <a:txBody>
                    <a:bodyPr/>
                    <a:lstStyle/>
                    <a:p>
                      <a:pPr marL="291465">
                        <a:lnSpc>
                          <a:spcPct val="115000"/>
                        </a:lnSpc>
                        <a:spcBef>
                          <a:spcPts val="350"/>
                        </a:spcBef>
                        <a:spcAft>
                          <a:spcPts val="0"/>
                        </a:spcAft>
                      </a:pPr>
                      <a:r>
                        <a:rPr lang="en-US" sz="1600">
                          <a:solidFill>
                            <a:srgbClr val="292425"/>
                          </a:solidFill>
                          <a:latin typeface="Times New Roman"/>
                          <a:ea typeface="Times New Roman"/>
                        </a:rPr>
                        <a:t>1.Cash in hand-6,000</a:t>
                      </a:r>
                      <a:endParaRPr lang="en-US" sz="16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1000"/>
                        </a:spcAft>
                      </a:pPr>
                      <a:r>
                        <a:rPr lang="en-US" sz="1600">
                          <a:latin typeface="Calibri"/>
                          <a:ea typeface="Times New Roman"/>
                          <a:cs typeface="Mangal"/>
                        </a:rPr>
                        <a:t> </a:t>
                      </a:r>
                    </a:p>
                  </a:txBody>
                  <a:tcPr marL="0" marR="0" marT="0" marB="0" anchor="ctr">
                    <a:lnL>
                      <a:noFill/>
                    </a:lnL>
                    <a:lnR>
                      <a:noFill/>
                    </a:lnR>
                    <a:lnT>
                      <a:noFill/>
                    </a:lnT>
                    <a:lnB>
                      <a:noFill/>
                    </a:lnB>
                  </a:tcPr>
                </a:tc>
              </a:tr>
              <a:tr h="287187">
                <a:tc>
                  <a:txBody>
                    <a:bodyPr/>
                    <a:lstStyle/>
                    <a:p>
                      <a:pPr marL="291465">
                        <a:lnSpc>
                          <a:spcPct val="115000"/>
                        </a:lnSpc>
                        <a:spcBef>
                          <a:spcPts val="350"/>
                        </a:spcBef>
                        <a:spcAft>
                          <a:spcPts val="0"/>
                        </a:spcAft>
                      </a:pPr>
                      <a:r>
                        <a:rPr lang="en-US" sz="1600">
                          <a:solidFill>
                            <a:srgbClr val="292425"/>
                          </a:solidFill>
                          <a:latin typeface="Times New Roman"/>
                          <a:ea typeface="Times New Roman"/>
                        </a:rPr>
                        <a:t>Cash at bank-55,000</a:t>
                      </a:r>
                      <a:endParaRPr lang="en-US" sz="16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1000"/>
                        </a:spcAft>
                      </a:pPr>
                      <a:r>
                        <a:rPr lang="en-US" sz="1600">
                          <a:latin typeface="Calibri"/>
                          <a:ea typeface="Times New Roman"/>
                          <a:cs typeface="Mangal"/>
                        </a:rPr>
                        <a:t> </a:t>
                      </a:r>
                    </a:p>
                  </a:txBody>
                  <a:tcPr marL="0" marR="0" marT="0" marB="0" anchor="ctr">
                    <a:lnL>
                      <a:noFill/>
                    </a:lnL>
                    <a:lnR>
                      <a:noFill/>
                    </a:lnR>
                    <a:lnT>
                      <a:noFill/>
                    </a:lnT>
                    <a:lnB>
                      <a:noFill/>
                    </a:lnB>
                  </a:tcPr>
                </a:tc>
              </a:tr>
              <a:tr h="287187">
                <a:tc>
                  <a:txBody>
                    <a:bodyPr/>
                    <a:lstStyle/>
                    <a:p>
                      <a:pPr marL="291465">
                        <a:lnSpc>
                          <a:spcPct val="115000"/>
                        </a:lnSpc>
                        <a:spcBef>
                          <a:spcPts val="350"/>
                        </a:spcBef>
                        <a:spcAft>
                          <a:spcPts val="0"/>
                        </a:spcAft>
                      </a:pPr>
                      <a:r>
                        <a:rPr lang="en-US" sz="1600">
                          <a:solidFill>
                            <a:srgbClr val="292425"/>
                          </a:solidFill>
                          <a:latin typeface="Times New Roman"/>
                          <a:ea typeface="Times New Roman"/>
                        </a:rPr>
                        <a:t>Stock of goods-40,000</a:t>
                      </a:r>
                      <a:endParaRPr lang="en-US" sz="16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1000"/>
                        </a:spcAft>
                      </a:pPr>
                      <a:r>
                        <a:rPr lang="en-US" sz="1600">
                          <a:latin typeface="Calibri"/>
                          <a:ea typeface="Times New Roman"/>
                          <a:cs typeface="Mangal"/>
                        </a:rPr>
                        <a:t> </a:t>
                      </a:r>
                    </a:p>
                  </a:txBody>
                  <a:tcPr marL="0" marR="0" marT="0" marB="0" anchor="ctr">
                    <a:lnL>
                      <a:noFill/>
                    </a:lnL>
                    <a:lnR>
                      <a:noFill/>
                    </a:lnR>
                    <a:lnT>
                      <a:noFill/>
                    </a:lnT>
                    <a:lnB>
                      <a:noFill/>
                    </a:lnB>
                  </a:tcPr>
                </a:tc>
              </a:tr>
              <a:tr h="287187">
                <a:tc>
                  <a:txBody>
                    <a:bodyPr/>
                    <a:lstStyle/>
                    <a:p>
                      <a:pPr marL="291465">
                        <a:lnSpc>
                          <a:spcPct val="115000"/>
                        </a:lnSpc>
                        <a:spcBef>
                          <a:spcPts val="350"/>
                        </a:spcBef>
                        <a:spcAft>
                          <a:spcPts val="0"/>
                        </a:spcAft>
                      </a:pPr>
                      <a:r>
                        <a:rPr lang="en-US" sz="1600" dirty="0">
                          <a:solidFill>
                            <a:srgbClr val="292425"/>
                          </a:solidFill>
                          <a:latin typeface="Times New Roman"/>
                          <a:ea typeface="Times New Roman"/>
                        </a:rPr>
                        <a:t>Due to Rohan-6,000</a:t>
                      </a:r>
                      <a:endParaRPr lang="en-US" sz="1600" dirty="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1000"/>
                        </a:spcAft>
                      </a:pPr>
                      <a:r>
                        <a:rPr lang="en-US" sz="1600" dirty="0">
                          <a:latin typeface="Calibri"/>
                          <a:ea typeface="Times New Roman"/>
                          <a:cs typeface="Mangal"/>
                        </a:rPr>
                        <a:t> </a:t>
                      </a:r>
                    </a:p>
                  </a:txBody>
                  <a:tcPr marL="0" marR="0" marT="0" marB="0" anchor="ctr">
                    <a:lnL>
                      <a:noFill/>
                    </a:lnL>
                    <a:lnR>
                      <a:noFill/>
                    </a:lnR>
                    <a:lnT>
                      <a:noFill/>
                    </a:lnT>
                    <a:lnB>
                      <a:noFill/>
                    </a:lnB>
                  </a:tcPr>
                </a:tc>
              </a:tr>
              <a:tr h="287187">
                <a:tc>
                  <a:txBody>
                    <a:bodyPr/>
                    <a:lstStyle/>
                    <a:p>
                      <a:pPr marL="291465">
                        <a:lnSpc>
                          <a:spcPct val="115000"/>
                        </a:lnSpc>
                        <a:spcBef>
                          <a:spcPts val="350"/>
                        </a:spcBef>
                        <a:spcAft>
                          <a:spcPts val="0"/>
                        </a:spcAft>
                      </a:pPr>
                      <a:r>
                        <a:rPr lang="en-US" sz="1600">
                          <a:solidFill>
                            <a:srgbClr val="292425"/>
                          </a:solidFill>
                          <a:latin typeface="Times New Roman"/>
                          <a:ea typeface="Times New Roman"/>
                        </a:rPr>
                        <a:t>Due from Tarun-10,000</a:t>
                      </a:r>
                      <a:endParaRPr lang="en-US" sz="16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1000"/>
                        </a:spcAft>
                      </a:pPr>
                      <a:r>
                        <a:rPr lang="en-US" sz="1600">
                          <a:latin typeface="Calibri"/>
                          <a:ea typeface="Times New Roman"/>
                          <a:cs typeface="Mangal"/>
                        </a:rPr>
                        <a:t> </a:t>
                      </a:r>
                    </a:p>
                  </a:txBody>
                  <a:tcPr marL="0" marR="0" marT="0" marB="0" anchor="ctr">
                    <a:lnL>
                      <a:noFill/>
                    </a:lnL>
                    <a:lnR>
                      <a:noFill/>
                    </a:lnR>
                    <a:lnT>
                      <a:noFill/>
                    </a:lnT>
                    <a:lnB>
                      <a:noFill/>
                    </a:lnB>
                  </a:tcPr>
                </a:tc>
              </a:tr>
              <a:tr h="496870">
                <a:tc>
                  <a:txBody>
                    <a:bodyPr/>
                    <a:lstStyle/>
                    <a:p>
                      <a:pPr marL="291465">
                        <a:lnSpc>
                          <a:spcPct val="115000"/>
                        </a:lnSpc>
                        <a:spcBef>
                          <a:spcPts val="350"/>
                        </a:spcBef>
                        <a:spcAft>
                          <a:spcPts val="0"/>
                        </a:spcAft>
                      </a:pPr>
                      <a:r>
                        <a:rPr lang="en-US" sz="1600" dirty="0">
                          <a:solidFill>
                            <a:srgbClr val="292425"/>
                          </a:solidFill>
                          <a:latin typeface="Times New Roman"/>
                          <a:ea typeface="Times New Roman"/>
                        </a:rPr>
                        <a:t>3.Sold goods to </a:t>
                      </a:r>
                      <a:r>
                        <a:rPr lang="en-US" sz="1600" dirty="0" smtClean="0">
                          <a:solidFill>
                            <a:srgbClr val="292425"/>
                          </a:solidFill>
                          <a:latin typeface="Times New Roman"/>
                          <a:ea typeface="Times New Roman"/>
                        </a:rPr>
                        <a:t>Karuna-15,000</a:t>
                      </a:r>
                    </a:p>
                    <a:p>
                      <a:pPr marL="291465">
                        <a:lnSpc>
                          <a:spcPct val="115000"/>
                        </a:lnSpc>
                        <a:spcBef>
                          <a:spcPts val="350"/>
                        </a:spcBef>
                        <a:spcAft>
                          <a:spcPts val="0"/>
                        </a:spcAft>
                      </a:pPr>
                      <a:endParaRPr lang="en-US" sz="1600" dirty="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1000"/>
                        </a:spcAft>
                      </a:pPr>
                      <a:r>
                        <a:rPr lang="en-US" sz="1600">
                          <a:latin typeface="Calibri"/>
                          <a:ea typeface="Times New Roman"/>
                          <a:cs typeface="Mangal"/>
                        </a:rPr>
                        <a:t> </a:t>
                      </a:r>
                    </a:p>
                  </a:txBody>
                  <a:tcPr marL="0" marR="0" marT="0" marB="0" anchor="ctr">
                    <a:lnL>
                      <a:noFill/>
                    </a:lnL>
                    <a:lnR>
                      <a:noFill/>
                    </a:lnR>
                    <a:lnT>
                      <a:noFill/>
                    </a:lnT>
                    <a:lnB>
                      <a:noFill/>
                    </a:lnB>
                  </a:tcPr>
                </a:tc>
              </a:tr>
              <a:tr h="232581">
                <a:tc>
                  <a:txBody>
                    <a:bodyPr/>
                    <a:lstStyle/>
                    <a:p>
                      <a:pPr marL="257175">
                        <a:lnSpc>
                          <a:spcPts val="1280"/>
                        </a:lnSpc>
                        <a:spcBef>
                          <a:spcPts val="350"/>
                        </a:spcBef>
                        <a:spcAft>
                          <a:spcPts val="0"/>
                        </a:spcAft>
                      </a:pPr>
                      <a:r>
                        <a:rPr lang="en-US" sz="1600">
                          <a:solidFill>
                            <a:srgbClr val="292425"/>
                          </a:solidFill>
                          <a:latin typeface="Times New Roman"/>
                          <a:ea typeface="Times New Roman"/>
                        </a:rPr>
                        <a:t>4.Cash sales -10,000</a:t>
                      </a:r>
                      <a:endParaRPr lang="en-US" sz="16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1000"/>
                        </a:spcAft>
                      </a:pPr>
                      <a:r>
                        <a:rPr lang="en-US" sz="1600" dirty="0">
                          <a:latin typeface="Calibri"/>
                          <a:ea typeface="Times New Roman"/>
                          <a:cs typeface="Mangal"/>
                        </a:rPr>
                        <a:t> </a:t>
                      </a:r>
                    </a:p>
                  </a:txBody>
                  <a:tcPr marL="0" marR="0" marT="0" marB="0" anchor="ctr">
                    <a:lnL>
                      <a:noFill/>
                    </a:lnL>
                    <a:lnR>
                      <a:noFill/>
                    </a:lnR>
                    <a:lnT>
                      <a:noFill/>
                    </a:lnT>
                    <a:lnB>
                      <a:noFill/>
                    </a:lnB>
                  </a:tcPr>
                </a:tc>
              </a:tr>
            </a:tbl>
          </a:graphicData>
        </a:graphic>
      </p:graphicFrame>
      <p:graphicFrame>
        <p:nvGraphicFramePr>
          <p:cNvPr id="5" name="Table 4"/>
          <p:cNvGraphicFramePr>
            <a:graphicFrameLocks noGrp="1"/>
          </p:cNvGraphicFramePr>
          <p:nvPr/>
        </p:nvGraphicFramePr>
        <p:xfrm>
          <a:off x="1586204" y="3489648"/>
          <a:ext cx="5643271" cy="1276103"/>
        </p:xfrm>
        <a:graphic>
          <a:graphicData uri="http://schemas.openxmlformats.org/drawingml/2006/table">
            <a:tbl>
              <a:tblPr/>
              <a:tblGrid>
                <a:gridCol w="586997"/>
                <a:gridCol w="5056274"/>
              </a:tblGrid>
              <a:tr h="279145">
                <a:tc>
                  <a:txBody>
                    <a:bodyPr/>
                    <a:lstStyle/>
                    <a:p>
                      <a:pPr marR="310515" algn="r">
                        <a:lnSpc>
                          <a:spcPts val="1330"/>
                        </a:lnSpc>
                        <a:spcAft>
                          <a:spcPts val="0"/>
                        </a:spcAft>
                      </a:pPr>
                      <a:r>
                        <a:rPr lang="en-US" sz="1600" dirty="0">
                          <a:solidFill>
                            <a:srgbClr val="292425"/>
                          </a:solidFill>
                          <a:latin typeface="Times New Roman"/>
                          <a:ea typeface="Times New Roman"/>
                        </a:rPr>
                        <a:t>6</a:t>
                      </a:r>
                      <a:endParaRPr lang="en-US" sz="1600" dirty="0">
                        <a:latin typeface="Times New Roman"/>
                        <a:ea typeface="Times New Roman"/>
                      </a:endParaRPr>
                    </a:p>
                  </a:txBody>
                  <a:tcPr marL="0" marR="0" marT="0" marB="0">
                    <a:lnL>
                      <a:noFill/>
                    </a:lnL>
                    <a:lnR>
                      <a:noFill/>
                    </a:lnR>
                    <a:lnT>
                      <a:noFill/>
                    </a:lnT>
                    <a:lnB>
                      <a:noFill/>
                    </a:lnB>
                  </a:tcPr>
                </a:tc>
                <a:tc>
                  <a:txBody>
                    <a:bodyPr/>
                    <a:lstStyle/>
                    <a:p>
                      <a:pPr marL="272415" algn="l">
                        <a:lnSpc>
                          <a:spcPts val="1330"/>
                        </a:lnSpc>
                        <a:spcAft>
                          <a:spcPts val="0"/>
                        </a:spcAft>
                      </a:pPr>
                      <a:r>
                        <a:rPr lang="en-US" sz="1600" dirty="0">
                          <a:solidFill>
                            <a:srgbClr val="292425"/>
                          </a:solidFill>
                          <a:latin typeface="Times New Roman"/>
                          <a:ea typeface="Times New Roman"/>
                        </a:rPr>
                        <a:t>Goods sold to </a:t>
                      </a:r>
                      <a:r>
                        <a:rPr lang="en-US" sz="1600" dirty="0" smtClean="0">
                          <a:solidFill>
                            <a:srgbClr val="292425"/>
                          </a:solidFill>
                          <a:latin typeface="Times New Roman"/>
                          <a:ea typeface="Times New Roman"/>
                        </a:rPr>
                        <a:t>Heena-5,000</a:t>
                      </a:r>
                    </a:p>
                    <a:p>
                      <a:pPr marL="272415" algn="l">
                        <a:lnSpc>
                          <a:spcPts val="1330"/>
                        </a:lnSpc>
                        <a:spcAft>
                          <a:spcPts val="0"/>
                        </a:spcAft>
                      </a:pPr>
                      <a:endParaRPr lang="en-US" sz="1600" dirty="0">
                        <a:latin typeface="Times New Roman"/>
                        <a:ea typeface="Times New Roman"/>
                      </a:endParaRPr>
                    </a:p>
                  </a:txBody>
                  <a:tcPr marL="0" marR="0" marT="0" marB="0">
                    <a:lnL>
                      <a:noFill/>
                    </a:lnL>
                    <a:lnR>
                      <a:noFill/>
                    </a:lnR>
                    <a:lnT>
                      <a:noFill/>
                    </a:lnT>
                    <a:lnB>
                      <a:noFill/>
                    </a:lnB>
                  </a:tcPr>
                </a:tc>
              </a:tr>
              <a:tr h="315301">
                <a:tc>
                  <a:txBody>
                    <a:bodyPr/>
                    <a:lstStyle/>
                    <a:p>
                      <a:pPr marR="310515" algn="r">
                        <a:lnSpc>
                          <a:spcPct val="115000"/>
                        </a:lnSpc>
                        <a:spcBef>
                          <a:spcPts val="350"/>
                        </a:spcBef>
                        <a:spcAft>
                          <a:spcPts val="0"/>
                        </a:spcAft>
                      </a:pPr>
                      <a:r>
                        <a:rPr lang="en-US" sz="1600">
                          <a:solidFill>
                            <a:srgbClr val="292425"/>
                          </a:solidFill>
                          <a:latin typeface="Times New Roman"/>
                          <a:ea typeface="Times New Roman"/>
                        </a:rPr>
                        <a:t>8</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50"/>
                        </a:spcBef>
                        <a:spcAft>
                          <a:spcPts val="0"/>
                        </a:spcAft>
                      </a:pPr>
                      <a:r>
                        <a:rPr lang="en-US" sz="1600" dirty="0">
                          <a:solidFill>
                            <a:srgbClr val="292425"/>
                          </a:solidFill>
                          <a:latin typeface="Times New Roman"/>
                          <a:ea typeface="Times New Roman"/>
                        </a:rPr>
                        <a:t>Purchased goods from Rupali-30,000</a:t>
                      </a:r>
                      <a:endParaRPr lang="en-US" sz="1600" dirty="0">
                        <a:latin typeface="Times New Roman"/>
                        <a:ea typeface="Times New Roman"/>
                      </a:endParaRPr>
                    </a:p>
                  </a:txBody>
                  <a:tcPr marL="0" marR="0" marT="0" marB="0">
                    <a:lnL>
                      <a:noFill/>
                    </a:lnL>
                    <a:lnR>
                      <a:noFill/>
                    </a:lnR>
                    <a:lnT>
                      <a:noFill/>
                    </a:lnT>
                    <a:lnB>
                      <a:noFill/>
                    </a:lnB>
                  </a:tcPr>
                </a:tc>
              </a:tr>
              <a:tr h="315301">
                <a:tc>
                  <a:txBody>
                    <a:bodyPr/>
                    <a:lstStyle/>
                    <a:p>
                      <a:pPr marR="272415" algn="r">
                        <a:lnSpc>
                          <a:spcPct val="115000"/>
                        </a:lnSpc>
                        <a:spcBef>
                          <a:spcPts val="350"/>
                        </a:spcBef>
                        <a:spcAft>
                          <a:spcPts val="0"/>
                        </a:spcAft>
                      </a:pPr>
                      <a:r>
                        <a:rPr lang="en-US" sz="1600">
                          <a:solidFill>
                            <a:srgbClr val="292425"/>
                          </a:solidFill>
                          <a:latin typeface="Times New Roman"/>
                          <a:ea typeface="Times New Roman"/>
                        </a:rPr>
                        <a:t>10</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50"/>
                        </a:spcBef>
                        <a:spcAft>
                          <a:spcPts val="0"/>
                        </a:spcAft>
                      </a:pPr>
                      <a:r>
                        <a:rPr lang="en-US" sz="1600" dirty="0">
                          <a:solidFill>
                            <a:srgbClr val="292425"/>
                          </a:solidFill>
                          <a:latin typeface="Times New Roman"/>
                          <a:ea typeface="Times New Roman"/>
                        </a:rPr>
                        <a:t>Goods returned from Karuna-2,000</a:t>
                      </a:r>
                      <a:endParaRPr lang="en-US" sz="1600" dirty="0">
                        <a:latin typeface="Times New Roman"/>
                        <a:ea typeface="Times New Roman"/>
                      </a:endParaRPr>
                    </a:p>
                  </a:txBody>
                  <a:tcPr marL="0" marR="0" marT="0" marB="0">
                    <a:lnL>
                      <a:noFill/>
                    </a:lnL>
                    <a:lnR>
                      <a:noFill/>
                    </a:lnR>
                    <a:lnT>
                      <a:noFill/>
                    </a:lnT>
                    <a:lnB>
                      <a:noFill/>
                    </a:lnB>
                  </a:tcPr>
                </a:tc>
              </a:tr>
              <a:tr h="315301">
                <a:tc>
                  <a:txBody>
                    <a:bodyPr/>
                    <a:lstStyle/>
                    <a:p>
                      <a:pPr marR="272415" algn="r">
                        <a:lnSpc>
                          <a:spcPct val="115000"/>
                        </a:lnSpc>
                        <a:spcBef>
                          <a:spcPts val="350"/>
                        </a:spcBef>
                        <a:spcAft>
                          <a:spcPts val="0"/>
                        </a:spcAft>
                      </a:pPr>
                      <a:r>
                        <a:rPr lang="en-US" sz="1600">
                          <a:solidFill>
                            <a:srgbClr val="292425"/>
                          </a:solidFill>
                          <a:latin typeface="Times New Roman"/>
                          <a:ea typeface="Times New Roman"/>
                        </a:rPr>
                        <a:t>14</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50"/>
                        </a:spcBef>
                        <a:spcAft>
                          <a:spcPts val="0"/>
                        </a:spcAft>
                      </a:pPr>
                      <a:r>
                        <a:rPr lang="en-US" sz="1600" dirty="0">
                          <a:solidFill>
                            <a:srgbClr val="292425"/>
                          </a:solidFill>
                          <a:latin typeface="Times New Roman"/>
                          <a:ea typeface="Times New Roman"/>
                        </a:rPr>
                        <a:t>Cash received from Karuna-13,000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126977" name="Rectangle 1"/>
          <p:cNvSpPr>
            <a:spLocks noChangeArrowheads="1"/>
          </p:cNvSpPr>
          <p:nvPr/>
        </p:nvSpPr>
        <p:spPr bwMode="auto">
          <a:xfrm>
            <a:off x="1296954" y="205273"/>
            <a:ext cx="7847045"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292425"/>
                </a:solidFill>
                <a:effectLst/>
                <a:latin typeface="Calibri" pitchFamily="34" charset="0"/>
                <a:ea typeface="Times New Roman" pitchFamily="18" charset="0"/>
                <a:cs typeface="Mangal" pitchFamily="18" charset="0"/>
              </a:rPr>
              <a:t>Q.21.Journalise the following transaction in the books of </a:t>
            </a:r>
            <a:r>
              <a:rPr kumimoji="0" lang="en-US" sz="1600" b="1" i="0" u="none" strike="noStrike" cap="none" normalizeH="0" baseline="0" dirty="0" err="1" smtClean="0">
                <a:ln>
                  <a:noFill/>
                </a:ln>
                <a:solidFill>
                  <a:srgbClr val="292425"/>
                </a:solidFill>
                <a:effectLst/>
                <a:latin typeface="Calibri" pitchFamily="34" charset="0"/>
                <a:ea typeface="Times New Roman" pitchFamily="18" charset="0"/>
                <a:cs typeface="Mangal" pitchFamily="18" charset="0"/>
              </a:rPr>
              <a:t>Sanjana</a:t>
            </a:r>
            <a:r>
              <a:rPr lang="en-US" sz="1600" b="1" dirty="0" smtClean="0">
                <a:solidFill>
                  <a:srgbClr val="292425"/>
                </a:solidFill>
                <a:latin typeface="Calibri" pitchFamily="34" charset="0"/>
                <a:ea typeface="Times New Roman" pitchFamily="18" charset="0"/>
                <a:cs typeface="Mangal" pitchFamily="18"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7" name="Google Shape;76;p16"/>
          <p:cNvPicPr preferRelativeResize="0"/>
          <p:nvPr/>
        </p:nvPicPr>
        <p:blipFill rotWithShape="1">
          <a:blip r:embed="rId2">
            <a:alphaModFix/>
          </a:blip>
          <a:srcRect/>
          <a:stretch/>
        </p:blipFill>
        <p:spPr>
          <a:xfrm>
            <a:off x="7408117" y="3724113"/>
            <a:ext cx="925650" cy="925650"/>
          </a:xfrm>
          <a:prstGeom prst="rect">
            <a:avLst/>
          </a:prstGeom>
          <a:noFill/>
          <a:ln>
            <a:noFill/>
          </a:ln>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222310" y="354563"/>
          <a:ext cx="7669763" cy="3677369"/>
        </p:xfrm>
        <a:graphic>
          <a:graphicData uri="http://schemas.openxmlformats.org/drawingml/2006/table">
            <a:tbl>
              <a:tblPr/>
              <a:tblGrid>
                <a:gridCol w="797787"/>
                <a:gridCol w="6871976"/>
              </a:tblGrid>
              <a:tr h="339831">
                <a:tc>
                  <a:txBody>
                    <a:bodyPr/>
                    <a:lstStyle/>
                    <a:p>
                      <a:pPr marR="272415" algn="r">
                        <a:lnSpc>
                          <a:spcPct val="115000"/>
                        </a:lnSpc>
                        <a:spcBef>
                          <a:spcPts val="350"/>
                        </a:spcBef>
                        <a:spcAft>
                          <a:spcPts val="0"/>
                        </a:spcAft>
                      </a:pPr>
                      <a:r>
                        <a:rPr lang="en-US" sz="1600">
                          <a:solidFill>
                            <a:srgbClr val="292425"/>
                          </a:solidFill>
                          <a:latin typeface="Times New Roman"/>
                          <a:ea typeface="Times New Roman"/>
                        </a:rPr>
                        <a:t>15</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50"/>
                        </a:spcBef>
                        <a:spcAft>
                          <a:spcPts val="0"/>
                        </a:spcAft>
                      </a:pPr>
                      <a:r>
                        <a:rPr lang="en-US" sz="1600">
                          <a:solidFill>
                            <a:srgbClr val="292425"/>
                          </a:solidFill>
                          <a:latin typeface="Times New Roman"/>
                          <a:ea typeface="Times New Roman"/>
                        </a:rPr>
                        <a:t>Cheque given to Rohan-6,000</a:t>
                      </a:r>
                      <a:endParaRPr lang="en-US" sz="1600">
                        <a:latin typeface="Times New Roman"/>
                        <a:ea typeface="Times New Roman"/>
                      </a:endParaRPr>
                    </a:p>
                  </a:txBody>
                  <a:tcPr marL="0" marR="0" marT="0" marB="0">
                    <a:lnL>
                      <a:noFill/>
                    </a:lnL>
                    <a:lnR>
                      <a:noFill/>
                    </a:lnR>
                    <a:lnT>
                      <a:noFill/>
                    </a:lnT>
                    <a:lnB>
                      <a:noFill/>
                    </a:lnB>
                  </a:tcPr>
                </a:tc>
              </a:tr>
              <a:tr h="340630">
                <a:tc>
                  <a:txBody>
                    <a:bodyPr/>
                    <a:lstStyle/>
                    <a:p>
                      <a:pPr marR="272415" algn="r">
                        <a:lnSpc>
                          <a:spcPct val="115000"/>
                        </a:lnSpc>
                        <a:spcBef>
                          <a:spcPts val="350"/>
                        </a:spcBef>
                        <a:spcAft>
                          <a:spcPts val="0"/>
                        </a:spcAft>
                      </a:pPr>
                      <a:r>
                        <a:rPr lang="en-US" sz="1600">
                          <a:solidFill>
                            <a:srgbClr val="292425"/>
                          </a:solidFill>
                          <a:latin typeface="Times New Roman"/>
                          <a:ea typeface="Times New Roman"/>
                        </a:rPr>
                        <a:t>16</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50"/>
                        </a:spcBef>
                        <a:spcAft>
                          <a:spcPts val="0"/>
                        </a:spcAft>
                      </a:pPr>
                      <a:r>
                        <a:rPr lang="en-US" sz="1600">
                          <a:solidFill>
                            <a:srgbClr val="292425"/>
                          </a:solidFill>
                          <a:latin typeface="Times New Roman"/>
                          <a:ea typeface="Times New Roman"/>
                        </a:rPr>
                        <a:t>Cash received from Heena-3,000</a:t>
                      </a:r>
                      <a:endParaRPr lang="en-US" sz="1600">
                        <a:latin typeface="Times New Roman"/>
                        <a:ea typeface="Times New Roman"/>
                      </a:endParaRPr>
                    </a:p>
                  </a:txBody>
                  <a:tcPr marL="0" marR="0" marT="0" marB="0">
                    <a:lnL>
                      <a:noFill/>
                    </a:lnL>
                    <a:lnR>
                      <a:noFill/>
                    </a:lnR>
                    <a:lnT>
                      <a:noFill/>
                    </a:lnT>
                    <a:lnB>
                      <a:noFill/>
                    </a:lnB>
                  </a:tcPr>
                </a:tc>
              </a:tr>
              <a:tr h="340630">
                <a:tc>
                  <a:txBody>
                    <a:bodyPr/>
                    <a:lstStyle/>
                    <a:p>
                      <a:pPr marR="272415" algn="r">
                        <a:lnSpc>
                          <a:spcPct val="115000"/>
                        </a:lnSpc>
                        <a:spcBef>
                          <a:spcPts val="350"/>
                        </a:spcBef>
                        <a:spcAft>
                          <a:spcPts val="0"/>
                        </a:spcAft>
                      </a:pPr>
                      <a:r>
                        <a:rPr lang="en-US" sz="1600">
                          <a:solidFill>
                            <a:srgbClr val="292425"/>
                          </a:solidFill>
                          <a:latin typeface="Times New Roman"/>
                          <a:ea typeface="Times New Roman"/>
                        </a:rPr>
                        <a:t>20</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50"/>
                        </a:spcBef>
                        <a:spcAft>
                          <a:spcPts val="0"/>
                        </a:spcAft>
                      </a:pPr>
                      <a:r>
                        <a:rPr lang="en-US" sz="1600">
                          <a:solidFill>
                            <a:srgbClr val="292425"/>
                          </a:solidFill>
                          <a:latin typeface="Times New Roman"/>
                          <a:ea typeface="Times New Roman"/>
                        </a:rPr>
                        <a:t>Cheque received from Tarun-10,000</a:t>
                      </a:r>
                      <a:endParaRPr lang="en-US" sz="1600">
                        <a:latin typeface="Times New Roman"/>
                        <a:ea typeface="Times New Roman"/>
                      </a:endParaRPr>
                    </a:p>
                  </a:txBody>
                  <a:tcPr marL="0" marR="0" marT="0" marB="0">
                    <a:lnL>
                      <a:noFill/>
                    </a:lnL>
                    <a:lnR>
                      <a:noFill/>
                    </a:lnR>
                    <a:lnT>
                      <a:noFill/>
                    </a:lnT>
                    <a:lnB>
                      <a:noFill/>
                    </a:lnB>
                  </a:tcPr>
                </a:tc>
              </a:tr>
              <a:tr h="340630">
                <a:tc>
                  <a:txBody>
                    <a:bodyPr/>
                    <a:lstStyle/>
                    <a:p>
                      <a:pPr marR="272415" algn="r">
                        <a:lnSpc>
                          <a:spcPct val="115000"/>
                        </a:lnSpc>
                        <a:spcBef>
                          <a:spcPts val="350"/>
                        </a:spcBef>
                        <a:spcAft>
                          <a:spcPts val="0"/>
                        </a:spcAft>
                      </a:pPr>
                      <a:r>
                        <a:rPr lang="en-US" sz="1600">
                          <a:solidFill>
                            <a:srgbClr val="292425"/>
                          </a:solidFill>
                          <a:latin typeface="Times New Roman"/>
                          <a:ea typeface="Times New Roman"/>
                        </a:rPr>
                        <a:t>22</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50"/>
                        </a:spcBef>
                        <a:spcAft>
                          <a:spcPts val="0"/>
                        </a:spcAft>
                      </a:pPr>
                      <a:r>
                        <a:rPr lang="en-US" sz="1600">
                          <a:solidFill>
                            <a:srgbClr val="292425"/>
                          </a:solidFill>
                          <a:latin typeface="Times New Roman"/>
                          <a:ea typeface="Times New Roman"/>
                        </a:rPr>
                        <a:t>Cheque received from to Heena-2,000</a:t>
                      </a:r>
                      <a:endParaRPr lang="en-US" sz="1600">
                        <a:latin typeface="Times New Roman"/>
                        <a:ea typeface="Times New Roman"/>
                      </a:endParaRPr>
                    </a:p>
                  </a:txBody>
                  <a:tcPr marL="0" marR="0" marT="0" marB="0">
                    <a:lnL>
                      <a:noFill/>
                    </a:lnL>
                    <a:lnR>
                      <a:noFill/>
                    </a:lnR>
                    <a:lnT>
                      <a:noFill/>
                    </a:lnT>
                    <a:lnB>
                      <a:noFill/>
                    </a:lnB>
                  </a:tcPr>
                </a:tc>
              </a:tr>
              <a:tr h="339831">
                <a:tc>
                  <a:txBody>
                    <a:bodyPr/>
                    <a:lstStyle/>
                    <a:p>
                      <a:pPr marR="272415" algn="r">
                        <a:lnSpc>
                          <a:spcPct val="115000"/>
                        </a:lnSpc>
                        <a:spcBef>
                          <a:spcPts val="350"/>
                        </a:spcBef>
                        <a:spcAft>
                          <a:spcPts val="0"/>
                        </a:spcAft>
                      </a:pPr>
                      <a:r>
                        <a:rPr lang="en-US" sz="1600">
                          <a:solidFill>
                            <a:srgbClr val="292425"/>
                          </a:solidFill>
                          <a:latin typeface="Times New Roman"/>
                          <a:ea typeface="Times New Roman"/>
                        </a:rPr>
                        <a:t>25</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50"/>
                        </a:spcBef>
                        <a:spcAft>
                          <a:spcPts val="0"/>
                        </a:spcAft>
                      </a:pPr>
                      <a:r>
                        <a:rPr lang="en-US" sz="1600">
                          <a:solidFill>
                            <a:srgbClr val="292425"/>
                          </a:solidFill>
                          <a:latin typeface="Times New Roman"/>
                          <a:ea typeface="Times New Roman"/>
                        </a:rPr>
                        <a:t>Cash given to Rupali-18,000</a:t>
                      </a:r>
                      <a:endParaRPr lang="en-US" sz="1600">
                        <a:latin typeface="Times New Roman"/>
                        <a:ea typeface="Times New Roman"/>
                      </a:endParaRPr>
                    </a:p>
                  </a:txBody>
                  <a:tcPr marL="0" marR="0" marT="0" marB="0">
                    <a:lnL>
                      <a:noFill/>
                    </a:lnL>
                    <a:lnR>
                      <a:noFill/>
                    </a:lnR>
                    <a:lnT>
                      <a:noFill/>
                    </a:lnT>
                    <a:lnB>
                      <a:noFill/>
                    </a:lnB>
                  </a:tcPr>
                </a:tc>
              </a:tr>
              <a:tr h="339831">
                <a:tc>
                  <a:txBody>
                    <a:bodyPr/>
                    <a:lstStyle/>
                    <a:p>
                      <a:pPr marR="272415" algn="r">
                        <a:lnSpc>
                          <a:spcPct val="115000"/>
                        </a:lnSpc>
                        <a:spcBef>
                          <a:spcPts val="350"/>
                        </a:spcBef>
                        <a:spcAft>
                          <a:spcPts val="0"/>
                        </a:spcAft>
                      </a:pPr>
                      <a:r>
                        <a:rPr lang="en-US" sz="1600">
                          <a:solidFill>
                            <a:srgbClr val="292425"/>
                          </a:solidFill>
                          <a:latin typeface="Times New Roman"/>
                          <a:ea typeface="Times New Roman"/>
                        </a:rPr>
                        <a:t>26</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50"/>
                        </a:spcBef>
                        <a:spcAft>
                          <a:spcPts val="0"/>
                        </a:spcAft>
                      </a:pPr>
                      <a:r>
                        <a:rPr lang="en-US" sz="1600">
                          <a:solidFill>
                            <a:srgbClr val="292425"/>
                          </a:solidFill>
                          <a:latin typeface="Times New Roman"/>
                          <a:ea typeface="Times New Roman"/>
                        </a:rPr>
                        <a:t>Paid cartage-1,000</a:t>
                      </a:r>
                      <a:endParaRPr lang="en-US" sz="1600">
                        <a:latin typeface="Times New Roman"/>
                        <a:ea typeface="Times New Roman"/>
                      </a:endParaRPr>
                    </a:p>
                  </a:txBody>
                  <a:tcPr marL="0" marR="0" marT="0" marB="0">
                    <a:lnL>
                      <a:noFill/>
                    </a:lnL>
                    <a:lnR>
                      <a:noFill/>
                    </a:lnR>
                    <a:lnT>
                      <a:noFill/>
                    </a:lnT>
                    <a:lnB>
                      <a:noFill/>
                    </a:lnB>
                  </a:tcPr>
                </a:tc>
              </a:tr>
              <a:tr h="340630">
                <a:tc>
                  <a:txBody>
                    <a:bodyPr/>
                    <a:lstStyle/>
                    <a:p>
                      <a:pPr marR="272415" algn="r">
                        <a:lnSpc>
                          <a:spcPct val="115000"/>
                        </a:lnSpc>
                        <a:spcBef>
                          <a:spcPts val="350"/>
                        </a:spcBef>
                        <a:spcAft>
                          <a:spcPts val="0"/>
                        </a:spcAft>
                      </a:pPr>
                      <a:r>
                        <a:rPr lang="en-US" sz="1600">
                          <a:solidFill>
                            <a:srgbClr val="292425"/>
                          </a:solidFill>
                          <a:latin typeface="Times New Roman"/>
                          <a:ea typeface="Times New Roman"/>
                        </a:rPr>
                        <a:t>27</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50"/>
                        </a:spcBef>
                        <a:spcAft>
                          <a:spcPts val="0"/>
                        </a:spcAft>
                      </a:pPr>
                      <a:r>
                        <a:rPr lang="en-US" sz="1600">
                          <a:solidFill>
                            <a:srgbClr val="292425"/>
                          </a:solidFill>
                          <a:latin typeface="Times New Roman"/>
                          <a:ea typeface="Times New Roman"/>
                        </a:rPr>
                        <a:t>Paid salary-8,000</a:t>
                      </a:r>
                      <a:endParaRPr lang="en-US" sz="1600">
                        <a:latin typeface="Times New Roman"/>
                        <a:ea typeface="Times New Roman"/>
                      </a:endParaRPr>
                    </a:p>
                  </a:txBody>
                  <a:tcPr marL="0" marR="0" marT="0" marB="0">
                    <a:lnL>
                      <a:noFill/>
                    </a:lnL>
                    <a:lnR>
                      <a:noFill/>
                    </a:lnR>
                    <a:lnT>
                      <a:noFill/>
                    </a:lnT>
                    <a:lnB>
                      <a:noFill/>
                    </a:lnB>
                  </a:tcPr>
                </a:tc>
              </a:tr>
              <a:tr h="339831">
                <a:tc>
                  <a:txBody>
                    <a:bodyPr/>
                    <a:lstStyle/>
                    <a:p>
                      <a:pPr marR="272415" algn="r">
                        <a:lnSpc>
                          <a:spcPct val="115000"/>
                        </a:lnSpc>
                        <a:spcBef>
                          <a:spcPts val="350"/>
                        </a:spcBef>
                        <a:spcAft>
                          <a:spcPts val="0"/>
                        </a:spcAft>
                      </a:pPr>
                      <a:r>
                        <a:rPr lang="en-US" sz="1600">
                          <a:solidFill>
                            <a:srgbClr val="292425"/>
                          </a:solidFill>
                          <a:latin typeface="Times New Roman"/>
                          <a:ea typeface="Times New Roman"/>
                        </a:rPr>
                        <a:t>28</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50"/>
                        </a:spcBef>
                        <a:spcAft>
                          <a:spcPts val="0"/>
                        </a:spcAft>
                      </a:pPr>
                      <a:r>
                        <a:rPr lang="en-US" sz="1600">
                          <a:solidFill>
                            <a:srgbClr val="292425"/>
                          </a:solidFill>
                          <a:latin typeface="Times New Roman"/>
                          <a:ea typeface="Times New Roman"/>
                        </a:rPr>
                        <a:t>Cash sale-7,000</a:t>
                      </a:r>
                      <a:endParaRPr lang="en-US" sz="1600">
                        <a:latin typeface="Times New Roman"/>
                        <a:ea typeface="Times New Roman"/>
                      </a:endParaRPr>
                    </a:p>
                  </a:txBody>
                  <a:tcPr marL="0" marR="0" marT="0" marB="0">
                    <a:lnL>
                      <a:noFill/>
                    </a:lnL>
                    <a:lnR>
                      <a:noFill/>
                    </a:lnR>
                    <a:lnT>
                      <a:noFill/>
                    </a:lnT>
                    <a:lnB>
                      <a:noFill/>
                    </a:lnB>
                  </a:tcPr>
                </a:tc>
              </a:tr>
              <a:tr h="339831">
                <a:tc>
                  <a:txBody>
                    <a:bodyPr/>
                    <a:lstStyle/>
                    <a:p>
                      <a:pPr marR="272415" algn="r">
                        <a:lnSpc>
                          <a:spcPct val="115000"/>
                        </a:lnSpc>
                        <a:spcBef>
                          <a:spcPts val="350"/>
                        </a:spcBef>
                        <a:spcAft>
                          <a:spcPts val="0"/>
                        </a:spcAft>
                      </a:pPr>
                      <a:r>
                        <a:rPr lang="en-US" sz="1600">
                          <a:solidFill>
                            <a:srgbClr val="292425"/>
                          </a:solidFill>
                          <a:latin typeface="Times New Roman"/>
                          <a:ea typeface="Times New Roman"/>
                        </a:rPr>
                        <a:t>29</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50"/>
                        </a:spcBef>
                        <a:spcAft>
                          <a:spcPts val="0"/>
                        </a:spcAft>
                      </a:pPr>
                      <a:r>
                        <a:rPr lang="en-US" sz="1600">
                          <a:solidFill>
                            <a:srgbClr val="292425"/>
                          </a:solidFill>
                          <a:latin typeface="Times New Roman"/>
                          <a:ea typeface="Times New Roman"/>
                        </a:rPr>
                        <a:t>Cheque given to Rupali-12,000</a:t>
                      </a:r>
                      <a:endParaRPr lang="en-US" sz="1600">
                        <a:latin typeface="Times New Roman"/>
                        <a:ea typeface="Times New Roman"/>
                      </a:endParaRPr>
                    </a:p>
                  </a:txBody>
                  <a:tcPr marL="0" marR="0" marT="0" marB="0">
                    <a:lnL>
                      <a:noFill/>
                    </a:lnL>
                    <a:lnR>
                      <a:noFill/>
                    </a:lnR>
                    <a:lnT>
                      <a:noFill/>
                    </a:lnT>
                    <a:lnB>
                      <a:noFill/>
                    </a:lnB>
                  </a:tcPr>
                </a:tc>
              </a:tr>
              <a:tr h="339831">
                <a:tc>
                  <a:txBody>
                    <a:bodyPr/>
                    <a:lstStyle/>
                    <a:p>
                      <a:pPr marR="272415" algn="r">
                        <a:lnSpc>
                          <a:spcPct val="115000"/>
                        </a:lnSpc>
                        <a:spcBef>
                          <a:spcPts val="345"/>
                        </a:spcBef>
                        <a:spcAft>
                          <a:spcPts val="0"/>
                        </a:spcAft>
                      </a:pPr>
                      <a:r>
                        <a:rPr lang="en-US" sz="1600">
                          <a:solidFill>
                            <a:srgbClr val="292425"/>
                          </a:solidFill>
                          <a:latin typeface="Times New Roman"/>
                          <a:ea typeface="Times New Roman"/>
                        </a:rPr>
                        <a:t>30</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ct val="115000"/>
                        </a:lnSpc>
                        <a:spcBef>
                          <a:spcPts val="345"/>
                        </a:spcBef>
                        <a:spcAft>
                          <a:spcPts val="0"/>
                        </a:spcAft>
                      </a:pPr>
                      <a:r>
                        <a:rPr lang="en-US" sz="1600">
                          <a:solidFill>
                            <a:srgbClr val="292425"/>
                          </a:solidFill>
                          <a:latin typeface="Times New Roman"/>
                          <a:ea typeface="Times New Roman"/>
                        </a:rPr>
                        <a:t>Sanjana took goods for Personal use-4,000</a:t>
                      </a:r>
                      <a:endParaRPr lang="en-US" sz="1600">
                        <a:latin typeface="Times New Roman"/>
                        <a:ea typeface="Times New Roman"/>
                      </a:endParaRPr>
                    </a:p>
                  </a:txBody>
                  <a:tcPr marL="0" marR="0" marT="0" marB="0">
                    <a:lnL>
                      <a:noFill/>
                    </a:lnL>
                    <a:lnR>
                      <a:noFill/>
                    </a:lnR>
                    <a:lnT>
                      <a:noFill/>
                    </a:lnT>
                    <a:lnB>
                      <a:noFill/>
                    </a:lnB>
                  </a:tcPr>
                </a:tc>
              </a:tr>
              <a:tr h="275863">
                <a:tc>
                  <a:txBody>
                    <a:bodyPr/>
                    <a:lstStyle/>
                    <a:p>
                      <a:pPr marR="272415" algn="r">
                        <a:lnSpc>
                          <a:spcPts val="1280"/>
                        </a:lnSpc>
                        <a:spcBef>
                          <a:spcPts val="350"/>
                        </a:spcBef>
                        <a:spcAft>
                          <a:spcPts val="0"/>
                        </a:spcAft>
                      </a:pPr>
                      <a:r>
                        <a:rPr lang="en-US" sz="1600">
                          <a:solidFill>
                            <a:srgbClr val="292425"/>
                          </a:solidFill>
                          <a:latin typeface="Times New Roman"/>
                          <a:ea typeface="Times New Roman"/>
                        </a:rPr>
                        <a:t>31</a:t>
                      </a:r>
                      <a:endParaRPr lang="en-US" sz="1600">
                        <a:latin typeface="Times New Roman"/>
                        <a:ea typeface="Times New Roman"/>
                      </a:endParaRPr>
                    </a:p>
                  </a:txBody>
                  <a:tcPr marL="0" marR="0" marT="0" marB="0">
                    <a:lnL>
                      <a:noFill/>
                    </a:lnL>
                    <a:lnR>
                      <a:noFill/>
                    </a:lnR>
                    <a:lnT>
                      <a:noFill/>
                    </a:lnT>
                    <a:lnB>
                      <a:noFill/>
                    </a:lnB>
                  </a:tcPr>
                </a:tc>
                <a:tc>
                  <a:txBody>
                    <a:bodyPr/>
                    <a:lstStyle/>
                    <a:p>
                      <a:pPr marL="272415" algn="l">
                        <a:lnSpc>
                          <a:spcPts val="1280"/>
                        </a:lnSpc>
                        <a:spcBef>
                          <a:spcPts val="350"/>
                        </a:spcBef>
                        <a:spcAft>
                          <a:spcPts val="0"/>
                        </a:spcAft>
                      </a:pPr>
                      <a:r>
                        <a:rPr lang="en-US" sz="1600" dirty="0">
                          <a:solidFill>
                            <a:srgbClr val="292425"/>
                          </a:solidFill>
                          <a:latin typeface="Times New Roman"/>
                          <a:ea typeface="Times New Roman"/>
                        </a:rPr>
                        <a:t>Paid General expense-5,00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pic>
        <p:nvPicPr>
          <p:cNvPr id="5" name="Google Shape;76;p16"/>
          <p:cNvPicPr preferRelativeResize="0"/>
          <p:nvPr/>
        </p:nvPicPr>
        <p:blipFill rotWithShape="1">
          <a:blip r:embed="rId2">
            <a:alphaModFix/>
          </a:blip>
          <a:srcRect/>
          <a:stretch/>
        </p:blipFill>
        <p:spPr>
          <a:xfrm>
            <a:off x="7408117" y="3724113"/>
            <a:ext cx="925650" cy="925650"/>
          </a:xfrm>
          <a:prstGeom prst="rect">
            <a:avLst/>
          </a:prstGeom>
          <a:noFill/>
          <a:ln>
            <a:noFill/>
          </a:ln>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86444" y="3595350"/>
            <a:ext cx="1170475" cy="1170475"/>
          </a:xfrm>
          <a:prstGeom prst="rect">
            <a:avLst/>
          </a:prstGeom>
          <a:noFill/>
          <a:ln>
            <a:noFill/>
          </a:ln>
        </p:spPr>
      </p:pic>
      <p:graphicFrame>
        <p:nvGraphicFramePr>
          <p:cNvPr id="4" name="Table 3"/>
          <p:cNvGraphicFramePr>
            <a:graphicFrameLocks noGrp="1"/>
          </p:cNvGraphicFramePr>
          <p:nvPr/>
        </p:nvGraphicFramePr>
        <p:xfrm>
          <a:off x="1524000" y="821094"/>
          <a:ext cx="7405396" cy="2245956"/>
        </p:xfrm>
        <a:graphic>
          <a:graphicData uri="http://schemas.openxmlformats.org/drawingml/2006/table">
            <a:tbl>
              <a:tblPr/>
              <a:tblGrid>
                <a:gridCol w="538941"/>
                <a:gridCol w="1929525"/>
                <a:gridCol w="2468465"/>
                <a:gridCol w="2468465"/>
              </a:tblGrid>
              <a:tr h="374326">
                <a:tc gridSpan="2">
                  <a:txBody>
                    <a:bodyPr/>
                    <a:lstStyle/>
                    <a:p>
                      <a:pPr marL="490220">
                        <a:lnSpc>
                          <a:spcPts val="1280"/>
                        </a:lnSpc>
                        <a:spcAft>
                          <a:spcPts val="0"/>
                        </a:spcAft>
                      </a:pPr>
                      <a:r>
                        <a:rPr lang="en-US" sz="1600" b="1">
                          <a:latin typeface="Calibri"/>
                          <a:ea typeface="Arial"/>
                          <a:cs typeface="Calibri"/>
                        </a:rPr>
                        <a:t>Type of Account</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R="732155" algn="r">
                        <a:lnSpc>
                          <a:spcPts val="1280"/>
                        </a:lnSpc>
                        <a:spcAft>
                          <a:spcPts val="0"/>
                        </a:spcAft>
                      </a:pPr>
                      <a:r>
                        <a:rPr lang="en-US" sz="1600" b="1">
                          <a:latin typeface="Calibri"/>
                          <a:ea typeface="Arial"/>
                          <a:cs typeface="Calibri"/>
                        </a:rPr>
                        <a:t>If Debited</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0" marR="691515" algn="ctr">
                        <a:lnSpc>
                          <a:spcPts val="1280"/>
                        </a:lnSpc>
                        <a:spcAft>
                          <a:spcPts val="0"/>
                        </a:spcAft>
                      </a:pPr>
                      <a:r>
                        <a:rPr lang="en-US" sz="1600" b="1">
                          <a:latin typeface="Calibri"/>
                          <a:ea typeface="Arial"/>
                          <a:cs typeface="Calibri"/>
                        </a:rPr>
                        <a:t>If Credited</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4326">
                <a:tc>
                  <a:txBody>
                    <a:bodyPr/>
                    <a:lstStyle/>
                    <a:p>
                      <a:pPr marR="45720" algn="r">
                        <a:lnSpc>
                          <a:spcPts val="1275"/>
                        </a:lnSpc>
                        <a:spcAft>
                          <a:spcPts val="0"/>
                        </a:spcAft>
                      </a:pPr>
                      <a:r>
                        <a:rPr lang="en-US" sz="1600">
                          <a:latin typeface="Calibri"/>
                          <a:ea typeface="Arial"/>
                          <a:cs typeface="Calibri"/>
                        </a:rPr>
                        <a:t>1.</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53340">
                        <a:lnSpc>
                          <a:spcPts val="1275"/>
                        </a:lnSpc>
                        <a:spcAft>
                          <a:spcPts val="0"/>
                        </a:spcAft>
                      </a:pPr>
                      <a:r>
                        <a:rPr lang="en-US" sz="1600">
                          <a:latin typeface="Calibri"/>
                          <a:ea typeface="Arial"/>
                          <a:cs typeface="Calibri"/>
                        </a:rPr>
                        <a:t>Assets</a:t>
                      </a:r>
                      <a:endParaRPr lang="en-US" sz="1600">
                        <a:latin typeface="Arial"/>
                        <a:ea typeface="Arial"/>
                      </a:endParaRPr>
                    </a:p>
                  </a:txBody>
                  <a:tcPr marL="0" marR="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R="786130" algn="r">
                        <a:lnSpc>
                          <a:spcPts val="1275"/>
                        </a:lnSpc>
                        <a:spcAft>
                          <a:spcPts val="0"/>
                        </a:spcAft>
                      </a:pPr>
                      <a:r>
                        <a:rPr lang="en-US" sz="1600">
                          <a:latin typeface="Calibri"/>
                          <a:ea typeface="Arial"/>
                          <a:cs typeface="Calibri"/>
                        </a:rPr>
                        <a:t>Increase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698500" marR="688340" algn="ctr">
                        <a:lnSpc>
                          <a:spcPts val="1275"/>
                        </a:lnSpc>
                        <a:spcAft>
                          <a:spcPts val="0"/>
                        </a:spcAft>
                      </a:pPr>
                      <a:r>
                        <a:rPr lang="en-US" sz="1600">
                          <a:latin typeface="Calibri"/>
                          <a:ea typeface="Arial"/>
                          <a:cs typeface="Calibri"/>
                        </a:rPr>
                        <a:t>Decrease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74326">
                <a:tc>
                  <a:txBody>
                    <a:bodyPr/>
                    <a:lstStyle/>
                    <a:p>
                      <a:pPr marR="45720" algn="r">
                        <a:lnSpc>
                          <a:spcPts val="1280"/>
                        </a:lnSpc>
                        <a:spcAft>
                          <a:spcPts val="0"/>
                        </a:spcAft>
                      </a:pPr>
                      <a:r>
                        <a:rPr lang="en-US" sz="1600">
                          <a:latin typeface="Calibri"/>
                          <a:ea typeface="Arial"/>
                          <a:cs typeface="Calibri"/>
                        </a:rPr>
                        <a:t>2.</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53340">
                        <a:lnSpc>
                          <a:spcPts val="1280"/>
                        </a:lnSpc>
                        <a:spcAft>
                          <a:spcPts val="0"/>
                        </a:spcAft>
                      </a:pPr>
                      <a:r>
                        <a:rPr lang="en-US" sz="1600">
                          <a:latin typeface="Calibri"/>
                          <a:ea typeface="Arial"/>
                          <a:cs typeface="Calibri"/>
                        </a:rPr>
                        <a:t>Capital</a:t>
                      </a:r>
                      <a:endParaRPr lang="en-US" sz="1600">
                        <a:latin typeface="Arial"/>
                        <a:ea typeface="Arial"/>
                      </a:endParaRPr>
                    </a:p>
                  </a:txBody>
                  <a:tcPr marL="0" marR="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R="752475" algn="r">
                        <a:lnSpc>
                          <a:spcPts val="1280"/>
                        </a:lnSpc>
                        <a:spcAft>
                          <a:spcPts val="0"/>
                        </a:spcAft>
                      </a:pPr>
                      <a:r>
                        <a:rPr lang="en-US" sz="1600">
                          <a:latin typeface="Calibri"/>
                          <a:ea typeface="Arial"/>
                          <a:cs typeface="Calibri"/>
                        </a:rPr>
                        <a:t>Decrease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98500" marR="688340" algn="ctr">
                        <a:lnSpc>
                          <a:spcPts val="1280"/>
                        </a:lnSpc>
                        <a:spcAft>
                          <a:spcPts val="0"/>
                        </a:spcAft>
                      </a:pPr>
                      <a:r>
                        <a:rPr lang="en-US" sz="1600">
                          <a:latin typeface="Calibri"/>
                          <a:ea typeface="Arial"/>
                          <a:cs typeface="Calibri"/>
                        </a:rPr>
                        <a:t>Increase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4326">
                <a:tc>
                  <a:txBody>
                    <a:bodyPr/>
                    <a:lstStyle/>
                    <a:p>
                      <a:pPr marR="45720" algn="r">
                        <a:lnSpc>
                          <a:spcPts val="1280"/>
                        </a:lnSpc>
                        <a:spcAft>
                          <a:spcPts val="0"/>
                        </a:spcAft>
                      </a:pPr>
                      <a:r>
                        <a:rPr lang="en-US" sz="1600">
                          <a:latin typeface="Calibri"/>
                          <a:ea typeface="Arial"/>
                          <a:cs typeface="Calibri"/>
                        </a:rPr>
                        <a:t>3.</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53340">
                        <a:lnSpc>
                          <a:spcPts val="1280"/>
                        </a:lnSpc>
                        <a:spcAft>
                          <a:spcPts val="0"/>
                        </a:spcAft>
                      </a:pPr>
                      <a:r>
                        <a:rPr lang="en-US" sz="1600">
                          <a:latin typeface="Calibri"/>
                          <a:ea typeface="Arial"/>
                          <a:cs typeface="Calibri"/>
                        </a:rPr>
                        <a:t>Liability</a:t>
                      </a:r>
                      <a:endParaRPr lang="en-US" sz="1600">
                        <a:latin typeface="Arial"/>
                        <a:ea typeface="Arial"/>
                      </a:endParaRPr>
                    </a:p>
                  </a:txBody>
                  <a:tcPr marL="0" marR="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R="752475" algn="r">
                        <a:lnSpc>
                          <a:spcPts val="1280"/>
                        </a:lnSpc>
                        <a:spcAft>
                          <a:spcPts val="0"/>
                        </a:spcAft>
                      </a:pPr>
                      <a:r>
                        <a:rPr lang="en-US" sz="1600">
                          <a:latin typeface="Calibri"/>
                          <a:ea typeface="Arial"/>
                          <a:cs typeface="Calibri"/>
                        </a:rPr>
                        <a:t>Decrease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98500" marR="688340" algn="ctr">
                        <a:lnSpc>
                          <a:spcPts val="1280"/>
                        </a:lnSpc>
                        <a:spcAft>
                          <a:spcPts val="0"/>
                        </a:spcAft>
                      </a:pPr>
                      <a:r>
                        <a:rPr lang="en-US" sz="1600">
                          <a:latin typeface="Calibri"/>
                          <a:ea typeface="Arial"/>
                          <a:cs typeface="Calibri"/>
                        </a:rPr>
                        <a:t>Increase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4326">
                <a:tc>
                  <a:txBody>
                    <a:bodyPr/>
                    <a:lstStyle/>
                    <a:p>
                      <a:pPr marR="45720" algn="r">
                        <a:lnSpc>
                          <a:spcPts val="1280"/>
                        </a:lnSpc>
                        <a:spcAft>
                          <a:spcPts val="0"/>
                        </a:spcAft>
                      </a:pPr>
                      <a:r>
                        <a:rPr lang="en-US" sz="1600">
                          <a:latin typeface="Calibri"/>
                          <a:ea typeface="Arial"/>
                          <a:cs typeface="Calibri"/>
                        </a:rPr>
                        <a:t>4.</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53340">
                        <a:lnSpc>
                          <a:spcPts val="1280"/>
                        </a:lnSpc>
                        <a:spcAft>
                          <a:spcPts val="0"/>
                        </a:spcAft>
                      </a:pPr>
                      <a:r>
                        <a:rPr lang="en-US" sz="1600">
                          <a:latin typeface="Calibri"/>
                          <a:ea typeface="Arial"/>
                          <a:cs typeface="Calibri"/>
                        </a:rPr>
                        <a:t>Income</a:t>
                      </a:r>
                      <a:endParaRPr lang="en-US" sz="1600">
                        <a:latin typeface="Arial"/>
                        <a:ea typeface="Arial"/>
                      </a:endParaRPr>
                    </a:p>
                  </a:txBody>
                  <a:tcPr marL="0" marR="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marR="752475" algn="r">
                        <a:lnSpc>
                          <a:spcPts val="1280"/>
                        </a:lnSpc>
                        <a:spcAft>
                          <a:spcPts val="0"/>
                        </a:spcAft>
                      </a:pPr>
                      <a:r>
                        <a:rPr lang="en-US" sz="1600">
                          <a:latin typeface="Calibri"/>
                          <a:ea typeface="Arial"/>
                          <a:cs typeface="Calibri"/>
                        </a:rPr>
                        <a:t>Decrease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698500" marR="688340" algn="ctr">
                        <a:lnSpc>
                          <a:spcPts val="1280"/>
                        </a:lnSpc>
                        <a:spcAft>
                          <a:spcPts val="0"/>
                        </a:spcAft>
                      </a:pPr>
                      <a:r>
                        <a:rPr lang="en-US" sz="1600">
                          <a:latin typeface="Calibri"/>
                          <a:ea typeface="Arial"/>
                          <a:cs typeface="Calibri"/>
                        </a:rPr>
                        <a:t>Increase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4326">
                <a:tc>
                  <a:txBody>
                    <a:bodyPr/>
                    <a:lstStyle/>
                    <a:p>
                      <a:pPr marR="45720" algn="r">
                        <a:lnSpc>
                          <a:spcPts val="1280"/>
                        </a:lnSpc>
                        <a:spcAft>
                          <a:spcPts val="0"/>
                        </a:spcAft>
                      </a:pPr>
                      <a:r>
                        <a:rPr lang="en-US" sz="1600">
                          <a:latin typeface="Calibri"/>
                          <a:ea typeface="Arial"/>
                          <a:cs typeface="Calibri"/>
                        </a:rPr>
                        <a:t>5.</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53340">
                        <a:lnSpc>
                          <a:spcPts val="1280"/>
                        </a:lnSpc>
                        <a:spcAft>
                          <a:spcPts val="0"/>
                        </a:spcAft>
                      </a:pPr>
                      <a:r>
                        <a:rPr lang="en-US" sz="1600">
                          <a:latin typeface="Calibri"/>
                          <a:ea typeface="Arial"/>
                          <a:cs typeface="Calibri"/>
                        </a:rPr>
                        <a:t>Expense</a:t>
                      </a:r>
                      <a:endParaRPr lang="en-US" sz="1600">
                        <a:latin typeface="Arial"/>
                        <a:ea typeface="Arial"/>
                      </a:endParaRPr>
                    </a:p>
                  </a:txBody>
                  <a:tcPr marL="0" marR="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R="786130" algn="r">
                        <a:lnSpc>
                          <a:spcPts val="1280"/>
                        </a:lnSpc>
                        <a:spcAft>
                          <a:spcPts val="0"/>
                        </a:spcAft>
                      </a:pPr>
                      <a:r>
                        <a:rPr lang="en-US" sz="1600">
                          <a:latin typeface="Calibri"/>
                          <a:ea typeface="Arial"/>
                          <a:cs typeface="Calibri"/>
                        </a:rPr>
                        <a:t>Increase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698500" marR="688340" algn="ctr">
                        <a:lnSpc>
                          <a:spcPts val="1280"/>
                        </a:lnSpc>
                        <a:spcAft>
                          <a:spcPts val="0"/>
                        </a:spcAft>
                      </a:pPr>
                      <a:r>
                        <a:rPr lang="en-US" sz="1600" dirty="0">
                          <a:latin typeface="Calibri"/>
                          <a:ea typeface="Arial"/>
                          <a:cs typeface="Calibri"/>
                        </a:rPr>
                        <a:t>Decrease</a:t>
                      </a:r>
                      <a:endParaRPr lang="en-US" sz="16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57345" name="Rectangle 1"/>
          <p:cNvSpPr>
            <a:spLocks noChangeArrowheads="1"/>
          </p:cNvSpPr>
          <p:nvPr/>
        </p:nvSpPr>
        <p:spPr bwMode="auto">
          <a:xfrm>
            <a:off x="1847460" y="0"/>
            <a:ext cx="7296539"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The rules for debit and credit in respect of various categories are given below:</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LEDGER</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:LEDGER</a:t>
            </a:r>
          </a:p>
          <a:p>
            <a:pPr marL="0" lvl="0" indent="0" algn="l" rtl="0">
              <a:spcBef>
                <a:spcPts val="0"/>
              </a:spcBef>
              <a:spcAft>
                <a:spcPts val="0"/>
              </a:spcAft>
              <a:buNone/>
            </a:pPr>
            <a:r>
              <a:rPr lang="en" b="1" dirty="0" smtClean="0"/>
              <a:t>CLASS-32</a:t>
            </a:r>
            <a:endParaRPr b="1"/>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1268962" y="597159"/>
            <a:ext cx="7875037"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IN" sz="18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LEDGER</a:t>
            </a:r>
            <a:endPar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IN" sz="1800" b="1" dirty="0" smtClean="0">
              <a:solidFill>
                <a:schemeClr val="tx1"/>
              </a:solidFill>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An account is a formal record of all transactions relating to changes in a particular item’. It brings together transaction of similar nature at one place in a book called the </a:t>
            </a:r>
            <a:r>
              <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rPr>
              <a:t>ledger</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Traditionally ledger account is prepared in “</a:t>
            </a:r>
            <a:r>
              <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rPr>
              <a:t>T</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format having two equal sides. The left side is called Debit side and the right side is called Credit side. The process of transferring entries recorded in the journal to the ledger is called </a:t>
            </a:r>
            <a:r>
              <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rPr>
              <a:t>Posting</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0" y="307910"/>
            <a:ext cx="9144000" cy="674846"/>
          </a:xfrm>
          <a:prstGeom prst="rect">
            <a:avLst/>
          </a:prstGeom>
          <a:noFill/>
          <a:ln w="9525">
            <a:noFill/>
            <a:miter lim="800000"/>
            <a:headEnd/>
            <a:tailEnd/>
          </a:ln>
          <a:effectLst/>
        </p:spPr>
        <p:txBody>
          <a:bodyPr vert="horz" wrap="square" lIns="2542374" tIns="58719" rIns="2553483"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Format of an account</a:t>
            </a:r>
            <a:endParaRPr kumimoji="0" lang="en-US" sz="2000" b="1" i="0" u="none" strike="noStrike" cap="none" normalizeH="0" baseline="0" dirty="0" smtClean="0">
              <a:ln>
                <a:noFill/>
              </a:ln>
              <a:solidFill>
                <a:srgbClr val="FF0000"/>
              </a:solidFill>
              <a:effectLst/>
              <a:latin typeface="Arial" pitchFamily="34" charset="0"/>
              <a:ea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FF0000"/>
              </a:solidFill>
              <a:effectLst/>
              <a:latin typeface="Arial" pitchFamily="34" charset="0"/>
              <a:cs typeface="Arial" pitchFamily="34" charset="0"/>
            </a:endParaRPr>
          </a:p>
        </p:txBody>
      </p:sp>
      <p:graphicFrame>
        <p:nvGraphicFramePr>
          <p:cNvPr id="5" name="Table 4"/>
          <p:cNvGraphicFramePr>
            <a:graphicFrameLocks noGrp="1"/>
          </p:cNvGraphicFramePr>
          <p:nvPr/>
        </p:nvGraphicFramePr>
        <p:xfrm>
          <a:off x="1194318" y="914400"/>
          <a:ext cx="7763071" cy="2162876"/>
        </p:xfrm>
        <a:graphic>
          <a:graphicData uri="http://schemas.openxmlformats.org/drawingml/2006/table">
            <a:tbl>
              <a:tblPr/>
              <a:tblGrid>
                <a:gridCol w="625457"/>
                <a:gridCol w="1564398"/>
                <a:gridCol w="721391"/>
                <a:gridCol w="971423"/>
                <a:gridCol w="617903"/>
                <a:gridCol w="1562133"/>
                <a:gridCol w="729700"/>
                <a:gridCol w="970666"/>
              </a:tblGrid>
              <a:tr h="760711">
                <a:tc>
                  <a:txBody>
                    <a:bodyPr/>
                    <a:lstStyle/>
                    <a:p>
                      <a:pPr marL="97155">
                        <a:lnSpc>
                          <a:spcPct val="115000"/>
                        </a:lnSpc>
                        <a:spcBef>
                          <a:spcPts val="670"/>
                        </a:spcBef>
                        <a:spcAft>
                          <a:spcPts val="0"/>
                        </a:spcAft>
                      </a:pPr>
                      <a:r>
                        <a:rPr lang="en-US" sz="1200" b="1">
                          <a:latin typeface="Calibri"/>
                          <a:ea typeface="Arial"/>
                          <a:cs typeface="Calibri"/>
                        </a:rPr>
                        <a:t>Date</a:t>
                      </a:r>
                      <a:endParaRPr lang="en-US" sz="12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1620">
                        <a:lnSpc>
                          <a:spcPct val="115000"/>
                        </a:lnSpc>
                        <a:spcBef>
                          <a:spcPts val="670"/>
                        </a:spcBef>
                        <a:spcAft>
                          <a:spcPts val="0"/>
                        </a:spcAft>
                      </a:pPr>
                      <a:r>
                        <a:rPr lang="en-US" sz="1200" b="1">
                          <a:latin typeface="Calibri"/>
                          <a:ea typeface="Arial"/>
                          <a:cs typeface="Calibri"/>
                        </a:rPr>
                        <a:t>Particulars</a:t>
                      </a:r>
                      <a:endParaRPr lang="en-US" sz="12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1920">
                        <a:lnSpc>
                          <a:spcPct val="115000"/>
                        </a:lnSpc>
                        <a:spcBef>
                          <a:spcPts val="670"/>
                        </a:spcBef>
                        <a:spcAft>
                          <a:spcPts val="0"/>
                        </a:spcAft>
                      </a:pPr>
                      <a:r>
                        <a:rPr lang="en-US" sz="1200" b="1">
                          <a:latin typeface="Calibri"/>
                          <a:ea typeface="Arial"/>
                          <a:cs typeface="Calibri"/>
                        </a:rPr>
                        <a:t>Folio</a:t>
                      </a:r>
                      <a:endParaRPr lang="en-US" sz="12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9560" marR="99695" indent="-167640">
                        <a:lnSpc>
                          <a:spcPts val="1380"/>
                        </a:lnSpc>
                        <a:spcAft>
                          <a:spcPts val="0"/>
                        </a:spcAft>
                      </a:pPr>
                      <a:r>
                        <a:rPr lang="en-US" sz="1200" b="1">
                          <a:latin typeface="Calibri"/>
                          <a:ea typeface="Arial"/>
                          <a:cs typeface="Calibri"/>
                        </a:rPr>
                        <a:t>Amount Rs.</a:t>
                      </a:r>
                      <a:endParaRPr lang="en-US" sz="12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4615">
                        <a:lnSpc>
                          <a:spcPct val="115000"/>
                        </a:lnSpc>
                        <a:spcBef>
                          <a:spcPts val="670"/>
                        </a:spcBef>
                        <a:spcAft>
                          <a:spcPts val="0"/>
                        </a:spcAft>
                      </a:pPr>
                      <a:r>
                        <a:rPr lang="en-US" sz="1200" b="1">
                          <a:latin typeface="Calibri"/>
                          <a:ea typeface="Arial"/>
                          <a:cs typeface="Calibri"/>
                        </a:rPr>
                        <a:t>Date</a:t>
                      </a:r>
                      <a:endParaRPr lang="en-US" sz="12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2255">
                        <a:lnSpc>
                          <a:spcPct val="115000"/>
                        </a:lnSpc>
                        <a:spcBef>
                          <a:spcPts val="670"/>
                        </a:spcBef>
                        <a:spcAft>
                          <a:spcPts val="0"/>
                        </a:spcAft>
                      </a:pPr>
                      <a:r>
                        <a:rPr lang="en-US" sz="1200" b="1">
                          <a:latin typeface="Calibri"/>
                          <a:ea typeface="Arial"/>
                          <a:cs typeface="Calibri"/>
                        </a:rPr>
                        <a:t>Particulars</a:t>
                      </a:r>
                      <a:endParaRPr lang="en-US" sz="12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5730">
                        <a:lnSpc>
                          <a:spcPct val="115000"/>
                        </a:lnSpc>
                        <a:spcBef>
                          <a:spcPts val="670"/>
                        </a:spcBef>
                        <a:spcAft>
                          <a:spcPts val="0"/>
                        </a:spcAft>
                      </a:pPr>
                      <a:r>
                        <a:rPr lang="en-US" sz="1200" b="1">
                          <a:latin typeface="Calibri"/>
                          <a:ea typeface="Arial"/>
                          <a:cs typeface="Calibri"/>
                        </a:rPr>
                        <a:t>Folio</a:t>
                      </a:r>
                      <a:endParaRPr lang="en-US" sz="12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90830" marR="99695" indent="-169545">
                        <a:lnSpc>
                          <a:spcPts val="1380"/>
                        </a:lnSpc>
                        <a:spcAft>
                          <a:spcPts val="0"/>
                        </a:spcAft>
                      </a:pPr>
                      <a:r>
                        <a:rPr lang="en-US" sz="1200" b="1">
                          <a:latin typeface="Calibri"/>
                          <a:ea typeface="Arial"/>
                          <a:cs typeface="Calibri"/>
                        </a:rPr>
                        <a:t>Amount Rs.</a:t>
                      </a:r>
                      <a:endParaRPr lang="en-US" sz="12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02165">
                <a:tc>
                  <a:txBody>
                    <a:bodyPr/>
                    <a:lstStyle/>
                    <a:p>
                      <a:pPr>
                        <a:lnSpc>
                          <a:spcPct val="115000"/>
                        </a:lnSpc>
                        <a:spcAft>
                          <a:spcPts val="0"/>
                        </a:spcAft>
                      </a:pPr>
                      <a:endParaRPr lang="en-US" sz="12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2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2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2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2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2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2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200" dirty="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1427584" y="727788"/>
            <a:ext cx="7333861"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Ledger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FF0000"/>
              </a:solidFill>
              <a:effectLst/>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 </a:t>
            </a:r>
            <a:r>
              <a:rPr kumimoji="0" lang="en-US" sz="20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sz="2000" b="0" i="0" strike="noStrike" cap="none" normalizeH="0" baseline="0" dirty="0" smtClean="0">
                <a:ln>
                  <a:noFill/>
                </a:ln>
                <a:solidFill>
                  <a:schemeClr val="tx1"/>
                </a:solidFill>
                <a:effectLst/>
                <a:latin typeface="Arial" pitchFamily="34" charset="0"/>
                <a:ea typeface="Arial" pitchFamily="34" charset="0"/>
                <a:cs typeface="Calibri" pitchFamily="34" charset="0"/>
              </a:rPr>
              <a:t>A ledger is a collection of accounts</a:t>
            </a:r>
            <a:r>
              <a:rPr kumimoji="0" lang="en-US" sz="20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It is the main or principal book of account of a business. It is a book where transactions of similar nature are grouped together in one place  in the form of an account. As all the transactions are finally entered in this book, it is also called </a:t>
            </a:r>
            <a:r>
              <a:rPr kumimoji="0" lang="en-US" sz="2000" b="1" i="0" u="none" strike="noStrike" cap="none" normalizeH="0" baseline="0" dirty="0" smtClean="0">
                <a:ln>
                  <a:noFill/>
                </a:ln>
                <a:solidFill>
                  <a:schemeClr val="tx1"/>
                </a:solidFill>
                <a:effectLst/>
                <a:latin typeface="Arial" pitchFamily="34" charset="0"/>
                <a:ea typeface="Arial" pitchFamily="34" charset="0"/>
                <a:cs typeface="Calibri" pitchFamily="34" charset="0"/>
              </a:rPr>
              <a:t>book of final entry </a:t>
            </a:r>
            <a:r>
              <a:rPr kumimoji="0" lang="en-US" sz="2000" b="0" i="0" u="none" strike="noStrike" cap="none" normalizeH="0" baseline="0" dirty="0" smtClean="0">
                <a:ln>
                  <a:noFill/>
                </a:ln>
                <a:solidFill>
                  <a:schemeClr val="tx1"/>
                </a:solidFill>
                <a:effectLst/>
                <a:latin typeface="Arial" pitchFamily="34" charset="0"/>
                <a:ea typeface="Arial" pitchFamily="34" charset="0"/>
                <a:cs typeface="Calibri" pitchFamily="34" charset="0"/>
              </a:rPr>
              <a:t>or secondary entry whereas journal is a book original entry.</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LEDGER</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:LEDGER</a:t>
            </a:r>
          </a:p>
          <a:p>
            <a:pPr marL="0" lvl="0" indent="0" algn="l" rtl="0">
              <a:spcBef>
                <a:spcPts val="0"/>
              </a:spcBef>
              <a:spcAft>
                <a:spcPts val="0"/>
              </a:spcAft>
              <a:buNone/>
            </a:pPr>
            <a:r>
              <a:rPr lang="en" b="1" dirty="0" smtClean="0"/>
              <a:t>CLASS-33</a:t>
            </a:r>
            <a:endParaRPr b="1"/>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1324946" y="699796"/>
            <a:ext cx="7819053"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Classification of ledger accounts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FF0000"/>
              </a:solidFill>
              <a:effectLst/>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Arial" pitchFamily="34" charset="0"/>
                <a:cs typeface="Calibri" pitchFamily="34" charset="0"/>
              </a:rPr>
              <a:t>Ledger accounts are put into five categories namely, assets, liabilities, capital, revenues/gains and expenses/losses. All these may further be put into two groups, i.e. permanent accounts and temporary accounts. All permanent accounts  are balanced and carried forward to the next accounting period. The temporary accounts are closed at the end of the accounting period by transferring them to the trading and profit and loss account. All permanent accounts appear in the balance sheet. Thus all assets, liabilities and capital accounts are permanent accounts and all revenues and expense accounts are temporary accounts.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3998" y="1082351"/>
          <a:ext cx="7302760" cy="3105485"/>
        </p:xfrm>
        <a:graphic>
          <a:graphicData uri="http://schemas.openxmlformats.org/drawingml/2006/table">
            <a:tbl>
              <a:tblPr/>
              <a:tblGrid>
                <a:gridCol w="3651380"/>
                <a:gridCol w="3651380"/>
              </a:tblGrid>
              <a:tr h="401224">
                <a:tc>
                  <a:txBody>
                    <a:bodyPr/>
                    <a:lstStyle/>
                    <a:p>
                      <a:pPr marL="1343025" marR="1338580" algn="ctr">
                        <a:lnSpc>
                          <a:spcPts val="1280"/>
                        </a:lnSpc>
                        <a:spcAft>
                          <a:spcPts val="0"/>
                        </a:spcAft>
                      </a:pPr>
                      <a:r>
                        <a:rPr lang="en-US" sz="1600" b="1" dirty="0">
                          <a:latin typeface="Calibri"/>
                          <a:ea typeface="Arial"/>
                          <a:cs typeface="Calibri"/>
                        </a:rPr>
                        <a:t>Journal</a:t>
                      </a:r>
                      <a:endParaRPr lang="en-US" sz="16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343025" marR="1337945" algn="ctr">
                        <a:lnSpc>
                          <a:spcPts val="1280"/>
                        </a:lnSpc>
                        <a:spcAft>
                          <a:spcPts val="0"/>
                        </a:spcAft>
                      </a:pPr>
                      <a:r>
                        <a:rPr lang="en-US" sz="1600" b="1">
                          <a:latin typeface="Calibri"/>
                          <a:ea typeface="Arial"/>
                          <a:cs typeface="Calibri"/>
                        </a:rPr>
                        <a:t>Ledger</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131">
                <a:tc>
                  <a:txBody>
                    <a:bodyPr/>
                    <a:lstStyle/>
                    <a:p>
                      <a:pPr marL="296545">
                        <a:lnSpc>
                          <a:spcPts val="1355"/>
                        </a:lnSpc>
                        <a:spcAft>
                          <a:spcPts val="0"/>
                        </a:spcAft>
                      </a:pPr>
                      <a:r>
                        <a:rPr lang="en-US" sz="1600" dirty="0">
                          <a:latin typeface="Calibri"/>
                          <a:ea typeface="Arial"/>
                          <a:cs typeface="Calibri"/>
                        </a:rPr>
                        <a:t>1. It is a book of first entry as all</a:t>
                      </a:r>
                      <a:endParaRPr lang="en-US" sz="1600" dirty="0">
                        <a:latin typeface="Arial"/>
                        <a:ea typeface="Arial"/>
                      </a:endParaRPr>
                    </a:p>
                    <a:p>
                      <a:pPr marL="525145" marR="288925">
                        <a:lnSpc>
                          <a:spcPts val="1350"/>
                        </a:lnSpc>
                        <a:spcAft>
                          <a:spcPts val="0"/>
                        </a:spcAft>
                      </a:pPr>
                      <a:r>
                        <a:rPr lang="en-US" sz="1600" dirty="0">
                          <a:latin typeface="Calibri"/>
                          <a:ea typeface="Arial"/>
                          <a:cs typeface="Calibri"/>
                        </a:rPr>
                        <a:t>transactions are recorded first in the journal.</a:t>
                      </a:r>
                      <a:endParaRPr lang="en-US" sz="16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288925">
                        <a:lnSpc>
                          <a:spcPct val="115000"/>
                        </a:lnSpc>
                        <a:spcAft>
                          <a:spcPts val="0"/>
                        </a:spcAft>
                      </a:pPr>
                      <a:r>
                        <a:rPr lang="en-US" sz="1600">
                          <a:latin typeface="Calibri"/>
                          <a:ea typeface="Arial"/>
                          <a:cs typeface="Calibri"/>
                        </a:rPr>
                        <a:t>It is a book of final entry as all transactions are recorded finally in the ledger.</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88">
                <a:tc>
                  <a:txBody>
                    <a:bodyPr/>
                    <a:lstStyle/>
                    <a:p>
                      <a:pPr marL="525145" indent="-228600">
                        <a:lnSpc>
                          <a:spcPts val="1380"/>
                        </a:lnSpc>
                        <a:spcBef>
                          <a:spcPts val="10"/>
                        </a:spcBef>
                        <a:spcAft>
                          <a:spcPts val="0"/>
                        </a:spcAft>
                      </a:pPr>
                      <a:r>
                        <a:rPr lang="en-US" sz="1600">
                          <a:latin typeface="Calibri"/>
                          <a:ea typeface="Arial"/>
                          <a:cs typeface="Calibri"/>
                        </a:rPr>
                        <a:t>2. Transactions are recorded in a chronological order</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380"/>
                        </a:lnSpc>
                        <a:spcBef>
                          <a:spcPts val="10"/>
                        </a:spcBef>
                        <a:spcAft>
                          <a:spcPts val="0"/>
                        </a:spcAft>
                      </a:pPr>
                      <a:r>
                        <a:rPr lang="en-US" sz="1600">
                          <a:latin typeface="Calibri"/>
                          <a:ea typeface="Arial"/>
                          <a:cs typeface="Calibri"/>
                        </a:rPr>
                        <a:t>Transactions are recorded in an analytical manner</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6656">
                <a:tc>
                  <a:txBody>
                    <a:bodyPr/>
                    <a:lstStyle/>
                    <a:p>
                      <a:pPr marL="296545">
                        <a:lnSpc>
                          <a:spcPts val="1355"/>
                        </a:lnSpc>
                        <a:spcAft>
                          <a:spcPts val="0"/>
                        </a:spcAft>
                      </a:pPr>
                      <a:r>
                        <a:rPr lang="en-US" sz="1600">
                          <a:latin typeface="Calibri"/>
                          <a:ea typeface="Arial"/>
                          <a:cs typeface="Calibri"/>
                        </a:rPr>
                        <a:t>3. Transactions are recorded on the basis</a:t>
                      </a:r>
                      <a:endParaRPr lang="en-US" sz="1600">
                        <a:latin typeface="Arial"/>
                        <a:ea typeface="Arial"/>
                      </a:endParaRPr>
                    </a:p>
                    <a:p>
                      <a:pPr marL="525145">
                        <a:lnSpc>
                          <a:spcPts val="1300"/>
                        </a:lnSpc>
                        <a:spcAft>
                          <a:spcPts val="0"/>
                        </a:spcAft>
                      </a:pPr>
                      <a:r>
                        <a:rPr lang="en-US" sz="1600">
                          <a:latin typeface="Calibri"/>
                          <a:ea typeface="Arial"/>
                          <a:cs typeface="Calibri"/>
                        </a:rPr>
                        <a:t>of source documents</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355"/>
                        </a:lnSpc>
                        <a:spcAft>
                          <a:spcPts val="0"/>
                        </a:spcAft>
                      </a:pPr>
                      <a:r>
                        <a:rPr lang="en-US" sz="1600">
                          <a:latin typeface="Calibri"/>
                          <a:ea typeface="Arial"/>
                          <a:cs typeface="Calibri"/>
                        </a:rPr>
                        <a:t>Posting is done on the basis of journal (book</a:t>
                      </a:r>
                      <a:endParaRPr lang="en-US" sz="1600">
                        <a:latin typeface="Arial"/>
                        <a:ea typeface="Arial"/>
                      </a:endParaRPr>
                    </a:p>
                    <a:p>
                      <a:pPr marL="67945">
                        <a:lnSpc>
                          <a:spcPts val="1300"/>
                        </a:lnSpc>
                        <a:spcAft>
                          <a:spcPts val="0"/>
                        </a:spcAft>
                      </a:pPr>
                      <a:r>
                        <a:rPr lang="en-US" sz="1600">
                          <a:latin typeface="Calibri"/>
                          <a:ea typeface="Arial"/>
                          <a:cs typeface="Calibri"/>
                        </a:rPr>
                        <a:t>of original entry)</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612">
                <a:tc>
                  <a:txBody>
                    <a:bodyPr/>
                    <a:lstStyle/>
                    <a:p>
                      <a:pPr marL="296545">
                        <a:lnSpc>
                          <a:spcPts val="1280"/>
                        </a:lnSpc>
                        <a:spcAft>
                          <a:spcPts val="0"/>
                        </a:spcAft>
                      </a:pPr>
                      <a:r>
                        <a:rPr lang="en-US" sz="1600">
                          <a:latin typeface="Calibri"/>
                          <a:ea typeface="Arial"/>
                          <a:cs typeface="Calibri"/>
                        </a:rPr>
                        <a:t>4. Balancing is not done</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a:lnSpc>
                          <a:spcPts val="1280"/>
                        </a:lnSpc>
                        <a:spcAft>
                          <a:spcPts val="0"/>
                        </a:spcAft>
                      </a:pPr>
                      <a:r>
                        <a:rPr lang="en-US" sz="1600">
                          <a:latin typeface="Calibri"/>
                          <a:ea typeface="Arial"/>
                          <a:cs typeface="Calibri"/>
                        </a:rPr>
                        <a:t>All ledger accounts are balanced</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88">
                <a:tc>
                  <a:txBody>
                    <a:bodyPr/>
                    <a:lstStyle/>
                    <a:p>
                      <a:pPr marL="525145" marR="64135" indent="-228600">
                        <a:lnSpc>
                          <a:spcPct val="97000"/>
                        </a:lnSpc>
                        <a:spcBef>
                          <a:spcPts val="10"/>
                        </a:spcBef>
                        <a:spcAft>
                          <a:spcPts val="0"/>
                        </a:spcAft>
                      </a:pPr>
                      <a:r>
                        <a:rPr lang="en-US" sz="1600">
                          <a:latin typeface="Calibri"/>
                          <a:ea typeface="Arial"/>
                          <a:cs typeface="Calibri"/>
                        </a:rPr>
                        <a:t>5. The process of recording entries in the books of original entry is called journalizing</a:t>
                      </a:r>
                      <a:endParaRPr lang="en-US" sz="16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64135">
                        <a:lnSpc>
                          <a:spcPts val="1380"/>
                        </a:lnSpc>
                        <a:spcAft>
                          <a:spcPts val="0"/>
                        </a:spcAft>
                      </a:pPr>
                      <a:r>
                        <a:rPr lang="en-US" sz="1600" dirty="0">
                          <a:latin typeface="Calibri"/>
                          <a:ea typeface="Arial"/>
                          <a:cs typeface="Calibri"/>
                        </a:rPr>
                        <a:t>The process of recording entries in the ledger is called posting</a:t>
                      </a:r>
                      <a:endParaRPr lang="en-US" sz="16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217" name="Rectangle 1"/>
          <p:cNvSpPr>
            <a:spLocks noChangeArrowheads="1"/>
          </p:cNvSpPr>
          <p:nvPr/>
        </p:nvSpPr>
        <p:spPr bwMode="auto">
          <a:xfrm>
            <a:off x="1138334" y="307910"/>
            <a:ext cx="8005665" cy="683800"/>
          </a:xfrm>
          <a:prstGeom prst="rect">
            <a:avLst/>
          </a:prstGeom>
          <a:noFill/>
          <a:ln w="9525">
            <a:noFill/>
            <a:miter lim="800000"/>
            <a:headEnd/>
            <a:tailEnd/>
          </a:ln>
          <a:effectLst/>
        </p:spPr>
        <p:txBody>
          <a:bodyPr vert="horz" wrap="square" lIns="134895" tIns="128547"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Differences between Journal and ledger</a:t>
            </a:r>
            <a:endParaRPr kumimoji="0" lang="en-US" sz="1800" b="1"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1240970" y="419878"/>
            <a:ext cx="7903029"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963738" algn="l"/>
                <a:tab pos="3335338" algn="l"/>
                <a:tab pos="3792538" algn="l"/>
                <a:tab pos="4130675" algn="r"/>
              </a:tabLst>
            </a:pPr>
            <a:r>
              <a:rPr kumimoji="0" lang="en-US" b="1" i="0" u="none" strike="noStrike" cap="none" normalizeH="0" baseline="0" dirty="0" smtClean="0">
                <a:ln>
                  <a:noFill/>
                </a:ln>
                <a:solidFill>
                  <a:schemeClr val="tx1"/>
                </a:solidFill>
                <a:effectLst/>
                <a:latin typeface="Arial" pitchFamily="34" charset="0"/>
                <a:ea typeface="Arial" pitchFamily="34" charset="0"/>
                <a:cs typeface="Calibri" pitchFamily="34" charset="0"/>
              </a:rPr>
              <a:t>Posting –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The process of transferring the entries recorded in the journal into appropriate accounts in the ledger is called posting.</a:t>
            </a:r>
          </a:p>
          <a:p>
            <a:pPr marL="0" marR="0" lvl="0" indent="0" algn="l" defTabSz="914400" rtl="0" eaLnBrk="1" fontAlgn="base" latinLnBrk="0" hangingPunct="1">
              <a:lnSpc>
                <a:spcPct val="100000"/>
              </a:lnSpc>
              <a:spcBef>
                <a:spcPct val="0"/>
              </a:spcBef>
              <a:spcAft>
                <a:spcPct val="0"/>
              </a:spcAft>
              <a:buClrTx/>
              <a:buSzTx/>
              <a:buFontTx/>
              <a:buNone/>
              <a:tabLst>
                <a:tab pos="1963738" algn="l"/>
                <a:tab pos="3335338" algn="l"/>
                <a:tab pos="3792538" algn="l"/>
                <a:tab pos="4130675" algn="r"/>
              </a:tabLst>
            </a:pPr>
            <a:endParaRPr lang="en-IN" dirty="0" smtClean="0">
              <a:solidFill>
                <a:schemeClr val="tx1"/>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tab pos="1963738" algn="l"/>
                <a:tab pos="3335338" algn="l"/>
                <a:tab pos="3792538" algn="l"/>
                <a:tab pos="4130675" algn="r"/>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Example: Cash Received from </a:t>
            </a:r>
            <a:r>
              <a:rPr kumimoji="0" lang="en-US"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Abhijith</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 Rs.1000</a:t>
            </a: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endParaRPr lang="en-IN" dirty="0" smtClean="0">
              <a:solidFill>
                <a:schemeClr val="tx1"/>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Journal entry:</a:t>
            </a: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endParaRPr lang="en-US" dirty="0" smtClean="0">
              <a:solidFill>
                <a:schemeClr val="tx1"/>
              </a:solidFill>
              <a:latin typeface="Arial" pitchFamily="34" charset="0"/>
              <a:ea typeface="Arial"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endPar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r>
              <a:rPr lang="en-US" dirty="0" smtClean="0">
                <a:solidFill>
                  <a:schemeClr val="tx1"/>
                </a:solidFill>
                <a:latin typeface="Arial" pitchFamily="34" charset="0"/>
                <a:ea typeface="Arial"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Cash A/c	Dr	1000</a:t>
            </a: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endPar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r>
              <a:rPr lang="en-US" dirty="0" smtClean="0">
                <a:solidFill>
                  <a:schemeClr val="tx1"/>
                </a:solidFill>
                <a:latin typeface="Arial" pitchFamily="34" charset="0"/>
                <a:ea typeface="Arial"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 To </a:t>
            </a:r>
            <a:r>
              <a:rPr kumimoji="0" lang="en-US"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Abhijith</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			1000</a:t>
            </a: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endParaRPr lang="en-IN" dirty="0" smtClean="0">
              <a:solidFill>
                <a:schemeClr val="tx1"/>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The above entry will be posted to both the cash account and </a:t>
            </a:r>
            <a:r>
              <a:rPr kumimoji="0" lang="en-US"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Abhijith</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 account as follows: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63738" algn="l"/>
                <a:tab pos="3335338" algn="l"/>
                <a:tab pos="3792538" algn="l"/>
                <a:tab pos="4130675" algn="r"/>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4000" y="3060440"/>
          <a:ext cx="7349413" cy="1390261"/>
        </p:xfrm>
        <a:graphic>
          <a:graphicData uri="http://schemas.openxmlformats.org/drawingml/2006/table">
            <a:tbl>
              <a:tblPr/>
              <a:tblGrid>
                <a:gridCol w="654076"/>
                <a:gridCol w="1723928"/>
                <a:gridCol w="402894"/>
                <a:gridCol w="916306"/>
                <a:gridCol w="708150"/>
                <a:gridCol w="1595831"/>
                <a:gridCol w="432950"/>
                <a:gridCol w="915278"/>
              </a:tblGrid>
              <a:tr h="641355">
                <a:tc>
                  <a:txBody>
                    <a:bodyPr/>
                    <a:lstStyle/>
                    <a:p>
                      <a:pPr marL="67945">
                        <a:lnSpc>
                          <a:spcPts val="1290"/>
                        </a:lnSpc>
                        <a:spcAft>
                          <a:spcPts val="0"/>
                        </a:spcAft>
                      </a:pPr>
                      <a:r>
                        <a:rPr lang="en-US" sz="1400" b="1" dirty="0">
                          <a:latin typeface="Calibri"/>
                          <a:ea typeface="Arial"/>
                          <a:cs typeface="Calibri"/>
                        </a:rPr>
                        <a:t>Date</a:t>
                      </a:r>
                      <a:endParaRPr lang="en-US" sz="14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a:lnSpc>
                          <a:spcPts val="1290"/>
                        </a:lnSpc>
                        <a:spcAft>
                          <a:spcPts val="0"/>
                        </a:spcAft>
                      </a:pPr>
                      <a:r>
                        <a:rPr lang="en-US" sz="1400" b="1">
                          <a:latin typeface="Calibri"/>
                          <a:ea typeface="Arial"/>
                          <a:cs typeface="Calibri"/>
                        </a:rPr>
                        <a:t>Particulars</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a:lnSpc>
                          <a:spcPts val="1290"/>
                        </a:lnSpc>
                        <a:spcAft>
                          <a:spcPts val="0"/>
                        </a:spcAft>
                      </a:pPr>
                      <a:r>
                        <a:rPr lang="en-US" sz="1400" b="1">
                          <a:latin typeface="Calibri"/>
                          <a:ea typeface="Arial"/>
                          <a:cs typeface="Calibri"/>
                        </a:rPr>
                        <a:t>J.F</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215">
                        <a:lnSpc>
                          <a:spcPts val="1290"/>
                        </a:lnSpc>
                        <a:spcAft>
                          <a:spcPts val="0"/>
                        </a:spcAft>
                      </a:pPr>
                      <a:r>
                        <a:rPr lang="en-US" sz="1400" b="1">
                          <a:latin typeface="Calibri"/>
                          <a:ea typeface="Arial"/>
                          <a:cs typeface="Calibri"/>
                        </a:rPr>
                        <a:t>Amount</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a:lnSpc>
                          <a:spcPts val="1290"/>
                        </a:lnSpc>
                        <a:spcAft>
                          <a:spcPts val="0"/>
                        </a:spcAft>
                      </a:pPr>
                      <a:r>
                        <a:rPr lang="en-US" sz="1400" b="1">
                          <a:latin typeface="Calibri"/>
                          <a:ea typeface="Arial"/>
                          <a:cs typeface="Calibri"/>
                        </a:rPr>
                        <a:t>Date</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120">
                        <a:lnSpc>
                          <a:spcPts val="1290"/>
                        </a:lnSpc>
                        <a:spcAft>
                          <a:spcPts val="0"/>
                        </a:spcAft>
                      </a:pPr>
                      <a:r>
                        <a:rPr lang="en-US" sz="1400" b="1">
                          <a:latin typeface="Calibri"/>
                          <a:ea typeface="Arial"/>
                          <a:cs typeface="Calibri"/>
                        </a:rPr>
                        <a:t>Particulars</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a:lnSpc>
                          <a:spcPts val="1290"/>
                        </a:lnSpc>
                        <a:spcAft>
                          <a:spcPts val="0"/>
                        </a:spcAft>
                      </a:pPr>
                      <a:r>
                        <a:rPr lang="en-US" sz="1400" b="1">
                          <a:latin typeface="Calibri"/>
                          <a:ea typeface="Arial"/>
                          <a:cs typeface="Calibri"/>
                        </a:rPr>
                        <a:t>J.F</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a:lnSpc>
                          <a:spcPts val="1290"/>
                        </a:lnSpc>
                        <a:spcAft>
                          <a:spcPts val="0"/>
                        </a:spcAft>
                      </a:pPr>
                      <a:r>
                        <a:rPr lang="en-US" sz="1400" b="1">
                          <a:latin typeface="Calibri"/>
                          <a:ea typeface="Arial"/>
                          <a:cs typeface="Calibri"/>
                        </a:rPr>
                        <a:t>Amount</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8906">
                <a:tc>
                  <a:txBody>
                    <a:bodyPr/>
                    <a:lstStyle/>
                    <a:p>
                      <a:pPr>
                        <a:lnSpc>
                          <a:spcPct val="115000"/>
                        </a:lnSpc>
                        <a:spcAft>
                          <a:spcPts val="0"/>
                        </a:spcAft>
                      </a:pPr>
                      <a:endParaRPr lang="en-US" sz="14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a:lnSpc>
                          <a:spcPts val="1355"/>
                        </a:lnSpc>
                        <a:spcAft>
                          <a:spcPts val="0"/>
                        </a:spcAft>
                      </a:pPr>
                      <a:r>
                        <a:rPr lang="en-US" sz="1400" dirty="0">
                          <a:latin typeface="Calibri"/>
                          <a:ea typeface="Arial"/>
                          <a:cs typeface="Calibri"/>
                        </a:rPr>
                        <a:t>To </a:t>
                      </a:r>
                      <a:r>
                        <a:rPr lang="en-US" sz="1400" dirty="0" err="1">
                          <a:latin typeface="Calibri"/>
                          <a:ea typeface="Arial"/>
                          <a:cs typeface="Calibri"/>
                        </a:rPr>
                        <a:t>Abhijith</a:t>
                      </a:r>
                      <a:r>
                        <a:rPr lang="en-US" sz="1400" dirty="0">
                          <a:latin typeface="Calibri"/>
                          <a:ea typeface="Arial"/>
                          <a:cs typeface="Calibri"/>
                        </a:rPr>
                        <a:t> A/c</a:t>
                      </a:r>
                      <a:endParaRPr lang="en-US" sz="14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4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215">
                        <a:lnSpc>
                          <a:spcPts val="1355"/>
                        </a:lnSpc>
                        <a:spcAft>
                          <a:spcPts val="0"/>
                        </a:spcAft>
                      </a:pPr>
                      <a:r>
                        <a:rPr lang="en-US" sz="1400">
                          <a:latin typeface="Calibri"/>
                          <a:ea typeface="Arial"/>
                          <a:cs typeface="Calibri"/>
                        </a:rPr>
                        <a:t>1000</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400" dirty="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4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4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400" dirty="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Table 4"/>
          <p:cNvGraphicFramePr>
            <a:graphicFrameLocks noGrp="1"/>
          </p:cNvGraphicFramePr>
          <p:nvPr/>
        </p:nvGraphicFramePr>
        <p:xfrm>
          <a:off x="1524000" y="1222310"/>
          <a:ext cx="7293430" cy="1296955"/>
        </p:xfrm>
        <a:graphic>
          <a:graphicData uri="http://schemas.openxmlformats.org/drawingml/2006/table">
            <a:tbl>
              <a:tblPr/>
              <a:tblGrid>
                <a:gridCol w="649094"/>
                <a:gridCol w="1710796"/>
                <a:gridCol w="399825"/>
                <a:gridCol w="907595"/>
                <a:gridCol w="704487"/>
                <a:gridCol w="1583675"/>
                <a:gridCol w="429652"/>
                <a:gridCol w="908306"/>
              </a:tblGrid>
              <a:tr h="385762">
                <a:tc>
                  <a:txBody>
                    <a:bodyPr/>
                    <a:lstStyle/>
                    <a:p>
                      <a:pPr marL="67945">
                        <a:lnSpc>
                          <a:spcPts val="1280"/>
                        </a:lnSpc>
                        <a:spcAft>
                          <a:spcPts val="0"/>
                        </a:spcAft>
                      </a:pPr>
                      <a:r>
                        <a:rPr lang="en-US" sz="1400" b="1" dirty="0">
                          <a:latin typeface="Calibri"/>
                          <a:ea typeface="Arial"/>
                          <a:cs typeface="Calibri"/>
                        </a:rPr>
                        <a:t>Date</a:t>
                      </a:r>
                      <a:endParaRPr lang="en-US" sz="14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850">
                        <a:lnSpc>
                          <a:spcPts val="1280"/>
                        </a:lnSpc>
                        <a:spcAft>
                          <a:spcPts val="0"/>
                        </a:spcAft>
                      </a:pPr>
                      <a:r>
                        <a:rPr lang="en-US" sz="1400" b="1">
                          <a:latin typeface="Calibri"/>
                          <a:ea typeface="Arial"/>
                          <a:cs typeface="Calibri"/>
                        </a:rPr>
                        <a:t>Particulars</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8580">
                        <a:lnSpc>
                          <a:spcPts val="1280"/>
                        </a:lnSpc>
                        <a:spcAft>
                          <a:spcPts val="0"/>
                        </a:spcAft>
                      </a:pPr>
                      <a:r>
                        <a:rPr lang="en-US" sz="1400" b="1">
                          <a:latin typeface="Calibri"/>
                          <a:ea typeface="Arial"/>
                          <a:cs typeface="Calibri"/>
                        </a:rPr>
                        <a:t>J.F</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9215">
                        <a:lnSpc>
                          <a:spcPts val="1280"/>
                        </a:lnSpc>
                        <a:spcAft>
                          <a:spcPts val="0"/>
                        </a:spcAft>
                      </a:pPr>
                      <a:r>
                        <a:rPr lang="en-US" sz="1400" b="1">
                          <a:latin typeface="Calibri"/>
                          <a:ea typeface="Arial"/>
                          <a:cs typeface="Calibri"/>
                        </a:rPr>
                        <a:t>Amount</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a:lnSpc>
                          <a:spcPts val="1280"/>
                        </a:lnSpc>
                        <a:spcAft>
                          <a:spcPts val="0"/>
                        </a:spcAft>
                      </a:pPr>
                      <a:r>
                        <a:rPr lang="en-US" sz="1400" b="1" dirty="0">
                          <a:latin typeface="Calibri"/>
                          <a:ea typeface="Arial"/>
                          <a:cs typeface="Calibri"/>
                        </a:rPr>
                        <a:t>Date</a:t>
                      </a:r>
                      <a:endParaRPr lang="en-US" sz="14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120">
                        <a:lnSpc>
                          <a:spcPts val="1280"/>
                        </a:lnSpc>
                        <a:spcAft>
                          <a:spcPts val="0"/>
                        </a:spcAft>
                      </a:pPr>
                      <a:r>
                        <a:rPr lang="en-US" sz="1400" b="1">
                          <a:latin typeface="Calibri"/>
                          <a:ea typeface="Arial"/>
                          <a:cs typeface="Calibri"/>
                        </a:rPr>
                        <a:t>Particulars</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a:lnSpc>
                          <a:spcPts val="1280"/>
                        </a:lnSpc>
                        <a:spcAft>
                          <a:spcPts val="0"/>
                        </a:spcAft>
                      </a:pPr>
                      <a:r>
                        <a:rPr lang="en-US" sz="1400" b="1">
                          <a:latin typeface="Calibri"/>
                          <a:ea typeface="Arial"/>
                          <a:cs typeface="Calibri"/>
                        </a:rPr>
                        <a:t>J.F</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a:lnSpc>
                          <a:spcPts val="1280"/>
                        </a:lnSpc>
                        <a:spcAft>
                          <a:spcPts val="0"/>
                        </a:spcAft>
                      </a:pPr>
                      <a:r>
                        <a:rPr lang="en-US" sz="1400" b="1">
                          <a:latin typeface="Calibri"/>
                          <a:ea typeface="Arial"/>
                          <a:cs typeface="Calibri"/>
                        </a:rPr>
                        <a:t>Amount</a:t>
                      </a:r>
                      <a:endParaRPr lang="en-US" sz="140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1193">
                <a:tc>
                  <a:txBody>
                    <a:bodyPr/>
                    <a:lstStyle/>
                    <a:p>
                      <a:pPr>
                        <a:lnSpc>
                          <a:spcPct val="115000"/>
                        </a:lnSpc>
                        <a:spcAft>
                          <a:spcPts val="0"/>
                        </a:spcAft>
                      </a:pPr>
                      <a:endParaRPr lang="en-US" sz="14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4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4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400" dirty="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4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120">
                        <a:lnSpc>
                          <a:spcPts val="1370"/>
                        </a:lnSpc>
                        <a:spcAft>
                          <a:spcPts val="0"/>
                        </a:spcAft>
                      </a:pPr>
                      <a:r>
                        <a:rPr lang="en-US" sz="1400" dirty="0">
                          <a:latin typeface="Calibri"/>
                          <a:ea typeface="Arial"/>
                          <a:cs typeface="Calibri"/>
                        </a:rPr>
                        <a:t>By Cash A/c</a:t>
                      </a:r>
                      <a:endParaRPr lang="en-US" sz="14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400">
                        <a:latin typeface="Calibri"/>
                        <a:ea typeface="Arial"/>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3660">
                        <a:lnSpc>
                          <a:spcPts val="1370"/>
                        </a:lnSpc>
                        <a:spcAft>
                          <a:spcPts val="0"/>
                        </a:spcAft>
                      </a:pPr>
                      <a:r>
                        <a:rPr lang="en-US" sz="1400" dirty="0">
                          <a:latin typeface="Calibri"/>
                          <a:ea typeface="Arial"/>
                          <a:cs typeface="Calibri"/>
                        </a:rPr>
                        <a:t>1000</a:t>
                      </a:r>
                      <a:endParaRPr lang="en-US" sz="1400" dirty="0">
                        <a:latin typeface="Arial"/>
                        <a:ea typeface="Arial"/>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169" name="Rectangle 1"/>
          <p:cNvSpPr>
            <a:spLocks noChangeArrowheads="1"/>
          </p:cNvSpPr>
          <p:nvPr/>
        </p:nvSpPr>
        <p:spPr bwMode="auto">
          <a:xfrm>
            <a:off x="1623526" y="503853"/>
            <a:ext cx="6568752" cy="258075"/>
          </a:xfrm>
          <a:prstGeom prst="rect">
            <a:avLst/>
          </a:prstGeom>
          <a:noFill/>
          <a:ln w="9525">
            <a:noFill/>
            <a:miter lim="800000"/>
            <a:headEnd/>
            <a:tailEnd/>
          </a:ln>
          <a:effectLst/>
        </p:spPr>
        <p:txBody>
          <a:bodyPr vert="horz" wrap="square" lIns="2542374" tIns="45720" rIns="2553483" bIns="26979"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Arial" pitchFamily="34" charset="0"/>
                <a:cs typeface="Calibri" pitchFamily="34" charset="0"/>
              </a:rPr>
              <a:t>Cash Account</a:t>
            </a:r>
            <a:endParaRPr kumimoji="0" lang="en-US" sz="1200" b="1"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p:txBody>
      </p:sp>
      <p:sp>
        <p:nvSpPr>
          <p:cNvPr id="7" name="Rectangle 6"/>
          <p:cNvSpPr/>
          <p:nvPr/>
        </p:nvSpPr>
        <p:spPr>
          <a:xfrm>
            <a:off x="3856099" y="2631233"/>
            <a:ext cx="1431802" cy="307777"/>
          </a:xfrm>
          <a:prstGeom prst="rect">
            <a:avLst/>
          </a:prstGeom>
        </p:spPr>
        <p:txBody>
          <a:bodyPr wrap="square">
            <a:spAutoFit/>
          </a:bodyPr>
          <a:lstStyle/>
          <a:p>
            <a:pPr lvl="0" algn="ctr" eaLnBrk="0" fontAlgn="base" hangingPunct="0">
              <a:spcBef>
                <a:spcPct val="0"/>
              </a:spcBef>
              <a:spcAft>
                <a:spcPct val="0"/>
              </a:spcAft>
              <a:buClrTx/>
            </a:pPr>
            <a:r>
              <a:rPr lang="en-US" b="1" dirty="0" err="1" smtClean="0">
                <a:solidFill>
                  <a:schemeClr val="tx1"/>
                </a:solidFill>
                <a:latin typeface="Calibri" pitchFamily="34" charset="0"/>
                <a:ea typeface="Times New Roman" pitchFamily="18" charset="0"/>
                <a:cs typeface="Calibri" pitchFamily="34" charset="0"/>
              </a:rPr>
              <a:t>Abhijith</a:t>
            </a:r>
            <a:r>
              <a:rPr lang="en-US" b="1" dirty="0" smtClean="0">
                <a:solidFill>
                  <a:schemeClr val="tx1"/>
                </a:solidFill>
                <a:latin typeface="Calibri" pitchFamily="34" charset="0"/>
                <a:ea typeface="Times New Roman" pitchFamily="18" charset="0"/>
                <a:cs typeface="Calibri" pitchFamily="34" charset="0"/>
              </a:rPr>
              <a:t> Account</a:t>
            </a:r>
            <a:endParaRPr lang="en-US" sz="2000" dirty="0" smtClean="0">
              <a:solidFill>
                <a:schemeClr val="tx1"/>
              </a:solidFill>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LEDGER</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:LEDGER</a:t>
            </a:r>
          </a:p>
          <a:p>
            <a:pPr marL="0" lvl="0" indent="0" algn="l" rtl="0">
              <a:spcBef>
                <a:spcPts val="0"/>
              </a:spcBef>
              <a:spcAft>
                <a:spcPts val="0"/>
              </a:spcAft>
              <a:buNone/>
            </a:pPr>
            <a:r>
              <a:rPr lang="en" b="1" dirty="0" smtClean="0"/>
              <a:t>CLASS-34</a:t>
            </a:r>
            <a:endParaRPr b="1"/>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1156996" y="559837"/>
            <a:ext cx="7987004"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Balancing an account –</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The process of ascertaining the balance of each and every account in the ledger at the end of accounting period (at the end of each month or any time if required) is called balancing. The difference between the two sides of an account is known as account balance. If the debit side is heavier than the credit side, it shows a debit balance. If the credit side is heavier than the debit side, it means a credit balance.</a:t>
            </a:r>
          </a:p>
          <a:p>
            <a:pPr marL="0" marR="0" lvl="0" indent="0" algn="l" defTabSz="914400" rtl="0" eaLnBrk="1" fontAlgn="base" latinLnBrk="0" hangingPunct="1">
              <a:lnSpc>
                <a:spcPct val="100000"/>
              </a:lnSpc>
              <a:spcBef>
                <a:spcPct val="0"/>
              </a:spcBef>
              <a:spcAft>
                <a:spcPct val="0"/>
              </a:spcAft>
              <a:buClrTx/>
              <a:buSzTx/>
              <a:buFontTx/>
              <a:buNone/>
              <a:tabLst/>
            </a:pPr>
            <a:endParaRPr lang="en-IN" sz="1600" dirty="0" smtClean="0">
              <a:solidFill>
                <a:schemeClr val="tx1"/>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Opening and Closing balances</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While closing the ledger accounts, we can ascertain the balances – either debit or credit balances – at the end of the accounting period. These are known as closing balances. This will be the first item in the next accounting period as the opening balance in that account.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1371600" y="998376"/>
            <a:ext cx="77724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19100" algn="l"/>
              </a:tabLst>
            </a:pPr>
            <a:r>
              <a:rPr kumimoji="0" lang="en-US" sz="2000"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Prepare Journal</a:t>
            </a:r>
            <a:r>
              <a:rPr kumimoji="0" lang="en-US" sz="2000" b="1" i="0" u="none" strike="noStrike" cap="none" normalizeH="0" dirty="0" smtClean="0">
                <a:ln>
                  <a:noFill/>
                </a:ln>
                <a:solidFill>
                  <a:srgbClr val="333333"/>
                </a:solidFill>
                <a:effectLst/>
                <a:latin typeface="Calibri" pitchFamily="34" charset="0"/>
                <a:ea typeface="Times New Roman" pitchFamily="18" charset="0"/>
                <a:cs typeface="Calibri" pitchFamily="34" charset="0"/>
              </a:rPr>
              <a:t> and post them in to ledger</a:t>
            </a:r>
            <a:r>
              <a:rPr kumimoji="0" lang="en-US" sz="2000"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 on the basis of the following:</a:t>
            </a:r>
          </a:p>
          <a:p>
            <a:pPr marL="0" marR="0" lvl="0" indent="0" algn="l" defTabSz="914400" rtl="0" eaLnBrk="1" fontAlgn="base" latinLnBrk="0" hangingPunct="1">
              <a:lnSpc>
                <a:spcPct val="100000"/>
              </a:lnSpc>
              <a:spcBef>
                <a:spcPct val="0"/>
              </a:spcBef>
              <a:spcAft>
                <a:spcPct val="0"/>
              </a:spcAft>
              <a:buClrTx/>
              <a:buSzTx/>
              <a:buFontTx/>
              <a:buNone/>
              <a:tabLst>
                <a:tab pos="4191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19100" algn="l"/>
              </a:tabLst>
            </a:pPr>
            <a:r>
              <a:rPr kumimoji="0" lang="en-US" sz="2000" b="1" i="0" u="none" strike="noStrike" cap="none" normalizeH="0" baseline="0" dirty="0" smtClean="0">
                <a:ln>
                  <a:noFill/>
                </a:ln>
                <a:solidFill>
                  <a:srgbClr val="333333"/>
                </a:solidFill>
                <a:effectLst/>
                <a:latin typeface="Arial" pitchFamily="34" charset="0"/>
                <a:ea typeface="Arial" pitchFamily="34" charset="0"/>
                <a:cs typeface="Calibri" pitchFamily="34" charset="0"/>
              </a:rPr>
              <a:t>Harsh started business with cash Rs 2,00,000</a:t>
            </a:r>
          </a:p>
          <a:p>
            <a:pPr marL="0" marR="0" lvl="0" indent="0" algn="l" defTabSz="914400" rtl="0" eaLnBrk="0" fontAlgn="base" latinLnBrk="0" hangingPunct="0">
              <a:lnSpc>
                <a:spcPct val="100000"/>
              </a:lnSpc>
              <a:spcBef>
                <a:spcPct val="0"/>
              </a:spcBef>
              <a:spcAft>
                <a:spcPct val="0"/>
              </a:spcAft>
              <a:buClrTx/>
              <a:buSzTx/>
              <a:buFontTx/>
              <a:buChar char="•"/>
              <a:tabLst>
                <a:tab pos="4191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19100" algn="l"/>
              </a:tabLst>
            </a:pPr>
            <a:r>
              <a:rPr kumimoji="0" lang="en-US" sz="2000" b="1" i="0" u="none" strike="noStrike" cap="none" normalizeH="0" baseline="0" dirty="0" smtClean="0">
                <a:ln>
                  <a:noFill/>
                </a:ln>
                <a:solidFill>
                  <a:srgbClr val="333333"/>
                </a:solidFill>
                <a:effectLst/>
                <a:latin typeface="Arial" pitchFamily="34" charset="0"/>
                <a:ea typeface="Arial" pitchFamily="34" charset="0"/>
                <a:cs typeface="Calibri" pitchFamily="34" charset="0"/>
              </a:rPr>
              <a:t>Purchased goods from </a:t>
            </a:r>
            <a:r>
              <a:rPr kumimoji="0" lang="en-US" sz="2000" b="1" i="0" u="none" strike="noStrike" cap="none" normalizeH="0" baseline="0" dirty="0" err="1" smtClean="0">
                <a:ln>
                  <a:noFill/>
                </a:ln>
                <a:solidFill>
                  <a:srgbClr val="333333"/>
                </a:solidFill>
                <a:effectLst/>
                <a:latin typeface="Arial" pitchFamily="34" charset="0"/>
                <a:ea typeface="Arial" pitchFamily="34" charset="0"/>
                <a:cs typeface="Calibri" pitchFamily="34" charset="0"/>
              </a:rPr>
              <a:t>Naman</a:t>
            </a:r>
            <a:r>
              <a:rPr kumimoji="0" lang="en-US" sz="2000" b="1" i="0" u="none" strike="noStrike" cap="none" normalizeH="0" baseline="0" dirty="0" smtClean="0">
                <a:ln>
                  <a:noFill/>
                </a:ln>
                <a:solidFill>
                  <a:srgbClr val="333333"/>
                </a:solidFill>
                <a:effectLst/>
                <a:latin typeface="Arial" pitchFamily="34" charset="0"/>
                <a:ea typeface="Arial" pitchFamily="34" charset="0"/>
                <a:cs typeface="Calibri" pitchFamily="34" charset="0"/>
              </a:rPr>
              <a:t> for cash Rs 40,000</a:t>
            </a:r>
          </a:p>
          <a:p>
            <a:pPr marL="0" marR="0" lvl="0" indent="0" algn="l" defTabSz="914400" rtl="0" eaLnBrk="0" fontAlgn="base" latinLnBrk="0" hangingPunct="0">
              <a:lnSpc>
                <a:spcPct val="100000"/>
              </a:lnSpc>
              <a:spcBef>
                <a:spcPct val="0"/>
              </a:spcBef>
              <a:spcAft>
                <a:spcPct val="0"/>
              </a:spcAft>
              <a:buClrTx/>
              <a:buSzTx/>
              <a:buFontTx/>
              <a:buChar char="•"/>
              <a:tabLst>
                <a:tab pos="4191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19100" algn="l"/>
              </a:tabLst>
            </a:pPr>
            <a:r>
              <a:rPr kumimoji="0" lang="en-US" sz="2000" b="1" i="0" u="none" strike="noStrike" cap="none" normalizeH="0" baseline="0" dirty="0" smtClean="0">
                <a:ln>
                  <a:noFill/>
                </a:ln>
                <a:solidFill>
                  <a:srgbClr val="333333"/>
                </a:solidFill>
                <a:effectLst/>
                <a:latin typeface="Arial" pitchFamily="34" charset="0"/>
                <a:ea typeface="Arial" pitchFamily="34" charset="0"/>
                <a:cs typeface="Calibri" pitchFamily="34" charset="0"/>
              </a:rPr>
              <a:t>Sold goods to </a:t>
            </a:r>
            <a:r>
              <a:rPr kumimoji="0" lang="en-US" sz="2000" b="1" i="0" u="none" strike="noStrike" cap="none" normalizeH="0" baseline="0" dirty="0" err="1" smtClean="0">
                <a:ln>
                  <a:noFill/>
                </a:ln>
                <a:solidFill>
                  <a:srgbClr val="333333"/>
                </a:solidFill>
                <a:effectLst/>
                <a:latin typeface="Arial" pitchFamily="34" charset="0"/>
                <a:ea typeface="Arial" pitchFamily="34" charset="0"/>
                <a:cs typeface="Calibri" pitchFamily="34" charset="0"/>
              </a:rPr>
              <a:t>Bhanu</a:t>
            </a:r>
            <a:r>
              <a:rPr kumimoji="0" lang="en-US" sz="2000" b="1" i="0" u="none" strike="noStrike" cap="none" normalizeH="0" baseline="0" dirty="0" smtClean="0">
                <a:ln>
                  <a:noFill/>
                </a:ln>
                <a:solidFill>
                  <a:srgbClr val="333333"/>
                </a:solidFill>
                <a:effectLst/>
                <a:latin typeface="Arial" pitchFamily="34" charset="0"/>
                <a:ea typeface="Arial" pitchFamily="34" charset="0"/>
                <a:cs typeface="Calibri" pitchFamily="34" charset="0"/>
              </a:rPr>
              <a:t> costing Rs 10,000/- Rs 12,000</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LEDGER</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:LEDGER</a:t>
            </a:r>
          </a:p>
          <a:p>
            <a:pPr marL="0" lvl="0" indent="0" algn="l" rtl="0">
              <a:spcBef>
                <a:spcPts val="0"/>
              </a:spcBef>
              <a:spcAft>
                <a:spcPts val="0"/>
              </a:spcAft>
              <a:buNone/>
            </a:pPr>
            <a:r>
              <a:rPr lang="en" b="1" dirty="0" smtClean="0"/>
              <a:t>CLASS-35</a:t>
            </a:r>
            <a:endParaRPr b="1"/>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821180" y="867748"/>
          <a:ext cx="6287122" cy="2328207"/>
        </p:xfrm>
        <a:graphic>
          <a:graphicData uri="http://schemas.openxmlformats.org/drawingml/2006/table">
            <a:tbl>
              <a:tblPr/>
              <a:tblGrid>
                <a:gridCol w="667608"/>
                <a:gridCol w="5619514"/>
              </a:tblGrid>
              <a:tr h="408561">
                <a:tc>
                  <a:txBody>
                    <a:bodyPr/>
                    <a:lstStyle/>
                    <a:p>
                      <a:pPr marL="127000">
                        <a:lnSpc>
                          <a:spcPts val="1330"/>
                        </a:lnSpc>
                        <a:spcAft>
                          <a:spcPts val="0"/>
                        </a:spcAft>
                      </a:pPr>
                      <a:r>
                        <a:rPr lang="en-US" sz="1600" dirty="0">
                          <a:solidFill>
                            <a:srgbClr val="292425"/>
                          </a:solidFill>
                          <a:latin typeface="Calibri"/>
                          <a:ea typeface="Times New Roman"/>
                          <a:cs typeface="Calibri"/>
                        </a:rPr>
                        <a:t>(a)</a:t>
                      </a:r>
                      <a:endParaRPr lang="en-US" sz="1600" dirty="0">
                        <a:latin typeface="Times New Roman"/>
                        <a:ea typeface="Times New Roman"/>
                      </a:endParaRPr>
                    </a:p>
                  </a:txBody>
                  <a:tcPr marL="0" marR="0" marT="0" marB="0">
                    <a:lnL>
                      <a:noFill/>
                    </a:lnL>
                    <a:lnR>
                      <a:noFill/>
                    </a:lnR>
                    <a:lnT>
                      <a:noFill/>
                    </a:lnT>
                    <a:lnB>
                      <a:noFill/>
                    </a:lnB>
                  </a:tcPr>
                </a:tc>
                <a:tc>
                  <a:txBody>
                    <a:bodyPr/>
                    <a:lstStyle/>
                    <a:p>
                      <a:pPr marL="278765">
                        <a:lnSpc>
                          <a:spcPts val="1330"/>
                        </a:lnSpc>
                        <a:spcAft>
                          <a:spcPts val="0"/>
                        </a:spcAft>
                      </a:pPr>
                      <a:r>
                        <a:rPr lang="en-US" sz="1600">
                          <a:solidFill>
                            <a:srgbClr val="292425"/>
                          </a:solidFill>
                          <a:latin typeface="Calibri"/>
                          <a:ea typeface="Times New Roman"/>
                          <a:cs typeface="Calibri"/>
                        </a:rPr>
                        <a:t>Kunal started business with cash-Rs 2,50,000</a:t>
                      </a:r>
                      <a:endParaRPr lang="en-US" sz="1600">
                        <a:latin typeface="Times New Roman"/>
                        <a:ea typeface="Times New Roman"/>
                      </a:endParaRPr>
                    </a:p>
                  </a:txBody>
                  <a:tcPr marL="0" marR="0" marT="0" marB="0">
                    <a:lnL>
                      <a:noFill/>
                    </a:lnL>
                    <a:lnR>
                      <a:noFill/>
                    </a:lnR>
                    <a:lnT>
                      <a:noFill/>
                    </a:lnT>
                    <a:lnB>
                      <a:noFill/>
                    </a:lnB>
                  </a:tcPr>
                </a:tc>
              </a:tr>
              <a:tr h="503300">
                <a:tc>
                  <a:txBody>
                    <a:bodyPr/>
                    <a:lstStyle/>
                    <a:p>
                      <a:pPr marL="127000">
                        <a:lnSpc>
                          <a:spcPct val="115000"/>
                        </a:lnSpc>
                        <a:spcBef>
                          <a:spcPts val="350"/>
                        </a:spcBef>
                        <a:spcAft>
                          <a:spcPts val="0"/>
                        </a:spcAft>
                      </a:pPr>
                      <a:r>
                        <a:rPr lang="en-US" sz="1600">
                          <a:solidFill>
                            <a:srgbClr val="292425"/>
                          </a:solidFill>
                          <a:latin typeface="Calibri"/>
                          <a:ea typeface="Times New Roman"/>
                          <a:cs typeface="Calibri"/>
                        </a:rPr>
                        <a:t>(b)</a:t>
                      </a:r>
                      <a:endParaRPr lang="en-US" sz="1600">
                        <a:latin typeface="Times New Roman"/>
                        <a:ea typeface="Times New Roman"/>
                      </a:endParaRPr>
                    </a:p>
                  </a:txBody>
                  <a:tcPr marL="0" marR="0" marT="0" marB="0">
                    <a:lnL>
                      <a:noFill/>
                    </a:lnL>
                    <a:lnR>
                      <a:noFill/>
                    </a:lnR>
                    <a:lnT>
                      <a:noFill/>
                    </a:lnT>
                    <a:lnB>
                      <a:noFill/>
                    </a:lnB>
                  </a:tcPr>
                </a:tc>
                <a:tc>
                  <a:txBody>
                    <a:bodyPr/>
                    <a:lstStyle/>
                    <a:p>
                      <a:pPr marL="278765">
                        <a:lnSpc>
                          <a:spcPct val="115000"/>
                        </a:lnSpc>
                        <a:spcBef>
                          <a:spcPts val="350"/>
                        </a:spcBef>
                        <a:spcAft>
                          <a:spcPts val="0"/>
                        </a:spcAft>
                      </a:pPr>
                      <a:r>
                        <a:rPr lang="en-US" sz="1600" dirty="0">
                          <a:solidFill>
                            <a:srgbClr val="292425"/>
                          </a:solidFill>
                          <a:latin typeface="Calibri"/>
                          <a:ea typeface="Times New Roman"/>
                          <a:cs typeface="Calibri"/>
                        </a:rPr>
                        <a:t>He purchased furniture for cash Rs-35,000</a:t>
                      </a:r>
                      <a:endParaRPr lang="en-US" sz="1600" dirty="0">
                        <a:latin typeface="Times New Roman"/>
                        <a:ea typeface="Times New Roman"/>
                      </a:endParaRPr>
                    </a:p>
                  </a:txBody>
                  <a:tcPr marL="0" marR="0" marT="0" marB="0">
                    <a:lnL>
                      <a:noFill/>
                    </a:lnL>
                    <a:lnR>
                      <a:noFill/>
                    </a:lnR>
                    <a:lnT>
                      <a:noFill/>
                    </a:lnT>
                    <a:lnB>
                      <a:noFill/>
                    </a:lnB>
                  </a:tcPr>
                </a:tc>
              </a:tr>
              <a:tr h="503300">
                <a:tc>
                  <a:txBody>
                    <a:bodyPr/>
                    <a:lstStyle/>
                    <a:p>
                      <a:pPr marL="127000">
                        <a:lnSpc>
                          <a:spcPct val="115000"/>
                        </a:lnSpc>
                        <a:spcBef>
                          <a:spcPts val="350"/>
                        </a:spcBef>
                        <a:spcAft>
                          <a:spcPts val="0"/>
                        </a:spcAft>
                      </a:pPr>
                      <a:r>
                        <a:rPr lang="en-US" sz="1600">
                          <a:solidFill>
                            <a:srgbClr val="292425"/>
                          </a:solidFill>
                          <a:latin typeface="Calibri"/>
                          <a:ea typeface="Times New Roman"/>
                          <a:cs typeface="Calibri"/>
                        </a:rPr>
                        <a:t>(c)</a:t>
                      </a:r>
                      <a:endParaRPr lang="en-US" sz="1600">
                        <a:latin typeface="Times New Roman"/>
                        <a:ea typeface="Times New Roman"/>
                      </a:endParaRPr>
                    </a:p>
                  </a:txBody>
                  <a:tcPr marL="0" marR="0" marT="0" marB="0">
                    <a:lnL>
                      <a:noFill/>
                    </a:lnL>
                    <a:lnR>
                      <a:noFill/>
                    </a:lnR>
                    <a:lnT>
                      <a:noFill/>
                    </a:lnT>
                    <a:lnB>
                      <a:noFill/>
                    </a:lnB>
                  </a:tcPr>
                </a:tc>
                <a:tc>
                  <a:txBody>
                    <a:bodyPr/>
                    <a:lstStyle/>
                    <a:p>
                      <a:pPr marL="278765">
                        <a:lnSpc>
                          <a:spcPct val="115000"/>
                        </a:lnSpc>
                        <a:spcBef>
                          <a:spcPts val="350"/>
                        </a:spcBef>
                        <a:spcAft>
                          <a:spcPts val="0"/>
                        </a:spcAft>
                      </a:pPr>
                      <a:r>
                        <a:rPr lang="en-US" sz="1600">
                          <a:solidFill>
                            <a:srgbClr val="292425"/>
                          </a:solidFill>
                          <a:latin typeface="Calibri"/>
                          <a:ea typeface="Times New Roman"/>
                          <a:cs typeface="Calibri"/>
                        </a:rPr>
                        <a:t>He paid commission Rs-2,000</a:t>
                      </a:r>
                      <a:endParaRPr lang="en-US" sz="1600">
                        <a:latin typeface="Times New Roman"/>
                        <a:ea typeface="Times New Roman"/>
                      </a:endParaRPr>
                    </a:p>
                  </a:txBody>
                  <a:tcPr marL="0" marR="0" marT="0" marB="0">
                    <a:lnL>
                      <a:noFill/>
                    </a:lnL>
                    <a:lnR>
                      <a:noFill/>
                    </a:lnR>
                    <a:lnT>
                      <a:noFill/>
                    </a:lnT>
                    <a:lnB>
                      <a:noFill/>
                    </a:lnB>
                  </a:tcPr>
                </a:tc>
              </a:tr>
              <a:tr h="504485">
                <a:tc>
                  <a:txBody>
                    <a:bodyPr/>
                    <a:lstStyle/>
                    <a:p>
                      <a:pPr marL="127000">
                        <a:lnSpc>
                          <a:spcPct val="115000"/>
                        </a:lnSpc>
                        <a:spcBef>
                          <a:spcPts val="350"/>
                        </a:spcBef>
                        <a:spcAft>
                          <a:spcPts val="0"/>
                        </a:spcAft>
                      </a:pPr>
                      <a:r>
                        <a:rPr lang="en-US" sz="1600">
                          <a:solidFill>
                            <a:srgbClr val="292425"/>
                          </a:solidFill>
                          <a:latin typeface="Calibri"/>
                          <a:ea typeface="Times New Roman"/>
                          <a:cs typeface="Calibri"/>
                        </a:rPr>
                        <a:t>(d)</a:t>
                      </a:r>
                      <a:endParaRPr lang="en-US" sz="1600">
                        <a:latin typeface="Times New Roman"/>
                        <a:ea typeface="Times New Roman"/>
                      </a:endParaRPr>
                    </a:p>
                  </a:txBody>
                  <a:tcPr marL="0" marR="0" marT="0" marB="0">
                    <a:lnL>
                      <a:noFill/>
                    </a:lnL>
                    <a:lnR>
                      <a:noFill/>
                    </a:lnR>
                    <a:lnT>
                      <a:noFill/>
                    </a:lnT>
                    <a:lnB>
                      <a:noFill/>
                    </a:lnB>
                  </a:tcPr>
                </a:tc>
                <a:tc>
                  <a:txBody>
                    <a:bodyPr/>
                    <a:lstStyle/>
                    <a:p>
                      <a:pPr marL="278765">
                        <a:lnSpc>
                          <a:spcPct val="115000"/>
                        </a:lnSpc>
                        <a:spcBef>
                          <a:spcPts val="350"/>
                        </a:spcBef>
                        <a:spcAft>
                          <a:spcPts val="0"/>
                        </a:spcAft>
                      </a:pPr>
                      <a:r>
                        <a:rPr lang="en-US" sz="1600" dirty="0">
                          <a:solidFill>
                            <a:srgbClr val="292425"/>
                          </a:solidFill>
                          <a:latin typeface="Calibri"/>
                          <a:ea typeface="Times New Roman"/>
                          <a:cs typeface="Calibri"/>
                        </a:rPr>
                        <a:t>He purchases goods on credit Rs-40,000</a:t>
                      </a:r>
                      <a:endParaRPr lang="en-US" sz="1600" dirty="0">
                        <a:latin typeface="Times New Roman"/>
                        <a:ea typeface="Times New Roman"/>
                      </a:endParaRPr>
                    </a:p>
                  </a:txBody>
                  <a:tcPr marL="0" marR="0" marT="0" marB="0">
                    <a:lnL>
                      <a:noFill/>
                    </a:lnL>
                    <a:lnR>
                      <a:noFill/>
                    </a:lnR>
                    <a:lnT>
                      <a:noFill/>
                    </a:lnT>
                    <a:lnB>
                      <a:noFill/>
                    </a:lnB>
                  </a:tcPr>
                </a:tc>
              </a:tr>
              <a:tr h="408561">
                <a:tc>
                  <a:txBody>
                    <a:bodyPr/>
                    <a:lstStyle/>
                    <a:p>
                      <a:pPr marL="127000">
                        <a:lnSpc>
                          <a:spcPts val="1280"/>
                        </a:lnSpc>
                        <a:spcBef>
                          <a:spcPts val="350"/>
                        </a:spcBef>
                        <a:spcAft>
                          <a:spcPts val="0"/>
                        </a:spcAft>
                      </a:pPr>
                      <a:r>
                        <a:rPr lang="en-US" sz="1600">
                          <a:solidFill>
                            <a:srgbClr val="292425"/>
                          </a:solidFill>
                          <a:latin typeface="Calibri"/>
                          <a:ea typeface="Times New Roman"/>
                          <a:cs typeface="Calibri"/>
                        </a:rPr>
                        <a:t>(e)</a:t>
                      </a:r>
                      <a:endParaRPr lang="en-US" sz="1600">
                        <a:latin typeface="Times New Roman"/>
                        <a:ea typeface="Times New Roman"/>
                      </a:endParaRPr>
                    </a:p>
                  </a:txBody>
                  <a:tcPr marL="0" marR="0" marT="0" marB="0">
                    <a:lnL>
                      <a:noFill/>
                    </a:lnL>
                    <a:lnR>
                      <a:noFill/>
                    </a:lnR>
                    <a:lnT>
                      <a:noFill/>
                    </a:lnT>
                    <a:lnB>
                      <a:noFill/>
                    </a:lnB>
                  </a:tcPr>
                </a:tc>
                <a:tc>
                  <a:txBody>
                    <a:bodyPr/>
                    <a:lstStyle/>
                    <a:p>
                      <a:pPr marL="278765">
                        <a:lnSpc>
                          <a:spcPts val="1280"/>
                        </a:lnSpc>
                        <a:spcBef>
                          <a:spcPts val="350"/>
                        </a:spcBef>
                        <a:spcAft>
                          <a:spcPts val="0"/>
                        </a:spcAft>
                      </a:pPr>
                      <a:r>
                        <a:rPr lang="en-US" sz="1600" dirty="0">
                          <a:solidFill>
                            <a:srgbClr val="292425"/>
                          </a:solidFill>
                          <a:latin typeface="Calibri"/>
                          <a:ea typeface="Times New Roman"/>
                          <a:cs typeface="Calibri"/>
                        </a:rPr>
                        <a:t>He sold goods </a:t>
                      </a:r>
                      <a:r>
                        <a:rPr lang="en-US" sz="1600" dirty="0" smtClean="0">
                          <a:solidFill>
                            <a:srgbClr val="292425"/>
                          </a:solidFill>
                          <a:latin typeface="Calibri"/>
                          <a:ea typeface="Times New Roman"/>
                          <a:cs typeface="Calibri"/>
                        </a:rPr>
                        <a:t> </a:t>
                      </a:r>
                      <a:r>
                        <a:rPr lang="en-US" sz="1600" dirty="0">
                          <a:solidFill>
                            <a:srgbClr val="292425"/>
                          </a:solidFill>
                          <a:latin typeface="Calibri"/>
                          <a:ea typeface="Times New Roman"/>
                          <a:cs typeface="Calibri"/>
                        </a:rPr>
                        <a:t>for cash Rs-26000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4097" name="Rectangle 1"/>
          <p:cNvSpPr>
            <a:spLocks noChangeArrowheads="1"/>
          </p:cNvSpPr>
          <p:nvPr/>
        </p:nvSpPr>
        <p:spPr bwMode="auto">
          <a:xfrm>
            <a:off x="1101012" y="177282"/>
            <a:ext cx="676788"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Q2 :</a:t>
            </a:r>
            <a:r>
              <a:rPr kumimoji="0" lang="en-US"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1707502" y="233265"/>
            <a:ext cx="7137918" cy="369332"/>
          </a:xfrm>
          <a:prstGeom prst="rect">
            <a:avLst/>
          </a:prstGeom>
        </p:spPr>
        <p:txBody>
          <a:bodyPr wrap="square">
            <a:spAutoFit/>
          </a:bodyPr>
          <a:lstStyle/>
          <a:p>
            <a:r>
              <a:rPr lang="en-US" sz="1800" b="1" dirty="0" smtClean="0">
                <a:solidFill>
                  <a:srgbClr val="333333"/>
                </a:solidFill>
                <a:latin typeface="Calibri" pitchFamily="34" charset="0"/>
                <a:ea typeface="Times New Roman" pitchFamily="18" charset="0"/>
                <a:cs typeface="Calibri" pitchFamily="34" charset="0"/>
              </a:rPr>
              <a:t>Prepare Journal and post them in to ledger on the basis of the following</a:t>
            </a:r>
            <a:endParaRPr lang="en-US" sz="1800"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LEDGER</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:LEDGER</a:t>
            </a:r>
          </a:p>
          <a:p>
            <a:pPr marL="0" lvl="0" indent="0" algn="l" rtl="0">
              <a:spcBef>
                <a:spcPts val="0"/>
              </a:spcBef>
              <a:spcAft>
                <a:spcPts val="0"/>
              </a:spcAft>
              <a:buNone/>
            </a:pPr>
            <a:r>
              <a:rPr lang="en" b="1" dirty="0" smtClean="0"/>
              <a:t>CLASS-36</a:t>
            </a:r>
            <a:endParaRPr b="1"/>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95437" y="1007706"/>
          <a:ext cx="7203330" cy="2594014"/>
        </p:xfrm>
        <a:graphic>
          <a:graphicData uri="http://schemas.openxmlformats.org/drawingml/2006/table">
            <a:tbl>
              <a:tblPr/>
              <a:tblGrid>
                <a:gridCol w="634029"/>
                <a:gridCol w="6569301"/>
              </a:tblGrid>
              <a:tr h="275874">
                <a:tc>
                  <a:txBody>
                    <a:bodyPr/>
                    <a:lstStyle/>
                    <a:p>
                      <a:pPr marL="127000">
                        <a:lnSpc>
                          <a:spcPts val="1330"/>
                        </a:lnSpc>
                        <a:spcAft>
                          <a:spcPts val="0"/>
                        </a:spcAft>
                      </a:pPr>
                      <a:r>
                        <a:rPr lang="en-US" sz="1600" dirty="0">
                          <a:solidFill>
                            <a:srgbClr val="292425"/>
                          </a:solidFill>
                          <a:latin typeface="Times New Roman"/>
                          <a:ea typeface="Times New Roman"/>
                        </a:rPr>
                        <a:t>(a)</a:t>
                      </a:r>
                      <a:endParaRPr lang="en-US" sz="1600" dirty="0">
                        <a:latin typeface="Times New Roman"/>
                        <a:ea typeface="Times New Roman"/>
                      </a:endParaRPr>
                    </a:p>
                  </a:txBody>
                  <a:tcPr marL="0" marR="0" marT="0" marB="0">
                    <a:lnL>
                      <a:noFill/>
                    </a:lnL>
                    <a:lnR>
                      <a:noFill/>
                    </a:lnR>
                    <a:lnT>
                      <a:noFill/>
                    </a:lnT>
                    <a:lnB>
                      <a:noFill/>
                    </a:lnB>
                  </a:tcPr>
                </a:tc>
                <a:tc>
                  <a:txBody>
                    <a:bodyPr/>
                    <a:lstStyle/>
                    <a:p>
                      <a:pPr marL="219075">
                        <a:lnSpc>
                          <a:spcPts val="1330"/>
                        </a:lnSpc>
                        <a:spcAft>
                          <a:spcPts val="0"/>
                        </a:spcAft>
                      </a:pPr>
                      <a:r>
                        <a:rPr lang="en-US" sz="1600">
                          <a:solidFill>
                            <a:srgbClr val="292425"/>
                          </a:solidFill>
                          <a:latin typeface="Times New Roman"/>
                          <a:ea typeface="Times New Roman"/>
                        </a:rPr>
                        <a:t>Business started with cash Rs-1,75,000</a:t>
                      </a:r>
                      <a:endParaRPr lang="en-US" sz="1600">
                        <a:latin typeface="Times New Roman"/>
                        <a:ea typeface="Times New Roman"/>
                      </a:endParaRPr>
                    </a:p>
                  </a:txBody>
                  <a:tcPr marL="0" marR="0" marT="0" marB="0">
                    <a:lnL>
                      <a:noFill/>
                    </a:lnL>
                    <a:lnR>
                      <a:noFill/>
                    </a:lnR>
                    <a:lnT>
                      <a:noFill/>
                    </a:lnT>
                    <a:lnB>
                      <a:noFill/>
                    </a:lnB>
                  </a:tcPr>
                </a:tc>
              </a:tr>
              <a:tr h="340644">
                <a:tc>
                  <a:txBody>
                    <a:bodyPr/>
                    <a:lstStyle/>
                    <a:p>
                      <a:pPr marL="127000">
                        <a:lnSpc>
                          <a:spcPct val="115000"/>
                        </a:lnSpc>
                        <a:spcBef>
                          <a:spcPts val="350"/>
                        </a:spcBef>
                        <a:spcAft>
                          <a:spcPts val="0"/>
                        </a:spcAft>
                      </a:pPr>
                      <a:r>
                        <a:rPr lang="en-US" sz="1600">
                          <a:solidFill>
                            <a:srgbClr val="292425"/>
                          </a:solidFill>
                          <a:latin typeface="Times New Roman"/>
                          <a:ea typeface="Times New Roman"/>
                        </a:rPr>
                        <a:t>(b)</a:t>
                      </a:r>
                      <a:endParaRPr lang="en-US" sz="1600">
                        <a:latin typeface="Times New Roman"/>
                        <a:ea typeface="Times New Roman"/>
                      </a:endParaRPr>
                    </a:p>
                  </a:txBody>
                  <a:tcPr marL="0" marR="0" marT="0" marB="0">
                    <a:lnL>
                      <a:noFill/>
                    </a:lnL>
                    <a:lnR>
                      <a:noFill/>
                    </a:lnR>
                    <a:lnT>
                      <a:noFill/>
                    </a:lnT>
                    <a:lnB>
                      <a:noFill/>
                    </a:lnB>
                  </a:tcPr>
                </a:tc>
                <a:tc>
                  <a:txBody>
                    <a:bodyPr/>
                    <a:lstStyle/>
                    <a:p>
                      <a:pPr marL="219075">
                        <a:lnSpc>
                          <a:spcPct val="115000"/>
                        </a:lnSpc>
                        <a:spcBef>
                          <a:spcPts val="350"/>
                        </a:spcBef>
                        <a:spcAft>
                          <a:spcPts val="0"/>
                        </a:spcAft>
                      </a:pPr>
                      <a:r>
                        <a:rPr lang="en-US" sz="1600" dirty="0">
                          <a:solidFill>
                            <a:srgbClr val="292425"/>
                          </a:solidFill>
                          <a:latin typeface="Times New Roman"/>
                          <a:ea typeface="Times New Roman"/>
                        </a:rPr>
                        <a:t>Purchased goods from </a:t>
                      </a:r>
                      <a:r>
                        <a:rPr lang="en-US" sz="1600" dirty="0" err="1">
                          <a:solidFill>
                            <a:srgbClr val="292425"/>
                          </a:solidFill>
                          <a:latin typeface="Times New Roman"/>
                          <a:ea typeface="Times New Roman"/>
                        </a:rPr>
                        <a:t>Rohit</a:t>
                      </a:r>
                      <a:r>
                        <a:rPr lang="en-US" sz="1600" dirty="0">
                          <a:solidFill>
                            <a:srgbClr val="292425"/>
                          </a:solidFill>
                          <a:latin typeface="Times New Roman"/>
                          <a:ea typeface="Times New Roman"/>
                        </a:rPr>
                        <a:t> Rs-50,000</a:t>
                      </a:r>
                      <a:endParaRPr lang="en-US" sz="1600" dirty="0">
                        <a:latin typeface="Times New Roman"/>
                        <a:ea typeface="Times New Roman"/>
                      </a:endParaRPr>
                    </a:p>
                  </a:txBody>
                  <a:tcPr marL="0" marR="0" marT="0" marB="0">
                    <a:lnL>
                      <a:noFill/>
                    </a:lnL>
                    <a:lnR>
                      <a:noFill/>
                    </a:lnR>
                    <a:lnT>
                      <a:noFill/>
                    </a:lnT>
                    <a:lnB>
                      <a:noFill/>
                    </a:lnB>
                  </a:tcPr>
                </a:tc>
              </a:tr>
              <a:tr h="339845">
                <a:tc>
                  <a:txBody>
                    <a:bodyPr/>
                    <a:lstStyle/>
                    <a:p>
                      <a:pPr marL="127000">
                        <a:lnSpc>
                          <a:spcPct val="115000"/>
                        </a:lnSpc>
                        <a:spcBef>
                          <a:spcPts val="350"/>
                        </a:spcBef>
                        <a:spcAft>
                          <a:spcPts val="0"/>
                        </a:spcAft>
                      </a:pPr>
                      <a:r>
                        <a:rPr lang="en-US" sz="1600">
                          <a:solidFill>
                            <a:srgbClr val="292425"/>
                          </a:solidFill>
                          <a:latin typeface="Times New Roman"/>
                          <a:ea typeface="Times New Roman"/>
                        </a:rPr>
                        <a:t>(c)</a:t>
                      </a:r>
                      <a:endParaRPr lang="en-US" sz="1600">
                        <a:latin typeface="Times New Roman"/>
                        <a:ea typeface="Times New Roman"/>
                      </a:endParaRPr>
                    </a:p>
                  </a:txBody>
                  <a:tcPr marL="0" marR="0" marT="0" marB="0">
                    <a:lnL>
                      <a:noFill/>
                    </a:lnL>
                    <a:lnR>
                      <a:noFill/>
                    </a:lnR>
                    <a:lnT>
                      <a:noFill/>
                    </a:lnT>
                    <a:lnB>
                      <a:noFill/>
                    </a:lnB>
                  </a:tcPr>
                </a:tc>
                <a:tc>
                  <a:txBody>
                    <a:bodyPr/>
                    <a:lstStyle/>
                    <a:p>
                      <a:pPr marL="219075">
                        <a:lnSpc>
                          <a:spcPct val="115000"/>
                        </a:lnSpc>
                        <a:spcBef>
                          <a:spcPts val="350"/>
                        </a:spcBef>
                        <a:spcAft>
                          <a:spcPts val="0"/>
                        </a:spcAft>
                      </a:pPr>
                      <a:r>
                        <a:rPr lang="en-US" sz="1600">
                          <a:solidFill>
                            <a:srgbClr val="292425"/>
                          </a:solidFill>
                          <a:latin typeface="Times New Roman"/>
                          <a:ea typeface="Times New Roman"/>
                        </a:rPr>
                        <a:t>Sales goods on credit to Manish (Costing Rs 17,500) Rs -20,000</a:t>
                      </a:r>
                      <a:endParaRPr lang="en-US" sz="1600">
                        <a:latin typeface="Times New Roman"/>
                        <a:ea typeface="Times New Roman"/>
                      </a:endParaRPr>
                    </a:p>
                  </a:txBody>
                  <a:tcPr marL="0" marR="0" marT="0" marB="0">
                    <a:lnL>
                      <a:noFill/>
                    </a:lnL>
                    <a:lnR>
                      <a:noFill/>
                    </a:lnR>
                    <a:lnT>
                      <a:noFill/>
                    </a:lnT>
                    <a:lnB>
                      <a:noFill/>
                    </a:lnB>
                  </a:tcPr>
                </a:tc>
              </a:tr>
              <a:tr h="340644">
                <a:tc>
                  <a:txBody>
                    <a:bodyPr/>
                    <a:lstStyle/>
                    <a:p>
                      <a:pPr marL="127000">
                        <a:lnSpc>
                          <a:spcPct val="115000"/>
                        </a:lnSpc>
                        <a:spcBef>
                          <a:spcPts val="350"/>
                        </a:spcBef>
                        <a:spcAft>
                          <a:spcPts val="0"/>
                        </a:spcAft>
                      </a:pPr>
                      <a:r>
                        <a:rPr lang="en-US" sz="1600">
                          <a:solidFill>
                            <a:srgbClr val="292425"/>
                          </a:solidFill>
                          <a:latin typeface="Times New Roman"/>
                          <a:ea typeface="Times New Roman"/>
                        </a:rPr>
                        <a:t>(d)</a:t>
                      </a:r>
                      <a:endParaRPr lang="en-US" sz="1600">
                        <a:latin typeface="Times New Roman"/>
                        <a:ea typeface="Times New Roman"/>
                      </a:endParaRPr>
                    </a:p>
                  </a:txBody>
                  <a:tcPr marL="0" marR="0" marT="0" marB="0">
                    <a:lnL>
                      <a:noFill/>
                    </a:lnL>
                    <a:lnR>
                      <a:noFill/>
                    </a:lnR>
                    <a:lnT>
                      <a:noFill/>
                    </a:lnT>
                    <a:lnB>
                      <a:noFill/>
                    </a:lnB>
                  </a:tcPr>
                </a:tc>
                <a:tc>
                  <a:txBody>
                    <a:bodyPr/>
                    <a:lstStyle/>
                    <a:p>
                      <a:pPr marL="219075">
                        <a:lnSpc>
                          <a:spcPct val="115000"/>
                        </a:lnSpc>
                        <a:spcBef>
                          <a:spcPts val="350"/>
                        </a:spcBef>
                        <a:spcAft>
                          <a:spcPts val="0"/>
                        </a:spcAft>
                      </a:pPr>
                      <a:r>
                        <a:rPr lang="en-US" sz="1600">
                          <a:solidFill>
                            <a:srgbClr val="292425"/>
                          </a:solidFill>
                          <a:latin typeface="Times New Roman"/>
                          <a:ea typeface="Times New Roman"/>
                        </a:rPr>
                        <a:t>Purchased furniture for office use Rs-10,000</a:t>
                      </a:r>
                      <a:endParaRPr lang="en-US" sz="1600">
                        <a:latin typeface="Times New Roman"/>
                        <a:ea typeface="Times New Roman"/>
                      </a:endParaRPr>
                    </a:p>
                  </a:txBody>
                  <a:tcPr marL="0" marR="0" marT="0" marB="0">
                    <a:lnL>
                      <a:noFill/>
                    </a:lnL>
                    <a:lnR>
                      <a:noFill/>
                    </a:lnR>
                    <a:lnT>
                      <a:noFill/>
                    </a:lnT>
                    <a:lnB>
                      <a:noFill/>
                    </a:lnB>
                  </a:tcPr>
                </a:tc>
              </a:tr>
              <a:tr h="340644">
                <a:tc>
                  <a:txBody>
                    <a:bodyPr/>
                    <a:lstStyle/>
                    <a:p>
                      <a:pPr marL="127000">
                        <a:lnSpc>
                          <a:spcPct val="115000"/>
                        </a:lnSpc>
                        <a:spcBef>
                          <a:spcPts val="350"/>
                        </a:spcBef>
                        <a:spcAft>
                          <a:spcPts val="0"/>
                        </a:spcAft>
                      </a:pPr>
                      <a:r>
                        <a:rPr lang="en-US" sz="1600">
                          <a:solidFill>
                            <a:srgbClr val="292425"/>
                          </a:solidFill>
                          <a:latin typeface="Times New Roman"/>
                          <a:ea typeface="Times New Roman"/>
                        </a:rPr>
                        <a:t>(e)</a:t>
                      </a:r>
                      <a:endParaRPr lang="en-US" sz="1600">
                        <a:latin typeface="Times New Roman"/>
                        <a:ea typeface="Times New Roman"/>
                      </a:endParaRPr>
                    </a:p>
                  </a:txBody>
                  <a:tcPr marL="0" marR="0" marT="0" marB="0">
                    <a:lnL>
                      <a:noFill/>
                    </a:lnL>
                    <a:lnR>
                      <a:noFill/>
                    </a:lnR>
                    <a:lnT>
                      <a:noFill/>
                    </a:lnT>
                    <a:lnB>
                      <a:noFill/>
                    </a:lnB>
                  </a:tcPr>
                </a:tc>
                <a:tc>
                  <a:txBody>
                    <a:bodyPr/>
                    <a:lstStyle/>
                    <a:p>
                      <a:pPr marL="219075">
                        <a:lnSpc>
                          <a:spcPct val="115000"/>
                        </a:lnSpc>
                        <a:spcBef>
                          <a:spcPts val="350"/>
                        </a:spcBef>
                        <a:spcAft>
                          <a:spcPts val="0"/>
                        </a:spcAft>
                      </a:pPr>
                      <a:r>
                        <a:rPr lang="en-US" sz="1600">
                          <a:solidFill>
                            <a:srgbClr val="292425"/>
                          </a:solidFill>
                          <a:latin typeface="Times New Roman"/>
                          <a:ea typeface="Times New Roman"/>
                        </a:rPr>
                        <a:t>Cash paid to Rohit in full settlement Rs-48,500</a:t>
                      </a:r>
                      <a:endParaRPr lang="en-US" sz="1600">
                        <a:latin typeface="Times New Roman"/>
                        <a:ea typeface="Times New Roman"/>
                      </a:endParaRPr>
                    </a:p>
                  </a:txBody>
                  <a:tcPr marL="0" marR="0" marT="0" marB="0">
                    <a:lnL>
                      <a:noFill/>
                    </a:lnL>
                    <a:lnR>
                      <a:noFill/>
                    </a:lnR>
                    <a:lnT>
                      <a:noFill/>
                    </a:lnT>
                    <a:lnB>
                      <a:noFill/>
                    </a:lnB>
                  </a:tcPr>
                </a:tc>
              </a:tr>
              <a:tr h="340644">
                <a:tc>
                  <a:txBody>
                    <a:bodyPr/>
                    <a:lstStyle/>
                    <a:p>
                      <a:pPr marL="127000">
                        <a:lnSpc>
                          <a:spcPct val="115000"/>
                        </a:lnSpc>
                        <a:spcBef>
                          <a:spcPts val="350"/>
                        </a:spcBef>
                        <a:spcAft>
                          <a:spcPts val="0"/>
                        </a:spcAft>
                      </a:pPr>
                      <a:r>
                        <a:rPr lang="en-US" sz="1600">
                          <a:solidFill>
                            <a:srgbClr val="292425"/>
                          </a:solidFill>
                          <a:latin typeface="Times New Roman"/>
                          <a:ea typeface="Times New Roman"/>
                        </a:rPr>
                        <a:t>(f)</a:t>
                      </a:r>
                      <a:endParaRPr lang="en-US" sz="1600">
                        <a:latin typeface="Times New Roman"/>
                        <a:ea typeface="Times New Roman"/>
                      </a:endParaRPr>
                    </a:p>
                  </a:txBody>
                  <a:tcPr marL="0" marR="0" marT="0" marB="0">
                    <a:lnL>
                      <a:noFill/>
                    </a:lnL>
                    <a:lnR>
                      <a:noFill/>
                    </a:lnR>
                    <a:lnT>
                      <a:noFill/>
                    </a:lnT>
                    <a:lnB>
                      <a:noFill/>
                    </a:lnB>
                  </a:tcPr>
                </a:tc>
                <a:tc>
                  <a:txBody>
                    <a:bodyPr/>
                    <a:lstStyle/>
                    <a:p>
                      <a:pPr marL="219075">
                        <a:lnSpc>
                          <a:spcPct val="115000"/>
                        </a:lnSpc>
                        <a:spcBef>
                          <a:spcPts val="350"/>
                        </a:spcBef>
                        <a:spcAft>
                          <a:spcPts val="0"/>
                        </a:spcAft>
                      </a:pPr>
                      <a:r>
                        <a:rPr lang="en-US" sz="1600">
                          <a:solidFill>
                            <a:srgbClr val="292425"/>
                          </a:solidFill>
                          <a:latin typeface="Times New Roman"/>
                          <a:ea typeface="Times New Roman"/>
                        </a:rPr>
                        <a:t>Cash received from Manish Rs -20,000</a:t>
                      </a:r>
                      <a:endParaRPr lang="en-US" sz="1600">
                        <a:latin typeface="Times New Roman"/>
                        <a:ea typeface="Times New Roman"/>
                      </a:endParaRPr>
                    </a:p>
                  </a:txBody>
                  <a:tcPr marL="0" marR="0" marT="0" marB="0">
                    <a:lnL>
                      <a:noFill/>
                    </a:lnL>
                    <a:lnR>
                      <a:noFill/>
                    </a:lnR>
                    <a:lnT>
                      <a:noFill/>
                    </a:lnT>
                    <a:lnB>
                      <a:noFill/>
                    </a:lnB>
                  </a:tcPr>
                </a:tc>
              </a:tr>
              <a:tr h="339845">
                <a:tc>
                  <a:txBody>
                    <a:bodyPr/>
                    <a:lstStyle/>
                    <a:p>
                      <a:pPr marL="127000">
                        <a:lnSpc>
                          <a:spcPct val="115000"/>
                        </a:lnSpc>
                        <a:spcBef>
                          <a:spcPts val="350"/>
                        </a:spcBef>
                        <a:spcAft>
                          <a:spcPts val="0"/>
                        </a:spcAft>
                      </a:pPr>
                      <a:r>
                        <a:rPr lang="en-US" sz="1600">
                          <a:solidFill>
                            <a:srgbClr val="292425"/>
                          </a:solidFill>
                          <a:latin typeface="Times New Roman"/>
                          <a:ea typeface="Times New Roman"/>
                        </a:rPr>
                        <a:t>(g)</a:t>
                      </a:r>
                      <a:endParaRPr lang="en-US" sz="1600">
                        <a:latin typeface="Times New Roman"/>
                        <a:ea typeface="Times New Roman"/>
                      </a:endParaRPr>
                    </a:p>
                  </a:txBody>
                  <a:tcPr marL="0" marR="0" marT="0" marB="0">
                    <a:lnL>
                      <a:noFill/>
                    </a:lnL>
                    <a:lnR>
                      <a:noFill/>
                    </a:lnR>
                    <a:lnT>
                      <a:noFill/>
                    </a:lnT>
                    <a:lnB>
                      <a:noFill/>
                    </a:lnB>
                  </a:tcPr>
                </a:tc>
                <a:tc>
                  <a:txBody>
                    <a:bodyPr/>
                    <a:lstStyle/>
                    <a:p>
                      <a:pPr marL="219075">
                        <a:lnSpc>
                          <a:spcPct val="115000"/>
                        </a:lnSpc>
                        <a:spcBef>
                          <a:spcPts val="350"/>
                        </a:spcBef>
                        <a:spcAft>
                          <a:spcPts val="0"/>
                        </a:spcAft>
                      </a:pPr>
                      <a:r>
                        <a:rPr lang="en-US" sz="1600">
                          <a:solidFill>
                            <a:srgbClr val="292425"/>
                          </a:solidFill>
                          <a:latin typeface="Times New Roman"/>
                          <a:ea typeface="Times New Roman"/>
                        </a:rPr>
                        <a:t>Rent paid Rs-1,000</a:t>
                      </a:r>
                      <a:endParaRPr lang="en-US" sz="1600">
                        <a:latin typeface="Times New Roman"/>
                        <a:ea typeface="Times New Roman"/>
                      </a:endParaRPr>
                    </a:p>
                  </a:txBody>
                  <a:tcPr marL="0" marR="0" marT="0" marB="0">
                    <a:lnL>
                      <a:noFill/>
                    </a:lnL>
                    <a:lnR>
                      <a:noFill/>
                    </a:lnR>
                    <a:lnT>
                      <a:noFill/>
                    </a:lnT>
                    <a:lnB>
                      <a:noFill/>
                    </a:lnB>
                  </a:tcPr>
                </a:tc>
              </a:tr>
              <a:tr h="275874">
                <a:tc>
                  <a:txBody>
                    <a:bodyPr/>
                    <a:lstStyle/>
                    <a:p>
                      <a:pPr marL="127000">
                        <a:lnSpc>
                          <a:spcPts val="1280"/>
                        </a:lnSpc>
                        <a:spcBef>
                          <a:spcPts val="350"/>
                        </a:spcBef>
                        <a:spcAft>
                          <a:spcPts val="0"/>
                        </a:spcAft>
                      </a:pPr>
                      <a:r>
                        <a:rPr lang="en-US" sz="1600">
                          <a:solidFill>
                            <a:srgbClr val="292425"/>
                          </a:solidFill>
                          <a:latin typeface="Times New Roman"/>
                          <a:ea typeface="Times New Roman"/>
                        </a:rPr>
                        <a:t>(h)</a:t>
                      </a:r>
                      <a:endParaRPr lang="en-US" sz="1600">
                        <a:latin typeface="Times New Roman"/>
                        <a:ea typeface="Times New Roman"/>
                      </a:endParaRPr>
                    </a:p>
                  </a:txBody>
                  <a:tcPr marL="0" marR="0" marT="0" marB="0">
                    <a:lnL>
                      <a:noFill/>
                    </a:lnL>
                    <a:lnR>
                      <a:noFill/>
                    </a:lnR>
                    <a:lnT>
                      <a:noFill/>
                    </a:lnT>
                    <a:lnB>
                      <a:noFill/>
                    </a:lnB>
                  </a:tcPr>
                </a:tc>
                <a:tc>
                  <a:txBody>
                    <a:bodyPr/>
                    <a:lstStyle/>
                    <a:p>
                      <a:pPr marL="219075">
                        <a:lnSpc>
                          <a:spcPts val="1280"/>
                        </a:lnSpc>
                        <a:spcBef>
                          <a:spcPts val="350"/>
                        </a:spcBef>
                        <a:spcAft>
                          <a:spcPts val="0"/>
                        </a:spcAft>
                      </a:pPr>
                      <a:r>
                        <a:rPr lang="en-US" sz="1600" dirty="0">
                          <a:solidFill>
                            <a:srgbClr val="292425"/>
                          </a:solidFill>
                          <a:latin typeface="Times New Roman"/>
                          <a:ea typeface="Times New Roman"/>
                        </a:rPr>
                        <a:t>Cash withdrew for personal use Rs-3,000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6" name="Rectangle 5"/>
          <p:cNvSpPr/>
          <p:nvPr/>
        </p:nvSpPr>
        <p:spPr>
          <a:xfrm>
            <a:off x="1184988" y="298580"/>
            <a:ext cx="5673012" cy="307777"/>
          </a:xfrm>
          <a:prstGeom prst="rect">
            <a:avLst/>
          </a:prstGeom>
        </p:spPr>
        <p:txBody>
          <a:bodyPr wrap="square">
            <a:spAutoFit/>
          </a:bodyPr>
          <a:lstStyle/>
          <a:p>
            <a:r>
              <a:rPr lang="en-US" b="1" dirty="0" smtClean="0">
                <a:solidFill>
                  <a:srgbClr val="333333"/>
                </a:solidFill>
                <a:latin typeface="Calibri" pitchFamily="34" charset="0"/>
                <a:ea typeface="Times New Roman" pitchFamily="18" charset="0"/>
                <a:cs typeface="Calibri" pitchFamily="34" charset="0"/>
              </a:rPr>
              <a:t>Prepare Journal and post them in to ledger on the basis of the following</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RULES OF DEBIT &amp; CREDIT</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:RULES OF DEBIT &amp; CREDIT</a:t>
            </a:r>
          </a:p>
          <a:p>
            <a:pPr marL="0" lvl="0" indent="0" algn="l" rtl="0">
              <a:spcBef>
                <a:spcPts val="0"/>
              </a:spcBef>
              <a:spcAft>
                <a:spcPts val="0"/>
              </a:spcAft>
              <a:buNone/>
            </a:pPr>
            <a:r>
              <a:rPr lang="en" b="1" dirty="0" smtClean="0"/>
              <a:t>CLASS-19</a:t>
            </a:r>
            <a:endParaRPr b="1"/>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LEDGER</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:LEDGER</a:t>
            </a:r>
          </a:p>
          <a:p>
            <a:pPr marL="0" lvl="0" indent="0" algn="l" rtl="0">
              <a:spcBef>
                <a:spcPts val="0"/>
              </a:spcBef>
              <a:spcAft>
                <a:spcPts val="0"/>
              </a:spcAft>
              <a:buNone/>
            </a:pPr>
            <a:r>
              <a:rPr lang="en" b="1" dirty="0" smtClean="0"/>
              <a:t>CLASS-37</a:t>
            </a:r>
            <a:endParaRPr b="1"/>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4000" y="961051"/>
          <a:ext cx="7200122" cy="3685592"/>
        </p:xfrm>
        <a:graphic>
          <a:graphicData uri="http://schemas.openxmlformats.org/drawingml/2006/table">
            <a:tbl>
              <a:tblPr/>
              <a:tblGrid>
                <a:gridCol w="605521"/>
                <a:gridCol w="6594601"/>
              </a:tblGrid>
              <a:tr h="382201">
                <a:tc>
                  <a:txBody>
                    <a:bodyPr/>
                    <a:lstStyle/>
                    <a:p>
                      <a:pPr marL="127000">
                        <a:lnSpc>
                          <a:spcPts val="1330"/>
                        </a:lnSpc>
                        <a:spcAft>
                          <a:spcPts val="0"/>
                        </a:spcAft>
                      </a:pPr>
                      <a:r>
                        <a:rPr lang="en-US" sz="1600" dirty="0">
                          <a:solidFill>
                            <a:srgbClr val="292425"/>
                          </a:solidFill>
                          <a:latin typeface="Times New Roman"/>
                          <a:ea typeface="Times New Roman"/>
                        </a:rPr>
                        <a:t>(a)</a:t>
                      </a:r>
                      <a:endParaRPr lang="en-US" sz="1600" dirty="0">
                        <a:latin typeface="Times New Roman"/>
                        <a:ea typeface="Times New Roman"/>
                      </a:endParaRPr>
                    </a:p>
                  </a:txBody>
                  <a:tcPr marL="0" marR="0" marT="0" marB="0">
                    <a:lnL>
                      <a:noFill/>
                    </a:lnL>
                    <a:lnR>
                      <a:noFill/>
                    </a:lnR>
                    <a:lnT>
                      <a:noFill/>
                    </a:lnT>
                    <a:lnB>
                      <a:noFill/>
                    </a:lnB>
                  </a:tcPr>
                </a:tc>
                <a:tc>
                  <a:txBody>
                    <a:bodyPr/>
                    <a:lstStyle/>
                    <a:p>
                      <a:pPr marL="217805">
                        <a:lnSpc>
                          <a:spcPts val="1330"/>
                        </a:lnSpc>
                        <a:spcAft>
                          <a:spcPts val="0"/>
                        </a:spcAft>
                      </a:pPr>
                      <a:r>
                        <a:rPr lang="en-US" sz="1600">
                          <a:solidFill>
                            <a:srgbClr val="292425"/>
                          </a:solidFill>
                          <a:latin typeface="Times New Roman"/>
                          <a:ea typeface="Times New Roman"/>
                        </a:rPr>
                        <a:t>Commenced business with cash-1,50,000</a:t>
                      </a:r>
                      <a:endParaRPr lang="en-US" sz="1600">
                        <a:latin typeface="Times New Roman"/>
                        <a:ea typeface="Times New Roman"/>
                      </a:endParaRPr>
                    </a:p>
                  </a:txBody>
                  <a:tcPr marL="0" marR="0" marT="0" marB="0">
                    <a:lnL>
                      <a:noFill/>
                    </a:lnL>
                    <a:lnR>
                      <a:noFill/>
                    </a:lnR>
                    <a:lnT>
                      <a:noFill/>
                    </a:lnT>
                    <a:lnB>
                      <a:noFill/>
                    </a:lnB>
                  </a:tcPr>
                </a:tc>
              </a:tr>
              <a:tr h="486865">
                <a:tc>
                  <a:txBody>
                    <a:bodyPr/>
                    <a:lstStyle/>
                    <a:p>
                      <a:pPr marL="127000">
                        <a:lnSpc>
                          <a:spcPct val="115000"/>
                        </a:lnSpc>
                        <a:spcBef>
                          <a:spcPts val="350"/>
                        </a:spcBef>
                        <a:spcAft>
                          <a:spcPts val="0"/>
                        </a:spcAft>
                      </a:pPr>
                      <a:r>
                        <a:rPr lang="en-US" sz="1600">
                          <a:solidFill>
                            <a:srgbClr val="292425"/>
                          </a:solidFill>
                          <a:latin typeface="Times New Roman"/>
                          <a:ea typeface="Times New Roman"/>
                        </a:rPr>
                        <a:t>(b)</a:t>
                      </a:r>
                      <a:endParaRPr lang="en-US" sz="1600">
                        <a:latin typeface="Times New Roman"/>
                        <a:ea typeface="Times New Roman"/>
                      </a:endParaRPr>
                    </a:p>
                  </a:txBody>
                  <a:tcPr marL="0" marR="0" marT="0" marB="0">
                    <a:lnL>
                      <a:noFill/>
                    </a:lnL>
                    <a:lnR>
                      <a:noFill/>
                    </a:lnR>
                    <a:lnT>
                      <a:noFill/>
                    </a:lnT>
                    <a:lnB>
                      <a:noFill/>
                    </a:lnB>
                  </a:tcPr>
                </a:tc>
                <a:tc>
                  <a:txBody>
                    <a:bodyPr/>
                    <a:lstStyle/>
                    <a:p>
                      <a:pPr marL="217805">
                        <a:lnSpc>
                          <a:spcPct val="115000"/>
                        </a:lnSpc>
                        <a:spcBef>
                          <a:spcPts val="350"/>
                        </a:spcBef>
                        <a:spcAft>
                          <a:spcPts val="0"/>
                        </a:spcAft>
                      </a:pPr>
                      <a:r>
                        <a:rPr lang="en-US" sz="1600" dirty="0">
                          <a:solidFill>
                            <a:srgbClr val="292425"/>
                          </a:solidFill>
                          <a:latin typeface="Times New Roman"/>
                          <a:ea typeface="Times New Roman"/>
                        </a:rPr>
                        <a:t>Purchased machinery on credit-40,000</a:t>
                      </a:r>
                      <a:endParaRPr lang="en-US" sz="1600" dirty="0">
                        <a:latin typeface="Times New Roman"/>
                        <a:ea typeface="Times New Roman"/>
                      </a:endParaRPr>
                    </a:p>
                  </a:txBody>
                  <a:tcPr marL="0" marR="0" marT="0" marB="0">
                    <a:lnL>
                      <a:noFill/>
                    </a:lnL>
                    <a:lnR>
                      <a:noFill/>
                    </a:lnR>
                    <a:lnT>
                      <a:noFill/>
                    </a:lnT>
                    <a:lnB>
                      <a:noFill/>
                    </a:lnB>
                  </a:tcPr>
                </a:tc>
              </a:tr>
              <a:tr h="486865">
                <a:tc>
                  <a:txBody>
                    <a:bodyPr/>
                    <a:lstStyle/>
                    <a:p>
                      <a:pPr marL="127000">
                        <a:lnSpc>
                          <a:spcPct val="115000"/>
                        </a:lnSpc>
                        <a:spcBef>
                          <a:spcPts val="350"/>
                        </a:spcBef>
                        <a:spcAft>
                          <a:spcPts val="0"/>
                        </a:spcAft>
                      </a:pPr>
                      <a:r>
                        <a:rPr lang="en-US" sz="1600">
                          <a:solidFill>
                            <a:srgbClr val="292425"/>
                          </a:solidFill>
                          <a:latin typeface="Times New Roman"/>
                          <a:ea typeface="Times New Roman"/>
                        </a:rPr>
                        <a:t>(c)</a:t>
                      </a:r>
                      <a:endParaRPr lang="en-US" sz="1600">
                        <a:latin typeface="Times New Roman"/>
                        <a:ea typeface="Times New Roman"/>
                      </a:endParaRPr>
                    </a:p>
                  </a:txBody>
                  <a:tcPr marL="0" marR="0" marT="0" marB="0">
                    <a:lnL>
                      <a:noFill/>
                    </a:lnL>
                    <a:lnR>
                      <a:noFill/>
                    </a:lnR>
                    <a:lnT>
                      <a:noFill/>
                    </a:lnT>
                    <a:lnB>
                      <a:noFill/>
                    </a:lnB>
                  </a:tcPr>
                </a:tc>
                <a:tc>
                  <a:txBody>
                    <a:bodyPr/>
                    <a:lstStyle/>
                    <a:p>
                      <a:pPr marL="217805">
                        <a:lnSpc>
                          <a:spcPct val="115000"/>
                        </a:lnSpc>
                        <a:spcBef>
                          <a:spcPts val="350"/>
                        </a:spcBef>
                        <a:spcAft>
                          <a:spcPts val="0"/>
                        </a:spcAft>
                      </a:pPr>
                      <a:r>
                        <a:rPr lang="en-US" sz="1600">
                          <a:solidFill>
                            <a:srgbClr val="292425"/>
                          </a:solidFill>
                          <a:latin typeface="Times New Roman"/>
                          <a:ea typeface="Times New Roman"/>
                        </a:rPr>
                        <a:t>Purchased goods for cash -20,000</a:t>
                      </a:r>
                      <a:endParaRPr lang="en-US" sz="1600">
                        <a:latin typeface="Times New Roman"/>
                        <a:ea typeface="Times New Roman"/>
                      </a:endParaRPr>
                    </a:p>
                  </a:txBody>
                  <a:tcPr marL="0" marR="0" marT="0" marB="0">
                    <a:lnL>
                      <a:noFill/>
                    </a:lnL>
                    <a:lnR>
                      <a:noFill/>
                    </a:lnR>
                    <a:lnT>
                      <a:noFill/>
                    </a:lnT>
                    <a:lnB>
                      <a:noFill/>
                    </a:lnB>
                  </a:tcPr>
                </a:tc>
              </a:tr>
              <a:tr h="486865">
                <a:tc>
                  <a:txBody>
                    <a:bodyPr/>
                    <a:lstStyle/>
                    <a:p>
                      <a:pPr marL="127000">
                        <a:lnSpc>
                          <a:spcPct val="115000"/>
                        </a:lnSpc>
                        <a:spcBef>
                          <a:spcPts val="350"/>
                        </a:spcBef>
                        <a:spcAft>
                          <a:spcPts val="0"/>
                        </a:spcAft>
                      </a:pPr>
                      <a:r>
                        <a:rPr lang="en-US" sz="1600">
                          <a:solidFill>
                            <a:srgbClr val="292425"/>
                          </a:solidFill>
                          <a:latin typeface="Times New Roman"/>
                          <a:ea typeface="Times New Roman"/>
                        </a:rPr>
                        <a:t>(d)</a:t>
                      </a:r>
                      <a:endParaRPr lang="en-US" sz="1600">
                        <a:latin typeface="Times New Roman"/>
                        <a:ea typeface="Times New Roman"/>
                      </a:endParaRPr>
                    </a:p>
                  </a:txBody>
                  <a:tcPr marL="0" marR="0" marT="0" marB="0">
                    <a:lnL>
                      <a:noFill/>
                    </a:lnL>
                    <a:lnR>
                      <a:noFill/>
                    </a:lnR>
                    <a:lnT>
                      <a:noFill/>
                    </a:lnT>
                    <a:lnB>
                      <a:noFill/>
                    </a:lnB>
                  </a:tcPr>
                </a:tc>
                <a:tc>
                  <a:txBody>
                    <a:bodyPr/>
                    <a:lstStyle/>
                    <a:p>
                      <a:pPr marL="217805">
                        <a:lnSpc>
                          <a:spcPct val="115000"/>
                        </a:lnSpc>
                        <a:spcBef>
                          <a:spcPts val="350"/>
                        </a:spcBef>
                        <a:spcAft>
                          <a:spcPts val="0"/>
                        </a:spcAft>
                      </a:pPr>
                      <a:r>
                        <a:rPr lang="en-US" sz="1600" dirty="0">
                          <a:solidFill>
                            <a:srgbClr val="292425"/>
                          </a:solidFill>
                          <a:latin typeface="Times New Roman"/>
                          <a:ea typeface="Times New Roman"/>
                        </a:rPr>
                        <a:t>Purchased car for personal use -80,000</a:t>
                      </a:r>
                      <a:endParaRPr lang="en-US" sz="1600" dirty="0">
                        <a:latin typeface="Times New Roman"/>
                        <a:ea typeface="Times New Roman"/>
                      </a:endParaRPr>
                    </a:p>
                  </a:txBody>
                  <a:tcPr marL="0" marR="0" marT="0" marB="0">
                    <a:lnL>
                      <a:noFill/>
                    </a:lnL>
                    <a:lnR>
                      <a:noFill/>
                    </a:lnR>
                    <a:lnT>
                      <a:noFill/>
                    </a:lnT>
                    <a:lnB>
                      <a:noFill/>
                    </a:lnB>
                  </a:tcPr>
                </a:tc>
              </a:tr>
              <a:tr h="486865">
                <a:tc>
                  <a:txBody>
                    <a:bodyPr/>
                    <a:lstStyle/>
                    <a:p>
                      <a:pPr marL="127000">
                        <a:lnSpc>
                          <a:spcPct val="115000"/>
                        </a:lnSpc>
                        <a:spcBef>
                          <a:spcPts val="350"/>
                        </a:spcBef>
                        <a:spcAft>
                          <a:spcPts val="0"/>
                        </a:spcAft>
                      </a:pPr>
                      <a:r>
                        <a:rPr lang="en-US" sz="1600">
                          <a:solidFill>
                            <a:srgbClr val="292425"/>
                          </a:solidFill>
                          <a:latin typeface="Times New Roman"/>
                          <a:ea typeface="Times New Roman"/>
                        </a:rPr>
                        <a:t>(e)</a:t>
                      </a:r>
                      <a:endParaRPr lang="en-US" sz="1600">
                        <a:latin typeface="Times New Roman"/>
                        <a:ea typeface="Times New Roman"/>
                      </a:endParaRPr>
                    </a:p>
                  </a:txBody>
                  <a:tcPr marL="0" marR="0" marT="0" marB="0">
                    <a:lnL>
                      <a:noFill/>
                    </a:lnL>
                    <a:lnR>
                      <a:noFill/>
                    </a:lnR>
                    <a:lnT>
                      <a:noFill/>
                    </a:lnT>
                    <a:lnB>
                      <a:noFill/>
                    </a:lnB>
                  </a:tcPr>
                </a:tc>
                <a:tc>
                  <a:txBody>
                    <a:bodyPr/>
                    <a:lstStyle/>
                    <a:p>
                      <a:pPr marL="217805">
                        <a:lnSpc>
                          <a:spcPct val="115000"/>
                        </a:lnSpc>
                        <a:spcBef>
                          <a:spcPts val="350"/>
                        </a:spcBef>
                        <a:spcAft>
                          <a:spcPts val="0"/>
                        </a:spcAft>
                      </a:pPr>
                      <a:r>
                        <a:rPr lang="en-US" sz="1600">
                          <a:solidFill>
                            <a:srgbClr val="292425"/>
                          </a:solidFill>
                          <a:latin typeface="Times New Roman"/>
                          <a:ea typeface="Times New Roman"/>
                        </a:rPr>
                        <a:t>Paid to creditors in full settlement-38,000</a:t>
                      </a:r>
                      <a:endParaRPr lang="en-US" sz="1600">
                        <a:latin typeface="Times New Roman"/>
                        <a:ea typeface="Times New Roman"/>
                      </a:endParaRPr>
                    </a:p>
                  </a:txBody>
                  <a:tcPr marL="0" marR="0" marT="0" marB="0">
                    <a:lnL>
                      <a:noFill/>
                    </a:lnL>
                    <a:lnR>
                      <a:noFill/>
                    </a:lnR>
                    <a:lnT>
                      <a:noFill/>
                    </a:lnT>
                    <a:lnB>
                      <a:noFill/>
                    </a:lnB>
                  </a:tcPr>
                </a:tc>
              </a:tr>
              <a:tr h="486865">
                <a:tc>
                  <a:txBody>
                    <a:bodyPr/>
                    <a:lstStyle/>
                    <a:p>
                      <a:pPr marL="127000">
                        <a:lnSpc>
                          <a:spcPct val="115000"/>
                        </a:lnSpc>
                        <a:spcBef>
                          <a:spcPts val="350"/>
                        </a:spcBef>
                        <a:spcAft>
                          <a:spcPts val="0"/>
                        </a:spcAft>
                      </a:pPr>
                      <a:r>
                        <a:rPr lang="en-US" sz="1600">
                          <a:solidFill>
                            <a:srgbClr val="292425"/>
                          </a:solidFill>
                          <a:latin typeface="Times New Roman"/>
                          <a:ea typeface="Times New Roman"/>
                        </a:rPr>
                        <a:t>(f)</a:t>
                      </a:r>
                      <a:endParaRPr lang="en-US" sz="1600">
                        <a:latin typeface="Times New Roman"/>
                        <a:ea typeface="Times New Roman"/>
                      </a:endParaRPr>
                    </a:p>
                  </a:txBody>
                  <a:tcPr marL="0" marR="0" marT="0" marB="0">
                    <a:lnL>
                      <a:noFill/>
                    </a:lnL>
                    <a:lnR>
                      <a:noFill/>
                    </a:lnR>
                    <a:lnT>
                      <a:noFill/>
                    </a:lnT>
                    <a:lnB>
                      <a:noFill/>
                    </a:lnB>
                  </a:tcPr>
                </a:tc>
                <a:tc>
                  <a:txBody>
                    <a:bodyPr/>
                    <a:lstStyle/>
                    <a:p>
                      <a:pPr marL="217805">
                        <a:lnSpc>
                          <a:spcPct val="115000"/>
                        </a:lnSpc>
                        <a:spcBef>
                          <a:spcPts val="350"/>
                        </a:spcBef>
                        <a:spcAft>
                          <a:spcPts val="0"/>
                        </a:spcAft>
                      </a:pPr>
                      <a:r>
                        <a:rPr lang="en-US" sz="1600">
                          <a:solidFill>
                            <a:srgbClr val="292425"/>
                          </a:solidFill>
                          <a:latin typeface="Times New Roman"/>
                          <a:ea typeface="Times New Roman"/>
                        </a:rPr>
                        <a:t>Sold goods for cash costing Rs 5,000</a:t>
                      </a:r>
                      <a:endParaRPr lang="en-US" sz="1600">
                        <a:latin typeface="Times New Roman"/>
                        <a:ea typeface="Times New Roman"/>
                      </a:endParaRPr>
                    </a:p>
                  </a:txBody>
                  <a:tcPr marL="0" marR="0" marT="0" marB="0">
                    <a:lnL>
                      <a:noFill/>
                    </a:lnL>
                    <a:lnR>
                      <a:noFill/>
                    </a:lnR>
                    <a:lnT>
                      <a:noFill/>
                    </a:lnT>
                    <a:lnB>
                      <a:noFill/>
                    </a:lnB>
                  </a:tcPr>
                </a:tc>
              </a:tr>
              <a:tr h="486865">
                <a:tc>
                  <a:txBody>
                    <a:bodyPr/>
                    <a:lstStyle/>
                    <a:p>
                      <a:pPr marL="127000">
                        <a:lnSpc>
                          <a:spcPct val="115000"/>
                        </a:lnSpc>
                        <a:spcBef>
                          <a:spcPts val="350"/>
                        </a:spcBef>
                        <a:spcAft>
                          <a:spcPts val="0"/>
                        </a:spcAft>
                      </a:pPr>
                      <a:r>
                        <a:rPr lang="en-US" sz="1600">
                          <a:solidFill>
                            <a:srgbClr val="292425"/>
                          </a:solidFill>
                          <a:latin typeface="Times New Roman"/>
                          <a:ea typeface="Times New Roman"/>
                        </a:rPr>
                        <a:t>(g)</a:t>
                      </a:r>
                      <a:endParaRPr lang="en-US" sz="1600">
                        <a:latin typeface="Times New Roman"/>
                        <a:ea typeface="Times New Roman"/>
                      </a:endParaRPr>
                    </a:p>
                  </a:txBody>
                  <a:tcPr marL="0" marR="0" marT="0" marB="0">
                    <a:lnL>
                      <a:noFill/>
                    </a:lnL>
                    <a:lnR>
                      <a:noFill/>
                    </a:lnR>
                    <a:lnT>
                      <a:noFill/>
                    </a:lnT>
                    <a:lnB>
                      <a:noFill/>
                    </a:lnB>
                  </a:tcPr>
                </a:tc>
                <a:tc>
                  <a:txBody>
                    <a:bodyPr/>
                    <a:lstStyle/>
                    <a:p>
                      <a:pPr marL="217805">
                        <a:lnSpc>
                          <a:spcPct val="115000"/>
                        </a:lnSpc>
                        <a:spcBef>
                          <a:spcPts val="350"/>
                        </a:spcBef>
                        <a:spcAft>
                          <a:spcPts val="0"/>
                        </a:spcAft>
                      </a:pPr>
                      <a:r>
                        <a:rPr lang="en-US" sz="1600">
                          <a:solidFill>
                            <a:srgbClr val="292425"/>
                          </a:solidFill>
                          <a:latin typeface="Times New Roman"/>
                          <a:ea typeface="Times New Roman"/>
                        </a:rPr>
                        <a:t>Paid rent-5,000</a:t>
                      </a:r>
                      <a:endParaRPr lang="en-US" sz="1600">
                        <a:latin typeface="Times New Roman"/>
                        <a:ea typeface="Times New Roman"/>
                      </a:endParaRPr>
                    </a:p>
                  </a:txBody>
                  <a:tcPr marL="0" marR="0" marT="0" marB="0">
                    <a:lnL>
                      <a:noFill/>
                    </a:lnL>
                    <a:lnR>
                      <a:noFill/>
                    </a:lnR>
                    <a:lnT>
                      <a:noFill/>
                    </a:lnT>
                    <a:lnB>
                      <a:noFill/>
                    </a:lnB>
                  </a:tcPr>
                </a:tc>
              </a:tr>
              <a:tr h="382201">
                <a:tc>
                  <a:txBody>
                    <a:bodyPr/>
                    <a:lstStyle/>
                    <a:p>
                      <a:pPr marL="127000">
                        <a:lnSpc>
                          <a:spcPts val="1280"/>
                        </a:lnSpc>
                        <a:spcBef>
                          <a:spcPts val="350"/>
                        </a:spcBef>
                        <a:spcAft>
                          <a:spcPts val="0"/>
                        </a:spcAft>
                      </a:pPr>
                      <a:r>
                        <a:rPr lang="en-US" sz="1600">
                          <a:solidFill>
                            <a:srgbClr val="292425"/>
                          </a:solidFill>
                          <a:latin typeface="Times New Roman"/>
                          <a:ea typeface="Times New Roman"/>
                        </a:rPr>
                        <a:t>(h)</a:t>
                      </a:r>
                      <a:endParaRPr lang="en-US" sz="1600">
                        <a:latin typeface="Times New Roman"/>
                        <a:ea typeface="Times New Roman"/>
                      </a:endParaRPr>
                    </a:p>
                  </a:txBody>
                  <a:tcPr marL="0" marR="0" marT="0" marB="0">
                    <a:lnL>
                      <a:noFill/>
                    </a:lnL>
                    <a:lnR>
                      <a:noFill/>
                    </a:lnR>
                    <a:lnT>
                      <a:noFill/>
                    </a:lnT>
                    <a:lnB>
                      <a:noFill/>
                    </a:lnB>
                  </a:tcPr>
                </a:tc>
                <a:tc>
                  <a:txBody>
                    <a:bodyPr/>
                    <a:lstStyle/>
                    <a:p>
                      <a:pPr marL="217805">
                        <a:lnSpc>
                          <a:spcPts val="1280"/>
                        </a:lnSpc>
                        <a:spcBef>
                          <a:spcPts val="350"/>
                        </a:spcBef>
                        <a:spcAft>
                          <a:spcPts val="0"/>
                        </a:spcAft>
                      </a:pPr>
                      <a:r>
                        <a:rPr lang="en-US" sz="1600" dirty="0">
                          <a:solidFill>
                            <a:srgbClr val="292425"/>
                          </a:solidFill>
                          <a:latin typeface="Times New Roman"/>
                          <a:ea typeface="Times New Roman"/>
                        </a:rPr>
                        <a:t>Commission received in advance -2,000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5" name="Rectangle 4"/>
          <p:cNvSpPr/>
          <p:nvPr/>
        </p:nvSpPr>
        <p:spPr>
          <a:xfrm>
            <a:off x="1259633" y="279918"/>
            <a:ext cx="7268547" cy="369332"/>
          </a:xfrm>
          <a:prstGeom prst="rect">
            <a:avLst/>
          </a:prstGeom>
        </p:spPr>
        <p:txBody>
          <a:bodyPr wrap="square">
            <a:spAutoFit/>
          </a:bodyPr>
          <a:lstStyle/>
          <a:p>
            <a:r>
              <a:rPr lang="en-US" sz="1800" b="1" dirty="0" smtClean="0">
                <a:solidFill>
                  <a:srgbClr val="333333"/>
                </a:solidFill>
                <a:latin typeface="Calibri" pitchFamily="34" charset="0"/>
                <a:ea typeface="Times New Roman" pitchFamily="18" charset="0"/>
                <a:cs typeface="Calibri" pitchFamily="34" charset="0"/>
              </a:rPr>
              <a:t>Prepare Journal and post them in to ledger on the basis of the following</a:t>
            </a:r>
            <a:endParaRPr lang="en-US" sz="1800"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TRIAL BALANCE</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:TRIAL BALANCE</a:t>
            </a:r>
          </a:p>
          <a:p>
            <a:pPr marL="0" lvl="0" indent="0" algn="l" rtl="0">
              <a:spcBef>
                <a:spcPts val="0"/>
              </a:spcBef>
              <a:spcAft>
                <a:spcPts val="0"/>
              </a:spcAft>
              <a:buNone/>
            </a:pPr>
            <a:r>
              <a:rPr lang="en" b="1" dirty="0" smtClean="0"/>
              <a:t>CLASS-38</a:t>
            </a:r>
            <a:endParaRPr b="1"/>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1"/>
          <p:cNvSpPr>
            <a:spLocks noChangeArrowheads="1"/>
          </p:cNvSpPr>
          <p:nvPr/>
        </p:nvSpPr>
        <p:spPr bwMode="auto">
          <a:xfrm>
            <a:off x="1194318" y="1"/>
            <a:ext cx="7949682" cy="3644293"/>
          </a:xfrm>
          <a:prstGeom prst="rect">
            <a:avLst/>
          </a:prstGeom>
          <a:noFill/>
          <a:ln w="9525">
            <a:noFill/>
            <a:miter lim="800000"/>
            <a:headEnd/>
            <a:tailEnd/>
          </a:ln>
          <a:effectLst/>
        </p:spPr>
        <p:txBody>
          <a:bodyPr vert="horz" wrap="square" lIns="114264" tIns="926808" rIns="31740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22300" algn="l"/>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Book Antiqua" pitchFamily="18" charset="0"/>
              </a:rPr>
              <a:t>TRIAL BALANCE</a:t>
            </a:r>
          </a:p>
          <a:p>
            <a:pPr marL="0" marR="0" lvl="0" indent="0" algn="l" defTabSz="914400" rtl="0" eaLnBrk="1" fontAlgn="base" latinLnBrk="0" hangingPunct="1">
              <a:lnSpc>
                <a:spcPct val="100000"/>
              </a:lnSpc>
              <a:spcBef>
                <a:spcPct val="0"/>
              </a:spcBef>
              <a:spcAft>
                <a:spcPct val="0"/>
              </a:spcAft>
              <a:buClrTx/>
              <a:buSzTx/>
              <a:buFontTx/>
              <a:buNone/>
              <a:tabLst>
                <a:tab pos="622300" algn="l"/>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622300" algn="l"/>
              </a:tabLst>
            </a:pPr>
            <a:r>
              <a:rPr kumimoji="0" lang="en-US" sz="1600" b="1" i="0" u="none" strike="noStrike" cap="none" normalizeH="0" baseline="0" dirty="0" smtClean="0">
                <a:ln>
                  <a:noFill/>
                </a:ln>
                <a:solidFill>
                  <a:schemeClr val="tx1"/>
                </a:solidFill>
                <a:effectLst/>
                <a:latin typeface="Book Antiqua" pitchFamily="18" charset="0"/>
                <a:ea typeface="Palatino Linotype" pitchFamily="18" charset="0"/>
                <a:cs typeface="Palatino Linotype" pitchFamily="18" charset="0"/>
              </a:rPr>
              <a:t>Meaning : </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When posting of all the transactions into the Ledger is completed and accounts are balanced off, then the balance of each account is put on a list called Trial Balance.</a:t>
            </a: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622300" algn="l"/>
              </a:tabLst>
            </a:pPr>
            <a:endParaRPr lang="en-IN" sz="1600" dirty="0" smtClean="0">
              <a:solidFill>
                <a:schemeClr val="tx1"/>
              </a:solidFill>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6223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622300" algn="l"/>
              </a:tabLst>
            </a:pPr>
            <a:r>
              <a:rPr kumimoji="0" lang="en-US" sz="1600" b="1" i="0" u="none" strike="noStrike" cap="none" normalizeH="0" baseline="0" dirty="0" smtClean="0">
                <a:ln>
                  <a:noFill/>
                </a:ln>
                <a:solidFill>
                  <a:schemeClr val="tx1"/>
                </a:solidFill>
                <a:effectLst/>
                <a:latin typeface="Book Antiqua" pitchFamily="18" charset="0"/>
                <a:ea typeface="Palatino Linotype" pitchFamily="18" charset="0"/>
                <a:cs typeface="Palatino Linotype" pitchFamily="18" charset="0"/>
              </a:rPr>
              <a:t>Definition : </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Trial Balance is the list of debit and credit balances taken out from ledger. “It also includes the balances of Cash and bank taken from the Cash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tabLst>
                <a:tab pos="6223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87625" y="432703"/>
            <a:ext cx="7445828" cy="3785652"/>
          </a:xfrm>
          <a:prstGeom prst="rect">
            <a:avLst/>
          </a:prstGeom>
        </p:spPr>
        <p:txBody>
          <a:bodyPr wrap="square">
            <a:spAutoFit/>
          </a:bodyPr>
          <a:lstStyle/>
          <a:p>
            <a:pPr marL="457200" lvl="1" eaLnBrk="0" fontAlgn="base" hangingPunct="0">
              <a:spcBef>
                <a:spcPct val="0"/>
              </a:spcBef>
              <a:spcAft>
                <a:spcPct val="0"/>
              </a:spcAft>
              <a:buClrTx/>
              <a:buSzPct val="100000"/>
              <a:tabLst>
                <a:tab pos="622300" algn="l"/>
              </a:tabLst>
            </a:pPr>
            <a:r>
              <a:rPr lang="en-US" sz="1600" b="1" dirty="0" smtClean="0">
                <a:solidFill>
                  <a:srgbClr val="FF0000"/>
                </a:solidFill>
                <a:latin typeface="Book Antiqua" pitchFamily="18" charset="0"/>
                <a:ea typeface="Palatino Linotype" pitchFamily="18" charset="0"/>
                <a:cs typeface="Palatino Linotype" pitchFamily="18" charset="0"/>
              </a:rPr>
              <a:t>Preparation : </a:t>
            </a:r>
          </a:p>
          <a:p>
            <a:pPr marL="457200" lvl="1" eaLnBrk="0" fontAlgn="base" hangingPunct="0">
              <a:spcBef>
                <a:spcPct val="0"/>
              </a:spcBef>
              <a:spcAft>
                <a:spcPct val="0"/>
              </a:spcAft>
              <a:buClrTx/>
              <a:buSzPct val="100000"/>
              <a:tabLst>
                <a:tab pos="622300" algn="l"/>
              </a:tabLst>
            </a:pPr>
            <a:endParaRPr lang="en-US" sz="1600" b="1" dirty="0" smtClean="0">
              <a:solidFill>
                <a:srgbClr val="FF0000"/>
              </a:solidFill>
              <a:latin typeface="Book Antiqua" pitchFamily="18" charset="0"/>
              <a:ea typeface="Palatino Linotype" pitchFamily="18" charset="0"/>
              <a:cs typeface="Palatino Linotype" pitchFamily="18" charset="0"/>
            </a:endParaRPr>
          </a:p>
          <a:p>
            <a:pPr marL="457200" lvl="1" eaLnBrk="0" fontAlgn="base" hangingPunct="0">
              <a:spcBef>
                <a:spcPct val="0"/>
              </a:spcBef>
              <a:spcAft>
                <a:spcPct val="0"/>
              </a:spcAft>
              <a:buClrTx/>
              <a:buSzPct val="100000"/>
              <a:tabLst>
                <a:tab pos="622300" algn="l"/>
              </a:tabLst>
            </a:pPr>
            <a:r>
              <a:rPr lang="en-US" sz="1600" dirty="0" smtClean="0">
                <a:solidFill>
                  <a:schemeClr val="tx1"/>
                </a:solidFill>
                <a:latin typeface="Arial" pitchFamily="34" charset="0"/>
                <a:ea typeface="Palatino Linotype" pitchFamily="18" charset="0"/>
                <a:cs typeface="Palatino Linotype" pitchFamily="18" charset="0"/>
              </a:rPr>
              <a:t>Steps (Only Balance Method)</a:t>
            </a:r>
            <a:endParaRPr lang="en-US" sz="1600" dirty="0" smtClean="0">
              <a:solidFill>
                <a:schemeClr val="tx1"/>
              </a:solidFill>
              <a:latin typeface="Arial" pitchFamily="34" charset="0"/>
              <a:cs typeface="Arial" pitchFamily="34" charset="0"/>
            </a:endParaRPr>
          </a:p>
          <a:p>
            <a:pPr marL="914400" lvl="2" eaLnBrk="0" fontAlgn="base" hangingPunct="0">
              <a:spcBef>
                <a:spcPct val="0"/>
              </a:spcBef>
              <a:spcAft>
                <a:spcPct val="0"/>
              </a:spcAft>
              <a:buClrTx/>
              <a:buSzPct val="100000"/>
              <a:buFontTx/>
              <a:buAutoNum type="romanUcPeriod"/>
              <a:tabLst>
                <a:tab pos="622300" algn="l"/>
              </a:tabLst>
            </a:pPr>
            <a:r>
              <a:rPr lang="en-US" sz="1600" dirty="0" smtClean="0">
                <a:solidFill>
                  <a:schemeClr val="tx1"/>
                </a:solidFill>
                <a:latin typeface="Arial" pitchFamily="34" charset="0"/>
                <a:ea typeface="Palatino Linotype" pitchFamily="18" charset="0"/>
                <a:cs typeface="Palatino Linotype" pitchFamily="18" charset="0"/>
              </a:rPr>
              <a:t>Ledger A/</a:t>
            </a:r>
            <a:r>
              <a:rPr lang="en-US" sz="1600" dirty="0" err="1" smtClean="0">
                <a:solidFill>
                  <a:schemeClr val="tx1"/>
                </a:solidFill>
                <a:latin typeface="Arial" pitchFamily="34" charset="0"/>
                <a:ea typeface="Palatino Linotype" pitchFamily="18" charset="0"/>
                <a:cs typeface="Palatino Linotype" pitchFamily="18" charset="0"/>
              </a:rPr>
              <a:t>cs</a:t>
            </a:r>
            <a:r>
              <a:rPr lang="en-US" sz="1600" dirty="0" smtClean="0">
                <a:solidFill>
                  <a:schemeClr val="tx1"/>
                </a:solidFill>
                <a:latin typeface="Arial" pitchFamily="34" charset="0"/>
                <a:ea typeface="Palatino Linotype" pitchFamily="18" charset="0"/>
                <a:cs typeface="Palatino Linotype" pitchFamily="18" charset="0"/>
              </a:rPr>
              <a:t> which shows a debit balance is put on the Debit side of the trial balance.</a:t>
            </a:r>
          </a:p>
          <a:p>
            <a:pPr marL="914400" lvl="2" eaLnBrk="0" fontAlgn="base" hangingPunct="0">
              <a:spcBef>
                <a:spcPct val="0"/>
              </a:spcBef>
              <a:spcAft>
                <a:spcPct val="0"/>
              </a:spcAft>
              <a:buClrTx/>
              <a:buSzPct val="100000"/>
              <a:buFontTx/>
              <a:buAutoNum type="romanUcPeriod"/>
              <a:tabLst>
                <a:tab pos="622300" algn="l"/>
              </a:tabLst>
            </a:pPr>
            <a:endParaRPr lang="en-US" sz="1600" dirty="0" smtClean="0">
              <a:solidFill>
                <a:schemeClr val="tx1"/>
              </a:solidFill>
              <a:latin typeface="Arial" pitchFamily="34" charset="0"/>
              <a:cs typeface="Arial" pitchFamily="34" charset="0"/>
            </a:endParaRPr>
          </a:p>
          <a:p>
            <a:pPr marL="914400" lvl="2" eaLnBrk="0" fontAlgn="base" hangingPunct="0">
              <a:spcBef>
                <a:spcPct val="0"/>
              </a:spcBef>
              <a:spcAft>
                <a:spcPct val="0"/>
              </a:spcAft>
              <a:buClrTx/>
              <a:buSzPct val="100000"/>
              <a:buFontTx/>
              <a:buAutoNum type="romanUcPeriod"/>
              <a:tabLst>
                <a:tab pos="622300" algn="l"/>
              </a:tabLst>
            </a:pPr>
            <a:r>
              <a:rPr lang="en-US" sz="1600" dirty="0" smtClean="0">
                <a:solidFill>
                  <a:schemeClr val="tx1"/>
                </a:solidFill>
                <a:latin typeface="Arial" pitchFamily="34" charset="0"/>
                <a:ea typeface="Palatino Linotype" pitchFamily="18" charset="0"/>
                <a:cs typeface="Palatino Linotype" pitchFamily="18" charset="0"/>
              </a:rPr>
              <a:t>The A/c Showing credit balance is put on the Credit side of Trial Balance.</a:t>
            </a:r>
          </a:p>
          <a:p>
            <a:pPr marL="914400" lvl="2" eaLnBrk="0" fontAlgn="base" hangingPunct="0">
              <a:spcBef>
                <a:spcPct val="0"/>
              </a:spcBef>
              <a:spcAft>
                <a:spcPct val="0"/>
              </a:spcAft>
              <a:buClrTx/>
              <a:buSzPct val="100000"/>
              <a:buFontTx/>
              <a:buAutoNum type="romanUcPeriod"/>
              <a:tabLst>
                <a:tab pos="622300" algn="l"/>
              </a:tabLst>
            </a:pPr>
            <a:endParaRPr lang="en-US" sz="1600" dirty="0" smtClean="0">
              <a:solidFill>
                <a:schemeClr val="tx1"/>
              </a:solidFill>
              <a:latin typeface="Arial" pitchFamily="34" charset="0"/>
              <a:cs typeface="Arial" pitchFamily="34" charset="0"/>
            </a:endParaRPr>
          </a:p>
          <a:p>
            <a:pPr marL="914400" lvl="2" eaLnBrk="0" fontAlgn="base" hangingPunct="0">
              <a:spcBef>
                <a:spcPct val="0"/>
              </a:spcBef>
              <a:spcAft>
                <a:spcPct val="0"/>
              </a:spcAft>
              <a:buClrTx/>
              <a:buSzPct val="100000"/>
              <a:buFontTx/>
              <a:buAutoNum type="romanUcPeriod"/>
              <a:tabLst>
                <a:tab pos="622300" algn="l"/>
              </a:tabLst>
            </a:pPr>
            <a:r>
              <a:rPr lang="en-US" sz="1600" dirty="0" smtClean="0">
                <a:solidFill>
                  <a:schemeClr val="tx1"/>
                </a:solidFill>
                <a:latin typeface="Arial" pitchFamily="34" charset="0"/>
                <a:ea typeface="Palatino Linotype" pitchFamily="18" charset="0"/>
                <a:cs typeface="Palatino Linotype" pitchFamily="18" charset="0"/>
              </a:rPr>
              <a:t>Accounts which shows no balance i.e. whose Debit and Credit totals are equal are not entered in Trial Balance.</a:t>
            </a:r>
          </a:p>
          <a:p>
            <a:pPr marL="914400" lvl="2" eaLnBrk="0" fontAlgn="base" hangingPunct="0">
              <a:spcBef>
                <a:spcPct val="0"/>
              </a:spcBef>
              <a:spcAft>
                <a:spcPct val="0"/>
              </a:spcAft>
              <a:buClrTx/>
              <a:buSzPct val="100000"/>
              <a:buFontTx/>
              <a:buAutoNum type="romanUcPeriod"/>
              <a:tabLst>
                <a:tab pos="622300" algn="l"/>
              </a:tabLst>
            </a:pPr>
            <a:endParaRPr lang="en-US" sz="1600" dirty="0" smtClean="0">
              <a:solidFill>
                <a:schemeClr val="tx1"/>
              </a:solidFill>
              <a:latin typeface="Arial" pitchFamily="34" charset="0"/>
              <a:cs typeface="Arial" pitchFamily="34" charset="0"/>
            </a:endParaRPr>
          </a:p>
          <a:p>
            <a:pPr marL="914400" lvl="2" eaLnBrk="0" fontAlgn="base" hangingPunct="0">
              <a:spcBef>
                <a:spcPct val="0"/>
              </a:spcBef>
              <a:spcAft>
                <a:spcPct val="0"/>
              </a:spcAft>
              <a:buClrTx/>
              <a:buSzPct val="100000"/>
              <a:buFontTx/>
              <a:buAutoNum type="romanUcPeriod"/>
              <a:tabLst>
                <a:tab pos="622300" algn="l"/>
              </a:tabLst>
            </a:pPr>
            <a:r>
              <a:rPr lang="en-US" sz="1600" dirty="0" smtClean="0">
                <a:solidFill>
                  <a:schemeClr val="tx1"/>
                </a:solidFill>
                <a:latin typeface="Arial" pitchFamily="34" charset="0"/>
                <a:ea typeface="Palatino Linotype" pitchFamily="18" charset="0"/>
                <a:cs typeface="Palatino Linotype" pitchFamily="18" charset="0"/>
              </a:rPr>
              <a:t>Then the two sides of the Trial Balance are </a:t>
            </a:r>
            <a:r>
              <a:rPr lang="en-US" sz="1600" dirty="0" err="1" smtClean="0">
                <a:solidFill>
                  <a:schemeClr val="tx1"/>
                </a:solidFill>
                <a:latin typeface="Arial" pitchFamily="34" charset="0"/>
                <a:ea typeface="Palatino Linotype" pitchFamily="18" charset="0"/>
                <a:cs typeface="Palatino Linotype" pitchFamily="18" charset="0"/>
              </a:rPr>
              <a:t>totalled</a:t>
            </a:r>
            <a:r>
              <a:rPr lang="en-US" sz="1600" dirty="0" smtClean="0">
                <a:solidFill>
                  <a:schemeClr val="tx1"/>
                </a:solidFill>
                <a:latin typeface="Arial" pitchFamily="34" charset="0"/>
                <a:ea typeface="Palatino Linotype" pitchFamily="18" charset="0"/>
                <a:cs typeface="Palatino Linotype" pitchFamily="18" charset="0"/>
              </a:rPr>
              <a:t>. If they are equal it is assumed that</a:t>
            </a:r>
            <a:r>
              <a:rPr lang="en-US" sz="1600" dirty="0" smtClean="0">
                <a:solidFill>
                  <a:schemeClr val="tx1"/>
                </a:solidFill>
                <a:latin typeface="Calibri" pitchFamily="34" charset="0"/>
                <a:ea typeface="Palatino Linotype" pitchFamily="18" charset="0"/>
                <a:cs typeface="Mangal" pitchFamily="18" charset="0"/>
              </a:rPr>
              <a:t> </a:t>
            </a:r>
            <a:r>
              <a:rPr lang="en-US" sz="1600" dirty="0" smtClean="0">
                <a:solidFill>
                  <a:schemeClr val="tx1"/>
                </a:solidFill>
                <a:latin typeface="Arial" pitchFamily="34" charset="0"/>
                <a:ea typeface="Palatino Linotype" pitchFamily="18" charset="0"/>
                <a:cs typeface="Palatino Linotype" pitchFamily="18" charset="0"/>
              </a:rPr>
              <a:t>there is no arithmetical error in the posting and balancing of Ledger A/</a:t>
            </a:r>
            <a:r>
              <a:rPr lang="en-US" sz="1600" dirty="0" err="1" smtClean="0">
                <a:solidFill>
                  <a:schemeClr val="tx1"/>
                </a:solidFill>
                <a:latin typeface="Arial" pitchFamily="34" charset="0"/>
                <a:ea typeface="Palatino Linotype" pitchFamily="18" charset="0"/>
                <a:cs typeface="Palatino Linotype" pitchFamily="18" charset="0"/>
              </a:rPr>
              <a:t>cs</a:t>
            </a:r>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RECORDING OF TRANSACTION-1</a:t>
            </a:r>
            <a:endParaRPr lang="en-US" sz="2900" b="1" dirty="0" smtClean="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900" b="1" dirty="0" smtClean="0">
                <a:solidFill>
                  <a:schemeClr val="tx1"/>
                </a:solidFill>
                <a:latin typeface="Calibri"/>
                <a:ea typeface="Calibri"/>
                <a:cs typeface="Calibri"/>
                <a:sym typeface="Calibri"/>
              </a:rPr>
              <a:t> TRIAL BALANCE</a:t>
            </a:r>
            <a:endParaRPr sz="2900" b="1" i="0" u="none" strike="noStrike" cap="none">
              <a:solidFill>
                <a:schemeClr val="tx1"/>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NUMBER:3</a:t>
            </a:r>
            <a:endParaRPr b="1"/>
          </a:p>
          <a:p>
            <a:pPr marL="0" lvl="0" indent="0" algn="l" rtl="0">
              <a:spcBef>
                <a:spcPts val="0"/>
              </a:spcBef>
              <a:spcAft>
                <a:spcPts val="0"/>
              </a:spcAft>
              <a:buNone/>
            </a:pPr>
            <a:r>
              <a:rPr lang="en" b="1" dirty="0"/>
              <a:t>CHAPTER NAME </a:t>
            </a:r>
            <a:r>
              <a:rPr lang="en" b="1" dirty="0" smtClean="0"/>
              <a:t>:TRIAL BALANCE</a:t>
            </a:r>
          </a:p>
          <a:p>
            <a:pPr marL="0" lvl="0" indent="0" algn="l" rtl="0">
              <a:spcBef>
                <a:spcPts val="0"/>
              </a:spcBef>
              <a:spcAft>
                <a:spcPts val="0"/>
              </a:spcAft>
              <a:buNone/>
            </a:pPr>
            <a:r>
              <a:rPr lang="en" b="1" dirty="0" smtClean="0"/>
              <a:t>CLASS-39</a:t>
            </a:r>
            <a:endParaRPr b="1"/>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821180" y="1688842"/>
          <a:ext cx="6287122" cy="2649893"/>
        </p:xfrm>
        <a:graphic>
          <a:graphicData uri="http://schemas.openxmlformats.org/drawingml/2006/table">
            <a:tbl>
              <a:tblPr/>
              <a:tblGrid>
                <a:gridCol w="667608"/>
                <a:gridCol w="5619514"/>
              </a:tblGrid>
              <a:tr h="465012">
                <a:tc>
                  <a:txBody>
                    <a:bodyPr/>
                    <a:lstStyle/>
                    <a:p>
                      <a:pPr marL="127000">
                        <a:lnSpc>
                          <a:spcPts val="1330"/>
                        </a:lnSpc>
                        <a:spcAft>
                          <a:spcPts val="0"/>
                        </a:spcAft>
                      </a:pPr>
                      <a:r>
                        <a:rPr lang="en-US" sz="1600" dirty="0">
                          <a:solidFill>
                            <a:srgbClr val="292425"/>
                          </a:solidFill>
                          <a:latin typeface="Calibri"/>
                          <a:ea typeface="Times New Roman"/>
                          <a:cs typeface="Calibri"/>
                        </a:rPr>
                        <a:t>(a)</a:t>
                      </a:r>
                      <a:endParaRPr lang="en-US" sz="1600" dirty="0">
                        <a:latin typeface="Times New Roman"/>
                        <a:ea typeface="Times New Roman"/>
                      </a:endParaRPr>
                    </a:p>
                  </a:txBody>
                  <a:tcPr marL="0" marR="0" marT="0" marB="0">
                    <a:lnL>
                      <a:noFill/>
                    </a:lnL>
                    <a:lnR>
                      <a:noFill/>
                    </a:lnR>
                    <a:lnT>
                      <a:noFill/>
                    </a:lnT>
                    <a:lnB>
                      <a:noFill/>
                    </a:lnB>
                  </a:tcPr>
                </a:tc>
                <a:tc>
                  <a:txBody>
                    <a:bodyPr/>
                    <a:lstStyle/>
                    <a:p>
                      <a:pPr marL="278765">
                        <a:lnSpc>
                          <a:spcPts val="1330"/>
                        </a:lnSpc>
                        <a:spcAft>
                          <a:spcPts val="0"/>
                        </a:spcAft>
                      </a:pPr>
                      <a:r>
                        <a:rPr lang="en-US" sz="1600">
                          <a:solidFill>
                            <a:srgbClr val="292425"/>
                          </a:solidFill>
                          <a:latin typeface="Calibri"/>
                          <a:ea typeface="Times New Roman"/>
                          <a:cs typeface="Calibri"/>
                        </a:rPr>
                        <a:t>Kunal started business with cash-Rs 2,50,000</a:t>
                      </a:r>
                      <a:endParaRPr lang="en-US" sz="1600">
                        <a:latin typeface="Times New Roman"/>
                        <a:ea typeface="Times New Roman"/>
                      </a:endParaRPr>
                    </a:p>
                  </a:txBody>
                  <a:tcPr marL="0" marR="0" marT="0" marB="0">
                    <a:lnL>
                      <a:noFill/>
                    </a:lnL>
                    <a:lnR>
                      <a:noFill/>
                    </a:lnR>
                    <a:lnT>
                      <a:noFill/>
                    </a:lnT>
                    <a:lnB>
                      <a:noFill/>
                    </a:lnB>
                  </a:tcPr>
                </a:tc>
              </a:tr>
              <a:tr h="572840">
                <a:tc>
                  <a:txBody>
                    <a:bodyPr/>
                    <a:lstStyle/>
                    <a:p>
                      <a:pPr marL="127000">
                        <a:lnSpc>
                          <a:spcPct val="115000"/>
                        </a:lnSpc>
                        <a:spcBef>
                          <a:spcPts val="350"/>
                        </a:spcBef>
                        <a:spcAft>
                          <a:spcPts val="0"/>
                        </a:spcAft>
                      </a:pPr>
                      <a:r>
                        <a:rPr lang="en-US" sz="1600">
                          <a:solidFill>
                            <a:srgbClr val="292425"/>
                          </a:solidFill>
                          <a:latin typeface="Calibri"/>
                          <a:ea typeface="Times New Roman"/>
                          <a:cs typeface="Calibri"/>
                        </a:rPr>
                        <a:t>(b)</a:t>
                      </a:r>
                      <a:endParaRPr lang="en-US" sz="1600">
                        <a:latin typeface="Times New Roman"/>
                        <a:ea typeface="Times New Roman"/>
                      </a:endParaRPr>
                    </a:p>
                  </a:txBody>
                  <a:tcPr marL="0" marR="0" marT="0" marB="0">
                    <a:lnL>
                      <a:noFill/>
                    </a:lnL>
                    <a:lnR>
                      <a:noFill/>
                    </a:lnR>
                    <a:lnT>
                      <a:noFill/>
                    </a:lnT>
                    <a:lnB>
                      <a:noFill/>
                    </a:lnB>
                  </a:tcPr>
                </a:tc>
                <a:tc>
                  <a:txBody>
                    <a:bodyPr/>
                    <a:lstStyle/>
                    <a:p>
                      <a:pPr marL="278765">
                        <a:lnSpc>
                          <a:spcPct val="115000"/>
                        </a:lnSpc>
                        <a:spcBef>
                          <a:spcPts val="350"/>
                        </a:spcBef>
                        <a:spcAft>
                          <a:spcPts val="0"/>
                        </a:spcAft>
                      </a:pPr>
                      <a:r>
                        <a:rPr lang="en-US" sz="1600" dirty="0">
                          <a:solidFill>
                            <a:srgbClr val="292425"/>
                          </a:solidFill>
                          <a:latin typeface="Calibri"/>
                          <a:ea typeface="Times New Roman"/>
                          <a:cs typeface="Calibri"/>
                        </a:rPr>
                        <a:t>He purchased furniture for cash Rs-35,000</a:t>
                      </a:r>
                      <a:endParaRPr lang="en-US" sz="1600" dirty="0">
                        <a:latin typeface="Times New Roman"/>
                        <a:ea typeface="Times New Roman"/>
                      </a:endParaRPr>
                    </a:p>
                  </a:txBody>
                  <a:tcPr marL="0" marR="0" marT="0" marB="0">
                    <a:lnL>
                      <a:noFill/>
                    </a:lnL>
                    <a:lnR>
                      <a:noFill/>
                    </a:lnR>
                    <a:lnT>
                      <a:noFill/>
                    </a:lnT>
                    <a:lnB>
                      <a:noFill/>
                    </a:lnB>
                  </a:tcPr>
                </a:tc>
              </a:tr>
              <a:tr h="572840">
                <a:tc>
                  <a:txBody>
                    <a:bodyPr/>
                    <a:lstStyle/>
                    <a:p>
                      <a:pPr marL="127000">
                        <a:lnSpc>
                          <a:spcPct val="115000"/>
                        </a:lnSpc>
                        <a:spcBef>
                          <a:spcPts val="350"/>
                        </a:spcBef>
                        <a:spcAft>
                          <a:spcPts val="0"/>
                        </a:spcAft>
                      </a:pPr>
                      <a:r>
                        <a:rPr lang="en-US" sz="1600">
                          <a:solidFill>
                            <a:srgbClr val="292425"/>
                          </a:solidFill>
                          <a:latin typeface="Calibri"/>
                          <a:ea typeface="Times New Roman"/>
                          <a:cs typeface="Calibri"/>
                        </a:rPr>
                        <a:t>(c)</a:t>
                      </a:r>
                      <a:endParaRPr lang="en-US" sz="1600">
                        <a:latin typeface="Times New Roman"/>
                        <a:ea typeface="Times New Roman"/>
                      </a:endParaRPr>
                    </a:p>
                  </a:txBody>
                  <a:tcPr marL="0" marR="0" marT="0" marB="0">
                    <a:lnL>
                      <a:noFill/>
                    </a:lnL>
                    <a:lnR>
                      <a:noFill/>
                    </a:lnR>
                    <a:lnT>
                      <a:noFill/>
                    </a:lnT>
                    <a:lnB>
                      <a:noFill/>
                    </a:lnB>
                  </a:tcPr>
                </a:tc>
                <a:tc>
                  <a:txBody>
                    <a:bodyPr/>
                    <a:lstStyle/>
                    <a:p>
                      <a:pPr marL="278765">
                        <a:lnSpc>
                          <a:spcPct val="115000"/>
                        </a:lnSpc>
                        <a:spcBef>
                          <a:spcPts val="350"/>
                        </a:spcBef>
                        <a:spcAft>
                          <a:spcPts val="0"/>
                        </a:spcAft>
                      </a:pPr>
                      <a:r>
                        <a:rPr lang="en-US" sz="1600" dirty="0">
                          <a:solidFill>
                            <a:srgbClr val="292425"/>
                          </a:solidFill>
                          <a:latin typeface="Calibri"/>
                          <a:ea typeface="Times New Roman"/>
                          <a:cs typeface="Calibri"/>
                        </a:rPr>
                        <a:t>He paid commission Rs-2,000</a:t>
                      </a:r>
                      <a:endParaRPr lang="en-US" sz="1600" dirty="0">
                        <a:latin typeface="Times New Roman"/>
                        <a:ea typeface="Times New Roman"/>
                      </a:endParaRPr>
                    </a:p>
                  </a:txBody>
                  <a:tcPr marL="0" marR="0" marT="0" marB="0">
                    <a:lnL>
                      <a:noFill/>
                    </a:lnL>
                    <a:lnR>
                      <a:noFill/>
                    </a:lnR>
                    <a:lnT>
                      <a:noFill/>
                    </a:lnT>
                    <a:lnB>
                      <a:noFill/>
                    </a:lnB>
                  </a:tcPr>
                </a:tc>
              </a:tr>
              <a:tr h="574189">
                <a:tc>
                  <a:txBody>
                    <a:bodyPr/>
                    <a:lstStyle/>
                    <a:p>
                      <a:pPr marL="127000">
                        <a:lnSpc>
                          <a:spcPct val="115000"/>
                        </a:lnSpc>
                        <a:spcBef>
                          <a:spcPts val="350"/>
                        </a:spcBef>
                        <a:spcAft>
                          <a:spcPts val="0"/>
                        </a:spcAft>
                      </a:pPr>
                      <a:r>
                        <a:rPr lang="en-US" sz="1600">
                          <a:solidFill>
                            <a:srgbClr val="292425"/>
                          </a:solidFill>
                          <a:latin typeface="Calibri"/>
                          <a:ea typeface="Times New Roman"/>
                          <a:cs typeface="Calibri"/>
                        </a:rPr>
                        <a:t>(d)</a:t>
                      </a:r>
                      <a:endParaRPr lang="en-US" sz="1600">
                        <a:latin typeface="Times New Roman"/>
                        <a:ea typeface="Times New Roman"/>
                      </a:endParaRPr>
                    </a:p>
                  </a:txBody>
                  <a:tcPr marL="0" marR="0" marT="0" marB="0">
                    <a:lnL>
                      <a:noFill/>
                    </a:lnL>
                    <a:lnR>
                      <a:noFill/>
                    </a:lnR>
                    <a:lnT>
                      <a:noFill/>
                    </a:lnT>
                    <a:lnB>
                      <a:noFill/>
                    </a:lnB>
                  </a:tcPr>
                </a:tc>
                <a:tc>
                  <a:txBody>
                    <a:bodyPr/>
                    <a:lstStyle/>
                    <a:p>
                      <a:pPr marL="278765">
                        <a:lnSpc>
                          <a:spcPct val="115000"/>
                        </a:lnSpc>
                        <a:spcBef>
                          <a:spcPts val="350"/>
                        </a:spcBef>
                        <a:spcAft>
                          <a:spcPts val="0"/>
                        </a:spcAft>
                      </a:pPr>
                      <a:r>
                        <a:rPr lang="en-US" sz="1600" dirty="0">
                          <a:solidFill>
                            <a:srgbClr val="292425"/>
                          </a:solidFill>
                          <a:latin typeface="Calibri"/>
                          <a:ea typeface="Times New Roman"/>
                          <a:cs typeface="Calibri"/>
                        </a:rPr>
                        <a:t>He purchases goods on credit Rs-40,000</a:t>
                      </a:r>
                      <a:endParaRPr lang="en-US" sz="1600" dirty="0">
                        <a:latin typeface="Times New Roman"/>
                        <a:ea typeface="Times New Roman"/>
                      </a:endParaRPr>
                    </a:p>
                  </a:txBody>
                  <a:tcPr marL="0" marR="0" marT="0" marB="0">
                    <a:lnL>
                      <a:noFill/>
                    </a:lnL>
                    <a:lnR>
                      <a:noFill/>
                    </a:lnR>
                    <a:lnT>
                      <a:noFill/>
                    </a:lnT>
                    <a:lnB>
                      <a:noFill/>
                    </a:lnB>
                  </a:tcPr>
                </a:tc>
              </a:tr>
              <a:tr h="465012">
                <a:tc>
                  <a:txBody>
                    <a:bodyPr/>
                    <a:lstStyle/>
                    <a:p>
                      <a:pPr marL="127000">
                        <a:lnSpc>
                          <a:spcPts val="1280"/>
                        </a:lnSpc>
                        <a:spcBef>
                          <a:spcPts val="350"/>
                        </a:spcBef>
                        <a:spcAft>
                          <a:spcPts val="0"/>
                        </a:spcAft>
                      </a:pPr>
                      <a:r>
                        <a:rPr lang="en-US" sz="1600">
                          <a:solidFill>
                            <a:srgbClr val="292425"/>
                          </a:solidFill>
                          <a:latin typeface="Calibri"/>
                          <a:ea typeface="Times New Roman"/>
                          <a:cs typeface="Calibri"/>
                        </a:rPr>
                        <a:t>(e)</a:t>
                      </a:r>
                      <a:endParaRPr lang="en-US" sz="1600">
                        <a:latin typeface="Times New Roman"/>
                        <a:ea typeface="Times New Roman"/>
                      </a:endParaRPr>
                    </a:p>
                  </a:txBody>
                  <a:tcPr marL="0" marR="0" marT="0" marB="0">
                    <a:lnL>
                      <a:noFill/>
                    </a:lnL>
                    <a:lnR>
                      <a:noFill/>
                    </a:lnR>
                    <a:lnT>
                      <a:noFill/>
                    </a:lnT>
                    <a:lnB>
                      <a:noFill/>
                    </a:lnB>
                  </a:tcPr>
                </a:tc>
                <a:tc>
                  <a:txBody>
                    <a:bodyPr/>
                    <a:lstStyle/>
                    <a:p>
                      <a:pPr marL="278765">
                        <a:lnSpc>
                          <a:spcPts val="1280"/>
                        </a:lnSpc>
                        <a:spcBef>
                          <a:spcPts val="350"/>
                        </a:spcBef>
                        <a:spcAft>
                          <a:spcPts val="0"/>
                        </a:spcAft>
                      </a:pPr>
                      <a:r>
                        <a:rPr lang="en-US" sz="1600" dirty="0">
                          <a:solidFill>
                            <a:srgbClr val="292425"/>
                          </a:solidFill>
                          <a:latin typeface="Calibri"/>
                          <a:ea typeface="Times New Roman"/>
                          <a:cs typeface="Calibri"/>
                        </a:rPr>
                        <a:t>He sold goods </a:t>
                      </a:r>
                      <a:r>
                        <a:rPr lang="en-US" sz="1600" dirty="0" smtClean="0">
                          <a:solidFill>
                            <a:srgbClr val="292425"/>
                          </a:solidFill>
                          <a:latin typeface="Calibri"/>
                          <a:ea typeface="Times New Roman"/>
                          <a:cs typeface="Calibri"/>
                        </a:rPr>
                        <a:t> </a:t>
                      </a:r>
                      <a:r>
                        <a:rPr lang="en-US" sz="1600" dirty="0">
                          <a:solidFill>
                            <a:srgbClr val="292425"/>
                          </a:solidFill>
                          <a:latin typeface="Calibri"/>
                          <a:ea typeface="Times New Roman"/>
                          <a:cs typeface="Calibri"/>
                        </a:rPr>
                        <a:t>for cash Rs-26000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5" name="Rectangle 4"/>
          <p:cNvSpPr/>
          <p:nvPr/>
        </p:nvSpPr>
        <p:spPr>
          <a:xfrm>
            <a:off x="1259633" y="503852"/>
            <a:ext cx="7268547" cy="646331"/>
          </a:xfrm>
          <a:prstGeom prst="rect">
            <a:avLst/>
          </a:prstGeom>
        </p:spPr>
        <p:txBody>
          <a:bodyPr wrap="square">
            <a:spAutoFit/>
          </a:bodyPr>
          <a:lstStyle/>
          <a:p>
            <a:r>
              <a:rPr lang="en-US" sz="1800" b="1" dirty="0" smtClean="0">
                <a:solidFill>
                  <a:srgbClr val="333333"/>
                </a:solidFill>
                <a:latin typeface="Calibri" pitchFamily="34" charset="0"/>
                <a:ea typeface="Times New Roman" pitchFamily="18" charset="0"/>
                <a:cs typeface="Calibri" pitchFamily="34" charset="0"/>
              </a:rPr>
              <a:t>Prepare Journal and post them in to ledger and prepare trial balance on the basis of the following</a:t>
            </a:r>
            <a:endParaRPr lang="en-US" sz="1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584</TotalTime>
  <Words>4485</Words>
  <Application>Microsoft Office PowerPoint</Application>
  <PresentationFormat>On-screen Show (16:9)</PresentationFormat>
  <Paragraphs>1016</Paragraphs>
  <Slides>104</Slides>
  <Notes>55</Notes>
  <HiddenSlides>0</HiddenSlides>
  <MMClips>0</MMClips>
  <ScaleCrop>false</ScaleCrop>
  <HeadingPairs>
    <vt:vector size="4" baseType="variant">
      <vt:variant>
        <vt:lpstr>Theme</vt:lpstr>
      </vt:variant>
      <vt:variant>
        <vt:i4>1</vt:i4>
      </vt:variant>
      <vt:variant>
        <vt:lpstr>Slide Titles</vt:lpstr>
      </vt:variant>
      <vt:variant>
        <vt:i4>104</vt:i4>
      </vt:variant>
    </vt:vector>
  </HeadingPairs>
  <TitlesOfParts>
    <vt:vector size="105"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23</cp:revision>
  <dcterms:modified xsi:type="dcterms:W3CDTF">2021-07-28T06:03:47Z</dcterms:modified>
</cp:coreProperties>
</file>