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66" r:id="rId4"/>
    <p:sldId id="267" r:id="rId5"/>
    <p:sldId id="268" r:id="rId6"/>
    <p:sldId id="269" r:id="rId7"/>
    <p:sldId id="270" r:id="rId8"/>
    <p:sldId id="271" r:id="rId9"/>
    <p:sldId id="272" r:id="rId10"/>
    <p:sldId id="273" r:id="rId11"/>
    <p:sldId id="274" r:id="rId12"/>
    <p:sldId id="276" r:id="rId13"/>
    <p:sldId id="275" r:id="rId14"/>
    <p:sldId id="277" r:id="rId15"/>
    <p:sldId id="278" r:id="rId16"/>
    <p:sldId id="279" r:id="rId17"/>
    <p:sldId id="280" r:id="rId18"/>
    <p:sldId id="281" r:id="rId19"/>
    <p:sldId id="282" r:id="rId20"/>
    <p:sldId id="283" r:id="rId21"/>
    <p:sldId id="284" r:id="rId22"/>
    <p:sldId id="26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6" autoAdjust="0"/>
    <p:restoredTop sz="94660"/>
  </p:normalViewPr>
  <p:slideViewPr>
    <p:cSldViewPr snapToGrid="0">
      <p:cViewPr varScale="1">
        <p:scale>
          <a:sx n="84" d="100"/>
          <a:sy n="84" d="100"/>
        </p:scale>
        <p:origin x="63" y="17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D258B-D45B-41DB-9299-BAFA95E9DD6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3A63DC2-1D7E-475B-9241-2F0E466F81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BCFC57-25AA-4439-886D-AC224BAF0466}"/>
              </a:ext>
            </a:extLst>
          </p:cNvPr>
          <p:cNvSpPr>
            <a:spLocks noGrp="1"/>
          </p:cNvSpPr>
          <p:nvPr>
            <p:ph type="dt" sz="half" idx="10"/>
          </p:nvPr>
        </p:nvSpPr>
        <p:spPr/>
        <p:txBody>
          <a:bodyPr/>
          <a:lstStyle/>
          <a:p>
            <a:fld id="{C39F7811-60C8-4089-9728-1F3FAE33E012}" type="datetimeFigureOut">
              <a:rPr lang="en-US" smtClean="0"/>
              <a:t>07-May-22</a:t>
            </a:fld>
            <a:endParaRPr lang="en-US"/>
          </a:p>
        </p:txBody>
      </p:sp>
      <p:sp>
        <p:nvSpPr>
          <p:cNvPr id="5" name="Footer Placeholder 4">
            <a:extLst>
              <a:ext uri="{FF2B5EF4-FFF2-40B4-BE49-F238E27FC236}">
                <a16:creationId xmlns:a16="http://schemas.microsoft.com/office/drawing/2014/main" id="{37102506-70AF-4386-9042-8531BF1F19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FE9DBD-8E29-4945-B48B-8BA7704E760B}"/>
              </a:ext>
            </a:extLst>
          </p:cNvPr>
          <p:cNvSpPr>
            <a:spLocks noGrp="1"/>
          </p:cNvSpPr>
          <p:nvPr>
            <p:ph type="sldNum" sz="quarter" idx="12"/>
          </p:nvPr>
        </p:nvSpPr>
        <p:spPr/>
        <p:txBody>
          <a:bodyPr/>
          <a:lstStyle/>
          <a:p>
            <a:fld id="{69DDE2C9-8708-4D11-B670-3BBBC9DDDF06}" type="slidenum">
              <a:rPr lang="en-US" smtClean="0"/>
              <a:t>‹#›</a:t>
            </a:fld>
            <a:endParaRPr lang="en-US"/>
          </a:p>
        </p:txBody>
      </p:sp>
    </p:spTree>
    <p:extLst>
      <p:ext uri="{BB962C8B-B14F-4D97-AF65-F5344CB8AC3E}">
        <p14:creationId xmlns:p14="http://schemas.microsoft.com/office/powerpoint/2010/main" val="1980200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CC799-E995-4755-8F9F-5068E9A206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5616BE-0781-4724-8342-3A5B6EA657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C8246D-1A33-4CEA-9602-0532F8FEEC23}"/>
              </a:ext>
            </a:extLst>
          </p:cNvPr>
          <p:cNvSpPr>
            <a:spLocks noGrp="1"/>
          </p:cNvSpPr>
          <p:nvPr>
            <p:ph type="dt" sz="half" idx="10"/>
          </p:nvPr>
        </p:nvSpPr>
        <p:spPr/>
        <p:txBody>
          <a:bodyPr/>
          <a:lstStyle/>
          <a:p>
            <a:fld id="{C39F7811-60C8-4089-9728-1F3FAE33E012}" type="datetimeFigureOut">
              <a:rPr lang="en-US" smtClean="0"/>
              <a:t>07-May-22</a:t>
            </a:fld>
            <a:endParaRPr lang="en-US"/>
          </a:p>
        </p:txBody>
      </p:sp>
      <p:sp>
        <p:nvSpPr>
          <p:cNvPr id="5" name="Footer Placeholder 4">
            <a:extLst>
              <a:ext uri="{FF2B5EF4-FFF2-40B4-BE49-F238E27FC236}">
                <a16:creationId xmlns:a16="http://schemas.microsoft.com/office/drawing/2014/main" id="{8A5AC359-F907-48AD-84E9-D23F734B5D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59710C-028E-4DAF-9A4F-11C1855438B9}"/>
              </a:ext>
            </a:extLst>
          </p:cNvPr>
          <p:cNvSpPr>
            <a:spLocks noGrp="1"/>
          </p:cNvSpPr>
          <p:nvPr>
            <p:ph type="sldNum" sz="quarter" idx="12"/>
          </p:nvPr>
        </p:nvSpPr>
        <p:spPr/>
        <p:txBody>
          <a:bodyPr/>
          <a:lstStyle/>
          <a:p>
            <a:fld id="{69DDE2C9-8708-4D11-B670-3BBBC9DDDF06}" type="slidenum">
              <a:rPr lang="en-US" smtClean="0"/>
              <a:t>‹#›</a:t>
            </a:fld>
            <a:endParaRPr lang="en-US"/>
          </a:p>
        </p:txBody>
      </p:sp>
    </p:spTree>
    <p:extLst>
      <p:ext uri="{BB962C8B-B14F-4D97-AF65-F5344CB8AC3E}">
        <p14:creationId xmlns:p14="http://schemas.microsoft.com/office/powerpoint/2010/main" val="103349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6971C8-6216-4BE9-ACE6-DEE7B216E89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15276EE-4C14-4663-A5CE-61D3B9299A0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F5CD86-07FC-4E29-9028-EBCFBD35FDF5}"/>
              </a:ext>
            </a:extLst>
          </p:cNvPr>
          <p:cNvSpPr>
            <a:spLocks noGrp="1"/>
          </p:cNvSpPr>
          <p:nvPr>
            <p:ph type="dt" sz="half" idx="10"/>
          </p:nvPr>
        </p:nvSpPr>
        <p:spPr/>
        <p:txBody>
          <a:bodyPr/>
          <a:lstStyle/>
          <a:p>
            <a:fld id="{C39F7811-60C8-4089-9728-1F3FAE33E012}" type="datetimeFigureOut">
              <a:rPr lang="en-US" smtClean="0"/>
              <a:t>07-May-22</a:t>
            </a:fld>
            <a:endParaRPr lang="en-US"/>
          </a:p>
        </p:txBody>
      </p:sp>
      <p:sp>
        <p:nvSpPr>
          <p:cNvPr id="5" name="Footer Placeholder 4">
            <a:extLst>
              <a:ext uri="{FF2B5EF4-FFF2-40B4-BE49-F238E27FC236}">
                <a16:creationId xmlns:a16="http://schemas.microsoft.com/office/drawing/2014/main" id="{6C6DF872-5D2F-4AFF-98EF-DD1FFE1541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7CE7D0-D5F4-43B9-BEC1-04635C625468}"/>
              </a:ext>
            </a:extLst>
          </p:cNvPr>
          <p:cNvSpPr>
            <a:spLocks noGrp="1"/>
          </p:cNvSpPr>
          <p:nvPr>
            <p:ph type="sldNum" sz="quarter" idx="12"/>
          </p:nvPr>
        </p:nvSpPr>
        <p:spPr/>
        <p:txBody>
          <a:bodyPr/>
          <a:lstStyle/>
          <a:p>
            <a:fld id="{69DDE2C9-8708-4D11-B670-3BBBC9DDDF06}" type="slidenum">
              <a:rPr lang="en-US" smtClean="0"/>
              <a:t>‹#›</a:t>
            </a:fld>
            <a:endParaRPr lang="en-US"/>
          </a:p>
        </p:txBody>
      </p:sp>
    </p:spTree>
    <p:extLst>
      <p:ext uri="{BB962C8B-B14F-4D97-AF65-F5344CB8AC3E}">
        <p14:creationId xmlns:p14="http://schemas.microsoft.com/office/powerpoint/2010/main" val="3653653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314FE-7E54-41F3-8BC1-875F789F2B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F6DD2-5BDE-41CC-85EE-C1391D807D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9BD864-778B-41B1-96A7-B45E808BFC0B}"/>
              </a:ext>
            </a:extLst>
          </p:cNvPr>
          <p:cNvSpPr>
            <a:spLocks noGrp="1"/>
          </p:cNvSpPr>
          <p:nvPr>
            <p:ph type="dt" sz="half" idx="10"/>
          </p:nvPr>
        </p:nvSpPr>
        <p:spPr/>
        <p:txBody>
          <a:bodyPr/>
          <a:lstStyle/>
          <a:p>
            <a:fld id="{C39F7811-60C8-4089-9728-1F3FAE33E012}" type="datetimeFigureOut">
              <a:rPr lang="en-US" smtClean="0"/>
              <a:t>07-May-22</a:t>
            </a:fld>
            <a:endParaRPr lang="en-US"/>
          </a:p>
        </p:txBody>
      </p:sp>
      <p:sp>
        <p:nvSpPr>
          <p:cNvPr id="5" name="Footer Placeholder 4">
            <a:extLst>
              <a:ext uri="{FF2B5EF4-FFF2-40B4-BE49-F238E27FC236}">
                <a16:creationId xmlns:a16="http://schemas.microsoft.com/office/drawing/2014/main" id="{575A24F3-131F-4D5A-9A7F-54472039FC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5D7DB3-6926-42BF-ADFF-A549363A956A}"/>
              </a:ext>
            </a:extLst>
          </p:cNvPr>
          <p:cNvSpPr>
            <a:spLocks noGrp="1"/>
          </p:cNvSpPr>
          <p:nvPr>
            <p:ph type="sldNum" sz="quarter" idx="12"/>
          </p:nvPr>
        </p:nvSpPr>
        <p:spPr/>
        <p:txBody>
          <a:bodyPr/>
          <a:lstStyle/>
          <a:p>
            <a:fld id="{69DDE2C9-8708-4D11-B670-3BBBC9DDDF06}" type="slidenum">
              <a:rPr lang="en-US" smtClean="0"/>
              <a:t>‹#›</a:t>
            </a:fld>
            <a:endParaRPr lang="en-US"/>
          </a:p>
        </p:txBody>
      </p:sp>
    </p:spTree>
    <p:extLst>
      <p:ext uri="{BB962C8B-B14F-4D97-AF65-F5344CB8AC3E}">
        <p14:creationId xmlns:p14="http://schemas.microsoft.com/office/powerpoint/2010/main" val="3184994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52DA7-8CB1-46FD-A0BA-3F92BC903E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9E9CFA-D55A-435F-A188-25D1E867DE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D0A71B-45C4-4F20-95ED-8892932630DE}"/>
              </a:ext>
            </a:extLst>
          </p:cNvPr>
          <p:cNvSpPr>
            <a:spLocks noGrp="1"/>
          </p:cNvSpPr>
          <p:nvPr>
            <p:ph type="dt" sz="half" idx="10"/>
          </p:nvPr>
        </p:nvSpPr>
        <p:spPr/>
        <p:txBody>
          <a:bodyPr/>
          <a:lstStyle/>
          <a:p>
            <a:fld id="{C39F7811-60C8-4089-9728-1F3FAE33E012}" type="datetimeFigureOut">
              <a:rPr lang="en-US" smtClean="0"/>
              <a:t>07-May-22</a:t>
            </a:fld>
            <a:endParaRPr lang="en-US"/>
          </a:p>
        </p:txBody>
      </p:sp>
      <p:sp>
        <p:nvSpPr>
          <p:cNvPr id="5" name="Footer Placeholder 4">
            <a:extLst>
              <a:ext uri="{FF2B5EF4-FFF2-40B4-BE49-F238E27FC236}">
                <a16:creationId xmlns:a16="http://schemas.microsoft.com/office/drawing/2014/main" id="{2BDF89F9-7D5B-49FC-B4F8-1D6108CE60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A372D8-021C-4786-B542-A093B89590A5}"/>
              </a:ext>
            </a:extLst>
          </p:cNvPr>
          <p:cNvSpPr>
            <a:spLocks noGrp="1"/>
          </p:cNvSpPr>
          <p:nvPr>
            <p:ph type="sldNum" sz="quarter" idx="12"/>
          </p:nvPr>
        </p:nvSpPr>
        <p:spPr/>
        <p:txBody>
          <a:bodyPr/>
          <a:lstStyle/>
          <a:p>
            <a:fld id="{69DDE2C9-8708-4D11-B670-3BBBC9DDDF06}" type="slidenum">
              <a:rPr lang="en-US" smtClean="0"/>
              <a:t>‹#›</a:t>
            </a:fld>
            <a:endParaRPr lang="en-US"/>
          </a:p>
        </p:txBody>
      </p:sp>
    </p:spTree>
    <p:extLst>
      <p:ext uri="{BB962C8B-B14F-4D97-AF65-F5344CB8AC3E}">
        <p14:creationId xmlns:p14="http://schemas.microsoft.com/office/powerpoint/2010/main" val="1659640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1C7F5-7A7D-4491-8850-CB4B25FE7E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2F001F-FFC7-4A21-91C8-2BBB4B5578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2D3F84-BFEA-4989-9933-BC0E18858BE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11253C-5042-4866-9972-664FD359DB88}"/>
              </a:ext>
            </a:extLst>
          </p:cNvPr>
          <p:cNvSpPr>
            <a:spLocks noGrp="1"/>
          </p:cNvSpPr>
          <p:nvPr>
            <p:ph type="dt" sz="half" idx="10"/>
          </p:nvPr>
        </p:nvSpPr>
        <p:spPr/>
        <p:txBody>
          <a:bodyPr/>
          <a:lstStyle/>
          <a:p>
            <a:fld id="{C39F7811-60C8-4089-9728-1F3FAE33E012}" type="datetimeFigureOut">
              <a:rPr lang="en-US" smtClean="0"/>
              <a:t>07-May-22</a:t>
            </a:fld>
            <a:endParaRPr lang="en-US"/>
          </a:p>
        </p:txBody>
      </p:sp>
      <p:sp>
        <p:nvSpPr>
          <p:cNvPr id="6" name="Footer Placeholder 5">
            <a:extLst>
              <a:ext uri="{FF2B5EF4-FFF2-40B4-BE49-F238E27FC236}">
                <a16:creationId xmlns:a16="http://schemas.microsoft.com/office/drawing/2014/main" id="{957E66F4-E9CC-46ED-B964-71374592F8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F4FFC3-09C2-488D-9267-64E5EBB95FCB}"/>
              </a:ext>
            </a:extLst>
          </p:cNvPr>
          <p:cNvSpPr>
            <a:spLocks noGrp="1"/>
          </p:cNvSpPr>
          <p:nvPr>
            <p:ph type="sldNum" sz="quarter" idx="12"/>
          </p:nvPr>
        </p:nvSpPr>
        <p:spPr/>
        <p:txBody>
          <a:bodyPr/>
          <a:lstStyle/>
          <a:p>
            <a:fld id="{69DDE2C9-8708-4D11-B670-3BBBC9DDDF06}" type="slidenum">
              <a:rPr lang="en-US" smtClean="0"/>
              <a:t>‹#›</a:t>
            </a:fld>
            <a:endParaRPr lang="en-US"/>
          </a:p>
        </p:txBody>
      </p:sp>
    </p:spTree>
    <p:extLst>
      <p:ext uri="{BB962C8B-B14F-4D97-AF65-F5344CB8AC3E}">
        <p14:creationId xmlns:p14="http://schemas.microsoft.com/office/powerpoint/2010/main" val="1174390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0CFCE-5F95-48D9-B3D3-83FD975BAA4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BAD782-92AD-4F1A-9E77-57B0557433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F113139-7905-484B-AFCB-BDAED407B52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C03C022-5082-4E6E-A7ED-8EB98A956A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921745-8A41-43A4-B3E3-4F72AAD811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BA3826B-D123-48B9-A7AC-65FD2E6E9C3A}"/>
              </a:ext>
            </a:extLst>
          </p:cNvPr>
          <p:cNvSpPr>
            <a:spLocks noGrp="1"/>
          </p:cNvSpPr>
          <p:nvPr>
            <p:ph type="dt" sz="half" idx="10"/>
          </p:nvPr>
        </p:nvSpPr>
        <p:spPr/>
        <p:txBody>
          <a:bodyPr/>
          <a:lstStyle/>
          <a:p>
            <a:fld id="{C39F7811-60C8-4089-9728-1F3FAE33E012}" type="datetimeFigureOut">
              <a:rPr lang="en-US" smtClean="0"/>
              <a:t>07-May-22</a:t>
            </a:fld>
            <a:endParaRPr lang="en-US"/>
          </a:p>
        </p:txBody>
      </p:sp>
      <p:sp>
        <p:nvSpPr>
          <p:cNvPr id="8" name="Footer Placeholder 7">
            <a:extLst>
              <a:ext uri="{FF2B5EF4-FFF2-40B4-BE49-F238E27FC236}">
                <a16:creationId xmlns:a16="http://schemas.microsoft.com/office/drawing/2014/main" id="{E91321DC-DC3B-4FA0-BC0C-9C2E7FEABE5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B2D12A-AA91-4998-929E-B703133552F7}"/>
              </a:ext>
            </a:extLst>
          </p:cNvPr>
          <p:cNvSpPr>
            <a:spLocks noGrp="1"/>
          </p:cNvSpPr>
          <p:nvPr>
            <p:ph type="sldNum" sz="quarter" idx="12"/>
          </p:nvPr>
        </p:nvSpPr>
        <p:spPr/>
        <p:txBody>
          <a:bodyPr/>
          <a:lstStyle/>
          <a:p>
            <a:fld id="{69DDE2C9-8708-4D11-B670-3BBBC9DDDF06}" type="slidenum">
              <a:rPr lang="en-US" smtClean="0"/>
              <a:t>‹#›</a:t>
            </a:fld>
            <a:endParaRPr lang="en-US"/>
          </a:p>
        </p:txBody>
      </p:sp>
    </p:spTree>
    <p:extLst>
      <p:ext uri="{BB962C8B-B14F-4D97-AF65-F5344CB8AC3E}">
        <p14:creationId xmlns:p14="http://schemas.microsoft.com/office/powerpoint/2010/main" val="3803847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285DE-1F33-493E-8FC5-656C2891E82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9986-A87B-4900-B767-4C7EE4785FE2}"/>
              </a:ext>
            </a:extLst>
          </p:cNvPr>
          <p:cNvSpPr>
            <a:spLocks noGrp="1"/>
          </p:cNvSpPr>
          <p:nvPr>
            <p:ph type="dt" sz="half" idx="10"/>
          </p:nvPr>
        </p:nvSpPr>
        <p:spPr/>
        <p:txBody>
          <a:bodyPr/>
          <a:lstStyle/>
          <a:p>
            <a:fld id="{C39F7811-60C8-4089-9728-1F3FAE33E012}" type="datetimeFigureOut">
              <a:rPr lang="en-US" smtClean="0"/>
              <a:t>07-May-22</a:t>
            </a:fld>
            <a:endParaRPr lang="en-US"/>
          </a:p>
        </p:txBody>
      </p:sp>
      <p:sp>
        <p:nvSpPr>
          <p:cNvPr id="4" name="Footer Placeholder 3">
            <a:extLst>
              <a:ext uri="{FF2B5EF4-FFF2-40B4-BE49-F238E27FC236}">
                <a16:creationId xmlns:a16="http://schemas.microsoft.com/office/drawing/2014/main" id="{1442120C-02EF-4A84-A719-7ACEE84B73F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37CF8AC-CEEA-48F9-BFD3-295A0A460741}"/>
              </a:ext>
            </a:extLst>
          </p:cNvPr>
          <p:cNvSpPr>
            <a:spLocks noGrp="1"/>
          </p:cNvSpPr>
          <p:nvPr>
            <p:ph type="sldNum" sz="quarter" idx="12"/>
          </p:nvPr>
        </p:nvSpPr>
        <p:spPr/>
        <p:txBody>
          <a:bodyPr/>
          <a:lstStyle/>
          <a:p>
            <a:fld id="{69DDE2C9-8708-4D11-B670-3BBBC9DDDF06}" type="slidenum">
              <a:rPr lang="en-US" smtClean="0"/>
              <a:t>‹#›</a:t>
            </a:fld>
            <a:endParaRPr lang="en-US"/>
          </a:p>
        </p:txBody>
      </p:sp>
    </p:spTree>
    <p:extLst>
      <p:ext uri="{BB962C8B-B14F-4D97-AF65-F5344CB8AC3E}">
        <p14:creationId xmlns:p14="http://schemas.microsoft.com/office/powerpoint/2010/main" val="3509521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C5329F-C017-447B-8463-30397A12E22E}"/>
              </a:ext>
            </a:extLst>
          </p:cNvPr>
          <p:cNvSpPr>
            <a:spLocks noGrp="1"/>
          </p:cNvSpPr>
          <p:nvPr>
            <p:ph type="dt" sz="half" idx="10"/>
          </p:nvPr>
        </p:nvSpPr>
        <p:spPr/>
        <p:txBody>
          <a:bodyPr/>
          <a:lstStyle/>
          <a:p>
            <a:fld id="{C39F7811-60C8-4089-9728-1F3FAE33E012}" type="datetimeFigureOut">
              <a:rPr lang="en-US" smtClean="0"/>
              <a:t>07-May-22</a:t>
            </a:fld>
            <a:endParaRPr lang="en-US"/>
          </a:p>
        </p:txBody>
      </p:sp>
      <p:sp>
        <p:nvSpPr>
          <p:cNvPr id="3" name="Footer Placeholder 2">
            <a:extLst>
              <a:ext uri="{FF2B5EF4-FFF2-40B4-BE49-F238E27FC236}">
                <a16:creationId xmlns:a16="http://schemas.microsoft.com/office/drawing/2014/main" id="{90B41A55-71D0-44B4-93E0-3A57ABA39A3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546693A-D08A-43A3-89B0-B376E333788B}"/>
              </a:ext>
            </a:extLst>
          </p:cNvPr>
          <p:cNvSpPr>
            <a:spLocks noGrp="1"/>
          </p:cNvSpPr>
          <p:nvPr>
            <p:ph type="sldNum" sz="quarter" idx="12"/>
          </p:nvPr>
        </p:nvSpPr>
        <p:spPr/>
        <p:txBody>
          <a:bodyPr/>
          <a:lstStyle/>
          <a:p>
            <a:fld id="{69DDE2C9-8708-4D11-B670-3BBBC9DDDF06}" type="slidenum">
              <a:rPr lang="en-US" smtClean="0"/>
              <a:t>‹#›</a:t>
            </a:fld>
            <a:endParaRPr lang="en-US"/>
          </a:p>
        </p:txBody>
      </p:sp>
    </p:spTree>
    <p:extLst>
      <p:ext uri="{BB962C8B-B14F-4D97-AF65-F5344CB8AC3E}">
        <p14:creationId xmlns:p14="http://schemas.microsoft.com/office/powerpoint/2010/main" val="1120358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6DB3A-6283-47C6-8D68-70955E8938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37AF9E4-563B-4DA3-970B-92BA9951B9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101E321-3883-47CB-81C2-C14F831953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852201-C216-485D-AC3B-D1E6E659C2D3}"/>
              </a:ext>
            </a:extLst>
          </p:cNvPr>
          <p:cNvSpPr>
            <a:spLocks noGrp="1"/>
          </p:cNvSpPr>
          <p:nvPr>
            <p:ph type="dt" sz="half" idx="10"/>
          </p:nvPr>
        </p:nvSpPr>
        <p:spPr/>
        <p:txBody>
          <a:bodyPr/>
          <a:lstStyle/>
          <a:p>
            <a:fld id="{C39F7811-60C8-4089-9728-1F3FAE33E012}" type="datetimeFigureOut">
              <a:rPr lang="en-US" smtClean="0"/>
              <a:t>07-May-22</a:t>
            </a:fld>
            <a:endParaRPr lang="en-US"/>
          </a:p>
        </p:txBody>
      </p:sp>
      <p:sp>
        <p:nvSpPr>
          <p:cNvPr id="6" name="Footer Placeholder 5">
            <a:extLst>
              <a:ext uri="{FF2B5EF4-FFF2-40B4-BE49-F238E27FC236}">
                <a16:creationId xmlns:a16="http://schemas.microsoft.com/office/drawing/2014/main" id="{D6D77F45-4134-40F2-9C7A-A64166E68B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71139D-C9C6-4DE7-8392-8E73CA757A13}"/>
              </a:ext>
            </a:extLst>
          </p:cNvPr>
          <p:cNvSpPr>
            <a:spLocks noGrp="1"/>
          </p:cNvSpPr>
          <p:nvPr>
            <p:ph type="sldNum" sz="quarter" idx="12"/>
          </p:nvPr>
        </p:nvSpPr>
        <p:spPr/>
        <p:txBody>
          <a:bodyPr/>
          <a:lstStyle/>
          <a:p>
            <a:fld id="{69DDE2C9-8708-4D11-B670-3BBBC9DDDF06}" type="slidenum">
              <a:rPr lang="en-US" smtClean="0"/>
              <a:t>‹#›</a:t>
            </a:fld>
            <a:endParaRPr lang="en-US"/>
          </a:p>
        </p:txBody>
      </p:sp>
    </p:spTree>
    <p:extLst>
      <p:ext uri="{BB962C8B-B14F-4D97-AF65-F5344CB8AC3E}">
        <p14:creationId xmlns:p14="http://schemas.microsoft.com/office/powerpoint/2010/main" val="2360747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5F97C-C405-4BA0-AE83-D899CFF57E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D2BBDCB-F4EB-4FEB-B1DC-3E91049A15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C9F7FC6-9F24-4A86-8312-CDE4E5D832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7C4E5D-E2C9-4264-959F-6D4A66E74A87}"/>
              </a:ext>
            </a:extLst>
          </p:cNvPr>
          <p:cNvSpPr>
            <a:spLocks noGrp="1"/>
          </p:cNvSpPr>
          <p:nvPr>
            <p:ph type="dt" sz="half" idx="10"/>
          </p:nvPr>
        </p:nvSpPr>
        <p:spPr/>
        <p:txBody>
          <a:bodyPr/>
          <a:lstStyle/>
          <a:p>
            <a:fld id="{C39F7811-60C8-4089-9728-1F3FAE33E012}" type="datetimeFigureOut">
              <a:rPr lang="en-US" smtClean="0"/>
              <a:t>07-May-22</a:t>
            </a:fld>
            <a:endParaRPr lang="en-US"/>
          </a:p>
        </p:txBody>
      </p:sp>
      <p:sp>
        <p:nvSpPr>
          <p:cNvPr id="6" name="Footer Placeholder 5">
            <a:extLst>
              <a:ext uri="{FF2B5EF4-FFF2-40B4-BE49-F238E27FC236}">
                <a16:creationId xmlns:a16="http://schemas.microsoft.com/office/drawing/2014/main" id="{DDA12ED7-0F6F-42C9-9656-427B6E191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F6A886-2B13-4D15-8FA6-C452CB680BF3}"/>
              </a:ext>
            </a:extLst>
          </p:cNvPr>
          <p:cNvSpPr>
            <a:spLocks noGrp="1"/>
          </p:cNvSpPr>
          <p:nvPr>
            <p:ph type="sldNum" sz="quarter" idx="12"/>
          </p:nvPr>
        </p:nvSpPr>
        <p:spPr/>
        <p:txBody>
          <a:bodyPr/>
          <a:lstStyle/>
          <a:p>
            <a:fld id="{69DDE2C9-8708-4D11-B670-3BBBC9DDDF06}" type="slidenum">
              <a:rPr lang="en-US" smtClean="0"/>
              <a:t>‹#›</a:t>
            </a:fld>
            <a:endParaRPr lang="en-US"/>
          </a:p>
        </p:txBody>
      </p:sp>
    </p:spTree>
    <p:extLst>
      <p:ext uri="{BB962C8B-B14F-4D97-AF65-F5344CB8AC3E}">
        <p14:creationId xmlns:p14="http://schemas.microsoft.com/office/powerpoint/2010/main" val="3200810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3A0946-AC87-47BA-B6F6-F3754471EE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22B6CFC-1992-4A05-9119-E7513D8DCE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40E4F4-9753-4512-B11E-A8B4AF0EFF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9F7811-60C8-4089-9728-1F3FAE33E012}" type="datetimeFigureOut">
              <a:rPr lang="en-US" smtClean="0"/>
              <a:t>07-May-22</a:t>
            </a:fld>
            <a:endParaRPr lang="en-US"/>
          </a:p>
        </p:txBody>
      </p:sp>
      <p:sp>
        <p:nvSpPr>
          <p:cNvPr id="5" name="Footer Placeholder 4">
            <a:extLst>
              <a:ext uri="{FF2B5EF4-FFF2-40B4-BE49-F238E27FC236}">
                <a16:creationId xmlns:a16="http://schemas.microsoft.com/office/drawing/2014/main" id="{9AFA42DA-AC03-4967-989E-7B96D136E6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9D5A29E-F6F8-452B-872A-B3491508E2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DDE2C9-8708-4D11-B670-3BBBC9DDDF06}" type="slidenum">
              <a:rPr lang="en-US" smtClean="0"/>
              <a:t>‹#›</a:t>
            </a:fld>
            <a:endParaRPr lang="en-US"/>
          </a:p>
        </p:txBody>
      </p:sp>
    </p:spTree>
    <p:extLst>
      <p:ext uri="{BB962C8B-B14F-4D97-AF65-F5344CB8AC3E}">
        <p14:creationId xmlns:p14="http://schemas.microsoft.com/office/powerpoint/2010/main" val="393544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83632" y="2427157"/>
            <a:ext cx="6624736" cy="553998"/>
          </a:xfrm>
          <a:prstGeom prst="rect">
            <a:avLst/>
          </a:prstGeom>
          <a:no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IN" sz="3000" dirty="0">
                <a:solidFill>
                  <a:srgbClr val="FF0000"/>
                </a:solidFill>
                <a:latin typeface="+mj-lt"/>
              </a:rPr>
              <a:t>MACRO ECONOMICS</a:t>
            </a:r>
          </a:p>
        </p:txBody>
      </p:sp>
      <p:sp>
        <p:nvSpPr>
          <p:cNvPr id="7" name="Google Shape;57;p13"/>
          <p:cNvSpPr txBox="1"/>
          <p:nvPr/>
        </p:nvSpPr>
        <p:spPr>
          <a:xfrm>
            <a:off x="3746175" y="3182180"/>
            <a:ext cx="5087483" cy="2119028"/>
          </a:xfrm>
          <a:prstGeom prst="rect">
            <a:avLst/>
          </a:prstGeom>
          <a:noFill/>
          <a:ln>
            <a:noFill/>
          </a:ln>
        </p:spPr>
        <p:txBody>
          <a:bodyPr spcFirstLastPara="1" wrap="square" lIns="91425" tIns="91425" rIns="91425" bIns="91425" anchor="t" anchorCtr="0">
            <a:noAutofit/>
          </a:bodyPr>
          <a:lstStyle/>
          <a:p>
            <a:r>
              <a:rPr lang="en" sz="2500" b="1" dirty="0">
                <a:latin typeface="+mj-lt"/>
              </a:rPr>
              <a:t>SUBJECT :  ECONOMICS</a:t>
            </a:r>
          </a:p>
          <a:p>
            <a:r>
              <a:rPr lang="en" sz="2500" b="1" dirty="0">
                <a:latin typeface="+mj-lt"/>
              </a:rPr>
              <a:t>CHAPTER NUMBER: 3(3.3,3.4)</a:t>
            </a:r>
            <a:endParaRPr sz="2500" b="1" dirty="0">
              <a:latin typeface="+mj-lt"/>
            </a:endParaRPr>
          </a:p>
          <a:p>
            <a:r>
              <a:rPr lang="en" sz="2500" b="1" dirty="0">
                <a:latin typeface="+mj-lt"/>
              </a:rPr>
              <a:t>CHAPTER NAME :</a:t>
            </a:r>
            <a:r>
              <a:rPr lang="en-US" sz="2500" b="1" dirty="0">
                <a:latin typeface="+mj-lt"/>
              </a:rPr>
              <a:t>MONEY AND BANKING (COMMERCIAL BANKS AND </a:t>
            </a:r>
            <a:r>
              <a:rPr lang="en-US" sz="2500" b="1">
                <a:latin typeface="+mj-lt"/>
              </a:rPr>
              <a:t>CENTRAL BANK)</a:t>
            </a:r>
            <a:endParaRPr sz="2500" b="1" dirty="0">
              <a:latin typeface="+mj-lt"/>
            </a:endParaRPr>
          </a:p>
        </p:txBody>
      </p:sp>
      <p:pic>
        <p:nvPicPr>
          <p:cNvPr id="8" name="Google Shape;54;p13"/>
          <p:cNvPicPr preferRelativeResize="0"/>
          <p:nvPr/>
        </p:nvPicPr>
        <p:blipFill rotWithShape="1">
          <a:blip r:embed="rId2">
            <a:alphaModFix/>
          </a:blip>
          <a:srcRect/>
          <a:stretch/>
        </p:blipFill>
        <p:spPr>
          <a:xfrm>
            <a:off x="1536892" y="5301208"/>
            <a:ext cx="9144000" cy="1512168"/>
          </a:xfrm>
          <a:prstGeom prst="rect">
            <a:avLst/>
          </a:prstGeom>
          <a:noFill/>
          <a:ln>
            <a:noFill/>
          </a:ln>
        </p:spPr>
      </p:pic>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3">
            <a:alphaModFix/>
          </a:blip>
          <a:srcRect/>
          <a:stretch/>
        </p:blipFill>
        <p:spPr>
          <a:xfrm>
            <a:off x="10411473" y="309658"/>
            <a:ext cx="1410416" cy="650052"/>
          </a:xfrm>
          <a:prstGeom prst="rect">
            <a:avLst/>
          </a:prstGeom>
          <a:noFill/>
          <a:ln>
            <a:noFill/>
          </a:ln>
        </p:spPr>
      </p:pic>
    </p:spTree>
    <p:extLst>
      <p:ext uri="{BB962C8B-B14F-4D97-AF65-F5344CB8AC3E}">
        <p14:creationId xmlns:p14="http://schemas.microsoft.com/office/powerpoint/2010/main" val="4200341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8725F-860E-4A55-B865-FA1E8FE4AC34}"/>
              </a:ext>
            </a:extLst>
          </p:cNvPr>
          <p:cNvSpPr>
            <a:spLocks noGrp="1"/>
          </p:cNvSpPr>
          <p:nvPr>
            <p:ph type="title"/>
          </p:nvPr>
        </p:nvSpPr>
        <p:spPr/>
        <p:txBody>
          <a:bodyPr>
            <a:normAutofit/>
          </a:bodyPr>
          <a:lstStyle/>
          <a:p>
            <a:r>
              <a:rPr lang="en-US" sz="3200" dirty="0">
                <a:solidFill>
                  <a:srgbClr val="FF0000"/>
                </a:solidFill>
              </a:rPr>
              <a:t>MONEY CREATION OR CREDIT CREATION</a:t>
            </a:r>
          </a:p>
        </p:txBody>
      </p:sp>
      <p:sp>
        <p:nvSpPr>
          <p:cNvPr id="3" name="Content Placeholder 2">
            <a:extLst>
              <a:ext uri="{FF2B5EF4-FFF2-40B4-BE49-F238E27FC236}">
                <a16:creationId xmlns:a16="http://schemas.microsoft.com/office/drawing/2014/main" id="{38C4666C-86E5-4CD5-9CFC-AF35A1EFF5B5}"/>
              </a:ext>
            </a:extLst>
          </p:cNvPr>
          <p:cNvSpPr>
            <a:spLocks noGrp="1"/>
          </p:cNvSpPr>
          <p:nvPr>
            <p:ph idx="1"/>
          </p:nvPr>
        </p:nvSpPr>
        <p:spPr/>
        <p:txBody>
          <a:bodyPr>
            <a:normAutofit/>
          </a:bodyPr>
          <a:lstStyle/>
          <a:p>
            <a:pPr marL="0" indent="0">
              <a:buNone/>
            </a:pPr>
            <a:r>
              <a:rPr lang="en-US" sz="2200" dirty="0"/>
              <a:t>1. It is one of the most important activities of commercial bank</a:t>
            </a:r>
          </a:p>
          <a:p>
            <a:pPr marL="0" indent="0">
              <a:buNone/>
            </a:pPr>
            <a:r>
              <a:rPr lang="en-US" sz="2200" dirty="0"/>
              <a:t>2. This process can be better understood by making two assumptions:</a:t>
            </a:r>
          </a:p>
          <a:p>
            <a:pPr marL="0" indent="0">
              <a:buNone/>
            </a:pPr>
            <a:r>
              <a:rPr lang="en-US" sz="2200" dirty="0"/>
              <a:t>  </a:t>
            </a:r>
            <a:r>
              <a:rPr lang="en-US" sz="2200" dirty="0" err="1"/>
              <a:t>i</a:t>
            </a:r>
            <a:r>
              <a:rPr lang="en-US" sz="2200" dirty="0"/>
              <a:t>) The entire commercial banking system is 1 unit and is termed as banks</a:t>
            </a:r>
          </a:p>
          <a:p>
            <a:pPr marL="0" indent="0">
              <a:buNone/>
            </a:pPr>
            <a:r>
              <a:rPr lang="en-US" sz="2200" dirty="0"/>
              <a:t>  ii) All receipts and payments in the economy are routed through the banks that is all payments are made through cheques and all receipts are deposited in the bank.</a:t>
            </a:r>
          </a:p>
          <a:p>
            <a:pPr marL="0" indent="0">
              <a:buNone/>
            </a:pPr>
            <a:r>
              <a:rPr lang="en-US" sz="2200" dirty="0"/>
              <a:t>It is legally compulsory for the banks to keep a certain minimum fraction of their deposits as reserves. If fraction is called the legal reserve ratio LRR and is fixed by the central bank. Bank do not keep hundred percent reserves against the deposits. They reserves only to the extent indicated by the central bank.</a:t>
            </a:r>
          </a:p>
          <a:p>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00114" y="377854"/>
            <a:ext cx="1410416" cy="650052"/>
          </a:xfrm>
          <a:prstGeom prst="rect">
            <a:avLst/>
          </a:prstGeom>
          <a:noFill/>
          <a:ln>
            <a:noFill/>
          </a:ln>
        </p:spPr>
      </p:pic>
    </p:spTree>
    <p:extLst>
      <p:ext uri="{BB962C8B-B14F-4D97-AF65-F5344CB8AC3E}">
        <p14:creationId xmlns:p14="http://schemas.microsoft.com/office/powerpoint/2010/main" val="1262080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2D775-731F-4FB2-A444-B6618DFB9154}"/>
              </a:ext>
            </a:extLst>
          </p:cNvPr>
          <p:cNvSpPr>
            <a:spLocks noGrp="1"/>
          </p:cNvSpPr>
          <p:nvPr>
            <p:ph type="title"/>
          </p:nvPr>
        </p:nvSpPr>
        <p:spPr/>
        <p:txBody>
          <a:bodyPr>
            <a:normAutofit/>
          </a:bodyPr>
          <a:lstStyle/>
          <a:p>
            <a:r>
              <a:rPr lang="en-US" sz="3200" dirty="0">
                <a:solidFill>
                  <a:srgbClr val="FF0000"/>
                </a:solidFill>
              </a:rPr>
              <a:t>MONEY MULTIPLIER</a:t>
            </a:r>
          </a:p>
        </p:txBody>
      </p:sp>
      <p:sp>
        <p:nvSpPr>
          <p:cNvPr id="3" name="Content Placeholder 2">
            <a:extLst>
              <a:ext uri="{FF2B5EF4-FFF2-40B4-BE49-F238E27FC236}">
                <a16:creationId xmlns:a16="http://schemas.microsoft.com/office/drawing/2014/main" id="{2F56366D-1B12-4BEF-AA1B-51681A91C99B}"/>
              </a:ext>
            </a:extLst>
          </p:cNvPr>
          <p:cNvSpPr>
            <a:spLocks noGrp="1"/>
          </p:cNvSpPr>
          <p:nvPr>
            <p:ph idx="1"/>
          </p:nvPr>
        </p:nvSpPr>
        <p:spPr/>
        <p:txBody>
          <a:bodyPr/>
          <a:lstStyle/>
          <a:p>
            <a:pPr>
              <a:lnSpc>
                <a:spcPct val="200000"/>
              </a:lnSpc>
            </a:pPr>
            <a:r>
              <a:rPr lang="en-US" sz="2000" dirty="0"/>
              <a:t>Money multiplier refers to the process of creation of credit by the commercial banks with the help of initial deposits made by the public and legal reserve ratio. It is calculated as</a:t>
            </a:r>
          </a:p>
          <a:p>
            <a:pPr>
              <a:lnSpc>
                <a:spcPct val="200000"/>
              </a:lnSpc>
            </a:pPr>
            <a:r>
              <a:rPr lang="en-US" sz="2000" dirty="0"/>
              <a:t>Money multiplier =1 /LRR</a:t>
            </a:r>
          </a:p>
          <a:p>
            <a:pPr marL="0" indent="0">
              <a:buNone/>
            </a:pPr>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71717" y="303979"/>
            <a:ext cx="1410416" cy="650052"/>
          </a:xfrm>
          <a:prstGeom prst="rect">
            <a:avLst/>
          </a:prstGeom>
          <a:noFill/>
          <a:ln>
            <a:noFill/>
          </a:ln>
        </p:spPr>
      </p:pic>
    </p:spTree>
    <p:extLst>
      <p:ext uri="{BB962C8B-B14F-4D97-AF65-F5344CB8AC3E}">
        <p14:creationId xmlns:p14="http://schemas.microsoft.com/office/powerpoint/2010/main" val="9904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18C9C-3759-4A19-BA28-DAD95A181703}"/>
              </a:ext>
            </a:extLst>
          </p:cNvPr>
          <p:cNvSpPr>
            <a:spLocks noGrp="1"/>
          </p:cNvSpPr>
          <p:nvPr>
            <p:ph type="title"/>
          </p:nvPr>
        </p:nvSpPr>
        <p:spPr/>
        <p:txBody>
          <a:bodyPr>
            <a:normAutofit/>
          </a:bodyPr>
          <a:lstStyle/>
          <a:p>
            <a:r>
              <a:rPr lang="en-US" sz="3200" dirty="0">
                <a:solidFill>
                  <a:srgbClr val="FF0000"/>
                </a:solidFill>
              </a:rPr>
              <a:t>CENTRAL BANK</a:t>
            </a:r>
          </a:p>
        </p:txBody>
      </p:sp>
      <p:sp>
        <p:nvSpPr>
          <p:cNvPr id="3" name="Content Placeholder 2">
            <a:extLst>
              <a:ext uri="{FF2B5EF4-FFF2-40B4-BE49-F238E27FC236}">
                <a16:creationId xmlns:a16="http://schemas.microsoft.com/office/drawing/2014/main" id="{0A5E98D8-4243-4832-8BBD-9961E9FAEDAA}"/>
              </a:ext>
            </a:extLst>
          </p:cNvPr>
          <p:cNvSpPr>
            <a:spLocks noGrp="1"/>
          </p:cNvSpPr>
          <p:nvPr>
            <p:ph idx="1"/>
          </p:nvPr>
        </p:nvSpPr>
        <p:spPr/>
        <p:txBody>
          <a:bodyPr>
            <a:normAutofit lnSpcReduction="10000"/>
          </a:bodyPr>
          <a:lstStyle/>
          <a:p>
            <a:pPr>
              <a:lnSpc>
                <a:spcPct val="150000"/>
              </a:lnSpc>
            </a:pPr>
            <a:r>
              <a:rPr lang="en-US" sz="2200" dirty="0"/>
              <a:t>Central bank is an Apex body that controls operates regulate and directs the entire banking and monetary structure of the country.</a:t>
            </a:r>
          </a:p>
          <a:p>
            <a:pPr marL="0" indent="0">
              <a:buNone/>
            </a:pPr>
            <a:br>
              <a:rPr lang="en-US" sz="2200" dirty="0"/>
            </a:br>
            <a:endParaRPr lang="en-US" sz="2200" dirty="0"/>
          </a:p>
          <a:p>
            <a:pPr marL="0" indent="0">
              <a:buNone/>
            </a:pPr>
            <a:r>
              <a:rPr lang="en-US" sz="2200" b="1" dirty="0"/>
              <a:t>Functions of central bank</a:t>
            </a:r>
          </a:p>
          <a:p>
            <a:pPr marL="0" indent="0">
              <a:buNone/>
            </a:pPr>
            <a:r>
              <a:rPr lang="en-US" sz="2200" dirty="0"/>
              <a:t>1. Currency authority( Bank of issue)</a:t>
            </a:r>
          </a:p>
          <a:p>
            <a:pPr marL="0" indent="0">
              <a:buNone/>
            </a:pPr>
            <a:r>
              <a:rPr lang="en-US" sz="2200" dirty="0"/>
              <a:t>2. Banker to the government.</a:t>
            </a:r>
          </a:p>
          <a:p>
            <a:pPr marL="0" indent="0">
              <a:buNone/>
            </a:pPr>
            <a:r>
              <a:rPr lang="en-US" sz="2200" dirty="0"/>
              <a:t>3. Bankers bank and supervisor</a:t>
            </a:r>
          </a:p>
          <a:p>
            <a:pPr marL="0" indent="0">
              <a:buNone/>
            </a:pPr>
            <a:r>
              <a:rPr lang="en-US" sz="2200" dirty="0"/>
              <a:t>4. Controller of money supply and credit</a:t>
            </a:r>
          </a:p>
          <a:p>
            <a:pPr marL="0" indent="0">
              <a:buNone/>
            </a:pPr>
            <a:r>
              <a:rPr lang="en-US" sz="2200" dirty="0"/>
              <a:t>5. Custodian of Foreign Exchange Reserves.</a:t>
            </a:r>
          </a:p>
          <a:p>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28511" y="315338"/>
            <a:ext cx="1410416" cy="650052"/>
          </a:xfrm>
          <a:prstGeom prst="rect">
            <a:avLst/>
          </a:prstGeom>
          <a:noFill/>
          <a:ln>
            <a:noFill/>
          </a:ln>
        </p:spPr>
      </p:pic>
    </p:spTree>
    <p:extLst>
      <p:ext uri="{BB962C8B-B14F-4D97-AF65-F5344CB8AC3E}">
        <p14:creationId xmlns:p14="http://schemas.microsoft.com/office/powerpoint/2010/main" val="1476642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54EEA-F1DE-48C4-A522-273157CB2F52}"/>
              </a:ext>
            </a:extLst>
          </p:cNvPr>
          <p:cNvSpPr>
            <a:spLocks noGrp="1"/>
          </p:cNvSpPr>
          <p:nvPr>
            <p:ph type="title"/>
          </p:nvPr>
        </p:nvSpPr>
        <p:spPr/>
        <p:txBody>
          <a:bodyPr>
            <a:normAutofit/>
          </a:bodyPr>
          <a:lstStyle/>
          <a:p>
            <a:r>
              <a:rPr lang="en-US" sz="3200" dirty="0">
                <a:solidFill>
                  <a:srgbClr val="FF0000"/>
                </a:solidFill>
              </a:rPr>
              <a:t>CURRENCY AUTHORITY (BANK OF ISSUE)</a:t>
            </a:r>
          </a:p>
        </p:txBody>
      </p:sp>
      <p:sp>
        <p:nvSpPr>
          <p:cNvPr id="3" name="Content Placeholder 2">
            <a:extLst>
              <a:ext uri="{FF2B5EF4-FFF2-40B4-BE49-F238E27FC236}">
                <a16:creationId xmlns:a16="http://schemas.microsoft.com/office/drawing/2014/main" id="{8D91E7E8-A04F-4478-BE94-ACB805733177}"/>
              </a:ext>
            </a:extLst>
          </p:cNvPr>
          <p:cNvSpPr>
            <a:spLocks noGrp="1"/>
          </p:cNvSpPr>
          <p:nvPr>
            <p:ph idx="1"/>
          </p:nvPr>
        </p:nvSpPr>
        <p:spPr/>
        <p:txBody>
          <a:bodyPr/>
          <a:lstStyle/>
          <a:p>
            <a:pPr marL="0" indent="0">
              <a:lnSpc>
                <a:spcPct val="200000"/>
              </a:lnSpc>
              <a:buNone/>
            </a:pPr>
            <a:r>
              <a:rPr lang="en-US" sz="2000" dirty="0"/>
              <a:t>Central Bank has the sole authority for issue of currency in the country. In India RBI has the sole right of issuing paper currency notes except one rupee notes and coins which are issued by Ministry of Finance.</a:t>
            </a:r>
          </a:p>
          <a:p>
            <a:pPr marL="0" indent="0">
              <a:buNone/>
            </a:pPr>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22831" y="230188"/>
            <a:ext cx="1410416" cy="650052"/>
          </a:xfrm>
          <a:prstGeom prst="rect">
            <a:avLst/>
          </a:prstGeom>
          <a:noFill/>
          <a:ln>
            <a:noFill/>
          </a:ln>
        </p:spPr>
      </p:pic>
    </p:spTree>
    <p:extLst>
      <p:ext uri="{BB962C8B-B14F-4D97-AF65-F5344CB8AC3E}">
        <p14:creationId xmlns:p14="http://schemas.microsoft.com/office/powerpoint/2010/main" val="1603830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97B47-5FCF-475A-A383-45C256A67104}"/>
              </a:ext>
            </a:extLst>
          </p:cNvPr>
          <p:cNvSpPr>
            <a:spLocks noGrp="1"/>
          </p:cNvSpPr>
          <p:nvPr>
            <p:ph type="title"/>
          </p:nvPr>
        </p:nvSpPr>
        <p:spPr/>
        <p:txBody>
          <a:bodyPr/>
          <a:lstStyle/>
          <a:p>
            <a:br>
              <a:rPr lang="en-US" dirty="0">
                <a:solidFill>
                  <a:srgbClr val="FF0000"/>
                </a:solidFill>
              </a:rPr>
            </a:br>
            <a:r>
              <a:rPr lang="en-US" sz="3200" dirty="0">
                <a:solidFill>
                  <a:srgbClr val="FF0000"/>
                </a:solidFill>
              </a:rPr>
              <a:t>BANKERS TO THE GOVERNMENT</a:t>
            </a:r>
          </a:p>
        </p:txBody>
      </p:sp>
      <p:sp>
        <p:nvSpPr>
          <p:cNvPr id="3" name="Content Placeholder 2">
            <a:extLst>
              <a:ext uri="{FF2B5EF4-FFF2-40B4-BE49-F238E27FC236}">
                <a16:creationId xmlns:a16="http://schemas.microsoft.com/office/drawing/2014/main" id="{2CF6215D-CCF5-43C8-92CB-5A51FCD04965}"/>
              </a:ext>
            </a:extLst>
          </p:cNvPr>
          <p:cNvSpPr>
            <a:spLocks noGrp="1"/>
          </p:cNvSpPr>
          <p:nvPr>
            <p:ph idx="1"/>
          </p:nvPr>
        </p:nvSpPr>
        <p:spPr/>
        <p:txBody>
          <a:bodyPr/>
          <a:lstStyle/>
          <a:p>
            <a:pPr marL="0" indent="0">
              <a:lnSpc>
                <a:spcPct val="200000"/>
              </a:lnSpc>
              <a:buNone/>
            </a:pPr>
            <a:r>
              <a:rPr lang="en-US" sz="2000" dirty="0"/>
              <a:t>RBI acts as a Banker agent and financial advisor to the central government and all state governments except that of Jammu and Kashmir.</a:t>
            </a:r>
          </a:p>
          <a:p>
            <a:pPr marL="0" indent="0">
              <a:lnSpc>
                <a:spcPct val="200000"/>
              </a:lnSpc>
              <a:buNone/>
            </a:pPr>
            <a:r>
              <a:rPr lang="en-US" sz="2000" dirty="0" err="1"/>
              <a:t>i</a:t>
            </a:r>
            <a:r>
              <a:rPr lang="en-US" sz="2000" dirty="0"/>
              <a:t>) it maintains a current account for keeping their cash balances</a:t>
            </a:r>
          </a:p>
          <a:p>
            <a:pPr marL="0" indent="0">
              <a:lnSpc>
                <a:spcPct val="200000"/>
              </a:lnSpc>
              <a:buNone/>
            </a:pPr>
            <a:r>
              <a:rPr lang="en-US" sz="2000" dirty="0"/>
              <a:t>ii) it accepts receipts and makes payments for the Government and carries out exchange remittance and other banking operations</a:t>
            </a:r>
          </a:p>
          <a:p>
            <a:pPr marL="0" indent="0">
              <a:lnSpc>
                <a:spcPct val="200000"/>
              </a:lnSpc>
              <a:buNone/>
            </a:pPr>
            <a:r>
              <a:rPr lang="en-US" sz="2000" dirty="0"/>
              <a:t>iii) it also gives loans and advances to the government for temporary periods.</a:t>
            </a:r>
          </a:p>
          <a:p>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85307" y="230188"/>
            <a:ext cx="1410416" cy="650052"/>
          </a:xfrm>
          <a:prstGeom prst="rect">
            <a:avLst/>
          </a:prstGeom>
          <a:noFill/>
          <a:ln>
            <a:noFill/>
          </a:ln>
        </p:spPr>
      </p:pic>
    </p:spTree>
    <p:extLst>
      <p:ext uri="{BB962C8B-B14F-4D97-AF65-F5344CB8AC3E}">
        <p14:creationId xmlns:p14="http://schemas.microsoft.com/office/powerpoint/2010/main" val="3496521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91445-5D6C-4EA2-8B3F-699F0C5A4243}"/>
              </a:ext>
            </a:extLst>
          </p:cNvPr>
          <p:cNvSpPr>
            <a:spLocks noGrp="1"/>
          </p:cNvSpPr>
          <p:nvPr>
            <p:ph type="title"/>
          </p:nvPr>
        </p:nvSpPr>
        <p:spPr/>
        <p:txBody>
          <a:bodyPr>
            <a:normAutofit/>
          </a:bodyPr>
          <a:lstStyle/>
          <a:p>
            <a:r>
              <a:rPr lang="en-US" sz="3200" dirty="0">
                <a:solidFill>
                  <a:srgbClr val="FF0000"/>
                </a:solidFill>
              </a:rPr>
              <a:t>BANKERS BANK AND SUPERVISOR</a:t>
            </a:r>
          </a:p>
        </p:txBody>
      </p:sp>
      <p:sp>
        <p:nvSpPr>
          <p:cNvPr id="3" name="Content Placeholder 2">
            <a:extLst>
              <a:ext uri="{FF2B5EF4-FFF2-40B4-BE49-F238E27FC236}">
                <a16:creationId xmlns:a16="http://schemas.microsoft.com/office/drawing/2014/main" id="{0E154151-F596-4151-B941-0959FA706472}"/>
              </a:ext>
            </a:extLst>
          </p:cNvPr>
          <p:cNvSpPr>
            <a:spLocks noGrp="1"/>
          </p:cNvSpPr>
          <p:nvPr>
            <p:ph idx="1"/>
          </p:nvPr>
        </p:nvSpPr>
        <p:spPr/>
        <p:txBody>
          <a:bodyPr>
            <a:normAutofit/>
          </a:bodyPr>
          <a:lstStyle/>
          <a:p>
            <a:pPr marL="0" indent="0">
              <a:lnSpc>
                <a:spcPct val="100000"/>
              </a:lnSpc>
              <a:buNone/>
            </a:pPr>
            <a:r>
              <a:rPr lang="en-US" sz="2200" dirty="0"/>
              <a:t>Being The Apex Bank the central bank act as the banker to the other banks:</a:t>
            </a:r>
          </a:p>
          <a:p>
            <a:pPr marL="0" indent="0">
              <a:lnSpc>
                <a:spcPct val="100000"/>
              </a:lnSpc>
              <a:buNone/>
            </a:pPr>
            <a:r>
              <a:rPr lang="en-US" sz="2200" dirty="0"/>
              <a:t>1. </a:t>
            </a:r>
            <a:r>
              <a:rPr lang="en-US" sz="2200" b="1" dirty="0"/>
              <a:t>Custodian of cash Reserves </a:t>
            </a:r>
            <a:r>
              <a:rPr lang="en-US" sz="2200" dirty="0"/>
              <a:t>commercial banks are required to keep a certain proportion of their deposits with the central bank. In this way Central Bank as act as a custodian of cash reserves of commercial banks.</a:t>
            </a:r>
          </a:p>
          <a:p>
            <a:pPr marL="0" indent="0">
              <a:lnSpc>
                <a:spcPct val="100000"/>
              </a:lnSpc>
              <a:buNone/>
            </a:pPr>
            <a:r>
              <a:rPr lang="en-US" sz="2200" dirty="0"/>
              <a:t>2. </a:t>
            </a:r>
            <a:r>
              <a:rPr lang="en-US" sz="2200" b="1" dirty="0"/>
              <a:t>Lender of last resort</a:t>
            </a:r>
            <a:r>
              <a:rPr lang="en-US" sz="2200" dirty="0"/>
              <a:t>: when commercial banks fails to meet their financial requirements from other sources they approach the central bank to give loans and advances as lender of The Last Resort.</a:t>
            </a:r>
          </a:p>
          <a:p>
            <a:pPr marL="0" indent="0">
              <a:lnSpc>
                <a:spcPct val="100000"/>
              </a:lnSpc>
              <a:buNone/>
            </a:pPr>
            <a:r>
              <a:rPr lang="en-US" sz="2200" dirty="0"/>
              <a:t>3. </a:t>
            </a:r>
            <a:r>
              <a:rPr lang="en-US" sz="2200" b="1" dirty="0"/>
              <a:t>Clearing house </a:t>
            </a:r>
            <a:r>
              <a:rPr lang="en-US" sz="2200" dirty="0"/>
              <a:t>central bank hos the cash reserves for all the commercial banks it becomes easier and more convenient for it to act as their clearing House.</a:t>
            </a:r>
          </a:p>
          <a:p>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68268" y="230188"/>
            <a:ext cx="1410416" cy="650052"/>
          </a:xfrm>
          <a:prstGeom prst="rect">
            <a:avLst/>
          </a:prstGeom>
          <a:noFill/>
          <a:ln>
            <a:noFill/>
          </a:ln>
        </p:spPr>
      </p:pic>
    </p:spTree>
    <p:extLst>
      <p:ext uri="{BB962C8B-B14F-4D97-AF65-F5344CB8AC3E}">
        <p14:creationId xmlns:p14="http://schemas.microsoft.com/office/powerpoint/2010/main" val="417425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5FC1C-951C-4CC1-9E30-A942C7B5032E}"/>
              </a:ext>
            </a:extLst>
          </p:cNvPr>
          <p:cNvSpPr>
            <a:spLocks noGrp="1"/>
          </p:cNvSpPr>
          <p:nvPr>
            <p:ph type="title"/>
          </p:nvPr>
        </p:nvSpPr>
        <p:spPr/>
        <p:txBody>
          <a:bodyPr>
            <a:normAutofit/>
          </a:bodyPr>
          <a:lstStyle/>
          <a:p>
            <a:r>
              <a:rPr lang="en-US" sz="3200" dirty="0">
                <a:solidFill>
                  <a:srgbClr val="FF0000"/>
                </a:solidFill>
              </a:rPr>
              <a:t>	CONTROLLER OF MONEY SUPPLY AND CREDIT</a:t>
            </a:r>
          </a:p>
        </p:txBody>
      </p:sp>
      <p:sp>
        <p:nvSpPr>
          <p:cNvPr id="3" name="Content Placeholder 2">
            <a:extLst>
              <a:ext uri="{FF2B5EF4-FFF2-40B4-BE49-F238E27FC236}">
                <a16:creationId xmlns:a16="http://schemas.microsoft.com/office/drawing/2014/main" id="{5A7DF070-6B42-4C6A-B1F7-B5AC7776294B}"/>
              </a:ext>
            </a:extLst>
          </p:cNvPr>
          <p:cNvSpPr>
            <a:spLocks noGrp="1"/>
          </p:cNvSpPr>
          <p:nvPr>
            <p:ph idx="1"/>
          </p:nvPr>
        </p:nvSpPr>
        <p:spPr>
          <a:xfrm>
            <a:off x="550025" y="1609495"/>
            <a:ext cx="10515600" cy="4351338"/>
          </a:xfrm>
        </p:spPr>
        <p:txBody>
          <a:bodyPr>
            <a:normAutofit/>
          </a:bodyPr>
          <a:lstStyle/>
          <a:p>
            <a:pPr marL="0" indent="0">
              <a:lnSpc>
                <a:spcPct val="150000"/>
              </a:lnSpc>
              <a:buNone/>
            </a:pPr>
            <a:r>
              <a:rPr lang="en-US" sz="2000" dirty="0"/>
              <a:t>It is policy adopted by the central bank of an economy in the direction of credit control or money supply.</a:t>
            </a:r>
          </a:p>
          <a:p>
            <a:pPr marL="0" indent="0">
              <a:lnSpc>
                <a:spcPct val="150000"/>
              </a:lnSpc>
              <a:buNone/>
            </a:pPr>
            <a:r>
              <a:rPr lang="en-US" sz="2000" dirty="0"/>
              <a:t>1. </a:t>
            </a:r>
            <a:r>
              <a:rPr lang="en-US" sz="2000" b="1" dirty="0"/>
              <a:t>Repo rate (repurchase</a:t>
            </a:r>
            <a:r>
              <a:rPr lang="en-US" sz="2000" dirty="0"/>
              <a:t>): repo rate is the rate at which the central bank of a country lends money to commercial banks to meet their short-term needs</a:t>
            </a:r>
          </a:p>
          <a:p>
            <a:pPr marL="0" indent="0">
              <a:lnSpc>
                <a:spcPct val="150000"/>
              </a:lnSpc>
              <a:buNone/>
            </a:pPr>
            <a:r>
              <a:rPr lang="en-US" sz="2000" dirty="0"/>
              <a:t>2. </a:t>
            </a:r>
            <a:r>
              <a:rPr lang="en-US" sz="2000" b="1" dirty="0"/>
              <a:t>Bank rate or discount rate</a:t>
            </a:r>
            <a:r>
              <a:rPr lang="en-US" sz="2000" dirty="0"/>
              <a:t>: bank rate is the rate at which the central bank of a country lends money to Commercial Bank to meet their long-term needs.</a:t>
            </a:r>
          </a:p>
          <a:p>
            <a:pPr marL="0" indent="0">
              <a:lnSpc>
                <a:spcPct val="150000"/>
              </a:lnSpc>
              <a:buNone/>
            </a:pPr>
            <a:r>
              <a:rPr lang="en-US" sz="2000" dirty="0"/>
              <a:t>3. </a:t>
            </a:r>
            <a:r>
              <a:rPr lang="en-US" sz="2000" b="1" dirty="0"/>
              <a:t>Open market operations</a:t>
            </a:r>
            <a:r>
              <a:rPr lang="en-US" sz="2000" dirty="0"/>
              <a:t>: refers to buying and selling of government securities by the central bank from or to the public and commercial banks.</a:t>
            </a:r>
          </a:p>
          <a:p>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60417" y="247115"/>
            <a:ext cx="1410416" cy="650052"/>
          </a:xfrm>
          <a:prstGeom prst="rect">
            <a:avLst/>
          </a:prstGeom>
          <a:noFill/>
          <a:ln>
            <a:noFill/>
          </a:ln>
        </p:spPr>
      </p:pic>
    </p:spTree>
    <p:extLst>
      <p:ext uri="{BB962C8B-B14F-4D97-AF65-F5344CB8AC3E}">
        <p14:creationId xmlns:p14="http://schemas.microsoft.com/office/powerpoint/2010/main" val="42328800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2C518-B084-413B-A2F6-2C523A66F3D7}"/>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E389F984-E166-4641-97D9-CD0ABE96C410}"/>
              </a:ext>
            </a:extLst>
          </p:cNvPr>
          <p:cNvSpPr>
            <a:spLocks noGrp="1"/>
          </p:cNvSpPr>
          <p:nvPr>
            <p:ph idx="1"/>
          </p:nvPr>
        </p:nvSpPr>
        <p:spPr/>
        <p:txBody>
          <a:bodyPr>
            <a:normAutofit/>
          </a:bodyPr>
          <a:lstStyle/>
          <a:p>
            <a:pPr marL="0" indent="0">
              <a:buNone/>
            </a:pPr>
            <a:r>
              <a:rPr lang="en-US" sz="2200" dirty="0"/>
              <a:t>Legal reserve requirements according to legal reserve requirements commercial banks are obliged to maintain Reserves</a:t>
            </a:r>
          </a:p>
          <a:p>
            <a:pPr marL="0" indent="0">
              <a:buNone/>
            </a:pPr>
            <a:r>
              <a:rPr lang="en-US" sz="2200" dirty="0"/>
              <a:t>1. </a:t>
            </a:r>
            <a:r>
              <a:rPr lang="en-US" sz="2200" b="1" dirty="0"/>
              <a:t>Cash reserve ratio </a:t>
            </a:r>
            <a:r>
              <a:rPr lang="en-US" sz="2200" dirty="0"/>
              <a:t>(CRR): it refers to the minimum percentage of net demand and time liabilities to be kept by commercial banks with the central bank.</a:t>
            </a:r>
          </a:p>
          <a:p>
            <a:pPr marL="0" indent="0">
              <a:buNone/>
            </a:pPr>
            <a:r>
              <a:rPr lang="en-US" sz="2200" dirty="0"/>
              <a:t>2. </a:t>
            </a:r>
            <a:r>
              <a:rPr lang="en-US" sz="2200" b="1" dirty="0"/>
              <a:t>Statutory liquidity ratio </a:t>
            </a:r>
            <a:r>
              <a:rPr lang="en-US" sz="2200" dirty="0"/>
              <a:t>(SLR) refers to minimum percentage of net demand and time liabilities which commercial banks are required to maintain with themselves.</a:t>
            </a:r>
          </a:p>
          <a:p>
            <a:pPr marL="0" indent="0">
              <a:buNone/>
            </a:pPr>
            <a:r>
              <a:rPr lang="en-US" sz="2200" b="1" dirty="0"/>
              <a:t>Margin requirements</a:t>
            </a:r>
          </a:p>
          <a:p>
            <a:pPr marL="0" indent="0">
              <a:buNone/>
            </a:pPr>
            <a:r>
              <a:rPr lang="en-US" sz="2200" dirty="0"/>
              <a:t>Margin is the difference between the amount of loan and market value of the security offered by the borrower against the loan</a:t>
            </a:r>
          </a:p>
          <a:p>
            <a:pPr marL="0" indent="0">
              <a:buNone/>
            </a:pPr>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85306" y="230188"/>
            <a:ext cx="1410416" cy="650052"/>
          </a:xfrm>
          <a:prstGeom prst="rect">
            <a:avLst/>
          </a:prstGeom>
          <a:noFill/>
          <a:ln>
            <a:noFill/>
          </a:ln>
        </p:spPr>
      </p:pic>
    </p:spTree>
    <p:extLst>
      <p:ext uri="{BB962C8B-B14F-4D97-AF65-F5344CB8AC3E}">
        <p14:creationId xmlns:p14="http://schemas.microsoft.com/office/powerpoint/2010/main" val="41308399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6DE39-6F96-4579-B447-2F60C241F0BF}"/>
              </a:ext>
            </a:extLst>
          </p:cNvPr>
          <p:cNvSpPr>
            <a:spLocks noGrp="1"/>
          </p:cNvSpPr>
          <p:nvPr>
            <p:ph type="title"/>
          </p:nvPr>
        </p:nvSpPr>
        <p:spPr/>
        <p:txBody>
          <a:bodyPr>
            <a:normAutofit/>
          </a:bodyPr>
          <a:lstStyle/>
          <a:p>
            <a:r>
              <a:rPr lang="en-US" sz="3200" dirty="0">
                <a:solidFill>
                  <a:srgbClr val="FF0000"/>
                </a:solidFill>
              </a:rPr>
              <a:t>OTHER INSTRUMENT OF CREDIT CONTROL</a:t>
            </a:r>
          </a:p>
        </p:txBody>
      </p:sp>
      <p:sp>
        <p:nvSpPr>
          <p:cNvPr id="3" name="Content Placeholder 2">
            <a:extLst>
              <a:ext uri="{FF2B5EF4-FFF2-40B4-BE49-F238E27FC236}">
                <a16:creationId xmlns:a16="http://schemas.microsoft.com/office/drawing/2014/main" id="{BAFB7412-BDF8-4966-8BFC-926AB48212C7}"/>
              </a:ext>
            </a:extLst>
          </p:cNvPr>
          <p:cNvSpPr>
            <a:spLocks noGrp="1"/>
          </p:cNvSpPr>
          <p:nvPr>
            <p:ph idx="1"/>
          </p:nvPr>
        </p:nvSpPr>
        <p:spPr/>
        <p:txBody>
          <a:bodyPr/>
          <a:lstStyle/>
          <a:p>
            <a:pPr marL="0" indent="0">
              <a:lnSpc>
                <a:spcPct val="150000"/>
              </a:lnSpc>
              <a:buNone/>
            </a:pPr>
            <a:r>
              <a:rPr lang="en-US" sz="2000" dirty="0"/>
              <a:t>1. </a:t>
            </a:r>
            <a:r>
              <a:rPr lang="en-US" sz="2000" b="1" dirty="0"/>
              <a:t>Moral suasion</a:t>
            </a:r>
            <a:r>
              <a:rPr lang="en-US" sz="2000" dirty="0"/>
              <a:t>: this is a combination of persuasion and pressure that Central Bank applies on other banks in order to get them act in a manner in line with its policy.</a:t>
            </a:r>
          </a:p>
          <a:p>
            <a:pPr marL="0" indent="0">
              <a:lnSpc>
                <a:spcPct val="150000"/>
              </a:lnSpc>
              <a:buNone/>
            </a:pPr>
            <a:r>
              <a:rPr lang="en-US" sz="2000" dirty="0"/>
              <a:t>Moral suasion is exercise through discussion ,letters  speeches and hints to banks. The Reserve Bank frequently announces its policy position and urges the banks to co-operate in implementing its credit policies. Moral suasion can be used for both quantitative and qualitative credit control.</a:t>
            </a:r>
          </a:p>
          <a:p>
            <a:pPr marL="0" indent="0">
              <a:buNone/>
            </a:pPr>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56908" y="377854"/>
            <a:ext cx="1410416" cy="650052"/>
          </a:xfrm>
          <a:prstGeom prst="rect">
            <a:avLst/>
          </a:prstGeom>
          <a:noFill/>
          <a:ln>
            <a:noFill/>
          </a:ln>
        </p:spPr>
      </p:pic>
    </p:spTree>
    <p:extLst>
      <p:ext uri="{BB962C8B-B14F-4D97-AF65-F5344CB8AC3E}">
        <p14:creationId xmlns:p14="http://schemas.microsoft.com/office/powerpoint/2010/main" val="11713510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AA1-9F4D-4E21-B27A-514291F16BC6}"/>
              </a:ext>
            </a:extLst>
          </p:cNvPr>
          <p:cNvSpPr>
            <a:spLocks noGrp="1"/>
          </p:cNvSpPr>
          <p:nvPr>
            <p:ph type="title"/>
          </p:nvPr>
        </p:nvSpPr>
        <p:spPr/>
        <p:txBody>
          <a:bodyPr>
            <a:normAutofit/>
          </a:bodyPr>
          <a:lstStyle/>
          <a:p>
            <a:r>
              <a:rPr lang="en-US" sz="3200" dirty="0">
                <a:solidFill>
                  <a:srgbClr val="FF0000"/>
                </a:solidFill>
              </a:rPr>
              <a:t>SELECTIVE CREDIT CONTROL</a:t>
            </a:r>
          </a:p>
        </p:txBody>
      </p:sp>
      <p:sp>
        <p:nvSpPr>
          <p:cNvPr id="3" name="Content Placeholder 2">
            <a:extLst>
              <a:ext uri="{FF2B5EF4-FFF2-40B4-BE49-F238E27FC236}">
                <a16:creationId xmlns:a16="http://schemas.microsoft.com/office/drawing/2014/main" id="{876E09B2-1E0D-45AE-A853-4C658E5090AD}"/>
              </a:ext>
            </a:extLst>
          </p:cNvPr>
          <p:cNvSpPr>
            <a:spLocks noGrp="1"/>
          </p:cNvSpPr>
          <p:nvPr>
            <p:ph idx="1"/>
          </p:nvPr>
        </p:nvSpPr>
        <p:spPr/>
        <p:txBody>
          <a:bodyPr>
            <a:normAutofit/>
          </a:bodyPr>
          <a:lstStyle/>
          <a:p>
            <a:pPr marL="0" indent="0">
              <a:lnSpc>
                <a:spcPct val="200000"/>
              </a:lnSpc>
              <a:buNone/>
            </a:pPr>
            <a:r>
              <a:rPr lang="en-US" sz="2000" dirty="0"/>
              <a:t>Under selective credit control the RBI gives you directions to other banks to give or not to give credit for certain purposes to particular sectors. This method can be applied in both positive and negative Manner, in positive manner it means using measures to channelize credit to priority sectors . The priority sectors includes small scale industries ,agriculture, exports . In negative manner it means using measures to restrict flow of created to particular sectors.</a:t>
            </a:r>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28511" y="281261"/>
            <a:ext cx="1410416" cy="650052"/>
          </a:xfrm>
          <a:prstGeom prst="rect">
            <a:avLst/>
          </a:prstGeom>
          <a:noFill/>
          <a:ln>
            <a:noFill/>
          </a:ln>
        </p:spPr>
      </p:pic>
    </p:spTree>
    <p:extLst>
      <p:ext uri="{BB962C8B-B14F-4D97-AF65-F5344CB8AC3E}">
        <p14:creationId xmlns:p14="http://schemas.microsoft.com/office/powerpoint/2010/main" val="3533864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6A67A-4A6D-477B-8E43-F69E922970CD}"/>
              </a:ext>
            </a:extLst>
          </p:cNvPr>
          <p:cNvSpPr>
            <a:spLocks noGrp="1"/>
          </p:cNvSpPr>
          <p:nvPr>
            <p:ph type="title"/>
          </p:nvPr>
        </p:nvSpPr>
        <p:spPr/>
        <p:txBody>
          <a:bodyPr>
            <a:normAutofit/>
          </a:bodyPr>
          <a:lstStyle/>
          <a:p>
            <a:r>
              <a:rPr lang="en-US" sz="3200" dirty="0">
                <a:solidFill>
                  <a:srgbClr val="FF0000"/>
                </a:solidFill>
              </a:rPr>
              <a:t>COMMERCIAL BANK</a:t>
            </a:r>
          </a:p>
        </p:txBody>
      </p:sp>
      <p:sp>
        <p:nvSpPr>
          <p:cNvPr id="3" name="Content Placeholder 2">
            <a:extLst>
              <a:ext uri="{FF2B5EF4-FFF2-40B4-BE49-F238E27FC236}">
                <a16:creationId xmlns:a16="http://schemas.microsoft.com/office/drawing/2014/main" id="{4E065AEB-8805-4973-9838-5D78CC741BD9}"/>
              </a:ext>
            </a:extLst>
          </p:cNvPr>
          <p:cNvSpPr>
            <a:spLocks noGrp="1"/>
          </p:cNvSpPr>
          <p:nvPr>
            <p:ph idx="1"/>
          </p:nvPr>
        </p:nvSpPr>
        <p:spPr/>
        <p:txBody>
          <a:bodyPr>
            <a:normAutofit/>
          </a:bodyPr>
          <a:lstStyle/>
          <a:p>
            <a:pPr marL="0" indent="0">
              <a:lnSpc>
                <a:spcPct val="200000"/>
              </a:lnSpc>
              <a:buNone/>
            </a:pPr>
            <a:r>
              <a:rPr lang="en-US" sz="2000" dirty="0"/>
              <a:t>Commercial bank is an institution which performs the functions of accepting deposits granting loans and making investments, with the aim of earning profits. State Bank of India , Punjab National Bank, Allahabad Bank , Canara Bank are some examples of commercial banks in India.</a:t>
            </a:r>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83075" y="377854"/>
            <a:ext cx="1410416" cy="650052"/>
          </a:xfrm>
          <a:prstGeom prst="rect">
            <a:avLst/>
          </a:prstGeom>
          <a:noFill/>
          <a:ln>
            <a:noFill/>
          </a:ln>
        </p:spPr>
      </p:pic>
    </p:spTree>
    <p:extLst>
      <p:ext uri="{BB962C8B-B14F-4D97-AF65-F5344CB8AC3E}">
        <p14:creationId xmlns:p14="http://schemas.microsoft.com/office/powerpoint/2010/main" val="12899999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2830E-FC6D-4E9F-9452-8564C6734AA8}"/>
              </a:ext>
            </a:extLst>
          </p:cNvPr>
          <p:cNvSpPr>
            <a:spLocks noGrp="1"/>
          </p:cNvSpPr>
          <p:nvPr>
            <p:ph type="title"/>
          </p:nvPr>
        </p:nvSpPr>
        <p:spPr/>
        <p:txBody>
          <a:bodyPr>
            <a:normAutofit/>
          </a:bodyPr>
          <a:lstStyle/>
          <a:p>
            <a:r>
              <a:rPr lang="en-US" sz="3200" dirty="0">
                <a:solidFill>
                  <a:srgbClr val="FF0000"/>
                </a:solidFill>
              </a:rPr>
              <a:t>CUSTODIAN OF FOREIGN EXCHANGE RESERVES</a:t>
            </a:r>
          </a:p>
        </p:txBody>
      </p:sp>
      <p:sp>
        <p:nvSpPr>
          <p:cNvPr id="3" name="Content Placeholder 2">
            <a:extLst>
              <a:ext uri="{FF2B5EF4-FFF2-40B4-BE49-F238E27FC236}">
                <a16:creationId xmlns:a16="http://schemas.microsoft.com/office/drawing/2014/main" id="{EE3D5249-5E2F-43F6-B6FB-AA7ED615A649}"/>
              </a:ext>
            </a:extLst>
          </p:cNvPr>
          <p:cNvSpPr>
            <a:spLocks noGrp="1"/>
          </p:cNvSpPr>
          <p:nvPr>
            <p:ph idx="1"/>
          </p:nvPr>
        </p:nvSpPr>
        <p:spPr>
          <a:xfrm>
            <a:off x="838200" y="1757471"/>
            <a:ext cx="10515600" cy="4351338"/>
          </a:xfrm>
        </p:spPr>
        <p:txBody>
          <a:bodyPr/>
          <a:lstStyle/>
          <a:p>
            <a:pPr marL="0" indent="0">
              <a:lnSpc>
                <a:spcPct val="150000"/>
              </a:lnSpc>
              <a:buNone/>
            </a:pPr>
            <a:r>
              <a:rPr lang="en-US" sz="2000" dirty="0"/>
              <a:t>The central bank also act as the custodian of the country's stock of gold and reserves of foreign exchange. This function enabled the central bank to exercise a reasonable control on Foreign Exchange. It has two objectives:</a:t>
            </a:r>
          </a:p>
          <a:p>
            <a:pPr marL="0" indent="0">
              <a:lnSpc>
                <a:spcPct val="150000"/>
              </a:lnSpc>
              <a:buNone/>
            </a:pPr>
            <a:r>
              <a:rPr lang="en-US" sz="2000" dirty="0"/>
              <a:t>1. It helps the banks in stabilizing the external value of currency;</a:t>
            </a:r>
          </a:p>
          <a:p>
            <a:pPr marL="0" indent="0">
              <a:lnSpc>
                <a:spcPct val="150000"/>
              </a:lnSpc>
              <a:buNone/>
            </a:pPr>
            <a:r>
              <a:rPr lang="en-US" sz="2000" dirty="0"/>
              <a:t>2. It helps in pursuing a coordinated policy towards the balance of payment situation of the country.</a:t>
            </a:r>
          </a:p>
          <a:p>
            <a:pPr marL="0" indent="0">
              <a:buNone/>
            </a:pPr>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51229" y="206050"/>
            <a:ext cx="1410416" cy="650052"/>
          </a:xfrm>
          <a:prstGeom prst="rect">
            <a:avLst/>
          </a:prstGeom>
          <a:noFill/>
          <a:ln>
            <a:noFill/>
          </a:ln>
        </p:spPr>
      </p:pic>
    </p:spTree>
    <p:extLst>
      <p:ext uri="{BB962C8B-B14F-4D97-AF65-F5344CB8AC3E}">
        <p14:creationId xmlns:p14="http://schemas.microsoft.com/office/powerpoint/2010/main" val="30581822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3AE44-DEC5-4DA7-AF21-4AC96478E271}"/>
              </a:ext>
            </a:extLst>
          </p:cNvPr>
          <p:cNvSpPr>
            <a:spLocks noGrp="1"/>
          </p:cNvSpPr>
          <p:nvPr>
            <p:ph type="title"/>
          </p:nvPr>
        </p:nvSpPr>
        <p:spPr/>
        <p:txBody>
          <a:bodyPr>
            <a:normAutofit/>
          </a:bodyPr>
          <a:lstStyle/>
          <a:p>
            <a:r>
              <a:rPr lang="en-US" sz="3200" dirty="0">
                <a:solidFill>
                  <a:srgbClr val="FF0000"/>
                </a:solidFill>
              </a:rPr>
              <a:t>Central Bank versus commercial bank</a:t>
            </a:r>
          </a:p>
        </p:txBody>
      </p:sp>
      <p:sp>
        <p:nvSpPr>
          <p:cNvPr id="4" name="Text Placeholder 3">
            <a:extLst>
              <a:ext uri="{FF2B5EF4-FFF2-40B4-BE49-F238E27FC236}">
                <a16:creationId xmlns:a16="http://schemas.microsoft.com/office/drawing/2014/main" id="{CC9F006F-DF86-42D1-949E-4214FFB26703}"/>
              </a:ext>
            </a:extLst>
          </p:cNvPr>
          <p:cNvSpPr>
            <a:spLocks noGrp="1"/>
          </p:cNvSpPr>
          <p:nvPr>
            <p:ph type="body" idx="1"/>
          </p:nvPr>
        </p:nvSpPr>
        <p:spPr/>
        <p:txBody>
          <a:bodyPr/>
          <a:lstStyle/>
          <a:p>
            <a:r>
              <a:rPr lang="en-US" dirty="0"/>
              <a:t>Central Bank</a:t>
            </a:r>
          </a:p>
        </p:txBody>
      </p:sp>
      <p:sp>
        <p:nvSpPr>
          <p:cNvPr id="5" name="Content Placeholder 4">
            <a:extLst>
              <a:ext uri="{FF2B5EF4-FFF2-40B4-BE49-F238E27FC236}">
                <a16:creationId xmlns:a16="http://schemas.microsoft.com/office/drawing/2014/main" id="{1F0E63F2-039B-45EE-A2DA-75B8D3C8800C}"/>
              </a:ext>
            </a:extLst>
          </p:cNvPr>
          <p:cNvSpPr>
            <a:spLocks noGrp="1"/>
          </p:cNvSpPr>
          <p:nvPr>
            <p:ph sz="half" idx="2"/>
          </p:nvPr>
        </p:nvSpPr>
        <p:spPr/>
        <p:txBody>
          <a:bodyPr>
            <a:normAutofit/>
          </a:bodyPr>
          <a:lstStyle/>
          <a:p>
            <a:r>
              <a:rPr lang="en-US" sz="1800" dirty="0"/>
              <a:t> Central Bank is an apex body that controls, operates, regulates and directs the entire banking and monetary structure of the country.</a:t>
            </a:r>
          </a:p>
          <a:p>
            <a:r>
              <a:rPr lang="en-US" sz="1800" dirty="0"/>
              <a:t>It is the Apex institution in the money market.</a:t>
            </a:r>
          </a:p>
          <a:p>
            <a:r>
              <a:rPr lang="en-US" sz="1800" dirty="0"/>
              <a:t>It is generally owned and governed by the government.</a:t>
            </a:r>
          </a:p>
          <a:p>
            <a:r>
              <a:rPr lang="en-US" sz="1800" dirty="0"/>
              <a:t>It operates in public interest without profit motive.</a:t>
            </a:r>
          </a:p>
          <a:p>
            <a:r>
              <a:rPr lang="en-US" sz="1800" dirty="0"/>
              <a:t>It has sole monopoly in issue of currency.</a:t>
            </a:r>
          </a:p>
          <a:p>
            <a:r>
              <a:rPr lang="en-US" sz="1800" dirty="0"/>
              <a:t>It does not deal directly with public.</a:t>
            </a:r>
          </a:p>
          <a:p>
            <a:r>
              <a:rPr lang="en-US" sz="1800" dirty="0"/>
              <a:t>There is only one central Bank in a country due to peculiar nature of its activities.</a:t>
            </a:r>
          </a:p>
        </p:txBody>
      </p:sp>
      <p:sp>
        <p:nvSpPr>
          <p:cNvPr id="6" name="Text Placeholder 5">
            <a:extLst>
              <a:ext uri="{FF2B5EF4-FFF2-40B4-BE49-F238E27FC236}">
                <a16:creationId xmlns:a16="http://schemas.microsoft.com/office/drawing/2014/main" id="{B23E6344-7CCE-44E3-B531-009CFB7D92C9}"/>
              </a:ext>
            </a:extLst>
          </p:cNvPr>
          <p:cNvSpPr>
            <a:spLocks noGrp="1"/>
          </p:cNvSpPr>
          <p:nvPr>
            <p:ph type="body" sz="quarter" idx="3"/>
          </p:nvPr>
        </p:nvSpPr>
        <p:spPr/>
        <p:txBody>
          <a:bodyPr/>
          <a:lstStyle/>
          <a:p>
            <a:r>
              <a:rPr lang="en-US" dirty="0"/>
              <a:t>Commercial Bank</a:t>
            </a:r>
          </a:p>
        </p:txBody>
      </p:sp>
      <p:sp>
        <p:nvSpPr>
          <p:cNvPr id="7" name="Content Placeholder 6">
            <a:extLst>
              <a:ext uri="{FF2B5EF4-FFF2-40B4-BE49-F238E27FC236}">
                <a16:creationId xmlns:a16="http://schemas.microsoft.com/office/drawing/2014/main" id="{E8B930BF-29E0-41BB-BEC3-F0E26D7A2224}"/>
              </a:ext>
            </a:extLst>
          </p:cNvPr>
          <p:cNvSpPr>
            <a:spLocks noGrp="1"/>
          </p:cNvSpPr>
          <p:nvPr>
            <p:ph sz="quarter" idx="4"/>
          </p:nvPr>
        </p:nvSpPr>
        <p:spPr/>
        <p:txBody>
          <a:bodyPr>
            <a:noAutofit/>
          </a:bodyPr>
          <a:lstStyle/>
          <a:p>
            <a:r>
              <a:rPr lang="en-US" sz="1800" dirty="0"/>
              <a:t>Commercial Bank is an institution which performs the function of accepting deposits , granting loans and making investments with the objective of earning profits.</a:t>
            </a:r>
          </a:p>
          <a:p>
            <a:r>
              <a:rPr lang="en-US" sz="1800" dirty="0"/>
              <a:t>It is merely a unit in the Banking structure of the country and operates under the control of the Bank.</a:t>
            </a:r>
          </a:p>
          <a:p>
            <a:r>
              <a:rPr lang="en-US" sz="1800" dirty="0"/>
              <a:t>It can be owned and governed by the government of the private sector.</a:t>
            </a:r>
          </a:p>
          <a:p>
            <a:r>
              <a:rPr lang="en-US" sz="1800" dirty="0"/>
              <a:t>It aims to maximize profits.</a:t>
            </a:r>
          </a:p>
          <a:p>
            <a:r>
              <a:rPr lang="en-US" sz="1800" dirty="0"/>
              <a:t>It has no power to issue currency.</a:t>
            </a:r>
          </a:p>
          <a:p>
            <a:r>
              <a:rPr lang="en-US" sz="1800" dirty="0"/>
              <a:t>It deals directly with the public.</a:t>
            </a:r>
          </a:p>
          <a:p>
            <a:r>
              <a:rPr lang="en-US" sz="1800" dirty="0"/>
              <a:t>There are number of commercial Banks in a country. For </a:t>
            </a:r>
            <a:r>
              <a:rPr lang="en-US" sz="1800" dirty="0" err="1"/>
              <a:t>eg.</a:t>
            </a:r>
            <a:r>
              <a:rPr lang="en-US" sz="1800" dirty="0"/>
              <a:t> </a:t>
            </a:r>
            <a:r>
              <a:rPr lang="en-US" sz="1800" dirty="0" err="1"/>
              <a:t>SBI,PNB,UBI,etc.in</a:t>
            </a:r>
            <a:r>
              <a:rPr lang="en-US" sz="1800" dirty="0"/>
              <a:t> India</a:t>
            </a:r>
          </a:p>
        </p:txBody>
      </p:sp>
      <p:pic>
        <p:nvPicPr>
          <p:cNvPr id="8"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94434" y="232343"/>
            <a:ext cx="1410416" cy="650052"/>
          </a:xfrm>
          <a:prstGeom prst="rect">
            <a:avLst/>
          </a:prstGeom>
          <a:noFill/>
          <a:ln>
            <a:noFill/>
          </a:ln>
        </p:spPr>
      </p:pic>
    </p:spTree>
    <p:extLst>
      <p:ext uri="{BB962C8B-B14F-4D97-AF65-F5344CB8AC3E}">
        <p14:creationId xmlns:p14="http://schemas.microsoft.com/office/powerpoint/2010/main" val="13785956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oogle Shape;54;p13"/>
          <p:cNvPicPr preferRelativeResize="0"/>
          <p:nvPr/>
        </p:nvPicPr>
        <p:blipFill rotWithShape="1">
          <a:blip r:embed="rId2">
            <a:alphaModFix/>
          </a:blip>
          <a:srcRect/>
          <a:stretch/>
        </p:blipFill>
        <p:spPr>
          <a:xfrm>
            <a:off x="1536892" y="5447498"/>
            <a:ext cx="9144000" cy="1365879"/>
          </a:xfrm>
          <a:prstGeom prst="rect">
            <a:avLst/>
          </a:prstGeom>
          <a:noFill/>
          <a:ln>
            <a:noFill/>
          </a:ln>
        </p:spPr>
      </p:pic>
      <p:sp>
        <p:nvSpPr>
          <p:cNvPr id="7" name="Google Shape;77;p16"/>
          <p:cNvSpPr txBox="1"/>
          <p:nvPr/>
        </p:nvSpPr>
        <p:spPr>
          <a:xfrm>
            <a:off x="2145425" y="1306960"/>
            <a:ext cx="7801200" cy="3562200"/>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dirty="0">
                <a:solidFill>
                  <a:srgbClr val="000000"/>
                </a:solidFill>
                <a:latin typeface="Arial"/>
                <a:ea typeface="Arial"/>
                <a:cs typeface="Arial"/>
                <a:sym typeface="Arial"/>
              </a:rPr>
              <a:t>THANKING YOU</a:t>
            </a:r>
            <a:endParaRPr sz="4000" b="1" dirty="0">
              <a:solidFill>
                <a:srgbClr val="000000"/>
              </a:solidFill>
              <a:latin typeface="Arial"/>
              <a:ea typeface="Arial"/>
              <a:cs typeface="Arial"/>
              <a:sym typeface="Arial"/>
            </a:endParaRPr>
          </a:p>
          <a:p>
            <a:pPr marL="457200" algn="ctr">
              <a:lnSpc>
                <a:spcPct val="115000"/>
              </a:lnSpc>
              <a:buClr>
                <a:srgbClr val="000000"/>
              </a:buClr>
              <a:buSzPts val="4000"/>
            </a:pPr>
            <a:r>
              <a:rPr lang="en" sz="4000" b="1" dirty="0">
                <a:solidFill>
                  <a:srgbClr val="FF0000"/>
                </a:solidFill>
                <a:latin typeface="Arial"/>
                <a:ea typeface="Arial"/>
                <a:cs typeface="Arial"/>
                <a:sym typeface="Arial"/>
              </a:rPr>
              <a:t>ODM EDUCATIONAL GROUP</a:t>
            </a:r>
            <a:endParaRPr sz="4000" b="1" dirty="0">
              <a:solidFill>
                <a:srgbClr val="FF0000"/>
              </a:solidFill>
              <a:latin typeface="Arial"/>
              <a:ea typeface="Arial"/>
              <a:cs typeface="Arial"/>
              <a:sym typeface="Arial"/>
            </a:endParaRPr>
          </a:p>
          <a:p>
            <a:pPr>
              <a:buClr>
                <a:srgbClr val="000000"/>
              </a:buClr>
              <a:buSzPts val="1400"/>
            </a:pPr>
            <a:endParaRPr sz="1400" dirty="0">
              <a:solidFill>
                <a:srgbClr val="000000"/>
              </a:solidFill>
              <a:latin typeface="Arial"/>
              <a:ea typeface="Arial"/>
              <a:cs typeface="Arial"/>
              <a:sym typeface="Arial"/>
            </a:endParaRPr>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3">
            <a:alphaModFix/>
          </a:blip>
          <a:srcRect/>
          <a:stretch/>
        </p:blipFill>
        <p:spPr>
          <a:xfrm>
            <a:off x="10439870" y="315338"/>
            <a:ext cx="1410416" cy="650052"/>
          </a:xfrm>
          <a:prstGeom prst="rect">
            <a:avLst/>
          </a:prstGeom>
          <a:noFill/>
          <a:ln>
            <a:noFill/>
          </a:ln>
        </p:spPr>
      </p:pic>
    </p:spTree>
    <p:extLst>
      <p:ext uri="{BB962C8B-B14F-4D97-AF65-F5344CB8AC3E}">
        <p14:creationId xmlns:p14="http://schemas.microsoft.com/office/powerpoint/2010/main" val="128066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928B5-1BFA-42B9-A036-35794A13AAD3}"/>
              </a:ext>
            </a:extLst>
          </p:cNvPr>
          <p:cNvSpPr>
            <a:spLocks noGrp="1"/>
          </p:cNvSpPr>
          <p:nvPr>
            <p:ph type="title"/>
          </p:nvPr>
        </p:nvSpPr>
        <p:spPr/>
        <p:txBody>
          <a:bodyPr>
            <a:normAutofit/>
          </a:bodyPr>
          <a:lstStyle/>
          <a:p>
            <a:r>
              <a:rPr lang="en-US" sz="3200" dirty="0">
                <a:solidFill>
                  <a:srgbClr val="FF0000"/>
                </a:solidFill>
              </a:rPr>
              <a:t>FUNCTIONS OF A COMMERCIAL BANK</a:t>
            </a:r>
          </a:p>
        </p:txBody>
      </p:sp>
      <p:sp>
        <p:nvSpPr>
          <p:cNvPr id="3" name="Content Placeholder 2">
            <a:extLst>
              <a:ext uri="{FF2B5EF4-FFF2-40B4-BE49-F238E27FC236}">
                <a16:creationId xmlns:a16="http://schemas.microsoft.com/office/drawing/2014/main" id="{A059F4F5-107A-4FD6-A667-F8DB432D1D7B}"/>
              </a:ext>
            </a:extLst>
          </p:cNvPr>
          <p:cNvSpPr>
            <a:spLocks noGrp="1"/>
          </p:cNvSpPr>
          <p:nvPr>
            <p:ph idx="1"/>
          </p:nvPr>
        </p:nvSpPr>
        <p:spPr/>
        <p:txBody>
          <a:bodyPr/>
          <a:lstStyle/>
          <a:p>
            <a:pPr marL="0" indent="0">
              <a:buNone/>
            </a:pPr>
            <a:r>
              <a:rPr lang="en-US" sz="2000" dirty="0"/>
              <a:t>1. Primary functions</a:t>
            </a:r>
          </a:p>
          <a:p>
            <a:pPr marL="0" indent="0">
              <a:buNone/>
            </a:pPr>
            <a:r>
              <a:rPr lang="en-US" sz="2000" dirty="0"/>
              <a:t>2. Secondary functions</a:t>
            </a:r>
          </a:p>
          <a:p>
            <a:pPr marL="0" indent="0">
              <a:buNone/>
            </a:pPr>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66036" y="377854"/>
            <a:ext cx="1410416" cy="650052"/>
          </a:xfrm>
          <a:prstGeom prst="rect">
            <a:avLst/>
          </a:prstGeom>
          <a:noFill/>
          <a:ln>
            <a:noFill/>
          </a:ln>
        </p:spPr>
      </p:pic>
    </p:spTree>
    <p:extLst>
      <p:ext uri="{BB962C8B-B14F-4D97-AF65-F5344CB8AC3E}">
        <p14:creationId xmlns:p14="http://schemas.microsoft.com/office/powerpoint/2010/main" val="2546857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4D086-B040-4C7E-9086-55E77ADC99E1}"/>
              </a:ext>
            </a:extLst>
          </p:cNvPr>
          <p:cNvSpPr>
            <a:spLocks noGrp="1"/>
          </p:cNvSpPr>
          <p:nvPr>
            <p:ph type="title"/>
          </p:nvPr>
        </p:nvSpPr>
        <p:spPr/>
        <p:txBody>
          <a:bodyPr/>
          <a:lstStyle/>
          <a:p>
            <a:br>
              <a:rPr lang="en-US" dirty="0"/>
            </a:br>
            <a:r>
              <a:rPr lang="en-US" sz="3200" dirty="0">
                <a:solidFill>
                  <a:srgbClr val="FF0000"/>
                </a:solidFill>
              </a:rPr>
              <a:t>PRIMARY FUNCTIONS</a:t>
            </a:r>
          </a:p>
        </p:txBody>
      </p:sp>
      <p:sp>
        <p:nvSpPr>
          <p:cNvPr id="3" name="Content Placeholder 2">
            <a:extLst>
              <a:ext uri="{FF2B5EF4-FFF2-40B4-BE49-F238E27FC236}">
                <a16:creationId xmlns:a16="http://schemas.microsoft.com/office/drawing/2014/main" id="{EEB6D2A6-DCDD-4DCB-A73F-9036BF95C906}"/>
              </a:ext>
            </a:extLst>
          </p:cNvPr>
          <p:cNvSpPr>
            <a:spLocks noGrp="1"/>
          </p:cNvSpPr>
          <p:nvPr>
            <p:ph idx="1"/>
          </p:nvPr>
        </p:nvSpPr>
        <p:spPr/>
        <p:txBody>
          <a:bodyPr/>
          <a:lstStyle/>
          <a:p>
            <a:pPr marL="0" indent="0">
              <a:buNone/>
            </a:pPr>
            <a:r>
              <a:rPr lang="en-US" sz="2000" dirty="0"/>
              <a:t>Commercial banks perform two primary functions</a:t>
            </a:r>
          </a:p>
          <a:p>
            <a:pPr marL="0" indent="0">
              <a:buNone/>
            </a:pPr>
            <a:r>
              <a:rPr lang="en-US" sz="2000" dirty="0"/>
              <a:t>1. Accepting deposits</a:t>
            </a:r>
          </a:p>
          <a:p>
            <a:pPr marL="0" indent="0">
              <a:buNone/>
            </a:pPr>
            <a:r>
              <a:rPr lang="en-US" sz="2000" dirty="0"/>
              <a:t>2. Advancing of loans</a:t>
            </a:r>
          </a:p>
          <a:p>
            <a:pPr marL="0" indent="0">
              <a:buNone/>
            </a:pPr>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34191" y="281261"/>
            <a:ext cx="1410416" cy="650052"/>
          </a:xfrm>
          <a:prstGeom prst="rect">
            <a:avLst/>
          </a:prstGeom>
          <a:noFill/>
          <a:ln>
            <a:noFill/>
          </a:ln>
        </p:spPr>
      </p:pic>
    </p:spTree>
    <p:extLst>
      <p:ext uri="{BB962C8B-B14F-4D97-AF65-F5344CB8AC3E}">
        <p14:creationId xmlns:p14="http://schemas.microsoft.com/office/powerpoint/2010/main" val="1368101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D40D0-EC0C-406F-B0B1-67720CC738E5}"/>
              </a:ext>
            </a:extLst>
          </p:cNvPr>
          <p:cNvSpPr>
            <a:spLocks noGrp="1"/>
          </p:cNvSpPr>
          <p:nvPr>
            <p:ph type="title"/>
          </p:nvPr>
        </p:nvSpPr>
        <p:spPr/>
        <p:txBody>
          <a:bodyPr>
            <a:normAutofit/>
          </a:bodyPr>
          <a:lstStyle/>
          <a:p>
            <a:r>
              <a:rPr lang="en-US" sz="3200" dirty="0">
                <a:solidFill>
                  <a:srgbClr val="FF0000"/>
                </a:solidFill>
              </a:rPr>
              <a:t>ACCEPTING DEPOSITS</a:t>
            </a:r>
          </a:p>
        </p:txBody>
      </p:sp>
      <p:sp>
        <p:nvSpPr>
          <p:cNvPr id="3" name="Content Placeholder 2">
            <a:extLst>
              <a:ext uri="{FF2B5EF4-FFF2-40B4-BE49-F238E27FC236}">
                <a16:creationId xmlns:a16="http://schemas.microsoft.com/office/drawing/2014/main" id="{08FAFDE6-E660-41FE-9E6B-5D7509306021}"/>
              </a:ext>
            </a:extLst>
          </p:cNvPr>
          <p:cNvSpPr>
            <a:spLocks noGrp="1"/>
          </p:cNvSpPr>
          <p:nvPr>
            <p:ph idx="1"/>
          </p:nvPr>
        </p:nvSpPr>
        <p:spPr>
          <a:xfrm>
            <a:off x="433647" y="1986337"/>
            <a:ext cx="10515600" cy="4351338"/>
          </a:xfrm>
        </p:spPr>
        <p:txBody>
          <a:bodyPr>
            <a:normAutofit/>
          </a:bodyPr>
          <a:lstStyle/>
          <a:p>
            <a:pPr marL="0" indent="0">
              <a:buNone/>
            </a:pPr>
            <a:r>
              <a:rPr lang="en-US" sz="2000" dirty="0"/>
              <a:t>It is the most important function of Commercial Bank accept deposits in several forms according to requirements of different sections of society. The main kinds of deposits are:</a:t>
            </a:r>
          </a:p>
          <a:p>
            <a:pPr marL="0" indent="0">
              <a:buNone/>
            </a:pPr>
            <a:r>
              <a:rPr lang="en-US" sz="2000" dirty="0" err="1"/>
              <a:t>i</a:t>
            </a:r>
            <a:r>
              <a:rPr lang="en-US" sz="2000" dirty="0"/>
              <a:t>) Current account deposits or demand deposits :these deposits refer to those deposits which are 	payable by the banks on demand.</a:t>
            </a:r>
          </a:p>
          <a:p>
            <a:pPr marL="0" indent="0">
              <a:buNone/>
            </a:pPr>
            <a:r>
              <a:rPr lang="en-US" sz="2000" dirty="0"/>
              <a:t>  a) Such deposits are generally maintained by Businessman with the 	intention of making 	transaction with such deposits.</a:t>
            </a:r>
          </a:p>
          <a:p>
            <a:pPr marL="0" indent="0">
              <a:buNone/>
            </a:pPr>
            <a:r>
              <a:rPr lang="en-US" sz="2000" dirty="0"/>
              <a:t>  b) They can be drawn upon by a cheque without any restriction</a:t>
            </a:r>
          </a:p>
          <a:p>
            <a:pPr marL="0" indent="0" algn="just">
              <a:buNone/>
            </a:pPr>
            <a:r>
              <a:rPr lang="en-US" sz="2000" dirty="0"/>
              <a:t>   c)Banks do not pay any interest on these accounts. Rather banks 	impose service charges for 	running these accounts.</a:t>
            </a:r>
          </a:p>
          <a:p>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54678" y="365125"/>
            <a:ext cx="1410416" cy="650052"/>
          </a:xfrm>
          <a:prstGeom prst="rect">
            <a:avLst/>
          </a:prstGeom>
          <a:noFill/>
          <a:ln>
            <a:noFill/>
          </a:ln>
        </p:spPr>
      </p:pic>
    </p:spTree>
    <p:extLst>
      <p:ext uri="{BB962C8B-B14F-4D97-AF65-F5344CB8AC3E}">
        <p14:creationId xmlns:p14="http://schemas.microsoft.com/office/powerpoint/2010/main" val="1458860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7808B-19A4-4EBE-9F6A-0D171DFF6B60}"/>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427CF82C-4CF2-4A5B-81AA-CBD7BD454103}"/>
              </a:ext>
            </a:extLst>
          </p:cNvPr>
          <p:cNvSpPr>
            <a:spLocks noGrp="1"/>
          </p:cNvSpPr>
          <p:nvPr>
            <p:ph idx="1"/>
          </p:nvPr>
        </p:nvSpPr>
        <p:spPr/>
        <p:txBody>
          <a:bodyPr/>
          <a:lstStyle/>
          <a:p>
            <a:r>
              <a:rPr lang="en-US" sz="2000" b="1" dirty="0"/>
              <a:t>Fixed deposits or time deposits </a:t>
            </a:r>
            <a:r>
              <a:rPr lang="en-US" sz="2000" dirty="0"/>
              <a:t>:fixed deposits refer to those deposits in which the amount is deposited with the bank for a fixed period of time.</a:t>
            </a:r>
          </a:p>
          <a:p>
            <a:pPr marL="0" indent="0">
              <a:buNone/>
            </a:pPr>
            <a:r>
              <a:rPr lang="en-US" sz="2000" dirty="0"/>
              <a:t>1. Such deposit do not enjoy </a:t>
            </a:r>
            <a:r>
              <a:rPr lang="en-US" sz="2000" dirty="0" err="1"/>
              <a:t>chequeble</a:t>
            </a:r>
            <a:r>
              <a:rPr lang="en-US" sz="2000" dirty="0"/>
              <a:t> facility.</a:t>
            </a:r>
          </a:p>
          <a:p>
            <a:pPr marL="0" indent="0">
              <a:buNone/>
            </a:pPr>
            <a:r>
              <a:rPr lang="en-US" sz="2000" dirty="0"/>
              <a:t>2. These deposits carry a high rate of interest.</a:t>
            </a:r>
          </a:p>
          <a:p>
            <a:r>
              <a:rPr lang="en-US" sz="2000" b="1" dirty="0"/>
              <a:t>Saving deposit</a:t>
            </a:r>
            <a:r>
              <a:rPr lang="en-US" sz="2000" dirty="0"/>
              <a:t>: these deposits combine features both current account deposits and fixed deposits</a:t>
            </a:r>
          </a:p>
          <a:p>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66037" y="286941"/>
            <a:ext cx="1410416" cy="650052"/>
          </a:xfrm>
          <a:prstGeom prst="rect">
            <a:avLst/>
          </a:prstGeom>
          <a:noFill/>
          <a:ln>
            <a:noFill/>
          </a:ln>
        </p:spPr>
      </p:pic>
    </p:spTree>
    <p:extLst>
      <p:ext uri="{BB962C8B-B14F-4D97-AF65-F5344CB8AC3E}">
        <p14:creationId xmlns:p14="http://schemas.microsoft.com/office/powerpoint/2010/main" val="4119311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80BCA-64E1-4412-8ABA-16BC552FEAA9}"/>
              </a:ext>
            </a:extLst>
          </p:cNvPr>
          <p:cNvSpPr>
            <a:spLocks noGrp="1"/>
          </p:cNvSpPr>
          <p:nvPr>
            <p:ph type="title"/>
          </p:nvPr>
        </p:nvSpPr>
        <p:spPr/>
        <p:txBody>
          <a:bodyPr>
            <a:normAutofit/>
          </a:bodyPr>
          <a:lstStyle/>
          <a:p>
            <a:r>
              <a:rPr lang="en-US" sz="3200" dirty="0">
                <a:solidFill>
                  <a:srgbClr val="FF0000"/>
                </a:solidFill>
              </a:rPr>
              <a:t>ADVANCING OF LOANS</a:t>
            </a:r>
          </a:p>
        </p:txBody>
      </p:sp>
      <p:sp>
        <p:nvSpPr>
          <p:cNvPr id="3" name="Content Placeholder 2">
            <a:extLst>
              <a:ext uri="{FF2B5EF4-FFF2-40B4-BE49-F238E27FC236}">
                <a16:creationId xmlns:a16="http://schemas.microsoft.com/office/drawing/2014/main" id="{E755564A-C318-45B4-A9E0-A27E09C69A4B}"/>
              </a:ext>
            </a:extLst>
          </p:cNvPr>
          <p:cNvSpPr>
            <a:spLocks noGrp="1"/>
          </p:cNvSpPr>
          <p:nvPr>
            <p:ph idx="1"/>
          </p:nvPr>
        </p:nvSpPr>
        <p:spPr/>
        <p:txBody>
          <a:bodyPr/>
          <a:lstStyle/>
          <a:p>
            <a:pPr marL="0" indent="0">
              <a:buNone/>
            </a:pPr>
            <a:r>
              <a:rPr lang="en-US" sz="2000" dirty="0"/>
              <a:t>1. Cash credit</a:t>
            </a:r>
          </a:p>
          <a:p>
            <a:pPr marL="0" indent="0">
              <a:buNone/>
            </a:pPr>
            <a:r>
              <a:rPr lang="en-US" sz="2000" dirty="0"/>
              <a:t>2. Demand loans</a:t>
            </a:r>
          </a:p>
          <a:p>
            <a:pPr marL="0" indent="0">
              <a:buNone/>
            </a:pPr>
            <a:r>
              <a:rPr lang="en-US" sz="2000" dirty="0"/>
              <a:t>3. Short term loans</a:t>
            </a:r>
          </a:p>
          <a:p>
            <a:pPr marL="0" indent="0">
              <a:buNone/>
            </a:pPr>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17152" y="292620"/>
            <a:ext cx="1410416" cy="650052"/>
          </a:xfrm>
          <a:prstGeom prst="rect">
            <a:avLst/>
          </a:prstGeom>
          <a:noFill/>
          <a:ln>
            <a:noFill/>
          </a:ln>
        </p:spPr>
      </p:pic>
    </p:spTree>
    <p:extLst>
      <p:ext uri="{BB962C8B-B14F-4D97-AF65-F5344CB8AC3E}">
        <p14:creationId xmlns:p14="http://schemas.microsoft.com/office/powerpoint/2010/main" val="1109660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BB544-0579-4AA0-AA32-128525511449}"/>
              </a:ext>
            </a:extLst>
          </p:cNvPr>
          <p:cNvSpPr>
            <a:spLocks noGrp="1"/>
          </p:cNvSpPr>
          <p:nvPr>
            <p:ph type="title"/>
          </p:nvPr>
        </p:nvSpPr>
        <p:spPr/>
        <p:txBody>
          <a:bodyPr>
            <a:normAutofit/>
          </a:bodyPr>
          <a:lstStyle/>
          <a:p>
            <a:r>
              <a:rPr lang="en-US" sz="3200" dirty="0">
                <a:solidFill>
                  <a:srgbClr val="FF0000"/>
                </a:solidFill>
              </a:rPr>
              <a:t>SECONDARY FUNCTIONS</a:t>
            </a:r>
          </a:p>
        </p:txBody>
      </p:sp>
      <p:sp>
        <p:nvSpPr>
          <p:cNvPr id="3" name="Content Placeholder 2">
            <a:extLst>
              <a:ext uri="{FF2B5EF4-FFF2-40B4-BE49-F238E27FC236}">
                <a16:creationId xmlns:a16="http://schemas.microsoft.com/office/drawing/2014/main" id="{5014E40E-3769-4E67-99C4-7B2358E97821}"/>
              </a:ext>
            </a:extLst>
          </p:cNvPr>
          <p:cNvSpPr>
            <a:spLocks noGrp="1"/>
          </p:cNvSpPr>
          <p:nvPr>
            <p:ph idx="1"/>
          </p:nvPr>
        </p:nvSpPr>
        <p:spPr/>
        <p:txBody>
          <a:bodyPr>
            <a:normAutofit fontScale="70000" lnSpcReduction="20000"/>
          </a:bodyPr>
          <a:lstStyle/>
          <a:p>
            <a:pPr marL="0" indent="0">
              <a:buNone/>
            </a:pPr>
            <a:r>
              <a:rPr lang="en-US" dirty="0"/>
              <a:t>1. Overdraft facility: it refers to a facility in which a customer is allowed to overdraw his current account up to an agreed limit.</a:t>
            </a:r>
          </a:p>
          <a:p>
            <a:pPr marL="0" indent="0">
              <a:buNone/>
            </a:pPr>
            <a:r>
              <a:rPr lang="en-US" dirty="0"/>
              <a:t>2. Discounting bill of exchange</a:t>
            </a:r>
          </a:p>
          <a:p>
            <a:pPr marL="0" indent="0">
              <a:buNone/>
            </a:pPr>
            <a:r>
              <a:rPr lang="en-US" dirty="0"/>
              <a:t>It refers to a facility in which holder of a bill of exchange can get the bill discounted with bank before the maturity.</a:t>
            </a:r>
          </a:p>
          <a:p>
            <a:pPr marL="0" indent="0" algn="just">
              <a:buNone/>
            </a:pPr>
            <a:r>
              <a:rPr lang="en-US" dirty="0"/>
              <a:t>3. Agency functions</a:t>
            </a:r>
          </a:p>
          <a:p>
            <a:pPr marL="0" indent="0" algn="just">
              <a:buNone/>
            </a:pPr>
            <a:r>
              <a:rPr lang="en-US" dirty="0"/>
              <a:t>  </a:t>
            </a:r>
            <a:r>
              <a:rPr lang="en-US" dirty="0" err="1"/>
              <a:t>i</a:t>
            </a:r>
            <a:r>
              <a:rPr lang="en-US" dirty="0"/>
              <a:t>) transfer of funds</a:t>
            </a:r>
          </a:p>
          <a:p>
            <a:pPr marL="0" indent="0" algn="just">
              <a:buNone/>
            </a:pPr>
            <a:r>
              <a:rPr lang="en-US" dirty="0"/>
              <a:t> ii) collection of payment of various items</a:t>
            </a:r>
          </a:p>
          <a:p>
            <a:pPr marL="0" indent="0" algn="just">
              <a:buNone/>
            </a:pPr>
            <a:r>
              <a:rPr lang="en-US" dirty="0"/>
              <a:t> iii) purchase and sale of foreign exchange</a:t>
            </a:r>
          </a:p>
          <a:p>
            <a:pPr marL="0" indent="0" algn="just">
              <a:buNone/>
            </a:pPr>
            <a:r>
              <a:rPr lang="en-US" dirty="0"/>
              <a:t> iv) purchase and sale of securities</a:t>
            </a:r>
          </a:p>
          <a:p>
            <a:pPr marL="0" indent="0" algn="just">
              <a:buNone/>
            </a:pPr>
            <a:r>
              <a:rPr lang="en-US" dirty="0"/>
              <a:t> v) Income Tax consultancy</a:t>
            </a:r>
          </a:p>
          <a:p>
            <a:pPr marL="0" indent="0" algn="just">
              <a:buNone/>
            </a:pPr>
            <a:r>
              <a:rPr lang="en-US" dirty="0"/>
              <a:t>vi) Trustee and executor</a:t>
            </a:r>
          </a:p>
          <a:p>
            <a:pPr marL="0" indent="0" algn="just">
              <a:buNone/>
            </a:pPr>
            <a:r>
              <a:rPr lang="en-US" dirty="0"/>
              <a:t>vii) letters of reference</a:t>
            </a:r>
          </a:p>
          <a:p>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71716" y="289570"/>
            <a:ext cx="1410416" cy="650052"/>
          </a:xfrm>
          <a:prstGeom prst="rect">
            <a:avLst/>
          </a:prstGeom>
          <a:noFill/>
          <a:ln>
            <a:noFill/>
          </a:ln>
        </p:spPr>
      </p:pic>
    </p:spTree>
    <p:extLst>
      <p:ext uri="{BB962C8B-B14F-4D97-AF65-F5344CB8AC3E}">
        <p14:creationId xmlns:p14="http://schemas.microsoft.com/office/powerpoint/2010/main" val="2102854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F017B-D657-49C4-BE38-BE8EBFE96BDE}"/>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ECC9F699-CC32-48BF-AB40-0A12F704270D}"/>
              </a:ext>
            </a:extLst>
          </p:cNvPr>
          <p:cNvSpPr>
            <a:spLocks noGrp="1"/>
          </p:cNvSpPr>
          <p:nvPr>
            <p:ph idx="1"/>
          </p:nvPr>
        </p:nvSpPr>
        <p:spPr/>
        <p:txBody>
          <a:bodyPr/>
          <a:lstStyle/>
          <a:p>
            <a:pPr marL="0" indent="0">
              <a:buNone/>
            </a:pPr>
            <a:r>
              <a:rPr lang="en-US" sz="2000" dirty="0"/>
              <a:t>4. General utility functions</a:t>
            </a:r>
          </a:p>
          <a:p>
            <a:pPr marL="0" indent="0">
              <a:buNone/>
            </a:pPr>
            <a:r>
              <a:rPr lang="en-US" sz="2000" dirty="0" err="1"/>
              <a:t>i</a:t>
            </a:r>
            <a:r>
              <a:rPr lang="en-US" sz="2000" dirty="0"/>
              <a:t>) locker facility</a:t>
            </a:r>
          </a:p>
          <a:p>
            <a:pPr marL="0" indent="0">
              <a:buNone/>
            </a:pPr>
            <a:r>
              <a:rPr lang="en-US" sz="2000" dirty="0"/>
              <a:t>ii) Travelers cheques</a:t>
            </a:r>
          </a:p>
          <a:p>
            <a:pPr marL="0" indent="0">
              <a:buNone/>
            </a:pPr>
            <a:r>
              <a:rPr lang="en-US" sz="2000" dirty="0"/>
              <a:t>iii) letter of credit</a:t>
            </a:r>
          </a:p>
          <a:p>
            <a:pPr marL="0" indent="0">
              <a:buNone/>
            </a:pPr>
            <a:r>
              <a:rPr lang="en-US" sz="2000" dirty="0"/>
              <a:t>iv) underwriting securities</a:t>
            </a:r>
          </a:p>
          <a:p>
            <a:pPr marL="0" indent="0">
              <a:buNone/>
            </a:pPr>
            <a:r>
              <a:rPr lang="en-US" sz="2000" dirty="0"/>
              <a:t>v) collection of statistics</a:t>
            </a:r>
          </a:p>
          <a:p>
            <a:endParaRPr lang="en-US" dirty="0"/>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88755" y="292661"/>
            <a:ext cx="1410416" cy="650052"/>
          </a:xfrm>
          <a:prstGeom prst="rect">
            <a:avLst/>
          </a:prstGeom>
          <a:noFill/>
          <a:ln>
            <a:noFill/>
          </a:ln>
        </p:spPr>
      </p:pic>
    </p:spTree>
    <p:extLst>
      <p:ext uri="{BB962C8B-B14F-4D97-AF65-F5344CB8AC3E}">
        <p14:creationId xmlns:p14="http://schemas.microsoft.com/office/powerpoint/2010/main" val="22311869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TotalTime>
  <Words>1610</Words>
  <Application>Microsoft Office PowerPoint</Application>
  <PresentationFormat>Widescreen</PresentationFormat>
  <Paragraphs>113</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PowerPoint Presentation</vt:lpstr>
      <vt:lpstr>COMMERCIAL BANK</vt:lpstr>
      <vt:lpstr>FUNCTIONS OF A COMMERCIAL BANK</vt:lpstr>
      <vt:lpstr> PRIMARY FUNCTIONS</vt:lpstr>
      <vt:lpstr>ACCEPTING DEPOSITS</vt:lpstr>
      <vt:lpstr>PowerPoint Presentation</vt:lpstr>
      <vt:lpstr>ADVANCING OF LOANS</vt:lpstr>
      <vt:lpstr>SECONDARY FUNCTIONS</vt:lpstr>
      <vt:lpstr>PowerPoint Presentation</vt:lpstr>
      <vt:lpstr>MONEY CREATION OR CREDIT CREATION</vt:lpstr>
      <vt:lpstr>MONEY MULTIPLIER</vt:lpstr>
      <vt:lpstr>CENTRAL BANK</vt:lpstr>
      <vt:lpstr>CURRENCY AUTHORITY (BANK OF ISSUE)</vt:lpstr>
      <vt:lpstr> BANKERS TO THE GOVERNMENT</vt:lpstr>
      <vt:lpstr>BANKERS BANK AND SUPERVISOR</vt:lpstr>
      <vt:lpstr> CONTROLLER OF MONEY SUPPLY AND CREDIT</vt:lpstr>
      <vt:lpstr>PowerPoint Presentation</vt:lpstr>
      <vt:lpstr>OTHER INSTRUMENT OF CREDIT CONTROL</vt:lpstr>
      <vt:lpstr>SELECTIVE CREDIT CONTROL</vt:lpstr>
      <vt:lpstr>CUSTODIAN OF FOREIGN EXCHANGE RESERVES</vt:lpstr>
      <vt:lpstr>Central Bank versus commercial bank</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amarjit sahu</dc:creator>
  <cp:lastModifiedBy>amarjit sahu</cp:lastModifiedBy>
  <cp:revision>46</cp:revision>
  <dcterms:created xsi:type="dcterms:W3CDTF">2020-07-23T17:28:30Z</dcterms:created>
  <dcterms:modified xsi:type="dcterms:W3CDTF">2022-05-07T02:42:24Z</dcterms:modified>
</cp:coreProperties>
</file>