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71" r:id="rId9"/>
    <p:sldId id="273" r:id="rId10"/>
    <p:sldId id="272" r:id="rId11"/>
    <p:sldId id="274" r:id="rId12"/>
    <p:sldId id="275" r:id="rId13"/>
    <p:sldId id="276" r:id="rId14"/>
    <p:sldId id="280" r:id="rId15"/>
    <p:sldId id="277" r:id="rId16"/>
    <p:sldId id="278" r:id="rId17"/>
    <p:sldId id="26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4" d="100"/>
          <a:sy n="84" d="100"/>
        </p:scale>
        <p:origin x="63"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28875-54EA-4265-BB8B-D667CDF240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ACC189-16B0-4CB5-ABDE-CDD6BC94EE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E3B5FE-A3FA-4011-ACAE-90169B15461E}"/>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261AE99B-BF17-4867-9E5D-3B6169E16D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A46338-660F-4730-AC48-7DDC1A39AFAB}"/>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1466852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784C1-301D-4102-9283-726BF0F5E9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87C299-4DF3-41D8-8459-F6C310BB1D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5CE8FC-8B78-4B4E-A531-0235FDCC488A}"/>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BDB27859-E416-4B76-A4AC-BFF22C05A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C9DACD-B585-45C8-AE86-FB4D18A86FCD}"/>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209234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8C39BE-F150-4901-92DE-D65F04EA27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9E0501-C140-413B-8506-83D5EF354E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26B2F-82C3-4072-89DF-0BE2F33B4241}"/>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ED707F39-2A3E-4988-BC75-724E7E63A0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1A206-B78F-49B9-AB5B-5987384D8010}"/>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4190910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60AA4-AB19-4210-BE9C-F09C1FA45B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FB5587-F27B-4635-AE3A-D2295BB46D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FE6BD0-CB12-4A1B-9F9F-0F25E41055DF}"/>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7E827BD1-0299-43B5-84C4-4C2AFEEBEE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6B80BA-E35F-4335-8AC5-A4614D8DEE2D}"/>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522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BF447-1FCB-44E4-932C-A7D8D64E0F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2FE19F-2CD4-40E5-9625-6F68B14082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E75DFF-3B77-4804-A92D-188F9E2F8EB9}"/>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20E18F6C-BF20-4E30-B72D-B9B45180E7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BAC165-7728-4BE1-A4B1-EA58BB07F20B}"/>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1575421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A1D39-E92D-460F-90FF-4204EE716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8ECBC-5D7A-4211-83C6-7515497102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C6067F-9698-4F47-B550-401D95F9E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4F96F6-D4BD-4600-8E3E-CDBC197EEFEA}"/>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6" name="Footer Placeholder 5">
            <a:extLst>
              <a:ext uri="{FF2B5EF4-FFF2-40B4-BE49-F238E27FC236}">
                <a16:creationId xmlns:a16="http://schemas.microsoft.com/office/drawing/2014/main" id="{C73C1240-C713-4B30-AD3E-E70C0A130D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388E3D-399C-45C3-9C73-F3F7A3A6E2D4}"/>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141788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C4114-5827-41DF-A266-47D09F045F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C55B26-2E76-4F0D-9382-00D461E90A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DFF131-03AB-424F-99E8-6A80BFCBC6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F9EC57-872E-408D-A7C9-FD8C3C87E9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E79909-BA1F-4401-BDAE-E665FB6F0E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D2824A-34BA-4DED-B908-E6F84A14BBD0}"/>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8" name="Footer Placeholder 7">
            <a:extLst>
              <a:ext uri="{FF2B5EF4-FFF2-40B4-BE49-F238E27FC236}">
                <a16:creationId xmlns:a16="http://schemas.microsoft.com/office/drawing/2014/main" id="{FAD397FB-0B77-4469-8138-80A0D70C29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4E1F08-B851-4EAA-B2F0-C8B681B437A7}"/>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796930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03004-18D5-4DDA-9FCD-4BE1125F36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DC2D7-FCC2-4D32-8BA3-58C458183817}"/>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4" name="Footer Placeholder 3">
            <a:extLst>
              <a:ext uri="{FF2B5EF4-FFF2-40B4-BE49-F238E27FC236}">
                <a16:creationId xmlns:a16="http://schemas.microsoft.com/office/drawing/2014/main" id="{F000FC74-432A-4153-8576-A2BED5CAE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0302EE-155B-40BF-BE39-FDD817C08B53}"/>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1750828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D47340-99C1-4448-AC5F-185A391EA653}"/>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3" name="Footer Placeholder 2">
            <a:extLst>
              <a:ext uri="{FF2B5EF4-FFF2-40B4-BE49-F238E27FC236}">
                <a16:creationId xmlns:a16="http://schemas.microsoft.com/office/drawing/2014/main" id="{3D4ED03B-E4BF-49D3-9EBC-9E69E3008A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115521-6DEF-4CA0-8C79-F3FF08B98C3B}"/>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249533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EAEDA-139A-4145-B6BB-300B6D34E6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12B489-CCE2-47EA-B839-A5940650D9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0EE33C-9FD6-4CFB-8933-15903CCB0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589C81-5A4A-4FCC-BCB8-F8450C523D69}"/>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6" name="Footer Placeholder 5">
            <a:extLst>
              <a:ext uri="{FF2B5EF4-FFF2-40B4-BE49-F238E27FC236}">
                <a16:creationId xmlns:a16="http://schemas.microsoft.com/office/drawing/2014/main" id="{75CD119B-8FB3-4503-9ABE-61D7CD1598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90474B-F774-4640-845F-C1D1324469DF}"/>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2298368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5A9E-494C-4160-BFE7-59EF3E4253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43C2BA-8C07-4213-BAE0-C298718C3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E09FEC-9D3B-4257-96CF-5E3474BBC4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F59434-5B1F-421D-B871-6C40DD961A6F}"/>
              </a:ext>
            </a:extLst>
          </p:cNvPr>
          <p:cNvSpPr>
            <a:spLocks noGrp="1"/>
          </p:cNvSpPr>
          <p:nvPr>
            <p:ph type="dt" sz="half" idx="10"/>
          </p:nvPr>
        </p:nvSpPr>
        <p:spPr/>
        <p:txBody>
          <a:bodyPr/>
          <a:lstStyle/>
          <a:p>
            <a:fld id="{6875B07F-7A3B-4D23-997A-DCFC51DDEE10}" type="datetimeFigureOut">
              <a:rPr lang="en-US" smtClean="0"/>
              <a:t>06-May-22</a:t>
            </a:fld>
            <a:endParaRPr lang="en-US"/>
          </a:p>
        </p:txBody>
      </p:sp>
      <p:sp>
        <p:nvSpPr>
          <p:cNvPr id="6" name="Footer Placeholder 5">
            <a:extLst>
              <a:ext uri="{FF2B5EF4-FFF2-40B4-BE49-F238E27FC236}">
                <a16:creationId xmlns:a16="http://schemas.microsoft.com/office/drawing/2014/main" id="{125662C0-DA3F-4D44-B2BE-400489BFC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81A8FC-2ECD-4888-B50D-2B8B45FCCDB4}"/>
              </a:ext>
            </a:extLst>
          </p:cNvPr>
          <p:cNvSpPr>
            <a:spLocks noGrp="1"/>
          </p:cNvSpPr>
          <p:nvPr>
            <p:ph type="sldNum" sz="quarter" idx="12"/>
          </p:nvPr>
        </p:nvSpPr>
        <p:spPr/>
        <p:txBody>
          <a:bodyPr/>
          <a:lstStyle/>
          <a:p>
            <a:fld id="{A51C28A8-4649-478B-A483-DA76E6E149AE}" type="slidenum">
              <a:rPr lang="en-US" smtClean="0"/>
              <a:t>‹#›</a:t>
            </a:fld>
            <a:endParaRPr lang="en-US"/>
          </a:p>
        </p:txBody>
      </p:sp>
    </p:spTree>
    <p:extLst>
      <p:ext uri="{BB962C8B-B14F-4D97-AF65-F5344CB8AC3E}">
        <p14:creationId xmlns:p14="http://schemas.microsoft.com/office/powerpoint/2010/main" val="207183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EDD89B-88EA-4303-9A53-CEEB545301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289B67-2085-417C-8F28-7588EF638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2A584-BC31-4CD5-AB7B-4BB544B1F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5B07F-7A3B-4D23-997A-DCFC51DDEE10}" type="datetimeFigureOut">
              <a:rPr lang="en-US" smtClean="0"/>
              <a:t>06-May-22</a:t>
            </a:fld>
            <a:endParaRPr lang="en-US"/>
          </a:p>
        </p:txBody>
      </p:sp>
      <p:sp>
        <p:nvSpPr>
          <p:cNvPr id="5" name="Footer Placeholder 4">
            <a:extLst>
              <a:ext uri="{FF2B5EF4-FFF2-40B4-BE49-F238E27FC236}">
                <a16:creationId xmlns:a16="http://schemas.microsoft.com/office/drawing/2014/main" id="{1B704AC4-BEB5-4713-9C81-FE258A8D7E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29A509-42F6-4FD9-B3DA-C2484ECAD2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1C28A8-4649-478B-A483-DA76E6E149AE}" type="slidenum">
              <a:rPr lang="en-US" smtClean="0"/>
              <a:t>‹#›</a:t>
            </a:fld>
            <a:endParaRPr lang="en-US"/>
          </a:p>
        </p:txBody>
      </p:sp>
    </p:spTree>
    <p:extLst>
      <p:ext uri="{BB962C8B-B14F-4D97-AF65-F5344CB8AC3E}">
        <p14:creationId xmlns:p14="http://schemas.microsoft.com/office/powerpoint/2010/main" val="2734779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3632" y="2427157"/>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182180"/>
            <a:ext cx="4870105" cy="1758988"/>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 3(3.1,3.2)</a:t>
            </a:r>
            <a:endParaRPr sz="2500" b="1" dirty="0">
              <a:latin typeface="+mj-lt"/>
            </a:endParaRPr>
          </a:p>
          <a:p>
            <a:r>
              <a:rPr lang="en" sz="2500" b="1" dirty="0">
                <a:latin typeface="+mj-lt"/>
              </a:rPr>
              <a:t>CHAPTER NAME :</a:t>
            </a:r>
            <a:r>
              <a:rPr lang="en-US" sz="2500" b="1" dirty="0">
                <a:latin typeface="+mj-lt"/>
              </a:rPr>
              <a:t>MONEY AND BANKING(</a:t>
            </a:r>
            <a:r>
              <a:rPr lang="en" sz="2500" b="1" dirty="0">
                <a:latin typeface="+mj-lt"/>
              </a:rPr>
              <a:t> MONEY)</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9" name="Google Shape;55;p13">
            <a:extLst>
              <a:ext uri="{FF2B5EF4-FFF2-40B4-BE49-F238E27FC236}">
                <a16:creationId xmlns:a16="http://schemas.microsoft.com/office/drawing/2014/main" id="{3BAB1B6C-0B13-4072-A2A8-54D45D518ADC}"/>
              </a:ext>
            </a:extLst>
          </p:cNvPr>
          <p:cNvPicPr preferRelativeResize="0"/>
          <p:nvPr/>
        </p:nvPicPr>
        <p:blipFill rotWithShape="1">
          <a:blip r:embed="rId3">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47BC2-5661-4285-8D3D-3686704EB697}"/>
              </a:ext>
            </a:extLst>
          </p:cNvPr>
          <p:cNvSpPr>
            <a:spLocks noGrp="1"/>
          </p:cNvSpPr>
          <p:nvPr>
            <p:ph type="title"/>
          </p:nvPr>
        </p:nvSpPr>
        <p:spPr/>
        <p:txBody>
          <a:bodyPr>
            <a:normAutofit/>
          </a:bodyPr>
          <a:lstStyle/>
          <a:p>
            <a:r>
              <a:rPr lang="en-US" sz="2200" dirty="0">
                <a:solidFill>
                  <a:srgbClr val="FF0000"/>
                </a:solidFill>
              </a:rPr>
              <a:t>	IMPORTANT FACTS ABOUT MEASURES OF MONEY SUPPLY</a:t>
            </a:r>
          </a:p>
        </p:txBody>
      </p:sp>
      <p:sp>
        <p:nvSpPr>
          <p:cNvPr id="3" name="Content Placeholder 2">
            <a:extLst>
              <a:ext uri="{FF2B5EF4-FFF2-40B4-BE49-F238E27FC236}">
                <a16:creationId xmlns:a16="http://schemas.microsoft.com/office/drawing/2014/main" id="{CDA37C16-48F0-4797-84A4-A53B88C81574}"/>
              </a:ext>
            </a:extLst>
          </p:cNvPr>
          <p:cNvSpPr>
            <a:spLocks noGrp="1"/>
          </p:cNvSpPr>
          <p:nvPr>
            <p:ph idx="1"/>
          </p:nvPr>
        </p:nvSpPr>
        <p:spPr/>
        <p:txBody>
          <a:bodyPr/>
          <a:lstStyle/>
          <a:p>
            <a:pPr>
              <a:lnSpc>
                <a:spcPct val="300000"/>
              </a:lnSpc>
            </a:pPr>
            <a:r>
              <a:rPr lang="en-US" sz="1400" dirty="0"/>
              <a:t>1. The four measures of money supply represent different degrees of liquidity with M1 being the most liquid and M4 being the least liquid.</a:t>
            </a:r>
          </a:p>
          <a:p>
            <a:pPr>
              <a:lnSpc>
                <a:spcPct val="300000"/>
              </a:lnSpc>
            </a:pPr>
            <a:r>
              <a:rPr lang="en-US" sz="1400" dirty="0"/>
              <a:t>2. M3 is widely used as a measure of money supply and it is also known as aggregate monetary resource of the society.</a:t>
            </a:r>
          </a:p>
          <a:p>
            <a:pPr>
              <a:lnSpc>
                <a:spcPct val="300000"/>
              </a:lnSpc>
            </a:pPr>
            <a:r>
              <a:rPr lang="en-US" sz="1400" dirty="0"/>
              <a:t>3. M1and M2 are generally known as narrow money supply concepts where us M3 and M4 are known as broad money supply concepts</a:t>
            </a:r>
          </a:p>
          <a:p>
            <a:pPr marL="0" indent="0">
              <a:buNone/>
            </a:pPr>
            <a:endParaRPr lang="en-US" dirty="0"/>
          </a:p>
        </p:txBody>
      </p:sp>
      <p:pic>
        <p:nvPicPr>
          <p:cNvPr id="6" name="Google Shape;55;p13">
            <a:extLst>
              <a:ext uri="{FF2B5EF4-FFF2-40B4-BE49-F238E27FC236}">
                <a16:creationId xmlns:a16="http://schemas.microsoft.com/office/drawing/2014/main" id="{DFEC9870-E6B6-40C9-B1B4-3A694D65751B}"/>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906153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4ED92-AC70-4C76-8C0B-9FD9DC8610CC}"/>
              </a:ext>
            </a:extLst>
          </p:cNvPr>
          <p:cNvSpPr>
            <a:spLocks noGrp="1"/>
          </p:cNvSpPr>
          <p:nvPr>
            <p:ph type="title"/>
          </p:nvPr>
        </p:nvSpPr>
        <p:spPr/>
        <p:txBody>
          <a:bodyPr>
            <a:normAutofit/>
          </a:bodyPr>
          <a:lstStyle/>
          <a:p>
            <a:r>
              <a:rPr lang="en-US" sz="2200" dirty="0">
                <a:solidFill>
                  <a:srgbClr val="FF0000"/>
                </a:solidFill>
              </a:rPr>
              <a:t>PRIMARY FUNCTION AND SECONDARY FUNCTION</a:t>
            </a:r>
          </a:p>
        </p:txBody>
      </p:sp>
      <p:sp>
        <p:nvSpPr>
          <p:cNvPr id="3" name="Content Placeholder 2">
            <a:extLst>
              <a:ext uri="{FF2B5EF4-FFF2-40B4-BE49-F238E27FC236}">
                <a16:creationId xmlns:a16="http://schemas.microsoft.com/office/drawing/2014/main" id="{57537839-22DC-4969-A9E1-B9A021508551}"/>
              </a:ext>
            </a:extLst>
          </p:cNvPr>
          <p:cNvSpPr>
            <a:spLocks noGrp="1"/>
          </p:cNvSpPr>
          <p:nvPr>
            <p:ph idx="1"/>
          </p:nvPr>
        </p:nvSpPr>
        <p:spPr/>
        <p:txBody>
          <a:bodyPr>
            <a:normAutofit/>
          </a:bodyPr>
          <a:lstStyle/>
          <a:p>
            <a:pPr marL="0" indent="0">
              <a:buNone/>
            </a:pPr>
            <a:r>
              <a:rPr lang="en-US" dirty="0"/>
              <a:t>	</a:t>
            </a:r>
            <a:r>
              <a:rPr lang="en-US" sz="1400" dirty="0"/>
              <a:t>1. Primary functions (main or basic functions)</a:t>
            </a:r>
          </a:p>
          <a:p>
            <a:pPr marL="0" indent="0">
              <a:buNone/>
            </a:pPr>
            <a:r>
              <a:rPr lang="en-US" sz="1400" dirty="0"/>
              <a:t> 	2. Secondary functions (subsidiary or derivative functions)</a:t>
            </a:r>
          </a:p>
          <a:p>
            <a:pPr marL="0" indent="0">
              <a:buNone/>
            </a:pPr>
            <a:r>
              <a:rPr lang="en-US" sz="1800" b="1" dirty="0">
                <a:solidFill>
                  <a:srgbClr val="FF0000"/>
                </a:solidFill>
              </a:rPr>
              <a:t>Primary functions</a:t>
            </a:r>
          </a:p>
          <a:p>
            <a:pPr marL="0" indent="0">
              <a:buNone/>
            </a:pPr>
            <a:r>
              <a:rPr lang="en-US" sz="1400" dirty="0"/>
              <a:t>	1. Medium of exchange</a:t>
            </a:r>
          </a:p>
          <a:p>
            <a:pPr marL="0" indent="0">
              <a:buNone/>
            </a:pPr>
            <a:r>
              <a:rPr lang="en-US" sz="1400" dirty="0"/>
              <a:t>	2. Measures of value</a:t>
            </a:r>
          </a:p>
          <a:p>
            <a:pPr marL="0" indent="0">
              <a:lnSpc>
                <a:spcPct val="300000"/>
              </a:lnSpc>
              <a:buNone/>
            </a:pPr>
            <a:r>
              <a:rPr lang="en-US" sz="1800" b="1" dirty="0">
                <a:solidFill>
                  <a:srgbClr val="FF0000"/>
                </a:solidFill>
              </a:rPr>
              <a:t>Secondary functions</a:t>
            </a:r>
          </a:p>
          <a:p>
            <a:pPr marL="0" indent="0">
              <a:buNone/>
            </a:pPr>
            <a:r>
              <a:rPr lang="en-US" sz="1400" dirty="0"/>
              <a:t>	1. Standard of deferred payments</a:t>
            </a:r>
          </a:p>
          <a:p>
            <a:pPr marL="0" indent="0">
              <a:buNone/>
            </a:pPr>
            <a:r>
              <a:rPr lang="en-US" sz="1400" dirty="0"/>
              <a:t>	2. Store of value</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372556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74D50-19F4-462B-BD06-6D1EDFD0DD79}"/>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EVOLUTION OF MONEY</a:t>
            </a:r>
          </a:p>
        </p:txBody>
      </p:sp>
      <p:sp>
        <p:nvSpPr>
          <p:cNvPr id="3" name="Content Placeholder 2">
            <a:extLst>
              <a:ext uri="{FF2B5EF4-FFF2-40B4-BE49-F238E27FC236}">
                <a16:creationId xmlns:a16="http://schemas.microsoft.com/office/drawing/2014/main" id="{30F4E34F-F106-4EEE-B656-528FF6B3779C}"/>
              </a:ext>
            </a:extLst>
          </p:cNvPr>
          <p:cNvSpPr>
            <a:spLocks noGrp="1"/>
          </p:cNvSpPr>
          <p:nvPr>
            <p:ph idx="1"/>
          </p:nvPr>
        </p:nvSpPr>
        <p:spPr/>
        <p:txBody>
          <a:bodyPr/>
          <a:lstStyle/>
          <a:p>
            <a:pPr marL="0" indent="0">
              <a:lnSpc>
                <a:spcPct val="300000"/>
              </a:lnSpc>
              <a:buNone/>
            </a:pPr>
            <a:r>
              <a:rPr lang="en-US" sz="1400" dirty="0"/>
              <a:t>1. Commodity money</a:t>
            </a:r>
          </a:p>
          <a:p>
            <a:pPr marL="0" indent="0">
              <a:lnSpc>
                <a:spcPct val="300000"/>
              </a:lnSpc>
              <a:buNone/>
            </a:pPr>
            <a:r>
              <a:rPr lang="en-US" sz="1400" dirty="0"/>
              <a:t>2. Metallic money</a:t>
            </a:r>
          </a:p>
          <a:p>
            <a:pPr marL="0" indent="0">
              <a:lnSpc>
                <a:spcPct val="300000"/>
              </a:lnSpc>
              <a:buNone/>
            </a:pPr>
            <a:r>
              <a:rPr lang="en-US" sz="1400" dirty="0"/>
              <a:t>3. Paper money</a:t>
            </a:r>
          </a:p>
          <a:p>
            <a:pPr marL="0" indent="0">
              <a:lnSpc>
                <a:spcPct val="300000"/>
              </a:lnSpc>
              <a:buNone/>
            </a:pPr>
            <a:r>
              <a:rPr lang="en-US" sz="1400" dirty="0"/>
              <a:t>4. Credit money</a:t>
            </a:r>
          </a:p>
          <a:p>
            <a:pPr marL="0" indent="0">
              <a:lnSpc>
                <a:spcPct val="300000"/>
              </a:lnSpc>
              <a:buNone/>
            </a:pPr>
            <a:r>
              <a:rPr lang="en-US" sz="1400" dirty="0"/>
              <a:t>5. Plastic money</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8512" y="230188"/>
            <a:ext cx="1410416" cy="650052"/>
          </a:xfrm>
          <a:prstGeom prst="rect">
            <a:avLst/>
          </a:prstGeom>
          <a:noFill/>
          <a:ln>
            <a:noFill/>
          </a:ln>
        </p:spPr>
      </p:pic>
    </p:spTree>
    <p:extLst>
      <p:ext uri="{BB962C8B-B14F-4D97-AF65-F5344CB8AC3E}">
        <p14:creationId xmlns:p14="http://schemas.microsoft.com/office/powerpoint/2010/main" val="57497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E6854-199F-487C-832D-3E728E3BDB78}"/>
              </a:ext>
            </a:extLst>
          </p:cNvPr>
          <p:cNvSpPr>
            <a:spLocks noGrp="1"/>
          </p:cNvSpPr>
          <p:nvPr>
            <p:ph type="title"/>
          </p:nvPr>
        </p:nvSpPr>
        <p:spPr>
          <a:xfrm>
            <a:off x="899160" y="500062"/>
            <a:ext cx="10515600" cy="1325563"/>
          </a:xfrm>
        </p:spPr>
        <p:txBody>
          <a:bodyPr>
            <a:normAutofit/>
          </a:bodyPr>
          <a:lstStyle/>
          <a:p>
            <a:r>
              <a:rPr lang="en-US" sz="2200" dirty="0">
                <a:solidFill>
                  <a:srgbClr val="FF0000"/>
                </a:solidFill>
              </a:rPr>
              <a:t>CONTINGENT FUNCTION OF MONEY</a:t>
            </a:r>
          </a:p>
        </p:txBody>
      </p:sp>
      <p:sp>
        <p:nvSpPr>
          <p:cNvPr id="3" name="Content Placeholder 2">
            <a:extLst>
              <a:ext uri="{FF2B5EF4-FFF2-40B4-BE49-F238E27FC236}">
                <a16:creationId xmlns:a16="http://schemas.microsoft.com/office/drawing/2014/main" id="{EDB574F4-2484-46F5-BDDA-96864C1B7C5F}"/>
              </a:ext>
            </a:extLst>
          </p:cNvPr>
          <p:cNvSpPr>
            <a:spLocks noGrp="1"/>
          </p:cNvSpPr>
          <p:nvPr>
            <p:ph idx="1"/>
          </p:nvPr>
        </p:nvSpPr>
        <p:spPr/>
        <p:txBody>
          <a:bodyPr/>
          <a:lstStyle/>
          <a:p>
            <a:pPr marL="0" indent="0">
              <a:lnSpc>
                <a:spcPct val="250000"/>
              </a:lnSpc>
              <a:buNone/>
            </a:pPr>
            <a:r>
              <a:rPr lang="en-US" sz="1400" dirty="0"/>
              <a:t>1. Distribution of national income</a:t>
            </a:r>
          </a:p>
          <a:p>
            <a:pPr marL="0" indent="0">
              <a:lnSpc>
                <a:spcPct val="250000"/>
              </a:lnSpc>
              <a:buNone/>
            </a:pPr>
            <a:r>
              <a:rPr lang="en-US" sz="1400" dirty="0"/>
              <a:t>2. Maximization of satisfaction</a:t>
            </a:r>
          </a:p>
          <a:p>
            <a:pPr marL="0" indent="0">
              <a:lnSpc>
                <a:spcPct val="250000"/>
              </a:lnSpc>
              <a:buNone/>
            </a:pPr>
            <a:r>
              <a:rPr lang="en-US" sz="1400" dirty="0"/>
              <a:t>3. Basis of credit creation</a:t>
            </a:r>
          </a:p>
          <a:p>
            <a:pPr marL="0" indent="0">
              <a:lnSpc>
                <a:spcPct val="250000"/>
              </a:lnSpc>
              <a:buNone/>
            </a:pPr>
            <a:r>
              <a:rPr lang="en-US" sz="1400" dirty="0"/>
              <a:t>4. Productivity of capital</a:t>
            </a:r>
          </a:p>
          <a:p>
            <a:pPr marL="0" indent="0">
              <a:lnSpc>
                <a:spcPct val="250000"/>
              </a:lnSpc>
              <a:buNone/>
            </a:pPr>
            <a:r>
              <a:rPr lang="en-US" sz="1400" dirty="0"/>
              <a:t>5. Bearer of options</a:t>
            </a:r>
          </a:p>
          <a:p>
            <a:pPr marL="0" indent="0">
              <a:lnSpc>
                <a:spcPct val="250000"/>
              </a:lnSpc>
              <a:buNone/>
            </a:pPr>
            <a:r>
              <a:rPr lang="en-US" sz="1400" dirty="0"/>
              <a:t>6. Guarantee of solvency</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05794" y="292620"/>
            <a:ext cx="1410416" cy="650052"/>
          </a:xfrm>
          <a:prstGeom prst="rect">
            <a:avLst/>
          </a:prstGeom>
          <a:noFill/>
          <a:ln>
            <a:noFill/>
          </a:ln>
        </p:spPr>
      </p:pic>
    </p:spTree>
    <p:extLst>
      <p:ext uri="{BB962C8B-B14F-4D97-AF65-F5344CB8AC3E}">
        <p14:creationId xmlns:p14="http://schemas.microsoft.com/office/powerpoint/2010/main" val="1051517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23C0-3F06-48DF-AD70-FC34001BA031}"/>
              </a:ext>
            </a:extLst>
          </p:cNvPr>
          <p:cNvSpPr>
            <a:spLocks noGrp="1"/>
          </p:cNvSpPr>
          <p:nvPr>
            <p:ph type="title"/>
          </p:nvPr>
        </p:nvSpPr>
        <p:spPr/>
        <p:txBody>
          <a:bodyPr>
            <a:normAutofit/>
          </a:bodyPr>
          <a:lstStyle/>
          <a:p>
            <a:r>
              <a:rPr lang="en-US" sz="2200" dirty="0">
                <a:solidFill>
                  <a:srgbClr val="FF0000"/>
                </a:solidFill>
              </a:rPr>
              <a:t>DEMAND FOR MONEY</a:t>
            </a:r>
          </a:p>
        </p:txBody>
      </p:sp>
      <p:sp>
        <p:nvSpPr>
          <p:cNvPr id="3" name="Content Placeholder 2">
            <a:extLst>
              <a:ext uri="{FF2B5EF4-FFF2-40B4-BE49-F238E27FC236}">
                <a16:creationId xmlns:a16="http://schemas.microsoft.com/office/drawing/2014/main" id="{11A40B66-0483-453F-AF74-C897967A47D1}"/>
              </a:ext>
            </a:extLst>
          </p:cNvPr>
          <p:cNvSpPr>
            <a:spLocks noGrp="1"/>
          </p:cNvSpPr>
          <p:nvPr>
            <p:ph idx="1"/>
          </p:nvPr>
        </p:nvSpPr>
        <p:spPr/>
        <p:txBody>
          <a:bodyPr/>
          <a:lstStyle/>
          <a:p>
            <a:pPr marL="0" indent="0">
              <a:lnSpc>
                <a:spcPct val="300000"/>
              </a:lnSpc>
              <a:buNone/>
            </a:pPr>
            <a:r>
              <a:rPr lang="en-US" sz="1400" dirty="0"/>
              <a:t>1. </a:t>
            </a:r>
            <a:r>
              <a:rPr lang="en-US" sz="1800" b="1" dirty="0"/>
              <a:t>Transaction motives</a:t>
            </a:r>
            <a:r>
              <a:rPr lang="en-US" sz="1400" dirty="0"/>
              <a:t>: transaction motive relates to demand for money to meet the current transactions of individuals and business units</a:t>
            </a:r>
          </a:p>
          <a:p>
            <a:pPr marL="0" indent="0">
              <a:lnSpc>
                <a:spcPct val="300000"/>
              </a:lnSpc>
              <a:buNone/>
            </a:pPr>
            <a:r>
              <a:rPr lang="en-US" sz="1400" dirty="0"/>
              <a:t>2</a:t>
            </a:r>
            <a:r>
              <a:rPr lang="en-US" sz="1800" dirty="0"/>
              <a:t>. </a:t>
            </a:r>
            <a:r>
              <a:rPr lang="en-US" sz="1800" b="1" dirty="0"/>
              <a:t>Precautionary motive </a:t>
            </a:r>
            <a:r>
              <a:rPr lang="en-US" sz="1400" dirty="0"/>
              <a:t>it refers to the Desire of people to hold cash balances for unforeseen contingencies.</a:t>
            </a:r>
          </a:p>
          <a:p>
            <a:pPr marL="0" indent="0">
              <a:lnSpc>
                <a:spcPct val="300000"/>
              </a:lnSpc>
              <a:buNone/>
            </a:pPr>
            <a:r>
              <a:rPr lang="en-US" sz="1400" dirty="0"/>
              <a:t>3. </a:t>
            </a:r>
            <a:r>
              <a:rPr lang="en-US" sz="1800" b="1" dirty="0"/>
              <a:t>Speculative motive </a:t>
            </a:r>
            <a:r>
              <a:rPr lang="en-US" sz="1400" dirty="0"/>
              <a:t>it refers to desire of the holder to keep cash balance as an alternative to financial assets like bonds </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34191" y="230188"/>
            <a:ext cx="1410416" cy="650052"/>
          </a:xfrm>
          <a:prstGeom prst="rect">
            <a:avLst/>
          </a:prstGeom>
          <a:noFill/>
          <a:ln>
            <a:noFill/>
          </a:ln>
        </p:spPr>
      </p:pic>
    </p:spTree>
    <p:extLst>
      <p:ext uri="{BB962C8B-B14F-4D97-AF65-F5344CB8AC3E}">
        <p14:creationId xmlns:p14="http://schemas.microsoft.com/office/powerpoint/2010/main" val="973622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0C521-7C00-4556-B5F6-BCF21349B3BA}"/>
              </a:ext>
            </a:extLst>
          </p:cNvPr>
          <p:cNvSpPr>
            <a:spLocks noGrp="1"/>
          </p:cNvSpPr>
          <p:nvPr>
            <p:ph type="title"/>
          </p:nvPr>
        </p:nvSpPr>
        <p:spPr/>
        <p:txBody>
          <a:bodyPr>
            <a:normAutofit/>
          </a:bodyPr>
          <a:lstStyle/>
          <a:p>
            <a:r>
              <a:rPr lang="en-US" sz="2200" dirty="0">
                <a:solidFill>
                  <a:srgbClr val="FF0000"/>
                </a:solidFill>
              </a:rPr>
              <a:t>MONETARY SYSTEM IN INDIA</a:t>
            </a:r>
          </a:p>
        </p:txBody>
      </p:sp>
      <p:sp>
        <p:nvSpPr>
          <p:cNvPr id="3" name="Content Placeholder 2">
            <a:extLst>
              <a:ext uri="{FF2B5EF4-FFF2-40B4-BE49-F238E27FC236}">
                <a16:creationId xmlns:a16="http://schemas.microsoft.com/office/drawing/2014/main" id="{222DCFCB-BDCB-40B4-9B07-837DF25C276B}"/>
              </a:ext>
            </a:extLst>
          </p:cNvPr>
          <p:cNvSpPr>
            <a:spLocks noGrp="1"/>
          </p:cNvSpPr>
          <p:nvPr>
            <p:ph idx="1"/>
          </p:nvPr>
        </p:nvSpPr>
        <p:spPr/>
        <p:txBody>
          <a:bodyPr>
            <a:normAutofit/>
          </a:bodyPr>
          <a:lstStyle/>
          <a:p>
            <a:pPr marL="0" indent="0">
              <a:lnSpc>
                <a:spcPct val="250000"/>
              </a:lnSpc>
              <a:buNone/>
            </a:pPr>
            <a:r>
              <a:rPr lang="en-US" sz="1400" dirty="0"/>
              <a:t>The present monetary system in India is managed and controlled by RBI and is known as inconvertible paper currency standard. In India rupee has been regarded as the standard currency and all transactions are made in terms of rupees.</a:t>
            </a:r>
          </a:p>
          <a:p>
            <a:pPr marL="0" indent="0">
              <a:lnSpc>
                <a:spcPct val="250000"/>
              </a:lnSpc>
              <a:buNone/>
            </a:pPr>
            <a:r>
              <a:rPr lang="en-US" sz="1400" dirty="0"/>
              <a:t>The noteworthy points about monetary system in India are:</a:t>
            </a:r>
          </a:p>
          <a:p>
            <a:pPr marL="0" indent="0">
              <a:lnSpc>
                <a:spcPct val="250000"/>
              </a:lnSpc>
              <a:buNone/>
            </a:pPr>
            <a:r>
              <a:rPr lang="en-US" sz="1400" dirty="0"/>
              <a:t>1. The Monetary Authority is Reserve Bank of India.</a:t>
            </a:r>
          </a:p>
          <a:p>
            <a:pPr marL="0" indent="0">
              <a:lnSpc>
                <a:spcPct val="250000"/>
              </a:lnSpc>
              <a:buNone/>
            </a:pPr>
            <a:r>
              <a:rPr lang="en-US" sz="1400" dirty="0"/>
              <a:t>2. India follows the paper currency standard as currency followed in India is made up of paper</a:t>
            </a:r>
            <a:r>
              <a:rPr lang="en-US" dirty="0"/>
              <a:t>.</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79627" y="356011"/>
            <a:ext cx="1410416" cy="650052"/>
          </a:xfrm>
          <a:prstGeom prst="rect">
            <a:avLst/>
          </a:prstGeom>
          <a:noFill/>
          <a:ln>
            <a:noFill/>
          </a:ln>
        </p:spPr>
      </p:pic>
    </p:spTree>
    <p:extLst>
      <p:ext uri="{BB962C8B-B14F-4D97-AF65-F5344CB8AC3E}">
        <p14:creationId xmlns:p14="http://schemas.microsoft.com/office/powerpoint/2010/main" val="1431835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C6C3D-5940-4A5B-A84A-EFE84B303D8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535F50A-40F4-414A-9C2D-2A4EDFD2B68E}"/>
              </a:ext>
            </a:extLst>
          </p:cNvPr>
          <p:cNvSpPr>
            <a:spLocks noGrp="1"/>
          </p:cNvSpPr>
          <p:nvPr>
            <p:ph idx="1"/>
          </p:nvPr>
        </p:nvSpPr>
        <p:spPr/>
        <p:txBody>
          <a:bodyPr/>
          <a:lstStyle/>
          <a:p>
            <a:pPr marL="0" indent="0">
              <a:lnSpc>
                <a:spcPct val="300000"/>
              </a:lnSpc>
              <a:buNone/>
            </a:pPr>
            <a:r>
              <a:rPr lang="en-US" sz="1400" dirty="0"/>
              <a:t>3. Coins are  Limited legal tender money and can be used for making small payments where is paper notes are unlimited legal tender and can be used for making payments of any amount.</a:t>
            </a:r>
          </a:p>
          <a:p>
            <a:pPr marL="0" indent="0">
              <a:lnSpc>
                <a:spcPct val="300000"/>
              </a:lnSpc>
              <a:buNone/>
            </a:pPr>
            <a:r>
              <a:rPr lang="en-US" sz="1400" dirty="0"/>
              <a:t>4. RBI has the sole Monopoly to issue currency notes.</a:t>
            </a:r>
          </a:p>
          <a:p>
            <a:pPr marL="0" indent="0">
              <a:lnSpc>
                <a:spcPct val="300000"/>
              </a:lnSpc>
              <a:buNone/>
            </a:pPr>
            <a:r>
              <a:rPr lang="en-US" sz="1400" dirty="0"/>
              <a:t>5. India follows the minimum reserve system for Note issue. Under the system is central bank is required to keep a minimum reserves of gold and foreign exchange worth rupees 200 crores and on the basis RBI can issue any number of notes</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37639" y="309658"/>
            <a:ext cx="1410416" cy="650052"/>
          </a:xfrm>
          <a:prstGeom prst="rect">
            <a:avLst/>
          </a:prstGeom>
          <a:noFill/>
          <a:ln>
            <a:noFill/>
          </a:ln>
        </p:spPr>
      </p:pic>
    </p:spTree>
    <p:extLst>
      <p:ext uri="{BB962C8B-B14F-4D97-AF65-F5344CB8AC3E}">
        <p14:creationId xmlns:p14="http://schemas.microsoft.com/office/powerpoint/2010/main" val="1473999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445550" y="303979"/>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7977B-6F1B-4663-BB11-2907B09F2900}"/>
              </a:ext>
            </a:extLst>
          </p:cNvPr>
          <p:cNvSpPr>
            <a:spLocks noGrp="1"/>
          </p:cNvSpPr>
          <p:nvPr>
            <p:ph type="title"/>
          </p:nvPr>
        </p:nvSpPr>
        <p:spPr/>
        <p:txBody>
          <a:bodyPr>
            <a:normAutofit/>
          </a:bodyPr>
          <a:lstStyle/>
          <a:p>
            <a:r>
              <a:rPr lang="en-US" sz="2200" dirty="0">
                <a:solidFill>
                  <a:srgbClr val="FF0000"/>
                </a:solidFill>
              </a:rPr>
              <a:t>					INTRODUCTION</a:t>
            </a:r>
          </a:p>
        </p:txBody>
      </p:sp>
      <p:sp>
        <p:nvSpPr>
          <p:cNvPr id="3" name="Content Placeholder 2">
            <a:extLst>
              <a:ext uri="{FF2B5EF4-FFF2-40B4-BE49-F238E27FC236}">
                <a16:creationId xmlns:a16="http://schemas.microsoft.com/office/drawing/2014/main" id="{51DE3E1A-771B-4ECF-ADAD-CDB7D1A3A1D8}"/>
              </a:ext>
            </a:extLst>
          </p:cNvPr>
          <p:cNvSpPr>
            <a:spLocks noGrp="1"/>
          </p:cNvSpPr>
          <p:nvPr>
            <p:ph idx="1"/>
          </p:nvPr>
        </p:nvSpPr>
        <p:spPr/>
        <p:txBody>
          <a:bodyPr>
            <a:normAutofit/>
          </a:bodyPr>
          <a:lstStyle/>
          <a:p>
            <a:pPr marL="0" indent="0">
              <a:lnSpc>
                <a:spcPct val="150000"/>
              </a:lnSpc>
              <a:buNone/>
            </a:pPr>
            <a:r>
              <a:rPr lang="en-US" sz="1400" dirty="0"/>
              <a:t>Money is the most important discovery of modern times .It is the foundation stone around which all the economic activities revolve. It is very difficult to imagine the modern economic life without money. It is the basic necessity of all economic activities</a:t>
            </a:r>
            <a:r>
              <a:rPr lang="en-US" dirty="0"/>
              <a:t>.</a:t>
            </a:r>
          </a:p>
          <a:p>
            <a:pPr marL="0" indent="0">
              <a:buNone/>
            </a:pPr>
            <a:r>
              <a:rPr lang="en-US" dirty="0">
                <a:solidFill>
                  <a:srgbClr val="FF0000"/>
                </a:solidFill>
              </a:rPr>
              <a:t>Barter system</a:t>
            </a:r>
          </a:p>
          <a:p>
            <a:pPr marL="0" indent="0">
              <a:lnSpc>
                <a:spcPct val="150000"/>
              </a:lnSpc>
              <a:buNone/>
            </a:pPr>
            <a:r>
              <a:rPr lang="en-US" sz="1400" dirty="0"/>
              <a:t>Barter exchange refers to exchange of goods for goods. An economy where there is a direct barter of goods and services is called a barter economy.</a:t>
            </a:r>
          </a:p>
          <a:p>
            <a:pPr>
              <a:lnSpc>
                <a:spcPct val="150000"/>
              </a:lnSpc>
            </a:pPr>
            <a:r>
              <a:rPr lang="en-US" sz="1400" dirty="0"/>
              <a:t>Barter system can work when there exist double coincidence of wants</a:t>
            </a:r>
          </a:p>
          <a:p>
            <a:pPr>
              <a:lnSpc>
                <a:spcPct val="150000"/>
              </a:lnSpc>
            </a:pPr>
            <a:r>
              <a:rPr lang="en-US" sz="1400" dirty="0"/>
              <a:t>Double coincidence of wants refers to the simultaneous fulfillment of mutual wards of buyers and sellers</a:t>
            </a:r>
            <a:r>
              <a:rPr lang="en-US" dirty="0"/>
              <a:t>.</a:t>
            </a:r>
          </a:p>
          <a:p>
            <a:pPr marL="0" indent="0">
              <a:buNone/>
            </a:pPr>
            <a:endParaRPr lang="en-US" dirty="0"/>
          </a:p>
        </p:txBody>
      </p:sp>
      <p:pic>
        <p:nvPicPr>
          <p:cNvPr id="5" name="Google Shape;55;p13">
            <a:extLst>
              <a:ext uri="{FF2B5EF4-FFF2-40B4-BE49-F238E27FC236}">
                <a16:creationId xmlns:a16="http://schemas.microsoft.com/office/drawing/2014/main" id="{3C2B44A3-0A8A-43AC-911F-5062F5FBEC73}"/>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1544218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5E42-E539-4CA1-8F79-1002B7A32D79}"/>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LIMITATION OF BARTER EXCHANGE</a:t>
            </a:r>
          </a:p>
        </p:txBody>
      </p:sp>
      <p:sp>
        <p:nvSpPr>
          <p:cNvPr id="3" name="Content Placeholder 2">
            <a:extLst>
              <a:ext uri="{FF2B5EF4-FFF2-40B4-BE49-F238E27FC236}">
                <a16:creationId xmlns:a16="http://schemas.microsoft.com/office/drawing/2014/main" id="{AC3A53A6-8FA3-4A01-870C-C85FD518936F}"/>
              </a:ext>
            </a:extLst>
          </p:cNvPr>
          <p:cNvSpPr>
            <a:spLocks noGrp="1"/>
          </p:cNvSpPr>
          <p:nvPr>
            <p:ph idx="1"/>
          </p:nvPr>
        </p:nvSpPr>
        <p:spPr/>
        <p:txBody>
          <a:bodyPr/>
          <a:lstStyle/>
          <a:p>
            <a:pPr marL="0" indent="0">
              <a:lnSpc>
                <a:spcPct val="300000"/>
              </a:lnSpc>
              <a:buNone/>
            </a:pPr>
            <a:r>
              <a:rPr lang="en-US" sz="1400" dirty="0"/>
              <a:t>1. Lack of double coincidence of wants</a:t>
            </a:r>
          </a:p>
          <a:p>
            <a:pPr marL="0" indent="0">
              <a:lnSpc>
                <a:spcPct val="300000"/>
              </a:lnSpc>
              <a:buNone/>
            </a:pPr>
            <a:r>
              <a:rPr lang="en-US" sz="1400" dirty="0"/>
              <a:t>2. Lack of common measure of value</a:t>
            </a:r>
          </a:p>
          <a:p>
            <a:pPr marL="0" indent="0">
              <a:lnSpc>
                <a:spcPct val="300000"/>
              </a:lnSpc>
              <a:buNone/>
            </a:pPr>
            <a:r>
              <a:rPr lang="en-US" sz="1400" dirty="0"/>
              <a:t>3. Lack of standard of deferred payment</a:t>
            </a:r>
          </a:p>
          <a:p>
            <a:pPr marL="0" indent="0">
              <a:lnSpc>
                <a:spcPct val="300000"/>
              </a:lnSpc>
              <a:buNone/>
            </a:pPr>
            <a:r>
              <a:rPr lang="en-US" sz="1400" dirty="0"/>
              <a:t>4. Lack of store of value</a:t>
            </a:r>
          </a:p>
          <a:p>
            <a:endParaRPr lang="en-US" dirty="0"/>
          </a:p>
        </p:txBody>
      </p:sp>
      <p:pic>
        <p:nvPicPr>
          <p:cNvPr id="5" name="Google Shape;55;p13">
            <a:extLst>
              <a:ext uri="{FF2B5EF4-FFF2-40B4-BE49-F238E27FC236}">
                <a16:creationId xmlns:a16="http://schemas.microsoft.com/office/drawing/2014/main" id="{6CA8147D-A472-495C-A4C8-BA59923297B7}"/>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1193435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8D71-566D-4B6B-9D0E-9036C41F516B}"/>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DEFINITION OF MONEY</a:t>
            </a:r>
          </a:p>
        </p:txBody>
      </p:sp>
      <p:sp>
        <p:nvSpPr>
          <p:cNvPr id="3" name="Content Placeholder 2">
            <a:extLst>
              <a:ext uri="{FF2B5EF4-FFF2-40B4-BE49-F238E27FC236}">
                <a16:creationId xmlns:a16="http://schemas.microsoft.com/office/drawing/2014/main" id="{7BA99BD6-CBC0-4A52-A8BE-72B080C7D994}"/>
              </a:ext>
            </a:extLst>
          </p:cNvPr>
          <p:cNvSpPr>
            <a:spLocks noGrp="1"/>
          </p:cNvSpPr>
          <p:nvPr>
            <p:ph idx="1"/>
          </p:nvPr>
        </p:nvSpPr>
        <p:spPr/>
        <p:txBody>
          <a:bodyPr/>
          <a:lstStyle/>
          <a:p>
            <a:pPr marL="0" indent="0">
              <a:lnSpc>
                <a:spcPct val="300000"/>
              </a:lnSpc>
              <a:buNone/>
            </a:pPr>
            <a:r>
              <a:rPr lang="en-US" sz="1400" dirty="0"/>
              <a:t>Money is anything which is Generally accepted as a medium of exchange ,measures of value ,store of value and means of standard of deferred payments.</a:t>
            </a:r>
          </a:p>
          <a:p>
            <a:pPr marL="0" indent="0">
              <a:buNone/>
            </a:pPr>
            <a:endParaRPr lang="en-US" dirty="0"/>
          </a:p>
        </p:txBody>
      </p:sp>
      <p:pic>
        <p:nvPicPr>
          <p:cNvPr id="5" name="Google Shape;55;p13">
            <a:extLst>
              <a:ext uri="{FF2B5EF4-FFF2-40B4-BE49-F238E27FC236}">
                <a16:creationId xmlns:a16="http://schemas.microsoft.com/office/drawing/2014/main" id="{09348F42-8108-4994-9233-DFF110D2E688}"/>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292993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8F1E8-99A7-4A82-ACB8-B42C72FC06E9}"/>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MONEY SUPPLY</a:t>
            </a:r>
          </a:p>
        </p:txBody>
      </p:sp>
      <p:sp>
        <p:nvSpPr>
          <p:cNvPr id="3" name="Content Placeholder 2">
            <a:extLst>
              <a:ext uri="{FF2B5EF4-FFF2-40B4-BE49-F238E27FC236}">
                <a16:creationId xmlns:a16="http://schemas.microsoft.com/office/drawing/2014/main" id="{C6C1471F-26ED-4E67-B03A-FDE31123441C}"/>
              </a:ext>
            </a:extLst>
          </p:cNvPr>
          <p:cNvSpPr>
            <a:spLocks noGrp="1"/>
          </p:cNvSpPr>
          <p:nvPr>
            <p:ph idx="1"/>
          </p:nvPr>
        </p:nvSpPr>
        <p:spPr/>
        <p:txBody>
          <a:bodyPr/>
          <a:lstStyle/>
          <a:p>
            <a:pPr marL="0" indent="0">
              <a:lnSpc>
                <a:spcPct val="150000"/>
              </a:lnSpc>
              <a:buNone/>
            </a:pPr>
            <a:r>
              <a:rPr lang="en-US" sz="1400" dirty="0"/>
              <a:t>Money supply refers to total volume of money held by public at a particular point of time in an economy</a:t>
            </a:r>
            <a:r>
              <a:rPr lang="en-US" dirty="0"/>
              <a:t>.</a:t>
            </a:r>
          </a:p>
          <a:p>
            <a:pPr marL="0" indent="0">
              <a:lnSpc>
                <a:spcPct val="150000"/>
              </a:lnSpc>
              <a:buNone/>
            </a:pPr>
            <a:r>
              <a:rPr lang="en-US" sz="1800" dirty="0">
                <a:solidFill>
                  <a:srgbClr val="FF0000"/>
                </a:solidFill>
              </a:rPr>
              <a:t>			Features of money supply</a:t>
            </a:r>
          </a:p>
          <a:p>
            <a:pPr marL="0" indent="0">
              <a:lnSpc>
                <a:spcPct val="250000"/>
              </a:lnSpc>
              <a:buNone/>
            </a:pPr>
            <a:r>
              <a:rPr lang="en-US" sz="1400" dirty="0"/>
              <a:t>1. It includes money held by public only. The term public signifies the money using sector individual and business forms. It does not include money creating sector that is Government and banking system as cash balances held by them do not come into actual circulation in the country.</a:t>
            </a:r>
          </a:p>
          <a:p>
            <a:pPr marL="0" indent="0">
              <a:lnSpc>
                <a:spcPct val="250000"/>
              </a:lnSpc>
              <a:buNone/>
            </a:pPr>
            <a:r>
              <a:rPr lang="en-US" sz="1400" dirty="0"/>
              <a:t>2. It is a stock concept that is it is concerned with a particular point of time.</a:t>
            </a:r>
          </a:p>
          <a:p>
            <a:endParaRPr lang="en-US" dirty="0"/>
          </a:p>
        </p:txBody>
      </p:sp>
      <p:pic>
        <p:nvPicPr>
          <p:cNvPr id="5" name="Google Shape;55;p13">
            <a:extLst>
              <a:ext uri="{FF2B5EF4-FFF2-40B4-BE49-F238E27FC236}">
                <a16:creationId xmlns:a16="http://schemas.microsoft.com/office/drawing/2014/main" id="{A3CA6850-5710-4D8B-9A4B-2176A62EFEEC}"/>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2196022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925F0-8C7F-4F4E-8652-689EC099B160}"/>
              </a:ext>
            </a:extLst>
          </p:cNvPr>
          <p:cNvSpPr>
            <a:spLocks noGrp="1"/>
          </p:cNvSpPr>
          <p:nvPr>
            <p:ph type="title"/>
          </p:nvPr>
        </p:nvSpPr>
        <p:spPr/>
        <p:txBody>
          <a:bodyPr>
            <a:normAutofit/>
          </a:bodyPr>
          <a:lstStyle/>
          <a:p>
            <a:r>
              <a:rPr lang="en-US" sz="2200" dirty="0">
                <a:solidFill>
                  <a:srgbClr val="FF0000"/>
                </a:solidFill>
              </a:rPr>
              <a:t>				MEASURES OF MONEY SUPPLY</a:t>
            </a:r>
          </a:p>
        </p:txBody>
      </p:sp>
      <p:sp>
        <p:nvSpPr>
          <p:cNvPr id="3" name="Content Placeholder 2">
            <a:extLst>
              <a:ext uri="{FF2B5EF4-FFF2-40B4-BE49-F238E27FC236}">
                <a16:creationId xmlns:a16="http://schemas.microsoft.com/office/drawing/2014/main" id="{DC03F5C9-78F3-475B-A4F1-16629DC4AC20}"/>
              </a:ext>
            </a:extLst>
          </p:cNvPr>
          <p:cNvSpPr>
            <a:spLocks noGrp="1"/>
          </p:cNvSpPr>
          <p:nvPr>
            <p:ph idx="1"/>
          </p:nvPr>
        </p:nvSpPr>
        <p:spPr/>
        <p:txBody>
          <a:bodyPr>
            <a:normAutofit/>
          </a:bodyPr>
          <a:lstStyle/>
          <a:p>
            <a:pPr marL="0" indent="0">
              <a:lnSpc>
                <a:spcPct val="100000"/>
              </a:lnSpc>
              <a:buNone/>
            </a:pPr>
            <a:r>
              <a:rPr lang="en-US" sz="1500" dirty="0"/>
              <a:t>Till 1967- 68 Reserve Bank of India use only the narrow measures of money supply. But since 1977 four alternatives measures of money supply M1, M2 ,M3 and M4 have been evolved</a:t>
            </a:r>
          </a:p>
          <a:p>
            <a:pPr marL="0" indent="0">
              <a:lnSpc>
                <a:spcPct val="100000"/>
              </a:lnSpc>
              <a:buNone/>
            </a:pPr>
            <a:r>
              <a:rPr lang="en-US" sz="1500" dirty="0"/>
              <a:t>1.</a:t>
            </a:r>
            <a:r>
              <a:rPr lang="en-US" sz="1500" b="1" dirty="0"/>
              <a:t>M1</a:t>
            </a:r>
          </a:p>
          <a:p>
            <a:pPr marL="0" indent="0">
              <a:lnSpc>
                <a:spcPct val="100000"/>
              </a:lnSpc>
              <a:buNone/>
            </a:pPr>
            <a:r>
              <a:rPr lang="en-US" sz="1500" dirty="0"/>
              <a:t>It is the first and basic measures of money supply. It is also known as transaction money as it can directly used for making transactions.</a:t>
            </a:r>
          </a:p>
          <a:p>
            <a:pPr marL="0" indent="0">
              <a:lnSpc>
                <a:spcPct val="100000"/>
              </a:lnSpc>
              <a:buNone/>
            </a:pPr>
            <a:r>
              <a:rPr lang="en-US" sz="1500" dirty="0"/>
              <a:t>M1 =currency and coins with public + demand deposits of commercial bank + other deposits with RBI</a:t>
            </a:r>
          </a:p>
          <a:p>
            <a:pPr>
              <a:lnSpc>
                <a:spcPct val="100000"/>
              </a:lnSpc>
            </a:pPr>
            <a:r>
              <a:rPr lang="en-US" sz="1500" dirty="0"/>
              <a:t>M1 is the most liquid measures of money supply as all its components are easily used as a medium of exchange.</a:t>
            </a:r>
          </a:p>
          <a:p>
            <a:pPr marL="0" indent="0">
              <a:lnSpc>
                <a:spcPct val="100000"/>
              </a:lnSpc>
              <a:buNone/>
            </a:pPr>
            <a:r>
              <a:rPr lang="en-US" sz="1500" dirty="0"/>
              <a:t>  </a:t>
            </a:r>
            <a:r>
              <a:rPr lang="en-US" sz="1500" dirty="0" err="1"/>
              <a:t>i</a:t>
            </a:r>
            <a:r>
              <a:rPr lang="en-US" sz="1500" dirty="0"/>
              <a:t>) Currency and coins with public: it consists of paper notes and coins held by the public.</a:t>
            </a:r>
          </a:p>
          <a:p>
            <a:pPr marL="0" indent="0">
              <a:lnSpc>
                <a:spcPct val="100000"/>
              </a:lnSpc>
              <a:buNone/>
            </a:pPr>
            <a:r>
              <a:rPr lang="en-US" sz="1500" dirty="0"/>
              <a:t>  ii) Currency money is also termed as </a:t>
            </a:r>
            <a:r>
              <a:rPr lang="en-US" sz="1500" b="1" dirty="0"/>
              <a:t>Fiat money</a:t>
            </a:r>
            <a:r>
              <a:rPr lang="en-US" sz="1500" dirty="0"/>
              <a:t>. Fiat money is defined as the money which is under the fiat or order from the government to act as money that is under law it must be 	accepted for debts.</a:t>
            </a:r>
          </a:p>
          <a:p>
            <a:pPr marL="0" indent="0">
              <a:lnSpc>
                <a:spcPct val="100000"/>
              </a:lnSpc>
              <a:buNone/>
            </a:pPr>
            <a:r>
              <a:rPr lang="en-US" sz="1500" dirty="0"/>
              <a:t>  iii) It is also termed as </a:t>
            </a:r>
            <a:r>
              <a:rPr lang="en-US" sz="1500" b="1" dirty="0"/>
              <a:t>legal tender money </a:t>
            </a:r>
            <a:r>
              <a:rPr lang="en-US" sz="1500" dirty="0"/>
              <a:t>as it can be legally used to make payment of debts or other obligations.</a:t>
            </a:r>
          </a:p>
          <a:p>
            <a:endParaRPr lang="en-US" dirty="0"/>
          </a:p>
        </p:txBody>
      </p:sp>
      <p:pic>
        <p:nvPicPr>
          <p:cNvPr id="5" name="Google Shape;55;p13">
            <a:extLst>
              <a:ext uri="{FF2B5EF4-FFF2-40B4-BE49-F238E27FC236}">
                <a16:creationId xmlns:a16="http://schemas.microsoft.com/office/drawing/2014/main" id="{B0DDE391-9010-46A0-8716-34E4119C316A}"/>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2960761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B5E3A-088F-4A5D-B689-EBF75254ACDF}"/>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DEMAND DEPOSITS OF COMMERCIAL BANKS</a:t>
            </a:r>
          </a:p>
        </p:txBody>
      </p:sp>
      <p:sp>
        <p:nvSpPr>
          <p:cNvPr id="3" name="Content Placeholder 2">
            <a:extLst>
              <a:ext uri="{FF2B5EF4-FFF2-40B4-BE49-F238E27FC236}">
                <a16:creationId xmlns:a16="http://schemas.microsoft.com/office/drawing/2014/main" id="{89E3B1E7-BA41-406C-B327-E9A84EB35AEF}"/>
              </a:ext>
            </a:extLst>
          </p:cNvPr>
          <p:cNvSpPr>
            <a:spLocks noGrp="1"/>
          </p:cNvSpPr>
          <p:nvPr>
            <p:ph idx="1"/>
          </p:nvPr>
        </p:nvSpPr>
        <p:spPr/>
        <p:txBody>
          <a:bodyPr>
            <a:normAutofit/>
          </a:bodyPr>
          <a:lstStyle/>
          <a:p>
            <a:pPr marL="0" indent="0">
              <a:lnSpc>
                <a:spcPct val="150000"/>
              </a:lnSpc>
              <a:buNone/>
            </a:pPr>
            <a:r>
              <a:rPr lang="en-US" sz="1500" dirty="0"/>
              <a:t>Refers to demand deposits of the public with the commercial banks. Demand deposits are the deposits which can be </a:t>
            </a:r>
            <a:r>
              <a:rPr lang="en-US" sz="1500" dirty="0" err="1"/>
              <a:t>encashed</a:t>
            </a:r>
            <a:r>
              <a:rPr lang="en-US" sz="1500" dirty="0"/>
              <a:t> by issuing cheque at any time by the account holders. Demand deposit is treated as equal to currency held as it is readily accepted as means of payment.</a:t>
            </a:r>
          </a:p>
          <a:p>
            <a:pPr>
              <a:lnSpc>
                <a:spcPct val="150000"/>
              </a:lnSpc>
            </a:pPr>
            <a:r>
              <a:rPr lang="en-US" sz="1500" dirty="0"/>
              <a:t>Other deposits with Reserve Bank of India:</a:t>
            </a:r>
          </a:p>
          <a:p>
            <a:pPr>
              <a:lnSpc>
                <a:spcPct val="150000"/>
              </a:lnSpc>
            </a:pPr>
            <a:r>
              <a:rPr lang="en-US" sz="1500" dirty="0"/>
              <a:t>It include deposits held by the RBI on behalf of foreign banks and government public Financial Institutions ,World Bank and IMF however it does not include deposits of the Indian Government and commercial banks with RBI.</a:t>
            </a:r>
          </a:p>
          <a:p>
            <a:pPr>
              <a:lnSpc>
                <a:spcPct val="150000"/>
              </a:lnSpc>
            </a:pPr>
            <a:r>
              <a:rPr lang="en-US" sz="1500" dirty="0"/>
              <a:t>It must be noted that other deposits with RBI constitutes a very small portions of M1. Therefore they do not have any significant role to play in the monetary policy formulation.</a:t>
            </a:r>
          </a:p>
          <a:p>
            <a:pPr marL="0" indent="0">
              <a:buNone/>
            </a:pPr>
            <a:endParaRPr lang="en-US" dirty="0"/>
          </a:p>
        </p:txBody>
      </p:sp>
      <p:pic>
        <p:nvPicPr>
          <p:cNvPr id="5" name="Google Shape;55;p13">
            <a:extLst>
              <a:ext uri="{FF2B5EF4-FFF2-40B4-BE49-F238E27FC236}">
                <a16:creationId xmlns:a16="http://schemas.microsoft.com/office/drawing/2014/main" id="{FEE828DB-4348-41A2-88A2-A4E62236EA2F}"/>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2183613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D8B52-6602-486F-AAD2-91D23D0C64FB}"/>
              </a:ext>
            </a:extLst>
          </p:cNvPr>
          <p:cNvSpPr>
            <a:spLocks noGrp="1"/>
          </p:cNvSpPr>
          <p:nvPr>
            <p:ph type="title"/>
          </p:nvPr>
        </p:nvSpPr>
        <p:spPr/>
        <p:txBody>
          <a:bodyPr>
            <a:normAutofit/>
          </a:bodyPr>
          <a:lstStyle/>
          <a:p>
            <a:r>
              <a:rPr lang="en-US" sz="2200" dirty="0">
                <a:solidFill>
                  <a:srgbClr val="FF0000"/>
                </a:solidFill>
              </a:rPr>
              <a:t>			What is high powered money (H)?</a:t>
            </a:r>
          </a:p>
        </p:txBody>
      </p:sp>
      <p:sp>
        <p:nvSpPr>
          <p:cNvPr id="3" name="Content Placeholder 2">
            <a:extLst>
              <a:ext uri="{FF2B5EF4-FFF2-40B4-BE49-F238E27FC236}">
                <a16:creationId xmlns:a16="http://schemas.microsoft.com/office/drawing/2014/main" id="{A4A7B368-C884-4C1D-BB6C-A6FBABE7D2D2}"/>
              </a:ext>
            </a:extLst>
          </p:cNvPr>
          <p:cNvSpPr>
            <a:spLocks noGrp="1"/>
          </p:cNvSpPr>
          <p:nvPr>
            <p:ph idx="1"/>
          </p:nvPr>
        </p:nvSpPr>
        <p:spPr/>
        <p:txBody>
          <a:bodyPr>
            <a:normAutofit/>
          </a:bodyPr>
          <a:lstStyle/>
          <a:p>
            <a:pPr>
              <a:lnSpc>
                <a:spcPct val="250000"/>
              </a:lnSpc>
            </a:pPr>
            <a:r>
              <a:rPr lang="en-US" sz="1400" dirty="0"/>
              <a:t>High powered money is money produced by the RBI and the government</a:t>
            </a:r>
          </a:p>
          <a:p>
            <a:pPr>
              <a:lnSpc>
                <a:spcPct val="250000"/>
              </a:lnSpc>
            </a:pPr>
            <a:r>
              <a:rPr lang="en-US" sz="1400" dirty="0"/>
              <a:t>It consists of two things1. currency held by the public and 2. cash reserves with the banks.</a:t>
            </a:r>
          </a:p>
          <a:p>
            <a:pPr marL="0" indent="0">
              <a:lnSpc>
                <a:spcPct val="250000"/>
              </a:lnSpc>
              <a:buNone/>
            </a:pPr>
            <a:r>
              <a:rPr lang="en-US" sz="1400" b="1" dirty="0"/>
              <a:t>M2</a:t>
            </a:r>
          </a:p>
          <a:p>
            <a:pPr>
              <a:lnSpc>
                <a:spcPct val="250000"/>
              </a:lnSpc>
            </a:pPr>
            <a:r>
              <a:rPr lang="en-US" sz="1400" dirty="0"/>
              <a:t>It is a broader concept of money supply as compared to M1. In addition to M1 it also includes savings deposits with post office savings bank.</a:t>
            </a:r>
          </a:p>
          <a:p>
            <a:pPr>
              <a:lnSpc>
                <a:spcPct val="250000"/>
              </a:lnSpc>
            </a:pPr>
            <a:r>
              <a:rPr lang="en-US" sz="1400" dirty="0"/>
              <a:t>M2 = M1 + saving deposits with post office saving bank</a:t>
            </a:r>
          </a:p>
          <a:p>
            <a:pPr marL="0" indent="0">
              <a:buNone/>
            </a:pPr>
            <a:endParaRPr lang="en-US" dirty="0"/>
          </a:p>
        </p:txBody>
      </p:sp>
      <p:pic>
        <p:nvPicPr>
          <p:cNvPr id="5" name="Google Shape;55;p13">
            <a:extLst>
              <a:ext uri="{FF2B5EF4-FFF2-40B4-BE49-F238E27FC236}">
                <a16:creationId xmlns:a16="http://schemas.microsoft.com/office/drawing/2014/main" id="{24511522-C410-498E-A6D5-E7C4AA8671C3}"/>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3993518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BC975-A897-4764-8F89-1CB0A7B8D6C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6E7B96C-D529-4CB8-9D71-9D4CCE8C1126}"/>
              </a:ext>
            </a:extLst>
          </p:cNvPr>
          <p:cNvSpPr>
            <a:spLocks noGrp="1"/>
          </p:cNvSpPr>
          <p:nvPr>
            <p:ph idx="1"/>
          </p:nvPr>
        </p:nvSpPr>
        <p:spPr/>
        <p:txBody>
          <a:bodyPr/>
          <a:lstStyle/>
          <a:p>
            <a:pPr marL="0" indent="0">
              <a:lnSpc>
                <a:spcPct val="200000"/>
              </a:lnSpc>
              <a:buNone/>
            </a:pPr>
            <a:r>
              <a:rPr lang="en-US" b="1" dirty="0"/>
              <a:t>				</a:t>
            </a:r>
            <a:r>
              <a:rPr lang="en-US" sz="1400" b="1" dirty="0"/>
              <a:t>M3</a:t>
            </a:r>
          </a:p>
          <a:p>
            <a:pPr>
              <a:lnSpc>
                <a:spcPct val="200000"/>
              </a:lnSpc>
            </a:pPr>
            <a:r>
              <a:rPr lang="en-US" sz="1400" dirty="0"/>
              <a:t>This concept is broader as compared to M1. In addition to M1 it also includes net time deposit.</a:t>
            </a:r>
          </a:p>
          <a:p>
            <a:pPr>
              <a:lnSpc>
                <a:spcPct val="200000"/>
              </a:lnSpc>
            </a:pPr>
            <a:r>
              <a:rPr lang="en-US" sz="1400" dirty="0"/>
              <a:t>M3=M1+ net time deposits with banks</a:t>
            </a:r>
          </a:p>
          <a:p>
            <a:pPr marL="0" indent="0">
              <a:lnSpc>
                <a:spcPct val="200000"/>
              </a:lnSpc>
              <a:buNone/>
            </a:pPr>
            <a:r>
              <a:rPr lang="en-US" sz="1400" b="1" dirty="0"/>
              <a:t>				M4</a:t>
            </a:r>
          </a:p>
          <a:p>
            <a:pPr>
              <a:lnSpc>
                <a:spcPct val="200000"/>
              </a:lnSpc>
            </a:pPr>
            <a:r>
              <a:rPr lang="en-US" sz="1400" dirty="0"/>
              <a:t>This pages include total deposit with post office savings bank in addition to M3.</a:t>
            </a:r>
          </a:p>
          <a:p>
            <a:pPr>
              <a:lnSpc>
                <a:spcPct val="200000"/>
              </a:lnSpc>
            </a:pPr>
            <a:r>
              <a:rPr lang="en-US" sz="1400" dirty="0"/>
              <a:t>M4=M3+ total deposits with post office saving bank</a:t>
            </a:r>
          </a:p>
          <a:p>
            <a:endParaRPr lang="en-US" dirty="0"/>
          </a:p>
        </p:txBody>
      </p:sp>
      <p:pic>
        <p:nvPicPr>
          <p:cNvPr id="5" name="Google Shape;55;p13">
            <a:extLst>
              <a:ext uri="{FF2B5EF4-FFF2-40B4-BE49-F238E27FC236}">
                <a16:creationId xmlns:a16="http://schemas.microsoft.com/office/drawing/2014/main" id="{06372577-A019-4947-9FEA-94E619346D8B}"/>
              </a:ext>
            </a:extLst>
          </p:cNvPr>
          <p:cNvPicPr preferRelativeResize="0"/>
          <p:nvPr/>
        </p:nvPicPr>
        <p:blipFill rotWithShape="1">
          <a:blip r:embed="rId2">
            <a:alphaModFix/>
          </a:blip>
          <a:srcRect/>
          <a:stretch/>
        </p:blipFill>
        <p:spPr>
          <a:xfrm>
            <a:off x="10451229" y="230188"/>
            <a:ext cx="1410416" cy="650052"/>
          </a:xfrm>
          <a:prstGeom prst="rect">
            <a:avLst/>
          </a:prstGeom>
          <a:noFill/>
          <a:ln>
            <a:noFill/>
          </a:ln>
        </p:spPr>
      </p:pic>
    </p:spTree>
    <p:extLst>
      <p:ext uri="{BB962C8B-B14F-4D97-AF65-F5344CB8AC3E}">
        <p14:creationId xmlns:p14="http://schemas.microsoft.com/office/powerpoint/2010/main" val="1709664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1249</Words>
  <Application>Microsoft Office PowerPoint</Application>
  <PresentationFormat>Widescreen</PresentationFormat>
  <Paragraphs>88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     INTRODUCTION</vt:lpstr>
      <vt:lpstr>  LIMITATION OF BARTER EXCHANGE</vt:lpstr>
      <vt:lpstr>   DEFINITION OF MONEY</vt:lpstr>
      <vt:lpstr>    MONEY SUPPLY</vt:lpstr>
      <vt:lpstr>    MEASURES OF MONEY SUPPLY</vt:lpstr>
      <vt:lpstr>  DEMAND DEPOSITS OF COMMERCIAL BANKS</vt:lpstr>
      <vt:lpstr>   What is high powered money (H)?</vt:lpstr>
      <vt:lpstr>PowerPoint Presentation</vt:lpstr>
      <vt:lpstr> IMPORTANT FACTS ABOUT MEASURES OF MONEY SUPPLY</vt:lpstr>
      <vt:lpstr>PRIMARY FUNCTION AND SECONDARY FUNCTION</vt:lpstr>
      <vt:lpstr>   EVOLUTION OF MONEY</vt:lpstr>
      <vt:lpstr>CONTINGENT FUNCTION OF MONEY</vt:lpstr>
      <vt:lpstr>DEMAND FOR MONEY</vt:lpstr>
      <vt:lpstr>MONETARY SYSTEM IN INDIA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35</cp:revision>
  <dcterms:created xsi:type="dcterms:W3CDTF">2020-07-23T15:48:35Z</dcterms:created>
  <dcterms:modified xsi:type="dcterms:W3CDTF">2022-05-06T06:23:24Z</dcterms:modified>
</cp:coreProperties>
</file>