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omments/comment8.xml" ContentType="application/vnd.openxmlformats-officedocument.presentationml.comments+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s/comment6.xml" ContentType="application/vnd.openxmlformats-officedocument.presentationml.comments+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4.xml" ContentType="application/vnd.openxmlformats-officedocument.presentationml.comments+xml"/>
  <Override PartName="/ppt/notesSlides/notesSlide14.xml" ContentType="application/vnd.openxmlformats-officedocument.presentationml.notesSlide+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comments/comment9.xml" ContentType="application/vnd.openxmlformats-officedocument.presentationml.comment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comments/comment7.xml" ContentType="application/vnd.openxmlformats-officedocument.presentationml.comments+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comments/comment5.xml" ContentType="application/vnd.openxmlformats-officedocument.presentationml.comments+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comments/comment3.xml" ContentType="application/vnd.openxmlformats-officedocument.presentationml.comments+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44"/>
  </p:notesMasterIdLst>
  <p:sldIdLst>
    <p:sldId id="256" r:id="rId2"/>
    <p:sldId id="263" r:id="rId3"/>
    <p:sldId id="264" r:id="rId4"/>
    <p:sldId id="300" r:id="rId5"/>
    <p:sldId id="301" r:id="rId6"/>
    <p:sldId id="272" r:id="rId7"/>
    <p:sldId id="270" r:id="rId8"/>
    <p:sldId id="273" r:id="rId9"/>
    <p:sldId id="257" r:id="rId10"/>
    <p:sldId id="269" r:id="rId11"/>
    <p:sldId id="303" r:id="rId12"/>
    <p:sldId id="302" r:id="rId13"/>
    <p:sldId id="304" r:id="rId14"/>
    <p:sldId id="305" r:id="rId15"/>
    <p:sldId id="266" r:id="rId16"/>
    <p:sldId id="275" r:id="rId17"/>
    <p:sldId id="299" r:id="rId18"/>
    <p:sldId id="311" r:id="rId19"/>
    <p:sldId id="306" r:id="rId20"/>
    <p:sldId id="307" r:id="rId21"/>
    <p:sldId id="312" r:id="rId22"/>
    <p:sldId id="313" r:id="rId23"/>
    <p:sldId id="308" r:id="rId24"/>
    <p:sldId id="309" r:id="rId25"/>
    <p:sldId id="310" r:id="rId26"/>
    <p:sldId id="314" r:id="rId27"/>
    <p:sldId id="329" r:id="rId28"/>
    <p:sldId id="315" r:id="rId29"/>
    <p:sldId id="316" r:id="rId30"/>
    <p:sldId id="330" r:id="rId31"/>
    <p:sldId id="331" r:id="rId32"/>
    <p:sldId id="317" r:id="rId33"/>
    <p:sldId id="318" r:id="rId34"/>
    <p:sldId id="319" r:id="rId35"/>
    <p:sldId id="335" r:id="rId36"/>
    <p:sldId id="332" r:id="rId37"/>
    <p:sldId id="333" r:id="rId38"/>
    <p:sldId id="320" r:id="rId39"/>
    <p:sldId id="321" r:id="rId40"/>
    <p:sldId id="336" r:id="rId41"/>
    <p:sldId id="337" r:id="rId42"/>
    <p:sldId id="334" r:id="rId4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24" autoAdjust="0"/>
  </p:normalViewPr>
  <p:slideViewPr>
    <p:cSldViewPr snapToGrid="0">
      <p:cViewPr>
        <p:scale>
          <a:sx n="102" d="100"/>
          <a:sy n="102" d="100"/>
        </p:scale>
        <p:origin x="-450" y="-10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4" idx="1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6">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6:04.724" idx="1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8">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6:04.724" idx="1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0">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6:04.724" idx="2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2">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6:04.724" idx="2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4">
    <p:pos x="6000" y="100"/>
    <p:text>+amanrouniyar@odmegroup.org How come the website here is ODM Egroup and not ODM PS?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6:04.724" idx="2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6">
    <p:pos x="6000" y="100"/>
    <p:text>+amanrouniyar@odmegroup.org How come the website here is ODM Egroup and not ODM PS?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6:04.724" idx="2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8">
    <p:pos x="6000" y="100"/>
    <p:text>+amanrouniyar@odmegroup.org How come the website here is ODM Egroup and not ODM PS?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0" dt="2020-06-17T16:36:04.724" idx="2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30">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7/16/2021</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7/16/2021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7/16/2021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7/16/2021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7/16/2021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7/16/2021</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7/16/2021</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C3A134-F1C3-464B-BF47-54DC2DE08F52}" type="datetimeFigureOut">
              <a:rPr lang="en-US" smtClean="0"/>
              <a:pPr/>
              <a:t>7/16/2021</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C3A134-F1C3-464B-BF47-54DC2DE08F52}" type="datetimeFigureOut">
              <a:rPr lang="en-US" smtClean="0"/>
              <a:pPr/>
              <a:t>7/16/2021</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7/16/2021</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7/16/2021</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C3A134-F1C3-464B-BF47-54DC2DE08F52}" type="datetimeFigureOut">
              <a:rPr lang="en-US" smtClean="0"/>
              <a:pPr/>
              <a:t>7/16/2021</a:t>
            </a:fld>
            <a:endParaRPr lang="en-US" dirty="0"/>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dirty="0"/>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comments" Target="../comments/comment6.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comments" Target="../comments/comment7.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comments" Target="../comments/comment8.xml"/><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comments" Target="../comments/comment9.xml"/><Relationship Id="rId4" Type="http://schemas.openxmlformats.org/officeDocument/2006/relationships/image" Target="../media/image3.jpeg"/></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THEORY BASE ACCOUNT</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ACCOUNTING PRINCIPLE</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NUMBER:2</a:t>
            </a:r>
            <a:endParaRPr b="1"/>
          </a:p>
          <a:p>
            <a:pPr marL="0" lvl="0" indent="0" algn="l" rtl="0">
              <a:spcBef>
                <a:spcPts val="0"/>
              </a:spcBef>
              <a:spcAft>
                <a:spcPts val="0"/>
              </a:spcAft>
              <a:buNone/>
            </a:pPr>
            <a:r>
              <a:rPr lang="en" b="1" dirty="0"/>
              <a:t>CHAPTER NAME </a:t>
            </a:r>
            <a:r>
              <a:rPr lang="en" b="1" dirty="0" smtClean="0"/>
              <a:t>:ACCOUNTING PRINCIPLE</a:t>
            </a:r>
          </a:p>
          <a:p>
            <a:pPr marL="0" lvl="0" indent="0" algn="l" rtl="0">
              <a:spcBef>
                <a:spcPts val="0"/>
              </a:spcBef>
              <a:spcAft>
                <a:spcPts val="0"/>
              </a:spcAft>
              <a:buNone/>
            </a:pPr>
            <a:r>
              <a:rPr lang="en" b="1" dirty="0" smtClean="0"/>
              <a:t>CLASS-8</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THEORY BASE ACCOUNT</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ACCOUNTING PRINCIPLE</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NUMBER:2</a:t>
            </a:r>
            <a:endParaRPr b="1"/>
          </a:p>
          <a:p>
            <a:pPr marL="0" lvl="0" indent="0" algn="l" rtl="0">
              <a:spcBef>
                <a:spcPts val="0"/>
              </a:spcBef>
              <a:spcAft>
                <a:spcPts val="0"/>
              </a:spcAft>
              <a:buNone/>
            </a:pPr>
            <a:r>
              <a:rPr lang="en" b="1" dirty="0"/>
              <a:t>CHAPTER NAME </a:t>
            </a:r>
            <a:r>
              <a:rPr lang="en" b="1" dirty="0" smtClean="0"/>
              <a:t>:ACCOUNTING PRINCIPLE</a:t>
            </a:r>
          </a:p>
          <a:p>
            <a:pPr marL="0" lvl="0" indent="0" algn="l" rtl="0">
              <a:spcBef>
                <a:spcPts val="0"/>
              </a:spcBef>
              <a:spcAft>
                <a:spcPts val="0"/>
              </a:spcAft>
              <a:buNone/>
            </a:pPr>
            <a:r>
              <a:rPr lang="en" b="1" dirty="0" smtClean="0"/>
              <a:t>CLASS-10</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ChangeArrowheads="1"/>
          </p:cNvSpPr>
          <p:nvPr/>
        </p:nvSpPr>
        <p:spPr bwMode="auto">
          <a:xfrm>
            <a:off x="1334278" y="802433"/>
            <a:ext cx="7809722" cy="3082855"/>
          </a:xfrm>
          <a:prstGeom prst="rect">
            <a:avLst/>
          </a:prstGeom>
          <a:noFill/>
          <a:ln w="9525">
            <a:noFill/>
            <a:miter lim="800000"/>
            <a:headEnd/>
            <a:tailEnd/>
          </a:ln>
          <a:effectLst/>
        </p:spPr>
        <p:txBody>
          <a:bodyPr vert="horz" wrap="square" lIns="253920" tIns="12696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30213" algn="l"/>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Accounting Standards</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30213" algn="l"/>
              </a:tabLst>
            </a:pPr>
            <a:r>
              <a:rPr kumimoji="0" lang="en-US" sz="1600" b="1" i="0" u="sng" strike="noStrike" cap="none" normalizeH="0" baseline="0" dirty="0" smtClean="0">
                <a:ln>
                  <a:noFill/>
                </a:ln>
                <a:solidFill>
                  <a:srgbClr val="FF0000"/>
                </a:solidFill>
                <a:effectLst/>
                <a:latin typeface="Arial" pitchFamily="34" charset="0"/>
                <a:ea typeface="Cambria" pitchFamily="18" charset="0"/>
                <a:cs typeface="Calibri" pitchFamily="34" charset="0"/>
              </a:rPr>
              <a:t>History and Development of Accounting Standards</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30213"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The International Accounting Standards Committee (IASC) came into existence on 29th June 1973. The main objectives of IASC are to develop the accounting standards. In India the Institute of Charted Accountants of India (ICAI) had constituted the ‘Accounting Standards Board’ in April 1977 for developing the Accounting Standards</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30213" algn="l"/>
              </a:tabLst>
            </a:pPr>
            <a:r>
              <a:rPr kumimoji="0" lang="en-US" sz="1600" b="1" i="0" u="sng" strike="noStrike" cap="none" normalizeH="0" baseline="0" dirty="0" smtClean="0">
                <a:ln>
                  <a:noFill/>
                </a:ln>
                <a:solidFill>
                  <a:srgbClr val="FF0000"/>
                </a:solidFill>
                <a:effectLst/>
                <a:latin typeface="Arial" pitchFamily="34" charset="0"/>
                <a:ea typeface="Cambria" pitchFamily="18" charset="0"/>
                <a:cs typeface="Calibri" pitchFamily="34" charset="0"/>
              </a:rPr>
              <a:t>Meaning of Accounting Standards</a:t>
            </a: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 </a:t>
            </a:r>
            <a:r>
              <a:rPr kumimoji="0" lang="en-US" sz="1600" b="1" i="0" u="sng" strike="noStrike" cap="none" normalizeH="0" baseline="0" dirty="0" smtClean="0">
                <a:ln>
                  <a:noFill/>
                </a:ln>
                <a:solidFill>
                  <a:srgbClr val="FF0000"/>
                </a:solidFill>
                <a:effectLst/>
                <a:latin typeface="Arial" pitchFamily="34" charset="0"/>
                <a:ea typeface="Cambria" pitchFamily="18" charset="0"/>
                <a:cs typeface="Calibri" pitchFamily="34" charset="0"/>
              </a:rPr>
              <a:t>:</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30213" algn="l"/>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Accounting standards are the rules in written form that ensure the uniformity of Accounting Standards, and provide guidance for the preparation, presentation and reporting of accounting information.</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30213"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Google Shape;55;p13"/>
          <p:cNvPicPr preferRelativeResize="0"/>
          <p:nvPr/>
        </p:nvPicPr>
        <p:blipFill rotWithShape="1">
          <a:blip r:embed="rId2">
            <a:alphaModFix/>
          </a:blip>
          <a:srcRect/>
          <a:stretch/>
        </p:blipFill>
        <p:spPr>
          <a:xfrm>
            <a:off x="7102469" y="3548697"/>
            <a:ext cx="1170475" cy="11704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36913" y="839755"/>
            <a:ext cx="7259217" cy="1754326"/>
          </a:xfrm>
          <a:prstGeom prst="rect">
            <a:avLst/>
          </a:prstGeom>
        </p:spPr>
        <p:txBody>
          <a:bodyPr wrap="square">
            <a:spAutoFit/>
          </a:bodyPr>
          <a:lstStyle/>
          <a:p>
            <a:pPr lvl="0" eaLnBrk="0" fontAlgn="base" hangingPunct="0">
              <a:spcBef>
                <a:spcPct val="0"/>
              </a:spcBef>
              <a:spcAft>
                <a:spcPct val="0"/>
              </a:spcAft>
              <a:buClrTx/>
              <a:tabLst>
                <a:tab pos="430213" algn="l"/>
              </a:tabLst>
            </a:pPr>
            <a:r>
              <a:rPr lang="en-US" sz="1800" b="1" u="sng" dirty="0" smtClean="0">
                <a:solidFill>
                  <a:srgbClr val="FF0000"/>
                </a:solidFill>
                <a:latin typeface="Arial" pitchFamily="34" charset="0"/>
                <a:ea typeface="Cambria" pitchFamily="18" charset="0"/>
                <a:cs typeface="Calibri" pitchFamily="34" charset="0"/>
              </a:rPr>
              <a:t>Features/Characteristics/Nature of Accounting Standards</a:t>
            </a:r>
            <a:r>
              <a:rPr lang="en-US" sz="1800" b="1" dirty="0" smtClean="0">
                <a:solidFill>
                  <a:srgbClr val="FF0000"/>
                </a:solidFill>
                <a:latin typeface="Arial" pitchFamily="34" charset="0"/>
                <a:ea typeface="Cambria" pitchFamily="18" charset="0"/>
                <a:cs typeface="Calibri" pitchFamily="34" charset="0"/>
              </a:rPr>
              <a:t> </a:t>
            </a:r>
            <a:r>
              <a:rPr lang="en-US" sz="1800" b="1" u="sng" dirty="0" smtClean="0">
                <a:solidFill>
                  <a:srgbClr val="FF0000"/>
                </a:solidFill>
                <a:latin typeface="Arial" pitchFamily="34" charset="0"/>
                <a:ea typeface="Cambria" pitchFamily="18" charset="0"/>
                <a:cs typeface="Calibri" pitchFamily="34" charset="0"/>
              </a:rPr>
              <a:t>:</a:t>
            </a:r>
          </a:p>
          <a:p>
            <a:pPr lvl="0" eaLnBrk="0" fontAlgn="base" hangingPunct="0">
              <a:spcBef>
                <a:spcPct val="0"/>
              </a:spcBef>
              <a:spcAft>
                <a:spcPct val="0"/>
              </a:spcAft>
              <a:buClrTx/>
              <a:tabLst>
                <a:tab pos="430213" algn="l"/>
              </a:tabLst>
            </a:pPr>
            <a:endParaRPr lang="en-US" sz="1800" b="1" dirty="0" smtClean="0">
              <a:solidFill>
                <a:schemeClr val="tx1"/>
              </a:solidFill>
              <a:latin typeface="Arial" pitchFamily="34" charset="0"/>
              <a:ea typeface="Cambria" pitchFamily="18" charset="0"/>
              <a:cs typeface="Cambria" pitchFamily="18" charset="0"/>
            </a:endParaRPr>
          </a:p>
          <a:p>
            <a:pPr lvl="0" eaLnBrk="0" fontAlgn="base" hangingPunct="0">
              <a:spcBef>
                <a:spcPct val="0"/>
              </a:spcBef>
              <a:spcAft>
                <a:spcPct val="0"/>
              </a:spcAft>
              <a:buClrTx/>
              <a:buFontTx/>
              <a:buChar char="•"/>
              <a:tabLst>
                <a:tab pos="430213" algn="l"/>
              </a:tabLst>
            </a:pPr>
            <a:r>
              <a:rPr lang="en-US" sz="1800" dirty="0" smtClean="0">
                <a:solidFill>
                  <a:schemeClr val="tx1"/>
                </a:solidFill>
                <a:latin typeface="Arial" pitchFamily="34" charset="0"/>
                <a:ea typeface="Cambria" pitchFamily="18" charset="0"/>
                <a:cs typeface="Calibri" pitchFamily="34" charset="0"/>
              </a:rPr>
              <a:t>Provide Guidance to the Accountants ;</a:t>
            </a:r>
            <a:endParaRPr lang="en-US" sz="1800" dirty="0" smtClean="0">
              <a:solidFill>
                <a:schemeClr val="tx1"/>
              </a:solidFill>
              <a:latin typeface="Arial" pitchFamily="34" charset="0"/>
              <a:cs typeface="Arial" pitchFamily="34" charset="0"/>
            </a:endParaRPr>
          </a:p>
          <a:p>
            <a:pPr lvl="0" eaLnBrk="0" fontAlgn="base" hangingPunct="0">
              <a:spcBef>
                <a:spcPct val="0"/>
              </a:spcBef>
              <a:spcAft>
                <a:spcPct val="0"/>
              </a:spcAft>
              <a:buClrTx/>
              <a:buFontTx/>
              <a:buChar char="•"/>
              <a:tabLst>
                <a:tab pos="430213" algn="l"/>
              </a:tabLst>
            </a:pPr>
            <a:r>
              <a:rPr lang="en-US" sz="1800" dirty="0" smtClean="0">
                <a:solidFill>
                  <a:schemeClr val="tx1"/>
                </a:solidFill>
                <a:latin typeface="Arial" pitchFamily="34" charset="0"/>
                <a:ea typeface="Cambria" pitchFamily="18" charset="0"/>
                <a:cs typeface="Calibri" pitchFamily="34" charset="0"/>
              </a:rPr>
              <a:t>Brings Uniformity;</a:t>
            </a:r>
            <a:endParaRPr lang="en-US" sz="1800" dirty="0" smtClean="0">
              <a:solidFill>
                <a:schemeClr val="tx1"/>
              </a:solidFill>
              <a:latin typeface="Arial" pitchFamily="34" charset="0"/>
              <a:cs typeface="Arial" pitchFamily="34" charset="0"/>
            </a:endParaRPr>
          </a:p>
          <a:p>
            <a:pPr lvl="0" eaLnBrk="0" fontAlgn="base" hangingPunct="0">
              <a:spcBef>
                <a:spcPct val="0"/>
              </a:spcBef>
              <a:spcAft>
                <a:spcPct val="0"/>
              </a:spcAft>
              <a:buClrTx/>
              <a:buFontTx/>
              <a:buChar char="•"/>
              <a:tabLst>
                <a:tab pos="430213" algn="l"/>
              </a:tabLst>
            </a:pPr>
            <a:r>
              <a:rPr lang="en-US" sz="1800" dirty="0" smtClean="0">
                <a:solidFill>
                  <a:schemeClr val="tx1"/>
                </a:solidFill>
                <a:latin typeface="Arial" pitchFamily="34" charset="0"/>
                <a:ea typeface="Cambria" pitchFamily="18" charset="0"/>
                <a:cs typeface="Calibri" pitchFamily="34" charset="0"/>
              </a:rPr>
              <a:t>Accounting Standards are flexible ;</a:t>
            </a:r>
            <a:endParaRPr lang="en-US" sz="1800" dirty="0" smtClean="0">
              <a:solidFill>
                <a:schemeClr val="tx1"/>
              </a:solidFill>
              <a:latin typeface="Arial" pitchFamily="34" charset="0"/>
              <a:cs typeface="Arial" pitchFamily="34" charset="0"/>
            </a:endParaRPr>
          </a:p>
          <a:p>
            <a:pPr lvl="0" eaLnBrk="0" fontAlgn="base" hangingPunct="0">
              <a:spcBef>
                <a:spcPct val="0"/>
              </a:spcBef>
              <a:spcAft>
                <a:spcPct val="0"/>
              </a:spcAft>
              <a:buClrTx/>
              <a:buFontTx/>
              <a:buChar char="•"/>
              <a:tabLst>
                <a:tab pos="430213" algn="l"/>
              </a:tabLst>
            </a:pPr>
            <a:r>
              <a:rPr lang="en-US" sz="1800" dirty="0" smtClean="0">
                <a:solidFill>
                  <a:schemeClr val="tx1"/>
                </a:solidFill>
                <a:latin typeface="Arial" pitchFamily="34" charset="0"/>
                <a:ea typeface="Cambria" pitchFamily="18" charset="0"/>
                <a:cs typeface="Calibri" pitchFamily="34" charset="0"/>
              </a:rPr>
              <a:t>Provide information</a:t>
            </a:r>
            <a:endParaRPr lang="en-US" sz="1800" dirty="0"/>
          </a:p>
        </p:txBody>
      </p:sp>
      <p:pic>
        <p:nvPicPr>
          <p:cNvPr id="3" name="Google Shape;55;p13"/>
          <p:cNvPicPr preferRelativeResize="0"/>
          <p:nvPr/>
        </p:nvPicPr>
        <p:blipFill rotWithShape="1">
          <a:blip r:embed="rId2">
            <a:alphaModFix/>
          </a:blip>
          <a:srcRect/>
          <a:stretch/>
        </p:blipFill>
        <p:spPr>
          <a:xfrm>
            <a:off x="7973525" y="3614011"/>
            <a:ext cx="1170475" cy="11704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THEORY BASE ACCOUNT</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ACCOUNTING PRINCIPLE</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NUMBER:2</a:t>
            </a:r>
            <a:endParaRPr b="1"/>
          </a:p>
          <a:p>
            <a:pPr marL="0" lvl="0" indent="0" algn="l" rtl="0">
              <a:spcBef>
                <a:spcPts val="0"/>
              </a:spcBef>
              <a:spcAft>
                <a:spcPts val="0"/>
              </a:spcAft>
              <a:buNone/>
            </a:pPr>
            <a:r>
              <a:rPr lang="en" b="1" dirty="0"/>
              <a:t>CHAPTER NAME </a:t>
            </a:r>
            <a:r>
              <a:rPr lang="en" b="1" dirty="0" smtClean="0"/>
              <a:t>:ACCOUNTING PRINCIPLE</a:t>
            </a:r>
          </a:p>
          <a:p>
            <a:pPr marL="0" lvl="0" indent="0" algn="l" rtl="0">
              <a:spcBef>
                <a:spcPts val="0"/>
              </a:spcBef>
              <a:spcAft>
                <a:spcPts val="0"/>
              </a:spcAft>
              <a:buNone/>
            </a:pPr>
            <a:r>
              <a:rPr lang="en" b="1" dirty="0" smtClean="0"/>
              <a:t>CLASS-11</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76;p16"/>
          <p:cNvPicPr preferRelativeResize="0"/>
          <p:nvPr/>
        </p:nvPicPr>
        <p:blipFill rotWithShape="1">
          <a:blip r:embed="rId2">
            <a:alphaModFix/>
          </a:blip>
          <a:srcRect/>
          <a:stretch/>
        </p:blipFill>
        <p:spPr>
          <a:xfrm>
            <a:off x="7707086" y="3965511"/>
            <a:ext cx="1429114" cy="1160114"/>
          </a:xfrm>
          <a:prstGeom prst="rect">
            <a:avLst/>
          </a:prstGeom>
          <a:noFill/>
          <a:ln>
            <a:noFill/>
          </a:ln>
        </p:spPr>
      </p:pic>
      <p:sp>
        <p:nvSpPr>
          <p:cNvPr id="34817" name="Rectangle 1"/>
          <p:cNvSpPr>
            <a:spLocks noChangeArrowheads="1"/>
          </p:cNvSpPr>
          <p:nvPr/>
        </p:nvSpPr>
        <p:spPr bwMode="auto">
          <a:xfrm>
            <a:off x="1567542" y="503852"/>
            <a:ext cx="7576457"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sng" strike="noStrike" cap="none" normalizeH="0" baseline="0" dirty="0" smtClean="0">
                <a:ln>
                  <a:noFill/>
                </a:ln>
                <a:solidFill>
                  <a:srgbClr val="FF0000"/>
                </a:solidFill>
                <a:effectLst/>
                <a:latin typeface="Arial" pitchFamily="34" charset="0"/>
                <a:ea typeface="Cambria" pitchFamily="18" charset="0"/>
                <a:cs typeface="Calibri" pitchFamily="34" charset="0"/>
              </a:rPr>
              <a:t>Advantages of Accounting Standards</a:t>
            </a:r>
            <a:r>
              <a:rPr kumimoji="0" lang="en-US" sz="16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 Helpful in bringing the uniformity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b) Helpful in improving the reliability of financial statements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c) Helpful in resolving the conflicts among the users of financial information.</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Accounting Standards issued by the ICAI :</a:t>
            </a:r>
            <a:r>
              <a:rPr kumimoji="0" lang="en-US" sz="16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Amendment is made recently in the section 211 of companies act 1956. According to this amendment, the financial statements (Profit and Loss Account and Balance Sheet) of a company should comply with the Accounting Standards. The Council of the Institute of Charted Accountants of India has so far issued the following 32 Accounting Standards (AS).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1464906" y="690465"/>
            <a:ext cx="7679094" cy="2344191"/>
          </a:xfrm>
          <a:prstGeom prst="rect">
            <a:avLst/>
          </a:prstGeom>
          <a:noFill/>
          <a:ln w="9525">
            <a:noFill/>
            <a:miter lim="800000"/>
            <a:headEnd/>
            <a:tailEnd/>
          </a:ln>
          <a:effectLst/>
        </p:spPr>
        <p:txBody>
          <a:bodyPr vert="horz" wrap="square" lIns="253920" tIns="12696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88950" algn="l"/>
              </a:tabLst>
            </a:pPr>
            <a:r>
              <a:rPr kumimoji="0" lang="en-US" sz="1800" b="1" i="0" u="sng" strike="noStrike" cap="none" normalizeH="0" baseline="0" dirty="0" smtClean="0">
                <a:ln>
                  <a:noFill/>
                </a:ln>
                <a:solidFill>
                  <a:srgbClr val="FF0000"/>
                </a:solidFill>
                <a:effectLst/>
                <a:latin typeface="Arial" pitchFamily="34" charset="0"/>
                <a:ea typeface="Cambria" pitchFamily="18" charset="0"/>
                <a:cs typeface="Calibri" pitchFamily="34" charset="0"/>
              </a:rPr>
              <a:t>Process of Accounting</a:t>
            </a: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 </a:t>
            </a:r>
            <a:r>
              <a:rPr kumimoji="0" lang="en-US" sz="1800" b="1" i="0" u="sng" strike="noStrike" cap="none" normalizeH="0" baseline="0" dirty="0" smtClean="0">
                <a:ln>
                  <a:noFill/>
                </a:ln>
                <a:solidFill>
                  <a:srgbClr val="FF0000"/>
                </a:solidFill>
                <a:effectLst/>
                <a:latin typeface="Arial" pitchFamily="34" charset="0"/>
                <a:ea typeface="Cambria" pitchFamily="18" charset="0"/>
                <a:cs typeface="Calibri" pitchFamily="34" charset="0"/>
              </a:rPr>
              <a:t>:</a:t>
            </a:r>
            <a:endParaRPr kumimoji="0" lang="en-US" sz="18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8895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Collecting and identifying financial transactions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8895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Recording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8895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Classifying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88950" algn="l"/>
              </a:tabLst>
            </a:pP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Calibri" pitchFamily="34" charset="0"/>
              </a:rPr>
              <a:t>Summarising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8895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Deals with financial transactions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8895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Analysis and Interpretation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88950" algn="l"/>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Communicates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Google Shape;55;p13"/>
          <p:cNvPicPr preferRelativeResize="0"/>
          <p:nvPr/>
        </p:nvPicPr>
        <p:blipFill rotWithShape="1">
          <a:blip r:embed="rId2">
            <a:alphaModFix/>
          </a:blip>
          <a:srcRect/>
          <a:stretch/>
        </p:blipFill>
        <p:spPr>
          <a:xfrm>
            <a:off x="7261090" y="3352754"/>
            <a:ext cx="1170475" cy="117047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THEORY BASE ACCOUNT</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BASIS OF ACCOUNTING</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NUMBER:2</a:t>
            </a:r>
            <a:endParaRPr b="1"/>
          </a:p>
          <a:p>
            <a:pPr marL="0" lvl="0" indent="0" algn="l" rtl="0">
              <a:spcBef>
                <a:spcPts val="0"/>
              </a:spcBef>
              <a:spcAft>
                <a:spcPts val="0"/>
              </a:spcAft>
              <a:buNone/>
            </a:pPr>
            <a:r>
              <a:rPr lang="en" b="1" dirty="0"/>
              <a:t>CHAPTER NAME </a:t>
            </a:r>
            <a:r>
              <a:rPr lang="en" b="1" dirty="0" smtClean="0"/>
              <a:t>: BASIS OF ACCOUNTING </a:t>
            </a:r>
          </a:p>
          <a:p>
            <a:pPr marL="0" lvl="0" indent="0" algn="l" rtl="0">
              <a:spcBef>
                <a:spcPts val="0"/>
              </a:spcBef>
              <a:spcAft>
                <a:spcPts val="0"/>
              </a:spcAft>
              <a:buNone/>
            </a:pPr>
            <a:r>
              <a:rPr lang="en" b="1" dirty="0" smtClean="0"/>
              <a:t>CLASS-12</a:t>
            </a:r>
            <a:endParaRPr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1315616" y="662473"/>
            <a:ext cx="7828384" cy="3194418"/>
          </a:xfrm>
          <a:prstGeom prst="rect">
            <a:avLst/>
          </a:prstGeom>
          <a:noFill/>
          <a:ln w="9525">
            <a:noFill/>
            <a:miter lim="800000"/>
            <a:headEnd/>
            <a:tailEnd/>
          </a:ln>
          <a:effectLst/>
        </p:spPr>
        <p:txBody>
          <a:bodyPr vert="horz" wrap="square" lIns="253920" tIns="146004"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sng" strike="noStrike" cap="none" normalizeH="0" baseline="0" dirty="0" smtClean="0">
                <a:ln>
                  <a:noFill/>
                </a:ln>
                <a:solidFill>
                  <a:srgbClr val="FF0000"/>
                </a:solidFill>
                <a:effectLst/>
                <a:latin typeface="Calibri" pitchFamily="34" charset="0"/>
                <a:ea typeface="Times New Roman" pitchFamily="18" charset="0"/>
                <a:cs typeface="Calibri" pitchFamily="34" charset="0"/>
              </a:rPr>
              <a:t>Basis of Accounting :</a:t>
            </a:r>
            <a:r>
              <a:rPr kumimoji="0" lang="en-US" sz="18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1.Cash Basis of Accounting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2. Accrual Basis of Accounting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Cash Basis of Accounting</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Under this method only cash transactions are recorded in the books of accounts. Entries are made only if cash is received or paid.</a:t>
            </a:r>
            <a:endParaRPr kumimoji="0" lang="en-US" sz="18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sng" strike="noStrike" cap="none" normalizeH="0" baseline="0" dirty="0" smtClean="0">
                <a:ln>
                  <a:noFill/>
                </a:ln>
                <a:solidFill>
                  <a:srgbClr val="FF0000"/>
                </a:solidFill>
                <a:effectLst/>
                <a:latin typeface="Arial" pitchFamily="34" charset="0"/>
                <a:ea typeface="Cambria" pitchFamily="18" charset="0"/>
                <a:cs typeface="Calibri" pitchFamily="34" charset="0"/>
              </a:rPr>
              <a:t>Accrual Basis of Accounting</a:t>
            </a: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 </a:t>
            </a:r>
            <a:r>
              <a:rPr kumimoji="0" lang="en-US" sz="1800" b="1" i="0" u="sng" strike="noStrike" cap="none" normalizeH="0" baseline="0" dirty="0" smtClean="0">
                <a:ln>
                  <a:noFill/>
                </a:ln>
                <a:solidFill>
                  <a:srgbClr val="FF0000"/>
                </a:solidFill>
                <a:effectLst/>
                <a:latin typeface="Arial" pitchFamily="34" charset="0"/>
                <a:ea typeface="Cambria" pitchFamily="18" charset="0"/>
                <a:cs typeface="Calibri" pitchFamily="34" charset="0"/>
              </a:rPr>
              <a:t>:</a:t>
            </a:r>
            <a:endParaRPr kumimoji="0" lang="en-US" sz="18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Under this method all transactions are recorded in the books of accounts (Cash and Non-Cash). Entries are made on the Accrual basis, it means cash and Non-cash both transactions are recorded in the books of accounts.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Google Shape;55;p13"/>
          <p:cNvPicPr preferRelativeResize="0"/>
          <p:nvPr/>
        </p:nvPicPr>
        <p:blipFill rotWithShape="1">
          <a:blip r:embed="rId2">
            <a:alphaModFix/>
          </a:blip>
          <a:srcRect/>
          <a:stretch/>
        </p:blipFill>
        <p:spPr>
          <a:xfrm>
            <a:off x="7699629" y="3735309"/>
            <a:ext cx="1170475" cy="11704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8136294" y="4460032"/>
            <a:ext cx="1007706" cy="683467"/>
          </a:xfrm>
          <a:prstGeom prst="rect">
            <a:avLst/>
          </a:prstGeom>
          <a:noFill/>
          <a:ln>
            <a:noFill/>
          </a:ln>
        </p:spPr>
      </p:pic>
      <p:sp>
        <p:nvSpPr>
          <p:cNvPr id="49153" name="Rectangle 1"/>
          <p:cNvSpPr>
            <a:spLocks noChangeArrowheads="1"/>
          </p:cNvSpPr>
          <p:nvPr/>
        </p:nvSpPr>
        <p:spPr bwMode="auto">
          <a:xfrm>
            <a:off x="1362268" y="503852"/>
            <a:ext cx="7781731" cy="2870286"/>
          </a:xfrm>
          <a:prstGeom prst="rect">
            <a:avLst/>
          </a:prstGeom>
          <a:noFill/>
          <a:ln w="9525">
            <a:noFill/>
            <a:miter lim="800000"/>
            <a:headEnd/>
            <a:tailEnd/>
          </a:ln>
          <a:effectLst/>
        </p:spPr>
        <p:txBody>
          <a:bodyPr vert="horz" wrap="square" lIns="253920" tIns="160287"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Accounting Principles &amp; Conventions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Accounting Principle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Principles of Accounting are the general law or rule adopted or proposed as a guide to action, a settled ground or basis of conduct or practice. Accounting principles are man-made. Unlike the principles of physics, chemistry, and the other natural sciences, accounting principles were not deducted from basic axioms, nor is their validity verifiable by observation and experiment. Instead, they have evolved. This evolutionary process is going on constantly; accounting principles are not “eternal truths”.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1203648" y="0"/>
            <a:ext cx="7940351" cy="4185761"/>
          </a:xfrm>
          <a:prstGeom prst="rect">
            <a:avLst/>
          </a:prstGeom>
          <a:noFill/>
          <a:ln w="9525">
            <a:noFill/>
            <a:miter lim="800000"/>
            <a:headEnd/>
            <a:tailEnd/>
          </a:ln>
          <a:effectLst/>
        </p:spPr>
        <p:txBody>
          <a:bodyPr vert="horz" wrap="square" lIns="287247" tIns="0" rIns="5078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a:r>
            <a:b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b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Source Documents</a:t>
            </a:r>
            <a:endParaRPr kumimoji="0" lang="en-US" sz="16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a:r>
            <a:b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b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All financial transactions are recorded in the books of accounts on the basis of source document or on the basis of some evidence. Source documents are helpful to prove that a transaction is actually made or not.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Cash Memo :</a:t>
            </a: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Cash Memo is A </a:t>
            </a: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bill of sale, it </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is a written document by a 'seller' to a </a:t>
            </a:r>
            <a:r>
              <a:rPr kumimoji="0" lang="en-US" sz="1600" b="0"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purchaser</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reporting that on a specific date, a particular sum of </a:t>
            </a:r>
            <a:r>
              <a:rPr kumimoji="0" lang="en-US" sz="1600" b="0" i="0" u="sng" strike="noStrike" cap="none" normalizeH="0" baseline="0" dirty="0" smtClean="0">
                <a:ln>
                  <a:noFill/>
                </a:ln>
                <a:solidFill>
                  <a:schemeClr val="tx1"/>
                </a:solidFill>
                <a:effectLst/>
                <a:latin typeface="Calibri" pitchFamily="34" charset="0"/>
                <a:ea typeface="Times New Roman" pitchFamily="18" charset="0"/>
                <a:cs typeface="Calibri" pitchFamily="34" charset="0"/>
              </a:rPr>
              <a:t>money</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or other "value received",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Invoice or Bill</a:t>
            </a:r>
            <a:r>
              <a:rPr kumimoji="0" lang="en-US" sz="16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 </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When goods are sold on credit, An </a:t>
            </a:r>
            <a:r>
              <a:rPr kumimoji="0" lang="en-US" sz="16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invoice </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or </a:t>
            </a:r>
            <a:r>
              <a:rPr kumimoji="0" lang="en-US" sz="16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bill </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is issued on the name of the </a:t>
            </a:r>
            <a:r>
              <a:rPr kumimoji="0" lang="en-US" sz="1600" b="0" i="0" u="sng" strike="noStrike" cap="none" normalizeH="0" baseline="0" dirty="0" smtClean="0">
                <a:ln>
                  <a:noFill/>
                </a:ln>
                <a:solidFill>
                  <a:schemeClr val="tx1"/>
                </a:solidFill>
                <a:effectLst/>
                <a:latin typeface="Arial" pitchFamily="34" charset="0"/>
                <a:ea typeface="Cambria" pitchFamily="18" charset="0"/>
                <a:cs typeface="Calibri" pitchFamily="34" charset="0"/>
              </a:rPr>
              <a:t>buyer</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indicating the </a:t>
            </a:r>
            <a:r>
              <a:rPr kumimoji="0" lang="en-US" sz="1600" b="0" i="0" u="sng" strike="noStrike" cap="none" normalizeH="0" baseline="0" dirty="0" smtClean="0">
                <a:ln>
                  <a:noFill/>
                </a:ln>
                <a:solidFill>
                  <a:schemeClr val="tx1"/>
                </a:solidFill>
                <a:effectLst/>
                <a:latin typeface="Arial" pitchFamily="34" charset="0"/>
                <a:ea typeface="Cambria" pitchFamily="18" charset="0"/>
                <a:cs typeface="Calibri" pitchFamily="34" charset="0"/>
              </a:rPr>
              <a:t>products</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quantities, and agreed </a:t>
            </a:r>
            <a:r>
              <a:rPr kumimoji="0" lang="en-US" sz="1600" b="0" i="0" u="sng" strike="noStrike" cap="none" normalizeH="0" baseline="0" dirty="0" smtClean="0">
                <a:ln>
                  <a:noFill/>
                </a:ln>
                <a:solidFill>
                  <a:schemeClr val="tx1"/>
                </a:solidFill>
                <a:effectLst/>
                <a:latin typeface="Arial" pitchFamily="34" charset="0"/>
                <a:ea typeface="Cambria" pitchFamily="18" charset="0"/>
                <a:cs typeface="Calibri" pitchFamily="34" charset="0"/>
              </a:rPr>
              <a:t>prices</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for products or </a:t>
            </a:r>
            <a:r>
              <a:rPr kumimoji="0" lang="en-US" sz="1600" b="0" i="0" u="sng" strike="noStrike" cap="none" normalizeH="0" baseline="0" dirty="0" smtClean="0">
                <a:ln>
                  <a:noFill/>
                </a:ln>
                <a:solidFill>
                  <a:schemeClr val="tx1"/>
                </a:solidFill>
                <a:effectLst/>
                <a:latin typeface="Arial" pitchFamily="34" charset="0"/>
                <a:ea typeface="Cambria" pitchFamily="18" charset="0"/>
                <a:cs typeface="Calibri" pitchFamily="34" charset="0"/>
              </a:rPr>
              <a:t>services</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the seller has provided the buyer.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Receipt : </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 </a:t>
            </a:r>
            <a:r>
              <a:rPr kumimoji="0" lang="en-US" sz="16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receipt </a:t>
            </a: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is a written acknowledgment that a specified a sum of money has been received from the customer as an exchange for goods or services. The receipt is evidence of purchase of the goods or service.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Google Shape;55;p13"/>
          <p:cNvPicPr preferRelativeResize="0"/>
          <p:nvPr/>
        </p:nvPicPr>
        <p:blipFill rotWithShape="1">
          <a:blip r:embed="rId2">
            <a:alphaModFix/>
          </a:blip>
          <a:srcRect/>
          <a:stretch/>
        </p:blipFill>
        <p:spPr>
          <a:xfrm>
            <a:off x="7973525" y="3973025"/>
            <a:ext cx="1170475" cy="1170475"/>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THEORY BASE ACCOUNT</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BASIS OF ACCOUNTING</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NUMBER:2</a:t>
            </a:r>
            <a:endParaRPr b="1"/>
          </a:p>
          <a:p>
            <a:pPr marL="0" lvl="0" indent="0" algn="l" rtl="0">
              <a:spcBef>
                <a:spcPts val="0"/>
              </a:spcBef>
              <a:spcAft>
                <a:spcPts val="0"/>
              </a:spcAft>
              <a:buNone/>
            </a:pPr>
            <a:r>
              <a:rPr lang="en" b="1" dirty="0"/>
              <a:t>CHAPTER NAME </a:t>
            </a:r>
            <a:r>
              <a:rPr lang="en" b="1" dirty="0" smtClean="0"/>
              <a:t>: BASIS OF ACCOUNTING </a:t>
            </a:r>
          </a:p>
          <a:p>
            <a:pPr marL="0" lvl="0" indent="0" algn="l" rtl="0">
              <a:spcBef>
                <a:spcPts val="0"/>
              </a:spcBef>
              <a:spcAft>
                <a:spcPts val="0"/>
              </a:spcAft>
              <a:buNone/>
            </a:pPr>
            <a:r>
              <a:rPr lang="en" b="1" dirty="0" smtClean="0"/>
              <a:t>CLASS-13</a:t>
            </a:r>
            <a:endParaRPr b="1"/>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1418252" y="466531"/>
            <a:ext cx="7725747"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Pay-in-Slip </a:t>
            </a:r>
            <a:r>
              <a:rPr kumimoji="0" lang="en-US" sz="18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Pay in slip is a form that is filled when the money is deposited by a customer in to his bank account.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rgbClr val="FF0000"/>
                </a:solidFill>
                <a:effectLst/>
                <a:latin typeface="Arial" pitchFamily="34" charset="0"/>
                <a:ea typeface="Cambria" pitchFamily="18" charset="0"/>
                <a:cs typeface="Calibri" pitchFamily="34" charset="0"/>
              </a:rPr>
              <a:t>Cheque</a:t>
            </a: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 :</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 </a:t>
            </a:r>
            <a:r>
              <a:rPr kumimoji="0" lang="en-US" sz="1800" b="1" i="0" u="none" strike="noStrike" cap="none" normalizeH="0" baseline="0" dirty="0" err="1" smtClean="0">
                <a:ln>
                  <a:noFill/>
                </a:ln>
                <a:solidFill>
                  <a:schemeClr val="tx1"/>
                </a:solidFill>
                <a:effectLst/>
                <a:latin typeface="Arial" pitchFamily="34" charset="0"/>
                <a:ea typeface="Cambria" pitchFamily="18" charset="0"/>
                <a:cs typeface="Calibri" pitchFamily="34" charset="0"/>
              </a:rPr>
              <a:t>cheque</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is a document (usually a piece of paper) that orders a payment of money. The person writing the </a:t>
            </a:r>
            <a:r>
              <a:rPr kumimoji="0" lang="en-US" sz="1800" b="0" i="0" u="none" strike="noStrike" cap="none" normalizeH="0" baseline="0" dirty="0" err="1" smtClean="0">
                <a:ln>
                  <a:noFill/>
                </a:ln>
                <a:solidFill>
                  <a:schemeClr val="tx1"/>
                </a:solidFill>
                <a:effectLst/>
                <a:latin typeface="Arial" pitchFamily="34" charset="0"/>
                <a:ea typeface="Cambria" pitchFamily="18" charset="0"/>
                <a:cs typeface="Calibri" pitchFamily="34" charset="0"/>
              </a:rPr>
              <a:t>cheque</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the </a:t>
            </a:r>
            <a:r>
              <a:rPr kumimoji="0" lang="en-US" sz="1800" b="0" i="1" u="none" strike="noStrike" cap="none" normalizeH="0" baseline="0" dirty="0" smtClean="0">
                <a:ln>
                  <a:noFill/>
                </a:ln>
                <a:solidFill>
                  <a:schemeClr val="tx1"/>
                </a:solidFill>
                <a:effectLst/>
                <a:latin typeface="Arial" pitchFamily="34" charset="0"/>
                <a:ea typeface="Cambria" pitchFamily="18" charset="0"/>
                <a:cs typeface="Calibri" pitchFamily="34" charset="0"/>
              </a:rPr>
              <a:t>drawer</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usually has a account where the money is deposited.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Debit Note :</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When we return goods back to the supplier, a debit not is made on the name of supplier, it means his account his debited. Debit Note proves that a debit entry has been made to a debtor's or creditor's account.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Google Shape;55;p13"/>
          <p:cNvPicPr preferRelativeResize="0"/>
          <p:nvPr/>
        </p:nvPicPr>
        <p:blipFill rotWithShape="1">
          <a:blip r:embed="rId2">
            <a:alphaModFix/>
          </a:blip>
          <a:srcRect/>
          <a:stretch/>
        </p:blipFill>
        <p:spPr>
          <a:xfrm>
            <a:off x="7727620" y="3576689"/>
            <a:ext cx="1170475" cy="1170475"/>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1427584" y="457200"/>
            <a:ext cx="7716416" cy="3117498"/>
          </a:xfrm>
          <a:prstGeom prst="rect">
            <a:avLst/>
          </a:prstGeom>
          <a:noFill/>
          <a:ln w="9525">
            <a:noFill/>
            <a:miter lim="800000"/>
            <a:headEnd/>
            <a:tailEnd/>
          </a:ln>
          <a:effectLst/>
        </p:spPr>
        <p:txBody>
          <a:bodyPr vert="horz" wrap="square" lIns="253920" tIns="69828"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732213" algn="l"/>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Credit Note:</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When we receive goods back from our customer, then a credit not is made on the name of the customer, it means customer’s account is credited.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732213" algn="l"/>
              </a:tabLst>
            </a:pPr>
            <a:r>
              <a:rPr kumimoji="0" lang="en-US" sz="1800" b="1" i="0" u="sng" strike="noStrike" cap="none" normalizeH="0" baseline="0" dirty="0" smtClean="0">
                <a:ln>
                  <a:noFill/>
                </a:ln>
                <a:solidFill>
                  <a:srgbClr val="FF0000"/>
                </a:solidFill>
                <a:effectLst/>
                <a:latin typeface="Arial" pitchFamily="34" charset="0"/>
                <a:ea typeface="Cambria" pitchFamily="18" charset="0"/>
                <a:cs typeface="Calibri" pitchFamily="34" charset="0"/>
              </a:rPr>
              <a:t>Meaning of Voucher :</a:t>
            </a:r>
            <a:r>
              <a:rPr kumimoji="0" lang="en-US" sz="1800" b="1" i="0" u="sng"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Voucher is the documentary proof or evidence in support of a transaction. For example when we purchase goods for cash, we get cash memo, and when we purchase goods on credit, we get an invoice, when we make payment we get Receipt.</a:t>
            </a:r>
            <a:endParaRPr kumimoji="0" lang="en-US" sz="18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732213"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a:t>
            </a:r>
            <a:r>
              <a:rPr kumimoji="0" lang="en-US" sz="1800" b="0"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  </a:t>
            </a:r>
            <a:r>
              <a:rPr kumimoji="0" lang="en-US" sz="1800" b="1" i="0" u="sng" strike="noStrike" cap="none" normalizeH="0" baseline="0" dirty="0" smtClean="0">
                <a:ln>
                  <a:noFill/>
                </a:ln>
                <a:solidFill>
                  <a:srgbClr val="FF0000"/>
                </a:solidFill>
                <a:effectLst/>
                <a:latin typeface="Arial" pitchFamily="34" charset="0"/>
                <a:ea typeface="Cambria" pitchFamily="18" charset="0"/>
                <a:cs typeface="Calibri" pitchFamily="34" charset="0"/>
              </a:rPr>
              <a:t>Types of Vouchers</a:t>
            </a:r>
            <a:endParaRPr kumimoji="0" lang="en-US" sz="18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732213" algn="l"/>
              </a:tabLst>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There are two types of vouchers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732213" algn="l"/>
              </a:tabLst>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 </a:t>
            </a:r>
            <a:r>
              <a:rPr kumimoji="0" lang="en-US" sz="18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Cash Voucher</a:t>
            </a: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732213" algn="l"/>
              </a:tabLst>
            </a:pPr>
            <a:r>
              <a:rPr kumimoji="0" lang="en-US" sz="18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b) Non Cash Voucher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Google Shape;55;p13"/>
          <p:cNvPicPr preferRelativeResize="0"/>
          <p:nvPr/>
        </p:nvPicPr>
        <p:blipFill rotWithShape="1">
          <a:blip r:embed="rId2">
            <a:alphaModFix/>
          </a:blip>
          <a:srcRect/>
          <a:stretch/>
        </p:blipFill>
        <p:spPr>
          <a:xfrm>
            <a:off x="7643645" y="3268779"/>
            <a:ext cx="1170475" cy="117047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278294" y="457200"/>
            <a:ext cx="7865706"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Cash Vouchers</a:t>
            </a:r>
            <a:r>
              <a:rPr kumimoji="0" lang="en-US" sz="18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Cash vouchers are prepared for cash transactions only, when cash is received or paid. There are two types of cash vouchers: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 a) </a:t>
            </a: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Debit Vouchers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 b) Credit Vouchers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Debit Vouchers</a:t>
            </a:r>
            <a:r>
              <a:rPr kumimoji="0" lang="en-US" sz="18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Debit vouchers are prepared only for cash payments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Credit Vouchers</a:t>
            </a:r>
            <a:r>
              <a:rPr kumimoji="0" lang="en-US" sz="18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 </a:t>
            </a:r>
            <a:r>
              <a:rPr kumimoji="0" lang="en-US" sz="18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Credit vouchers are the opposite side of debit vouchers, Credit vouchers are prepared when we receive cash</a:t>
            </a:r>
            <a:endParaRPr kumimoji="0" lang="en-US" sz="18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Times New Roman" pitchFamily="18" charset="0"/>
                <a:cs typeface="Calibri" pitchFamily="34" charset="0"/>
              </a:rPr>
              <a:t>Preparation of accounting vouchers:</a:t>
            </a:r>
            <a:r>
              <a:rPr kumimoji="0" lang="en-US" sz="1800" b="1"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All business transactions recorded in the books of accounts can be compared with the source documents. Accounts are debited or credited on the basis of these source documents. After deciding, that what to be debited or credited, the next step is the preparation of the vouchers</a:t>
            </a:r>
            <a:r>
              <a:rPr kumimoji="0" lang="en-US" sz="1800" b="0" i="0" u="none" strike="noStrike" cap="none" normalizeH="0" baseline="0" dirty="0" smtClean="0">
                <a:ln>
                  <a:noFill/>
                </a:ln>
                <a:solidFill>
                  <a:schemeClr val="tx1"/>
                </a:solidFill>
                <a:effectLst/>
                <a:latin typeface="Arial" pitchFamily="34" charset="0"/>
                <a:cs typeface="Arial" pitchFamily="34" charset="0"/>
              </a:rPr>
              <a:t> </a:t>
            </a:r>
          </a:p>
        </p:txBody>
      </p:sp>
      <p:pic>
        <p:nvPicPr>
          <p:cNvPr id="5" name="Google Shape;55;p13"/>
          <p:cNvPicPr preferRelativeResize="0"/>
          <p:nvPr/>
        </p:nvPicPr>
        <p:blipFill rotWithShape="1">
          <a:blip r:embed="rId2">
            <a:alphaModFix/>
          </a:blip>
          <a:srcRect/>
          <a:stretch/>
        </p:blipFill>
        <p:spPr>
          <a:xfrm>
            <a:off x="7973525" y="3679326"/>
            <a:ext cx="1170475" cy="1170475"/>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THEORY BASE ACCOUNT</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ACCOUNTING EQUATION</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NUMBER:2</a:t>
            </a:r>
            <a:endParaRPr b="1"/>
          </a:p>
          <a:p>
            <a:pPr marL="0" lvl="0" indent="0" algn="l" rtl="0">
              <a:spcBef>
                <a:spcPts val="0"/>
              </a:spcBef>
              <a:spcAft>
                <a:spcPts val="0"/>
              </a:spcAft>
              <a:buNone/>
            </a:pPr>
            <a:r>
              <a:rPr lang="en" b="1" dirty="0"/>
              <a:t>CHAPTER NAME </a:t>
            </a:r>
            <a:r>
              <a:rPr lang="en" b="1" dirty="0" smtClean="0"/>
              <a:t>: ACCOUNTING EQUATION </a:t>
            </a:r>
          </a:p>
          <a:p>
            <a:pPr marL="0" lvl="0" indent="0" algn="l" rtl="0">
              <a:spcBef>
                <a:spcPts val="0"/>
              </a:spcBef>
              <a:spcAft>
                <a:spcPts val="0"/>
              </a:spcAft>
              <a:buNone/>
            </a:pPr>
            <a:r>
              <a:rPr lang="en" b="1" dirty="0" smtClean="0"/>
              <a:t>CLASS-14</a:t>
            </a:r>
            <a:endParaRPr b="1"/>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1287624" y="634482"/>
            <a:ext cx="7856376" cy="4218423"/>
          </a:xfrm>
          <a:prstGeom prst="rect">
            <a:avLst/>
          </a:prstGeom>
          <a:noFill/>
          <a:ln w="9525">
            <a:noFill/>
            <a:miter lim="800000"/>
            <a:headEnd/>
            <a:tailEnd/>
          </a:ln>
          <a:effectLst/>
        </p:spPr>
        <p:txBody>
          <a:bodyPr vert="horz" wrap="square" lIns="2464611" tIns="123786" rIns="228528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ln>
                  <a:noFill/>
                </a:ln>
                <a:solidFill>
                  <a:srgbClr val="FF0000"/>
                </a:solidFill>
                <a:effectLst/>
                <a:latin typeface="Arial" pitchFamily="34" charset="0"/>
                <a:ea typeface="Cambria" pitchFamily="18" charset="0"/>
                <a:cs typeface="Calibri" pitchFamily="34" charset="0"/>
              </a:rPr>
              <a:t>Meaning of Accounting Equation</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The A</a:t>
            </a:r>
            <a:r>
              <a:rPr kumimoji="0" lang="en-US" b="0" i="1" u="none" strike="noStrike" cap="none" normalizeH="0" baseline="0" dirty="0" smtClean="0">
                <a:ln>
                  <a:noFill/>
                </a:ln>
                <a:solidFill>
                  <a:schemeClr val="tx1"/>
                </a:solidFill>
                <a:effectLst/>
                <a:latin typeface="Arial" pitchFamily="34" charset="0"/>
                <a:ea typeface="Cambria" pitchFamily="18" charset="0"/>
                <a:cs typeface="Calibri" pitchFamily="34" charset="0"/>
              </a:rPr>
              <a:t>ccounting Equation' </a:t>
            </a:r>
            <a:r>
              <a:rPr kumimoji="0" lang="en-US"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is based on the double-entry book keeping system. For every debit  there must be a credit. The accounting equation states that the sum of the Total assets must be equal to the sum of the liabilities.</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Arial" pitchFamily="34" charset="0"/>
                <a:ea typeface="Cambria" pitchFamily="18" charset="0"/>
                <a:cs typeface="Calibri" pitchFamily="34" charset="0"/>
              </a:rPr>
              <a:t>Assets = Liabilities + Capital Or</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Capital = Assets - Liabilities Or</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Liabilities = Assets - Capital Or</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Assets = Total Liabilities or Total Equity Or</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Total Assets = Internal Liabilities + External Liabilities</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Google Shape;55;p13"/>
          <p:cNvPicPr preferRelativeResize="0"/>
          <p:nvPr/>
        </p:nvPicPr>
        <p:blipFill rotWithShape="1">
          <a:blip r:embed="rId2">
            <a:alphaModFix/>
          </a:blip>
          <a:srcRect/>
          <a:stretch/>
        </p:blipFill>
        <p:spPr>
          <a:xfrm>
            <a:off x="7848919" y="3604680"/>
            <a:ext cx="1170475" cy="1170475"/>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1502228" y="643812"/>
            <a:ext cx="7641771"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28625" algn="l"/>
              </a:tabLst>
            </a:pPr>
            <a:r>
              <a:rPr kumimoji="0" lang="en-US" sz="1800" b="1" i="0" u="none" strike="noStrike" cap="none" normalizeH="0" baseline="0" dirty="0" smtClean="0">
                <a:ln>
                  <a:noFill/>
                </a:ln>
                <a:solidFill>
                  <a:srgbClr val="333333"/>
                </a:solidFill>
                <a:effectLst/>
                <a:latin typeface="Arial" pitchFamily="34" charset="0"/>
                <a:ea typeface="Times New Roman" pitchFamily="18" charset="0"/>
                <a:cs typeface="Times New Roman" pitchFamily="18" charset="0"/>
              </a:rPr>
              <a:t>Prepare accounting equation on the basis of the following:</a:t>
            </a:r>
          </a:p>
          <a:p>
            <a:pPr marL="0" marR="0" lvl="0" indent="0" algn="l" defTabSz="914400" rtl="0" eaLnBrk="1" fontAlgn="base" latinLnBrk="0" hangingPunct="1">
              <a:lnSpc>
                <a:spcPct val="100000"/>
              </a:lnSpc>
              <a:spcBef>
                <a:spcPct val="0"/>
              </a:spcBef>
              <a:spcAft>
                <a:spcPct val="0"/>
              </a:spcAft>
              <a:buClrTx/>
              <a:buSzTx/>
              <a:buFontTx/>
              <a:buNone/>
              <a:tabLst>
                <a:tab pos="428625"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28625" algn="l"/>
              </a:tabLst>
            </a:pPr>
            <a:r>
              <a:rPr kumimoji="0" lang="en-US" sz="1800" b="1" i="0" u="none" strike="noStrike" cap="none" normalizeH="0" baseline="0" dirty="0" err="1" smtClean="0">
                <a:ln>
                  <a:noFill/>
                </a:ln>
                <a:solidFill>
                  <a:srgbClr val="333333"/>
                </a:solidFill>
                <a:effectLst/>
                <a:latin typeface="Arial" pitchFamily="34" charset="0"/>
                <a:ea typeface="Arial" pitchFamily="34" charset="0"/>
                <a:cs typeface="Arial" pitchFamily="34" charset="0"/>
              </a:rPr>
              <a:t>Harsha</a:t>
            </a:r>
            <a:r>
              <a:rPr kumimoji="0" lang="en-US" sz="1800" b="1" i="0" u="none" strike="noStrike" cap="none" normalizeH="0" baseline="0" dirty="0" smtClean="0">
                <a:ln>
                  <a:noFill/>
                </a:ln>
                <a:solidFill>
                  <a:srgbClr val="333333"/>
                </a:solidFill>
                <a:effectLst/>
                <a:latin typeface="Arial" pitchFamily="34" charset="0"/>
                <a:ea typeface="Arial" pitchFamily="34" charset="0"/>
                <a:cs typeface="Arial" pitchFamily="34" charset="0"/>
              </a:rPr>
              <a:t> started business with cash Rs 2,00,000</a:t>
            </a:r>
          </a:p>
          <a:p>
            <a:pPr marL="0" marR="0" lvl="0" indent="0" algn="l" defTabSz="914400" rtl="0" eaLnBrk="0" fontAlgn="base" latinLnBrk="0" hangingPunct="0">
              <a:lnSpc>
                <a:spcPct val="100000"/>
              </a:lnSpc>
              <a:spcBef>
                <a:spcPct val="0"/>
              </a:spcBef>
              <a:spcAft>
                <a:spcPct val="0"/>
              </a:spcAft>
              <a:buClrTx/>
              <a:buSzTx/>
              <a:buFontTx/>
              <a:buChar char="•"/>
              <a:tabLst>
                <a:tab pos="428625"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28625" algn="l"/>
              </a:tabLst>
            </a:pPr>
            <a:r>
              <a:rPr kumimoji="0" lang="en-US" sz="1800" b="1" i="0" u="none" strike="noStrike" cap="none" normalizeH="0" baseline="0" dirty="0" smtClean="0">
                <a:ln>
                  <a:noFill/>
                </a:ln>
                <a:solidFill>
                  <a:srgbClr val="333333"/>
                </a:solidFill>
                <a:effectLst/>
                <a:latin typeface="Arial" pitchFamily="34" charset="0"/>
                <a:ea typeface="Arial" pitchFamily="34" charset="0"/>
                <a:cs typeface="Arial" pitchFamily="34" charset="0"/>
              </a:rPr>
              <a:t>Purchased goods from </a:t>
            </a:r>
            <a:r>
              <a:rPr kumimoji="0" lang="en-US" sz="1800" b="1" i="0" u="none" strike="noStrike" cap="none" normalizeH="0" baseline="0" dirty="0" err="1" smtClean="0">
                <a:ln>
                  <a:noFill/>
                </a:ln>
                <a:solidFill>
                  <a:srgbClr val="333333"/>
                </a:solidFill>
                <a:effectLst/>
                <a:latin typeface="Arial" pitchFamily="34" charset="0"/>
                <a:ea typeface="Arial" pitchFamily="34" charset="0"/>
                <a:cs typeface="Arial" pitchFamily="34" charset="0"/>
              </a:rPr>
              <a:t>Naman</a:t>
            </a:r>
            <a:r>
              <a:rPr kumimoji="0" lang="en-US" sz="1800" b="1" i="0" u="none" strike="noStrike" cap="none" normalizeH="0" baseline="0" dirty="0" smtClean="0">
                <a:ln>
                  <a:noFill/>
                </a:ln>
                <a:solidFill>
                  <a:srgbClr val="333333"/>
                </a:solidFill>
                <a:effectLst/>
                <a:latin typeface="Arial" pitchFamily="34" charset="0"/>
                <a:ea typeface="Arial" pitchFamily="34" charset="0"/>
                <a:cs typeface="Arial" pitchFamily="34" charset="0"/>
              </a:rPr>
              <a:t> for cash Rs 40,000</a:t>
            </a:r>
          </a:p>
          <a:p>
            <a:pPr marL="0" marR="0" lvl="0" indent="0" algn="l" defTabSz="914400" rtl="0" eaLnBrk="0" fontAlgn="base" latinLnBrk="0" hangingPunct="0">
              <a:lnSpc>
                <a:spcPct val="100000"/>
              </a:lnSpc>
              <a:spcBef>
                <a:spcPct val="0"/>
              </a:spcBef>
              <a:spcAft>
                <a:spcPct val="0"/>
              </a:spcAft>
              <a:buClrTx/>
              <a:buSzTx/>
              <a:buFontTx/>
              <a:buChar char="•"/>
              <a:tabLst>
                <a:tab pos="428625"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28625" algn="l"/>
              </a:tabLst>
            </a:pPr>
            <a:r>
              <a:rPr kumimoji="0" lang="en-US" sz="1800" b="1" i="0" u="none" strike="noStrike" cap="none" normalizeH="0" baseline="0" dirty="0" smtClean="0">
                <a:ln>
                  <a:noFill/>
                </a:ln>
                <a:solidFill>
                  <a:srgbClr val="333333"/>
                </a:solidFill>
                <a:effectLst/>
                <a:latin typeface="Arial" pitchFamily="34" charset="0"/>
                <a:ea typeface="Arial" pitchFamily="34" charset="0"/>
                <a:cs typeface="Arial" pitchFamily="34" charset="0"/>
              </a:rPr>
              <a:t>Sold goods to </a:t>
            </a:r>
            <a:r>
              <a:rPr kumimoji="0" lang="en-US" sz="1800" b="1" i="0" u="none" strike="noStrike" cap="none" normalizeH="0" baseline="0" dirty="0" err="1" smtClean="0">
                <a:ln>
                  <a:noFill/>
                </a:ln>
                <a:solidFill>
                  <a:srgbClr val="333333"/>
                </a:solidFill>
                <a:effectLst/>
                <a:latin typeface="Arial" pitchFamily="34" charset="0"/>
                <a:ea typeface="Arial" pitchFamily="34" charset="0"/>
                <a:cs typeface="Arial" pitchFamily="34" charset="0"/>
              </a:rPr>
              <a:t>Bhanu</a:t>
            </a:r>
            <a:r>
              <a:rPr kumimoji="0" lang="en-US" sz="1800" b="1" i="0" u="none" strike="noStrike" cap="none" normalizeH="0" baseline="0" dirty="0" smtClean="0">
                <a:ln>
                  <a:noFill/>
                </a:ln>
                <a:solidFill>
                  <a:srgbClr val="333333"/>
                </a:solidFill>
                <a:effectLst/>
                <a:latin typeface="Arial" pitchFamily="34" charset="0"/>
                <a:ea typeface="Arial" pitchFamily="34" charset="0"/>
                <a:cs typeface="Arial" pitchFamily="34" charset="0"/>
              </a:rPr>
              <a:t> costing Rs 10,000/- Rs 12,000</a:t>
            </a:r>
          </a:p>
          <a:p>
            <a:pPr marL="0" marR="0" lvl="0" indent="0" algn="l" defTabSz="914400" rtl="0" eaLnBrk="0" fontAlgn="base" latinLnBrk="0" hangingPunct="0">
              <a:lnSpc>
                <a:spcPct val="100000"/>
              </a:lnSpc>
              <a:spcBef>
                <a:spcPct val="0"/>
              </a:spcBef>
              <a:spcAft>
                <a:spcPct val="0"/>
              </a:spcAft>
              <a:buClrTx/>
              <a:buSzTx/>
              <a:buFontTx/>
              <a:buChar char="•"/>
              <a:tabLst>
                <a:tab pos="428625"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28625" algn="l"/>
              </a:tabLst>
            </a:pPr>
            <a:r>
              <a:rPr kumimoji="0" lang="en-US" sz="1800" b="1" i="0" u="none" strike="noStrike" cap="none" normalizeH="0" baseline="0" dirty="0" smtClean="0">
                <a:ln>
                  <a:noFill/>
                </a:ln>
                <a:solidFill>
                  <a:srgbClr val="333333"/>
                </a:solidFill>
                <a:effectLst/>
                <a:latin typeface="Arial" pitchFamily="34" charset="0"/>
                <a:ea typeface="Arial" pitchFamily="34" charset="0"/>
                <a:cs typeface="Arial" pitchFamily="34" charset="0"/>
              </a:rPr>
              <a:t>Bought furniture on credit Rs 7,000</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28625"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Google Shape;55;p13"/>
          <p:cNvPicPr preferRelativeResize="0"/>
          <p:nvPr/>
        </p:nvPicPr>
        <p:blipFill rotWithShape="1">
          <a:blip r:embed="rId2">
            <a:alphaModFix/>
          </a:blip>
          <a:srcRect/>
          <a:stretch/>
        </p:blipFill>
        <p:spPr>
          <a:xfrm>
            <a:off x="7447702" y="3511374"/>
            <a:ext cx="1170475" cy="11704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6923314" y="3657600"/>
            <a:ext cx="2212886" cy="1468025"/>
          </a:xfrm>
          <a:prstGeom prst="rect">
            <a:avLst/>
          </a:prstGeom>
          <a:noFill/>
          <a:ln>
            <a:noFill/>
          </a:ln>
        </p:spPr>
      </p:pic>
      <p:sp>
        <p:nvSpPr>
          <p:cNvPr id="48129" name="Rectangle 1"/>
          <p:cNvSpPr>
            <a:spLocks noChangeArrowheads="1"/>
          </p:cNvSpPr>
          <p:nvPr/>
        </p:nvSpPr>
        <p:spPr bwMode="auto">
          <a:xfrm>
            <a:off x="1464906" y="690464"/>
            <a:ext cx="7679094" cy="2587207"/>
          </a:xfrm>
          <a:prstGeom prst="rect">
            <a:avLst/>
          </a:prstGeom>
          <a:noFill/>
          <a:ln w="9525">
            <a:noFill/>
            <a:miter lim="800000"/>
            <a:headEnd/>
            <a:tailEnd/>
          </a:ln>
          <a:effectLst/>
        </p:spPr>
        <p:txBody>
          <a:bodyPr vert="horz" wrap="square" lIns="253920" tIns="123786"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Business Entity Concept</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This concept considers a business unit as a separate entity. Business and businessman are two separate entities and all the business transactions are recorded in the books of accounts from business point of view.</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Dual Aspect Concept</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This Concept also known as equivalence concept signifies that every business transaction has two fold effects or every transaction affects at least two accounts. This concept is, in fact, the base on</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which Double Entry System of Book-Keeping is based. According to this principle, every debit has a corresponding credit.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THEORY BASE ACCOUNT</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ACCOUNTING EQUATION</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NUMBER:2</a:t>
            </a:r>
            <a:endParaRPr b="1"/>
          </a:p>
          <a:p>
            <a:pPr marL="0" lvl="0" indent="0" algn="l" rtl="0">
              <a:spcBef>
                <a:spcPts val="0"/>
              </a:spcBef>
              <a:spcAft>
                <a:spcPts val="0"/>
              </a:spcAft>
              <a:buNone/>
            </a:pPr>
            <a:r>
              <a:rPr lang="en" b="1" dirty="0"/>
              <a:t>CHAPTER NAME </a:t>
            </a:r>
            <a:r>
              <a:rPr lang="en" b="1" dirty="0" smtClean="0"/>
              <a:t>: ACCOUNTING EQUATION </a:t>
            </a:r>
          </a:p>
          <a:p>
            <a:pPr marL="0" lvl="0" indent="0" algn="l" rtl="0">
              <a:spcBef>
                <a:spcPts val="0"/>
              </a:spcBef>
              <a:spcAft>
                <a:spcPts val="0"/>
              </a:spcAft>
              <a:buNone/>
            </a:pPr>
            <a:r>
              <a:rPr lang="en" b="1" dirty="0" smtClean="0"/>
              <a:t>CLASS-15</a:t>
            </a:r>
            <a:endParaRPr b="1"/>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418253" y="1231640"/>
          <a:ext cx="7100596" cy="1964315"/>
        </p:xfrm>
        <a:graphic>
          <a:graphicData uri="http://schemas.openxmlformats.org/drawingml/2006/table">
            <a:tbl>
              <a:tblPr/>
              <a:tblGrid>
                <a:gridCol w="1144857"/>
                <a:gridCol w="5955739"/>
              </a:tblGrid>
              <a:tr h="344704">
                <a:tc>
                  <a:txBody>
                    <a:bodyPr/>
                    <a:lstStyle/>
                    <a:p>
                      <a:pPr marL="127000">
                        <a:lnSpc>
                          <a:spcPts val="1330"/>
                        </a:lnSpc>
                        <a:spcAft>
                          <a:spcPts val="0"/>
                        </a:spcAft>
                      </a:pPr>
                      <a:r>
                        <a:rPr lang="en-US" sz="2000" dirty="0">
                          <a:solidFill>
                            <a:srgbClr val="292425"/>
                          </a:solidFill>
                          <a:latin typeface="Times New Roman"/>
                          <a:ea typeface="Times New Roman"/>
                        </a:rPr>
                        <a:t>(a)</a:t>
                      </a:r>
                      <a:endParaRPr lang="en-US" sz="2000" dirty="0">
                        <a:latin typeface="Times New Roman"/>
                        <a:ea typeface="Times New Roman"/>
                      </a:endParaRPr>
                    </a:p>
                  </a:txBody>
                  <a:tcPr marL="0" marR="0" marT="0" marB="0">
                    <a:lnL>
                      <a:noFill/>
                    </a:lnL>
                    <a:lnR>
                      <a:noFill/>
                    </a:lnR>
                    <a:lnT>
                      <a:noFill/>
                    </a:lnT>
                    <a:lnB>
                      <a:noFill/>
                    </a:lnB>
                  </a:tcPr>
                </a:tc>
                <a:tc>
                  <a:txBody>
                    <a:bodyPr/>
                    <a:lstStyle/>
                    <a:p>
                      <a:pPr marL="278765">
                        <a:lnSpc>
                          <a:spcPts val="1330"/>
                        </a:lnSpc>
                        <a:spcAft>
                          <a:spcPts val="0"/>
                        </a:spcAft>
                      </a:pPr>
                      <a:r>
                        <a:rPr lang="en-US" sz="2000" dirty="0" err="1">
                          <a:solidFill>
                            <a:srgbClr val="292425"/>
                          </a:solidFill>
                          <a:latin typeface="Times New Roman"/>
                          <a:ea typeface="Times New Roman"/>
                        </a:rPr>
                        <a:t>Kunal</a:t>
                      </a:r>
                      <a:r>
                        <a:rPr lang="en-US" sz="2000" dirty="0">
                          <a:solidFill>
                            <a:srgbClr val="292425"/>
                          </a:solidFill>
                          <a:latin typeface="Times New Roman"/>
                          <a:ea typeface="Times New Roman"/>
                        </a:rPr>
                        <a:t> started business with </a:t>
                      </a:r>
                      <a:r>
                        <a:rPr lang="en-US" sz="2000" dirty="0" smtClean="0">
                          <a:solidFill>
                            <a:srgbClr val="292425"/>
                          </a:solidFill>
                          <a:latin typeface="Times New Roman"/>
                          <a:ea typeface="Times New Roman"/>
                        </a:rPr>
                        <a:t>cash  -10,000</a:t>
                      </a:r>
                      <a:endParaRPr lang="en-US" sz="2000" dirty="0">
                        <a:latin typeface="Times New Roman"/>
                        <a:ea typeface="Times New Roman"/>
                      </a:endParaRPr>
                    </a:p>
                  </a:txBody>
                  <a:tcPr marL="0" marR="0" marT="0" marB="0">
                    <a:lnL>
                      <a:noFill/>
                    </a:lnL>
                    <a:lnR>
                      <a:noFill/>
                    </a:lnR>
                    <a:lnT>
                      <a:noFill/>
                    </a:lnT>
                    <a:lnB>
                      <a:noFill/>
                    </a:lnB>
                  </a:tcPr>
                </a:tc>
              </a:tr>
              <a:tr h="424636">
                <a:tc>
                  <a:txBody>
                    <a:bodyPr/>
                    <a:lstStyle/>
                    <a:p>
                      <a:pPr marL="127000">
                        <a:spcBef>
                          <a:spcPts val="350"/>
                        </a:spcBef>
                        <a:spcAft>
                          <a:spcPts val="0"/>
                        </a:spcAft>
                      </a:pPr>
                      <a:r>
                        <a:rPr lang="en-US" sz="2000">
                          <a:solidFill>
                            <a:srgbClr val="292425"/>
                          </a:solidFill>
                          <a:latin typeface="Times New Roman"/>
                          <a:ea typeface="Times New Roman"/>
                        </a:rPr>
                        <a:t>(b)</a:t>
                      </a:r>
                      <a:endParaRPr lang="en-US" sz="2000">
                        <a:latin typeface="Times New Roman"/>
                        <a:ea typeface="Times New Roman"/>
                      </a:endParaRPr>
                    </a:p>
                  </a:txBody>
                  <a:tcPr marL="0" marR="0" marT="0" marB="0">
                    <a:lnL>
                      <a:noFill/>
                    </a:lnL>
                    <a:lnR>
                      <a:noFill/>
                    </a:lnR>
                    <a:lnT>
                      <a:noFill/>
                    </a:lnT>
                    <a:lnB>
                      <a:noFill/>
                    </a:lnB>
                  </a:tcPr>
                </a:tc>
                <a:tc>
                  <a:txBody>
                    <a:bodyPr/>
                    <a:lstStyle/>
                    <a:p>
                      <a:pPr marL="278765">
                        <a:spcBef>
                          <a:spcPts val="350"/>
                        </a:spcBef>
                        <a:spcAft>
                          <a:spcPts val="0"/>
                        </a:spcAft>
                      </a:pPr>
                      <a:r>
                        <a:rPr lang="en-US" sz="2000" dirty="0">
                          <a:solidFill>
                            <a:srgbClr val="292425"/>
                          </a:solidFill>
                          <a:latin typeface="Times New Roman"/>
                          <a:ea typeface="Times New Roman"/>
                        </a:rPr>
                        <a:t>He purchased furniture for </a:t>
                      </a:r>
                      <a:r>
                        <a:rPr lang="en-US" sz="2000" dirty="0" smtClean="0">
                          <a:solidFill>
                            <a:srgbClr val="292425"/>
                          </a:solidFill>
                          <a:latin typeface="Times New Roman"/>
                          <a:ea typeface="Times New Roman"/>
                        </a:rPr>
                        <a:t>cash -3,000</a:t>
                      </a:r>
                      <a:endParaRPr lang="en-US" sz="2000" dirty="0">
                        <a:latin typeface="Times New Roman"/>
                        <a:ea typeface="Times New Roman"/>
                      </a:endParaRPr>
                    </a:p>
                  </a:txBody>
                  <a:tcPr marL="0" marR="0" marT="0" marB="0">
                    <a:lnL>
                      <a:noFill/>
                    </a:lnL>
                    <a:lnR>
                      <a:noFill/>
                    </a:lnR>
                    <a:lnT>
                      <a:noFill/>
                    </a:lnT>
                    <a:lnB>
                      <a:noFill/>
                    </a:lnB>
                  </a:tcPr>
                </a:tc>
              </a:tr>
              <a:tr h="424636">
                <a:tc>
                  <a:txBody>
                    <a:bodyPr/>
                    <a:lstStyle/>
                    <a:p>
                      <a:pPr marL="127000">
                        <a:spcBef>
                          <a:spcPts val="350"/>
                        </a:spcBef>
                        <a:spcAft>
                          <a:spcPts val="0"/>
                        </a:spcAft>
                      </a:pPr>
                      <a:r>
                        <a:rPr lang="en-US" sz="2000">
                          <a:solidFill>
                            <a:srgbClr val="292425"/>
                          </a:solidFill>
                          <a:latin typeface="Times New Roman"/>
                          <a:ea typeface="Times New Roman"/>
                        </a:rPr>
                        <a:t>(c)</a:t>
                      </a:r>
                      <a:endParaRPr lang="en-US" sz="2000">
                        <a:latin typeface="Times New Roman"/>
                        <a:ea typeface="Times New Roman"/>
                      </a:endParaRPr>
                    </a:p>
                  </a:txBody>
                  <a:tcPr marL="0" marR="0" marT="0" marB="0">
                    <a:lnL>
                      <a:noFill/>
                    </a:lnL>
                    <a:lnR>
                      <a:noFill/>
                    </a:lnR>
                    <a:lnT>
                      <a:noFill/>
                    </a:lnT>
                    <a:lnB>
                      <a:noFill/>
                    </a:lnB>
                  </a:tcPr>
                </a:tc>
                <a:tc>
                  <a:txBody>
                    <a:bodyPr/>
                    <a:lstStyle/>
                    <a:p>
                      <a:pPr marL="278765">
                        <a:spcBef>
                          <a:spcPts val="350"/>
                        </a:spcBef>
                        <a:spcAft>
                          <a:spcPts val="0"/>
                        </a:spcAft>
                      </a:pPr>
                      <a:r>
                        <a:rPr lang="en-US" sz="2000" dirty="0">
                          <a:solidFill>
                            <a:srgbClr val="292425"/>
                          </a:solidFill>
                          <a:latin typeface="Times New Roman"/>
                          <a:ea typeface="Times New Roman"/>
                        </a:rPr>
                        <a:t>He paid </a:t>
                      </a:r>
                      <a:r>
                        <a:rPr lang="en-US" sz="2000" dirty="0" smtClean="0">
                          <a:solidFill>
                            <a:srgbClr val="292425"/>
                          </a:solidFill>
                          <a:latin typeface="Times New Roman"/>
                          <a:ea typeface="Times New Roman"/>
                        </a:rPr>
                        <a:t>commission -500</a:t>
                      </a:r>
                      <a:endParaRPr lang="en-US" sz="2000" dirty="0">
                        <a:latin typeface="Times New Roman"/>
                        <a:ea typeface="Times New Roman"/>
                      </a:endParaRPr>
                    </a:p>
                  </a:txBody>
                  <a:tcPr marL="0" marR="0" marT="0" marB="0">
                    <a:lnL>
                      <a:noFill/>
                    </a:lnL>
                    <a:lnR>
                      <a:noFill/>
                    </a:lnR>
                    <a:lnT>
                      <a:noFill/>
                    </a:lnT>
                    <a:lnB>
                      <a:noFill/>
                    </a:lnB>
                  </a:tcPr>
                </a:tc>
              </a:tr>
              <a:tr h="425635">
                <a:tc>
                  <a:txBody>
                    <a:bodyPr/>
                    <a:lstStyle/>
                    <a:p>
                      <a:pPr marL="127000">
                        <a:spcBef>
                          <a:spcPts val="350"/>
                        </a:spcBef>
                        <a:spcAft>
                          <a:spcPts val="0"/>
                        </a:spcAft>
                      </a:pPr>
                      <a:r>
                        <a:rPr lang="en-US" sz="2000">
                          <a:solidFill>
                            <a:srgbClr val="292425"/>
                          </a:solidFill>
                          <a:latin typeface="Times New Roman"/>
                          <a:ea typeface="Times New Roman"/>
                        </a:rPr>
                        <a:t>(d)</a:t>
                      </a:r>
                      <a:endParaRPr lang="en-US" sz="2000">
                        <a:latin typeface="Times New Roman"/>
                        <a:ea typeface="Times New Roman"/>
                      </a:endParaRPr>
                    </a:p>
                  </a:txBody>
                  <a:tcPr marL="0" marR="0" marT="0" marB="0">
                    <a:lnL>
                      <a:noFill/>
                    </a:lnL>
                    <a:lnR>
                      <a:noFill/>
                    </a:lnR>
                    <a:lnT>
                      <a:noFill/>
                    </a:lnT>
                    <a:lnB>
                      <a:noFill/>
                    </a:lnB>
                  </a:tcPr>
                </a:tc>
                <a:tc>
                  <a:txBody>
                    <a:bodyPr/>
                    <a:lstStyle/>
                    <a:p>
                      <a:pPr marL="278765">
                        <a:spcBef>
                          <a:spcPts val="350"/>
                        </a:spcBef>
                        <a:spcAft>
                          <a:spcPts val="0"/>
                        </a:spcAft>
                      </a:pPr>
                      <a:r>
                        <a:rPr lang="en-US" sz="2000" dirty="0">
                          <a:solidFill>
                            <a:srgbClr val="292425"/>
                          </a:solidFill>
                          <a:latin typeface="Times New Roman"/>
                          <a:ea typeface="Times New Roman"/>
                        </a:rPr>
                        <a:t>He purchases goods on </a:t>
                      </a:r>
                      <a:r>
                        <a:rPr lang="en-US" sz="2000" dirty="0" smtClean="0">
                          <a:solidFill>
                            <a:srgbClr val="292425"/>
                          </a:solidFill>
                          <a:latin typeface="Times New Roman"/>
                          <a:ea typeface="Times New Roman"/>
                        </a:rPr>
                        <a:t>credit -40,000</a:t>
                      </a:r>
                      <a:endParaRPr lang="en-US" sz="2000" dirty="0">
                        <a:latin typeface="Times New Roman"/>
                        <a:ea typeface="Times New Roman"/>
                      </a:endParaRPr>
                    </a:p>
                  </a:txBody>
                  <a:tcPr marL="0" marR="0" marT="0" marB="0">
                    <a:lnL>
                      <a:noFill/>
                    </a:lnL>
                    <a:lnR>
                      <a:noFill/>
                    </a:lnR>
                    <a:lnT>
                      <a:noFill/>
                    </a:lnT>
                    <a:lnB>
                      <a:noFill/>
                    </a:lnB>
                  </a:tcPr>
                </a:tc>
              </a:tr>
              <a:tr h="344704">
                <a:tc>
                  <a:txBody>
                    <a:bodyPr/>
                    <a:lstStyle/>
                    <a:p>
                      <a:pPr marL="127000">
                        <a:lnSpc>
                          <a:spcPts val="1280"/>
                        </a:lnSpc>
                        <a:spcBef>
                          <a:spcPts val="350"/>
                        </a:spcBef>
                        <a:spcAft>
                          <a:spcPts val="0"/>
                        </a:spcAft>
                      </a:pPr>
                      <a:r>
                        <a:rPr lang="en-US" sz="2000">
                          <a:solidFill>
                            <a:srgbClr val="292425"/>
                          </a:solidFill>
                          <a:latin typeface="Times New Roman"/>
                          <a:ea typeface="Times New Roman"/>
                        </a:rPr>
                        <a:t>(e)</a:t>
                      </a:r>
                      <a:endParaRPr lang="en-US" sz="2000">
                        <a:latin typeface="Times New Roman"/>
                        <a:ea typeface="Times New Roman"/>
                      </a:endParaRPr>
                    </a:p>
                  </a:txBody>
                  <a:tcPr marL="0" marR="0" marT="0" marB="0">
                    <a:lnL>
                      <a:noFill/>
                    </a:lnL>
                    <a:lnR>
                      <a:noFill/>
                    </a:lnR>
                    <a:lnT>
                      <a:noFill/>
                    </a:lnT>
                    <a:lnB>
                      <a:noFill/>
                    </a:lnB>
                  </a:tcPr>
                </a:tc>
                <a:tc>
                  <a:txBody>
                    <a:bodyPr/>
                    <a:lstStyle/>
                    <a:p>
                      <a:pPr marL="278765">
                        <a:lnSpc>
                          <a:spcPts val="1280"/>
                        </a:lnSpc>
                        <a:spcBef>
                          <a:spcPts val="350"/>
                        </a:spcBef>
                        <a:spcAft>
                          <a:spcPts val="0"/>
                        </a:spcAft>
                      </a:pPr>
                      <a:r>
                        <a:rPr lang="en-US" sz="2000" dirty="0">
                          <a:solidFill>
                            <a:srgbClr val="292425"/>
                          </a:solidFill>
                          <a:latin typeface="Times New Roman"/>
                          <a:ea typeface="Times New Roman"/>
                        </a:rPr>
                        <a:t>He sold goods (costing Rs 20,000) </a:t>
                      </a:r>
                      <a:r>
                        <a:rPr lang="en-US" sz="2000">
                          <a:solidFill>
                            <a:srgbClr val="292425"/>
                          </a:solidFill>
                          <a:latin typeface="Times New Roman"/>
                          <a:ea typeface="Times New Roman"/>
                        </a:rPr>
                        <a:t>for </a:t>
                      </a:r>
                      <a:r>
                        <a:rPr lang="en-US" sz="2000" smtClean="0">
                          <a:solidFill>
                            <a:srgbClr val="292425"/>
                          </a:solidFill>
                          <a:latin typeface="Times New Roman"/>
                          <a:ea typeface="Times New Roman"/>
                        </a:rPr>
                        <a:t>cash -22,000</a:t>
                      </a:r>
                      <a:endParaRPr lang="en-US" sz="2000" dirty="0">
                        <a:latin typeface="Times New Roman"/>
                        <a:ea typeface="Times New Roman"/>
                      </a:endParaRPr>
                    </a:p>
                  </a:txBody>
                  <a:tcPr marL="0" marR="0" marT="0" marB="0">
                    <a:lnL>
                      <a:noFill/>
                    </a:lnL>
                    <a:lnR>
                      <a:noFill/>
                    </a:lnR>
                    <a:lnT>
                      <a:noFill/>
                    </a:lnT>
                    <a:lnB>
                      <a:noFill/>
                    </a:lnB>
                  </a:tcPr>
                </a:tc>
              </a:tr>
            </a:tbl>
          </a:graphicData>
        </a:graphic>
      </p:graphicFrame>
      <p:sp>
        <p:nvSpPr>
          <p:cNvPr id="67585" name="Rectangle 1"/>
          <p:cNvSpPr>
            <a:spLocks noChangeArrowheads="1"/>
          </p:cNvSpPr>
          <p:nvPr/>
        </p:nvSpPr>
        <p:spPr bwMode="auto">
          <a:xfrm>
            <a:off x="1754155" y="541176"/>
            <a:ext cx="7389845"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292425"/>
                </a:solidFill>
                <a:effectLst/>
                <a:latin typeface="Arial" pitchFamily="34" charset="0"/>
                <a:ea typeface="Times New Roman" pitchFamily="18" charset="0"/>
                <a:cs typeface="Arial" pitchFamily="34" charset="0"/>
              </a:rPr>
              <a:t>Prepare accounting equation from the following: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Google Shape;55;p13"/>
          <p:cNvPicPr preferRelativeResize="0"/>
          <p:nvPr/>
        </p:nvPicPr>
        <p:blipFill rotWithShape="1">
          <a:blip r:embed="rId2">
            <a:alphaModFix/>
          </a:blip>
          <a:srcRect/>
          <a:stretch/>
        </p:blipFill>
        <p:spPr>
          <a:xfrm>
            <a:off x="7531677" y="3334093"/>
            <a:ext cx="1170475" cy="1170475"/>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6" name="Table 85"/>
          <p:cNvGraphicFramePr>
            <a:graphicFrameLocks noGrp="1"/>
          </p:cNvGraphicFramePr>
          <p:nvPr/>
        </p:nvGraphicFramePr>
        <p:xfrm>
          <a:off x="1371599" y="1203650"/>
          <a:ext cx="7604449" cy="3265712"/>
        </p:xfrm>
        <a:graphic>
          <a:graphicData uri="http://schemas.openxmlformats.org/drawingml/2006/table">
            <a:tbl>
              <a:tblPr/>
              <a:tblGrid>
                <a:gridCol w="973568"/>
                <a:gridCol w="6630881"/>
              </a:tblGrid>
              <a:tr h="343288">
                <a:tc>
                  <a:txBody>
                    <a:bodyPr/>
                    <a:lstStyle/>
                    <a:p>
                      <a:pPr marL="127000">
                        <a:lnSpc>
                          <a:spcPts val="1330"/>
                        </a:lnSpc>
                        <a:spcAft>
                          <a:spcPts val="0"/>
                        </a:spcAft>
                      </a:pPr>
                      <a:r>
                        <a:rPr lang="en-US" sz="1800" dirty="0">
                          <a:solidFill>
                            <a:srgbClr val="292425"/>
                          </a:solidFill>
                          <a:latin typeface="Times New Roman"/>
                          <a:ea typeface="Times New Roman"/>
                        </a:rPr>
                        <a:t>(a)</a:t>
                      </a:r>
                      <a:endParaRPr lang="en-US" sz="1800" dirty="0">
                        <a:latin typeface="Times New Roman"/>
                        <a:ea typeface="Times New Roman"/>
                      </a:endParaRPr>
                    </a:p>
                  </a:txBody>
                  <a:tcPr marL="0" marR="0" marT="0" marB="0">
                    <a:lnL>
                      <a:noFill/>
                    </a:lnL>
                    <a:lnR>
                      <a:noFill/>
                    </a:lnR>
                    <a:lnT>
                      <a:noFill/>
                    </a:lnT>
                    <a:lnB>
                      <a:noFill/>
                    </a:lnB>
                  </a:tcPr>
                </a:tc>
                <a:tc>
                  <a:txBody>
                    <a:bodyPr/>
                    <a:lstStyle/>
                    <a:p>
                      <a:pPr marL="219075">
                        <a:lnSpc>
                          <a:spcPts val="1330"/>
                        </a:lnSpc>
                        <a:spcAft>
                          <a:spcPts val="0"/>
                        </a:spcAft>
                      </a:pPr>
                      <a:r>
                        <a:rPr lang="en-US" sz="1800" dirty="0">
                          <a:solidFill>
                            <a:srgbClr val="292425"/>
                          </a:solidFill>
                          <a:latin typeface="Times New Roman"/>
                          <a:ea typeface="Times New Roman"/>
                        </a:rPr>
                        <a:t>Business started with </a:t>
                      </a:r>
                      <a:r>
                        <a:rPr lang="en-US" sz="1800" dirty="0" smtClean="0">
                          <a:solidFill>
                            <a:srgbClr val="292425"/>
                          </a:solidFill>
                          <a:latin typeface="Times New Roman"/>
                          <a:ea typeface="Times New Roman"/>
                        </a:rPr>
                        <a:t>cash-60,000</a:t>
                      </a:r>
                      <a:endParaRPr lang="en-US" sz="1800" dirty="0">
                        <a:latin typeface="Times New Roman"/>
                        <a:ea typeface="Times New Roman"/>
                      </a:endParaRPr>
                    </a:p>
                  </a:txBody>
                  <a:tcPr marL="0" marR="0" marT="0" marB="0">
                    <a:lnL>
                      <a:noFill/>
                    </a:lnL>
                    <a:lnR>
                      <a:noFill/>
                    </a:lnR>
                    <a:lnT>
                      <a:noFill/>
                    </a:lnT>
                    <a:lnB>
                      <a:noFill/>
                    </a:lnB>
                  </a:tcPr>
                </a:tc>
              </a:tr>
              <a:tr h="429856">
                <a:tc>
                  <a:txBody>
                    <a:bodyPr/>
                    <a:lstStyle/>
                    <a:p>
                      <a:pPr marL="127000">
                        <a:spcBef>
                          <a:spcPts val="350"/>
                        </a:spcBef>
                        <a:spcAft>
                          <a:spcPts val="0"/>
                        </a:spcAft>
                      </a:pPr>
                      <a:r>
                        <a:rPr lang="en-US" sz="1800">
                          <a:solidFill>
                            <a:srgbClr val="292425"/>
                          </a:solidFill>
                          <a:latin typeface="Times New Roman"/>
                          <a:ea typeface="Times New Roman"/>
                        </a:rPr>
                        <a:t>(b)</a:t>
                      </a:r>
                      <a:endParaRPr lang="en-US" sz="1800">
                        <a:latin typeface="Times New Roman"/>
                        <a:ea typeface="Times New Roman"/>
                      </a:endParaRPr>
                    </a:p>
                  </a:txBody>
                  <a:tcPr marL="0" marR="0" marT="0" marB="0">
                    <a:lnL>
                      <a:noFill/>
                    </a:lnL>
                    <a:lnR>
                      <a:noFill/>
                    </a:lnR>
                    <a:lnT>
                      <a:noFill/>
                    </a:lnT>
                    <a:lnB>
                      <a:noFill/>
                    </a:lnB>
                  </a:tcPr>
                </a:tc>
                <a:tc>
                  <a:txBody>
                    <a:bodyPr/>
                    <a:lstStyle/>
                    <a:p>
                      <a:pPr marL="219075">
                        <a:spcBef>
                          <a:spcPts val="350"/>
                        </a:spcBef>
                        <a:spcAft>
                          <a:spcPts val="0"/>
                        </a:spcAft>
                      </a:pPr>
                      <a:r>
                        <a:rPr lang="en-US" sz="1800" dirty="0">
                          <a:solidFill>
                            <a:srgbClr val="292425"/>
                          </a:solidFill>
                          <a:latin typeface="Times New Roman"/>
                          <a:ea typeface="Times New Roman"/>
                        </a:rPr>
                        <a:t>Purchased goods from </a:t>
                      </a:r>
                      <a:r>
                        <a:rPr lang="en-US" sz="1800" dirty="0" smtClean="0">
                          <a:solidFill>
                            <a:srgbClr val="292425"/>
                          </a:solidFill>
                          <a:latin typeface="Times New Roman"/>
                          <a:ea typeface="Times New Roman"/>
                        </a:rPr>
                        <a:t>Rohit-25,000</a:t>
                      </a:r>
                      <a:endParaRPr lang="en-US" sz="1800" dirty="0">
                        <a:latin typeface="Times New Roman"/>
                        <a:ea typeface="Times New Roman"/>
                      </a:endParaRPr>
                    </a:p>
                  </a:txBody>
                  <a:tcPr marL="0" marR="0" marT="0" marB="0">
                    <a:lnL>
                      <a:noFill/>
                    </a:lnL>
                    <a:lnR>
                      <a:noFill/>
                    </a:lnR>
                    <a:lnT>
                      <a:noFill/>
                    </a:lnT>
                    <a:lnB>
                      <a:noFill/>
                    </a:lnB>
                  </a:tcPr>
                </a:tc>
              </a:tr>
              <a:tr h="429856">
                <a:tc>
                  <a:txBody>
                    <a:bodyPr/>
                    <a:lstStyle/>
                    <a:p>
                      <a:pPr marL="127000">
                        <a:spcBef>
                          <a:spcPts val="350"/>
                        </a:spcBef>
                        <a:spcAft>
                          <a:spcPts val="0"/>
                        </a:spcAft>
                      </a:pPr>
                      <a:r>
                        <a:rPr lang="en-US" sz="1800">
                          <a:solidFill>
                            <a:srgbClr val="292425"/>
                          </a:solidFill>
                          <a:latin typeface="Times New Roman"/>
                          <a:ea typeface="Times New Roman"/>
                        </a:rPr>
                        <a:t>(c)</a:t>
                      </a:r>
                      <a:endParaRPr lang="en-US" sz="1800">
                        <a:latin typeface="Times New Roman"/>
                        <a:ea typeface="Times New Roman"/>
                      </a:endParaRPr>
                    </a:p>
                  </a:txBody>
                  <a:tcPr marL="0" marR="0" marT="0" marB="0">
                    <a:lnL>
                      <a:noFill/>
                    </a:lnL>
                    <a:lnR>
                      <a:noFill/>
                    </a:lnR>
                    <a:lnT>
                      <a:noFill/>
                    </a:lnT>
                    <a:lnB>
                      <a:noFill/>
                    </a:lnB>
                  </a:tcPr>
                </a:tc>
                <a:tc>
                  <a:txBody>
                    <a:bodyPr/>
                    <a:lstStyle/>
                    <a:p>
                      <a:pPr marL="219075">
                        <a:spcBef>
                          <a:spcPts val="350"/>
                        </a:spcBef>
                        <a:spcAft>
                          <a:spcPts val="0"/>
                        </a:spcAft>
                      </a:pPr>
                      <a:r>
                        <a:rPr lang="en-US" sz="1800" dirty="0">
                          <a:solidFill>
                            <a:srgbClr val="292425"/>
                          </a:solidFill>
                          <a:latin typeface="Times New Roman"/>
                          <a:ea typeface="Times New Roman"/>
                        </a:rPr>
                        <a:t>Sales goods on credit to Manish (Costing Rs 17,500</a:t>
                      </a:r>
                      <a:r>
                        <a:rPr lang="en-US" sz="1800" dirty="0" smtClean="0">
                          <a:solidFill>
                            <a:srgbClr val="292425"/>
                          </a:solidFill>
                          <a:latin typeface="Times New Roman"/>
                          <a:ea typeface="Times New Roman"/>
                        </a:rPr>
                        <a:t>) at</a:t>
                      </a:r>
                      <a:r>
                        <a:rPr lang="en-US" sz="1800" baseline="0" dirty="0" smtClean="0">
                          <a:solidFill>
                            <a:srgbClr val="292425"/>
                          </a:solidFill>
                          <a:latin typeface="Times New Roman"/>
                          <a:ea typeface="Times New Roman"/>
                        </a:rPr>
                        <a:t> -20,000</a:t>
                      </a:r>
                      <a:endParaRPr lang="en-US" sz="1800" dirty="0">
                        <a:latin typeface="Times New Roman"/>
                        <a:ea typeface="Times New Roman"/>
                      </a:endParaRPr>
                    </a:p>
                  </a:txBody>
                  <a:tcPr marL="0" marR="0" marT="0" marB="0">
                    <a:lnL>
                      <a:noFill/>
                    </a:lnL>
                    <a:lnR>
                      <a:noFill/>
                    </a:lnR>
                    <a:lnT>
                      <a:noFill/>
                    </a:lnT>
                    <a:lnB>
                      <a:noFill/>
                    </a:lnB>
                  </a:tcPr>
                </a:tc>
              </a:tr>
              <a:tr h="429856">
                <a:tc>
                  <a:txBody>
                    <a:bodyPr/>
                    <a:lstStyle/>
                    <a:p>
                      <a:pPr marL="127000">
                        <a:spcBef>
                          <a:spcPts val="350"/>
                        </a:spcBef>
                        <a:spcAft>
                          <a:spcPts val="0"/>
                        </a:spcAft>
                      </a:pPr>
                      <a:r>
                        <a:rPr lang="en-US" sz="1800">
                          <a:solidFill>
                            <a:srgbClr val="292425"/>
                          </a:solidFill>
                          <a:latin typeface="Times New Roman"/>
                          <a:ea typeface="Times New Roman"/>
                        </a:rPr>
                        <a:t>(d)</a:t>
                      </a:r>
                      <a:endParaRPr lang="en-US" sz="1800">
                        <a:latin typeface="Times New Roman"/>
                        <a:ea typeface="Times New Roman"/>
                      </a:endParaRPr>
                    </a:p>
                  </a:txBody>
                  <a:tcPr marL="0" marR="0" marT="0" marB="0">
                    <a:lnL>
                      <a:noFill/>
                    </a:lnL>
                    <a:lnR>
                      <a:noFill/>
                    </a:lnR>
                    <a:lnT>
                      <a:noFill/>
                    </a:lnT>
                    <a:lnB>
                      <a:noFill/>
                    </a:lnB>
                  </a:tcPr>
                </a:tc>
                <a:tc>
                  <a:txBody>
                    <a:bodyPr/>
                    <a:lstStyle/>
                    <a:p>
                      <a:pPr marL="219075">
                        <a:spcBef>
                          <a:spcPts val="350"/>
                        </a:spcBef>
                        <a:spcAft>
                          <a:spcPts val="0"/>
                        </a:spcAft>
                      </a:pPr>
                      <a:r>
                        <a:rPr lang="en-US" sz="1800" dirty="0">
                          <a:solidFill>
                            <a:srgbClr val="292425"/>
                          </a:solidFill>
                          <a:latin typeface="Times New Roman"/>
                          <a:ea typeface="Times New Roman"/>
                        </a:rPr>
                        <a:t>Purchased furniture for office </a:t>
                      </a:r>
                      <a:r>
                        <a:rPr lang="en-US" sz="1800" dirty="0" smtClean="0">
                          <a:solidFill>
                            <a:srgbClr val="292425"/>
                          </a:solidFill>
                          <a:latin typeface="Times New Roman"/>
                          <a:ea typeface="Times New Roman"/>
                        </a:rPr>
                        <a:t>use-10,000</a:t>
                      </a:r>
                      <a:endParaRPr lang="en-US" sz="1800" dirty="0">
                        <a:latin typeface="Times New Roman"/>
                        <a:ea typeface="Times New Roman"/>
                      </a:endParaRPr>
                    </a:p>
                  </a:txBody>
                  <a:tcPr marL="0" marR="0" marT="0" marB="0">
                    <a:lnL>
                      <a:noFill/>
                    </a:lnL>
                    <a:lnR>
                      <a:noFill/>
                    </a:lnR>
                    <a:lnT>
                      <a:noFill/>
                    </a:lnT>
                    <a:lnB>
                      <a:noFill/>
                    </a:lnB>
                  </a:tcPr>
                </a:tc>
              </a:tr>
              <a:tr h="429856">
                <a:tc>
                  <a:txBody>
                    <a:bodyPr/>
                    <a:lstStyle/>
                    <a:p>
                      <a:pPr marL="127000">
                        <a:spcBef>
                          <a:spcPts val="350"/>
                        </a:spcBef>
                        <a:spcAft>
                          <a:spcPts val="0"/>
                        </a:spcAft>
                      </a:pPr>
                      <a:r>
                        <a:rPr lang="en-US" sz="1800">
                          <a:solidFill>
                            <a:srgbClr val="292425"/>
                          </a:solidFill>
                          <a:latin typeface="Times New Roman"/>
                          <a:ea typeface="Times New Roman"/>
                        </a:rPr>
                        <a:t>(e)</a:t>
                      </a:r>
                      <a:endParaRPr lang="en-US" sz="1800">
                        <a:latin typeface="Times New Roman"/>
                        <a:ea typeface="Times New Roman"/>
                      </a:endParaRPr>
                    </a:p>
                  </a:txBody>
                  <a:tcPr marL="0" marR="0" marT="0" marB="0">
                    <a:lnL>
                      <a:noFill/>
                    </a:lnL>
                    <a:lnR>
                      <a:noFill/>
                    </a:lnR>
                    <a:lnT>
                      <a:noFill/>
                    </a:lnT>
                    <a:lnB>
                      <a:noFill/>
                    </a:lnB>
                  </a:tcPr>
                </a:tc>
                <a:tc>
                  <a:txBody>
                    <a:bodyPr/>
                    <a:lstStyle/>
                    <a:p>
                      <a:pPr marL="219075">
                        <a:spcBef>
                          <a:spcPts val="350"/>
                        </a:spcBef>
                        <a:spcAft>
                          <a:spcPts val="0"/>
                        </a:spcAft>
                      </a:pPr>
                      <a:r>
                        <a:rPr lang="en-US" sz="1800" dirty="0">
                          <a:solidFill>
                            <a:srgbClr val="292425"/>
                          </a:solidFill>
                          <a:latin typeface="Times New Roman"/>
                          <a:ea typeface="Times New Roman"/>
                        </a:rPr>
                        <a:t>Cash paid to </a:t>
                      </a:r>
                      <a:r>
                        <a:rPr lang="en-US" sz="1800" dirty="0" err="1">
                          <a:solidFill>
                            <a:srgbClr val="292425"/>
                          </a:solidFill>
                          <a:latin typeface="Times New Roman"/>
                          <a:ea typeface="Times New Roman"/>
                        </a:rPr>
                        <a:t>Rohit</a:t>
                      </a:r>
                      <a:r>
                        <a:rPr lang="en-US" sz="1800" dirty="0">
                          <a:solidFill>
                            <a:srgbClr val="292425"/>
                          </a:solidFill>
                          <a:latin typeface="Times New Roman"/>
                          <a:ea typeface="Times New Roman"/>
                        </a:rPr>
                        <a:t> in full </a:t>
                      </a:r>
                      <a:r>
                        <a:rPr lang="en-US" sz="1800" dirty="0" smtClean="0">
                          <a:solidFill>
                            <a:srgbClr val="292425"/>
                          </a:solidFill>
                          <a:latin typeface="Times New Roman"/>
                          <a:ea typeface="Times New Roman"/>
                        </a:rPr>
                        <a:t>settlement -23,000</a:t>
                      </a:r>
                      <a:endParaRPr lang="en-US" sz="1800" dirty="0">
                        <a:latin typeface="Times New Roman"/>
                        <a:ea typeface="Times New Roman"/>
                      </a:endParaRPr>
                    </a:p>
                  </a:txBody>
                  <a:tcPr marL="0" marR="0" marT="0" marB="0">
                    <a:lnL>
                      <a:noFill/>
                    </a:lnL>
                    <a:lnR>
                      <a:noFill/>
                    </a:lnR>
                    <a:lnT>
                      <a:noFill/>
                    </a:lnT>
                    <a:lnB>
                      <a:noFill/>
                    </a:lnB>
                  </a:tcPr>
                </a:tc>
              </a:tr>
              <a:tr h="429856">
                <a:tc>
                  <a:txBody>
                    <a:bodyPr/>
                    <a:lstStyle/>
                    <a:p>
                      <a:pPr marL="127000">
                        <a:spcBef>
                          <a:spcPts val="350"/>
                        </a:spcBef>
                        <a:spcAft>
                          <a:spcPts val="0"/>
                        </a:spcAft>
                      </a:pPr>
                      <a:r>
                        <a:rPr lang="en-US" sz="1800">
                          <a:solidFill>
                            <a:srgbClr val="292425"/>
                          </a:solidFill>
                          <a:latin typeface="Times New Roman"/>
                          <a:ea typeface="Times New Roman"/>
                        </a:rPr>
                        <a:t>(f)</a:t>
                      </a:r>
                      <a:endParaRPr lang="en-US" sz="1800">
                        <a:latin typeface="Times New Roman"/>
                        <a:ea typeface="Times New Roman"/>
                      </a:endParaRPr>
                    </a:p>
                  </a:txBody>
                  <a:tcPr marL="0" marR="0" marT="0" marB="0">
                    <a:lnL>
                      <a:noFill/>
                    </a:lnL>
                    <a:lnR>
                      <a:noFill/>
                    </a:lnR>
                    <a:lnT>
                      <a:noFill/>
                    </a:lnT>
                    <a:lnB>
                      <a:noFill/>
                    </a:lnB>
                  </a:tcPr>
                </a:tc>
                <a:tc>
                  <a:txBody>
                    <a:bodyPr/>
                    <a:lstStyle/>
                    <a:p>
                      <a:pPr marL="219075">
                        <a:spcBef>
                          <a:spcPts val="350"/>
                        </a:spcBef>
                        <a:spcAft>
                          <a:spcPts val="0"/>
                        </a:spcAft>
                      </a:pPr>
                      <a:r>
                        <a:rPr lang="en-US" sz="1800" dirty="0">
                          <a:solidFill>
                            <a:srgbClr val="292425"/>
                          </a:solidFill>
                          <a:latin typeface="Times New Roman"/>
                          <a:ea typeface="Times New Roman"/>
                        </a:rPr>
                        <a:t>Cash received from Manish</a:t>
                      </a:r>
                      <a:endParaRPr lang="en-US" sz="1800" dirty="0">
                        <a:latin typeface="Times New Roman"/>
                        <a:ea typeface="Times New Roman"/>
                      </a:endParaRPr>
                    </a:p>
                  </a:txBody>
                  <a:tcPr marL="0" marR="0" marT="0" marB="0">
                    <a:lnL>
                      <a:noFill/>
                    </a:lnL>
                    <a:lnR>
                      <a:noFill/>
                    </a:lnR>
                    <a:lnT>
                      <a:noFill/>
                    </a:lnT>
                    <a:lnB>
                      <a:noFill/>
                    </a:lnB>
                  </a:tcPr>
                </a:tc>
              </a:tr>
              <a:tr h="429856">
                <a:tc>
                  <a:txBody>
                    <a:bodyPr/>
                    <a:lstStyle/>
                    <a:p>
                      <a:pPr marL="127000">
                        <a:spcBef>
                          <a:spcPts val="350"/>
                        </a:spcBef>
                        <a:spcAft>
                          <a:spcPts val="0"/>
                        </a:spcAft>
                      </a:pPr>
                      <a:r>
                        <a:rPr lang="en-US" sz="1800">
                          <a:solidFill>
                            <a:srgbClr val="292425"/>
                          </a:solidFill>
                          <a:latin typeface="Times New Roman"/>
                          <a:ea typeface="Times New Roman"/>
                        </a:rPr>
                        <a:t>(g)</a:t>
                      </a:r>
                      <a:endParaRPr lang="en-US" sz="1800">
                        <a:latin typeface="Times New Roman"/>
                        <a:ea typeface="Times New Roman"/>
                      </a:endParaRPr>
                    </a:p>
                  </a:txBody>
                  <a:tcPr marL="0" marR="0" marT="0" marB="0">
                    <a:lnL>
                      <a:noFill/>
                    </a:lnL>
                    <a:lnR>
                      <a:noFill/>
                    </a:lnR>
                    <a:lnT>
                      <a:noFill/>
                    </a:lnT>
                    <a:lnB>
                      <a:noFill/>
                    </a:lnB>
                  </a:tcPr>
                </a:tc>
                <a:tc>
                  <a:txBody>
                    <a:bodyPr/>
                    <a:lstStyle/>
                    <a:p>
                      <a:pPr marL="219075">
                        <a:spcBef>
                          <a:spcPts val="350"/>
                        </a:spcBef>
                        <a:spcAft>
                          <a:spcPts val="0"/>
                        </a:spcAft>
                      </a:pPr>
                      <a:r>
                        <a:rPr lang="en-US" sz="1800" dirty="0">
                          <a:solidFill>
                            <a:srgbClr val="292425"/>
                          </a:solidFill>
                          <a:latin typeface="Times New Roman"/>
                          <a:ea typeface="Times New Roman"/>
                        </a:rPr>
                        <a:t>Rent </a:t>
                      </a:r>
                      <a:r>
                        <a:rPr lang="en-US" sz="1800" dirty="0" smtClean="0">
                          <a:solidFill>
                            <a:srgbClr val="292425"/>
                          </a:solidFill>
                          <a:latin typeface="Times New Roman"/>
                          <a:ea typeface="Times New Roman"/>
                        </a:rPr>
                        <a:t>paid-2,000</a:t>
                      </a:r>
                      <a:endParaRPr lang="en-US" sz="1800" dirty="0">
                        <a:latin typeface="Times New Roman"/>
                        <a:ea typeface="Times New Roman"/>
                      </a:endParaRPr>
                    </a:p>
                  </a:txBody>
                  <a:tcPr marL="0" marR="0" marT="0" marB="0">
                    <a:lnL>
                      <a:noFill/>
                    </a:lnL>
                    <a:lnR>
                      <a:noFill/>
                    </a:lnR>
                    <a:lnT>
                      <a:noFill/>
                    </a:lnT>
                    <a:lnB>
                      <a:noFill/>
                    </a:lnB>
                  </a:tcPr>
                </a:tc>
              </a:tr>
              <a:tr h="343288">
                <a:tc>
                  <a:txBody>
                    <a:bodyPr/>
                    <a:lstStyle/>
                    <a:p>
                      <a:pPr marL="127000">
                        <a:lnSpc>
                          <a:spcPts val="1280"/>
                        </a:lnSpc>
                        <a:spcBef>
                          <a:spcPts val="350"/>
                        </a:spcBef>
                        <a:spcAft>
                          <a:spcPts val="0"/>
                        </a:spcAft>
                      </a:pPr>
                      <a:r>
                        <a:rPr lang="en-US" sz="1800">
                          <a:solidFill>
                            <a:srgbClr val="292425"/>
                          </a:solidFill>
                          <a:latin typeface="Times New Roman"/>
                          <a:ea typeface="Times New Roman"/>
                        </a:rPr>
                        <a:t>(h)</a:t>
                      </a:r>
                      <a:endParaRPr lang="en-US" sz="1800">
                        <a:latin typeface="Times New Roman"/>
                        <a:ea typeface="Times New Roman"/>
                      </a:endParaRPr>
                    </a:p>
                  </a:txBody>
                  <a:tcPr marL="0" marR="0" marT="0" marB="0">
                    <a:lnL>
                      <a:noFill/>
                    </a:lnL>
                    <a:lnR>
                      <a:noFill/>
                    </a:lnR>
                    <a:lnT>
                      <a:noFill/>
                    </a:lnT>
                    <a:lnB>
                      <a:noFill/>
                    </a:lnB>
                  </a:tcPr>
                </a:tc>
                <a:tc>
                  <a:txBody>
                    <a:bodyPr/>
                    <a:lstStyle/>
                    <a:p>
                      <a:pPr marL="219075">
                        <a:lnSpc>
                          <a:spcPts val="1280"/>
                        </a:lnSpc>
                        <a:spcBef>
                          <a:spcPts val="350"/>
                        </a:spcBef>
                        <a:spcAft>
                          <a:spcPts val="0"/>
                        </a:spcAft>
                      </a:pPr>
                      <a:r>
                        <a:rPr lang="en-US" sz="1800" dirty="0">
                          <a:solidFill>
                            <a:srgbClr val="292425"/>
                          </a:solidFill>
                          <a:latin typeface="Times New Roman"/>
                          <a:ea typeface="Times New Roman"/>
                        </a:rPr>
                        <a:t>Cash withdrew for personal </a:t>
                      </a:r>
                      <a:r>
                        <a:rPr lang="en-US" sz="1800" dirty="0" smtClean="0">
                          <a:solidFill>
                            <a:srgbClr val="292425"/>
                          </a:solidFill>
                          <a:latin typeface="Times New Roman"/>
                          <a:ea typeface="Times New Roman"/>
                        </a:rPr>
                        <a:t>use-5,000</a:t>
                      </a:r>
                      <a:endParaRPr lang="en-US" sz="1800" dirty="0">
                        <a:latin typeface="Times New Roman"/>
                        <a:ea typeface="Times New Roman"/>
                      </a:endParaRPr>
                    </a:p>
                  </a:txBody>
                  <a:tcPr marL="0" marR="0" marT="0" marB="0">
                    <a:lnL>
                      <a:noFill/>
                    </a:lnL>
                    <a:lnR>
                      <a:noFill/>
                    </a:lnR>
                    <a:lnT>
                      <a:noFill/>
                    </a:lnT>
                    <a:lnB>
                      <a:noFill/>
                    </a:lnB>
                  </a:tcPr>
                </a:tc>
              </a:tr>
            </a:tbl>
          </a:graphicData>
        </a:graphic>
      </p:graphicFrame>
      <p:sp>
        <p:nvSpPr>
          <p:cNvPr id="66643" name="Rectangle 83"/>
          <p:cNvSpPr>
            <a:spLocks noChangeArrowheads="1"/>
          </p:cNvSpPr>
          <p:nvPr/>
        </p:nvSpPr>
        <p:spPr bwMode="auto">
          <a:xfrm>
            <a:off x="1352938" y="569167"/>
            <a:ext cx="7791061"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rgbClr val="292425"/>
                </a:solidFill>
                <a:effectLst/>
                <a:latin typeface="Arial" pitchFamily="34" charset="0"/>
                <a:ea typeface="Times New Roman" pitchFamily="18" charset="0"/>
                <a:cs typeface="Arial" pitchFamily="34" charset="0"/>
              </a:rPr>
              <a:t>Mohit</a:t>
            </a:r>
            <a:r>
              <a:rPr kumimoji="0" lang="en-US" sz="1800" b="1" i="0" u="none" strike="noStrike" cap="none" normalizeH="0" baseline="0" dirty="0" smtClean="0">
                <a:ln>
                  <a:noFill/>
                </a:ln>
                <a:solidFill>
                  <a:srgbClr val="292425"/>
                </a:solidFill>
                <a:effectLst/>
                <a:latin typeface="Arial" pitchFamily="34" charset="0"/>
                <a:ea typeface="Times New Roman" pitchFamily="18" charset="0"/>
                <a:cs typeface="Arial" pitchFamily="34" charset="0"/>
              </a:rPr>
              <a:t> has the following transactions, prepare accounting equation: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88" name="Google Shape;55;p13"/>
          <p:cNvPicPr preferRelativeResize="0"/>
          <p:nvPr/>
        </p:nvPicPr>
        <p:blipFill rotWithShape="1">
          <a:blip r:embed="rId2">
            <a:alphaModFix/>
          </a:blip>
          <a:srcRect/>
          <a:stretch/>
        </p:blipFill>
        <p:spPr>
          <a:xfrm>
            <a:off x="7513016" y="3343423"/>
            <a:ext cx="1170475" cy="1170475"/>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a:alphaModFix/>
          </a:blip>
          <a:srcRect/>
          <a:stretch/>
        </p:blipFill>
        <p:spPr>
          <a:xfrm>
            <a:off x="7475693" y="3464722"/>
            <a:ext cx="1170475" cy="1170475"/>
          </a:xfrm>
          <a:prstGeom prst="rect">
            <a:avLst/>
          </a:prstGeom>
          <a:noFill/>
          <a:ln>
            <a:noFill/>
          </a:ln>
        </p:spPr>
      </p:pic>
      <p:sp>
        <p:nvSpPr>
          <p:cNvPr id="9217" name="Rectangle 1"/>
          <p:cNvSpPr>
            <a:spLocks noChangeArrowheads="1"/>
          </p:cNvSpPr>
          <p:nvPr/>
        </p:nvSpPr>
        <p:spPr bwMode="auto">
          <a:xfrm>
            <a:off x="0" y="410547"/>
            <a:ext cx="9144000" cy="3548055"/>
          </a:xfrm>
          <a:prstGeom prst="rect">
            <a:avLst/>
          </a:prstGeom>
          <a:noFill/>
          <a:ln w="9525">
            <a:noFill/>
            <a:miter lim="800000"/>
            <a:headEnd/>
            <a:tailEnd/>
          </a:ln>
          <a:effectLst/>
        </p:spPr>
        <p:txBody>
          <a:bodyPr vert="horz" wrap="square" lIns="1256904" tIns="99981"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625600" algn="l"/>
              </a:tabLst>
            </a:pPr>
            <a:r>
              <a:rPr kumimoji="0" lang="en-US" sz="1600" b="1" i="0" u="none" strike="noStrike" cap="none" normalizeH="0" baseline="0" dirty="0" smtClean="0">
                <a:ln>
                  <a:noFill/>
                </a:ln>
                <a:solidFill>
                  <a:srgbClr val="231F20"/>
                </a:solidFill>
                <a:effectLst/>
                <a:latin typeface="Arial" pitchFamily="34" charset="0"/>
                <a:ea typeface="Tahoma" pitchFamily="34" charset="0"/>
                <a:cs typeface="Arial" pitchFamily="34" charset="0"/>
              </a:rPr>
              <a:t>Effect of Adjustment Transactions on Accounting Equation</a:t>
            </a:r>
            <a:endParaRPr kumimoji="0" lang="en-US" sz="1600" b="1" i="0" u="none" strike="noStrike" cap="none" normalizeH="0" baseline="0" dirty="0" smtClean="0">
              <a:ln>
                <a:noFill/>
              </a:ln>
              <a:solidFill>
                <a:schemeClr val="tx1"/>
              </a:solidFill>
              <a:effectLst/>
              <a:latin typeface="Arial" pitchFamily="34" charset="0"/>
              <a:ea typeface="Tahoma"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625600" algn="l"/>
              </a:tabLst>
            </a:pPr>
            <a:r>
              <a:rPr kumimoji="0" lang="en-US" sz="1600"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Outstanding Expenses </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are those expenses which have been incurred but have not been paid.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25600" algn="l"/>
              </a:tabLst>
            </a:pPr>
            <a:r>
              <a:rPr kumimoji="0" lang="en-US" sz="1600" b="0" i="1" u="none" strike="noStrike" cap="none" normalizeH="0" baseline="0" dirty="0" smtClean="0">
                <a:ln>
                  <a:noFill/>
                </a:ln>
                <a:solidFill>
                  <a:srgbClr val="231F20"/>
                </a:solidFill>
                <a:effectLst/>
                <a:latin typeface="Arial" pitchFamily="34" charset="0"/>
                <a:ea typeface="Cambria" pitchFamily="18" charset="0"/>
                <a:cs typeface="Cambria" pitchFamily="18" charset="0"/>
              </a:rPr>
              <a:t>Treatment in Accounting Equation:</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231F20"/>
              </a:buClr>
              <a:buSzPct val="100000"/>
              <a:buFontTx/>
              <a:buAutoNum type="arabicPeriod"/>
              <a:tabLst>
                <a:tab pos="1625600" algn="l"/>
              </a:tabLst>
            </a:pPr>
            <a:r>
              <a:rPr kumimoji="0" lang="en-US" sz="1600"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Deduct from Capital </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as it is an expense and will reduce profit for the current accounting period.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231F20"/>
              </a:buClr>
              <a:buSzPct val="100000"/>
              <a:buFontTx/>
              <a:buAutoNum type="arabicPeriod"/>
              <a:tabLst>
                <a:tab pos="1625600" algn="l"/>
              </a:tabLst>
            </a:pP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Make a new column on the Liabilities side in the name of </a:t>
            </a:r>
            <a:r>
              <a:rPr kumimoji="0" lang="en-US" sz="1600"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‘Outstanding Expenses’ </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as the amount is still to be paid.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625600" algn="l"/>
              </a:tabLst>
            </a:pPr>
            <a:r>
              <a:rPr kumimoji="0" lang="en-US" sz="1600"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Prepaid Expenses </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are those expenses which have been paid in advance, </a:t>
            </a:r>
            <a:r>
              <a:rPr kumimoji="0" lang="en-US" sz="1600" b="0" i="1" u="none" strike="noStrike" cap="none" normalizeH="0" baseline="0" dirty="0" smtClean="0">
                <a:ln>
                  <a:noFill/>
                </a:ln>
                <a:solidFill>
                  <a:srgbClr val="231F20"/>
                </a:solidFill>
                <a:effectLst/>
                <a:latin typeface="Arial" pitchFamily="34" charset="0"/>
                <a:ea typeface="Cambria" pitchFamily="18" charset="0"/>
                <a:cs typeface="Cambria" pitchFamily="18" charset="0"/>
              </a:rPr>
              <a:t>i.e.</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 they are not yet due but paid.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25600" algn="l"/>
              </a:tabLst>
            </a:pPr>
            <a:r>
              <a:rPr kumimoji="0" lang="en-US" sz="1600" b="0" i="1" u="none" strike="noStrike" cap="none" normalizeH="0" baseline="0" dirty="0" smtClean="0">
                <a:ln>
                  <a:noFill/>
                </a:ln>
                <a:solidFill>
                  <a:srgbClr val="231F20"/>
                </a:solidFill>
                <a:effectLst/>
                <a:latin typeface="Arial" pitchFamily="34" charset="0"/>
                <a:ea typeface="Cambria" pitchFamily="18" charset="0"/>
                <a:cs typeface="Cambria" pitchFamily="18" charset="0"/>
              </a:rPr>
              <a:t>Treatment in Accounting Equation</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231F20"/>
              </a:buClr>
              <a:buSzPct val="100000"/>
              <a:buFontTx/>
              <a:buAutoNum type="arabicPeriod"/>
              <a:tabLst>
                <a:tab pos="1625600" algn="l"/>
              </a:tabLst>
            </a:pPr>
            <a:r>
              <a:rPr kumimoji="0" lang="en-US" sz="1600"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Deduct from Cash </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as there is an outflow of cash.</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231F20"/>
              </a:buClr>
              <a:buSzPct val="100000"/>
              <a:buFontTx/>
              <a:buAutoNum type="arabicPeriod"/>
              <a:tabLst>
                <a:tab pos="1625600" algn="l"/>
              </a:tabLst>
            </a:pP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Make a new column on the Assets side in the name of </a:t>
            </a:r>
            <a:r>
              <a:rPr kumimoji="0" lang="en-US" sz="1600"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‘Prepaid Expenses’ </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as the amount is paid in advance.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1231640" y="335902"/>
            <a:ext cx="7912359"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1625600" algn="l"/>
              </a:tabLst>
            </a:pPr>
            <a:r>
              <a:rPr kumimoji="0" lang="en-US" sz="1600"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Accrued Income </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is that income which has been earned but not received during the current accounting period.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25600" algn="l"/>
              </a:tabLst>
            </a:pPr>
            <a:r>
              <a:rPr kumimoji="0" lang="en-US" sz="1600" b="0" i="1" u="none" strike="noStrike" cap="none" normalizeH="0" baseline="0" dirty="0" smtClean="0">
                <a:ln>
                  <a:noFill/>
                </a:ln>
                <a:solidFill>
                  <a:srgbClr val="231F20"/>
                </a:solidFill>
                <a:effectLst/>
                <a:latin typeface="Arial" pitchFamily="34" charset="0"/>
                <a:ea typeface="Cambria" pitchFamily="18" charset="0"/>
                <a:cs typeface="Cambria" pitchFamily="18" charset="0"/>
              </a:rPr>
              <a:t>Treatment in Accounting Equation</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231F20"/>
              </a:buClr>
              <a:buSzPct val="100000"/>
              <a:buFontTx/>
              <a:buAutoNum type="arabicPeriod"/>
              <a:tabLst>
                <a:tab pos="1625600" algn="l"/>
              </a:tabLst>
            </a:pPr>
            <a:r>
              <a:rPr kumimoji="0" lang="en-US" sz="1600"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Add in Capital </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as it is an income and will increase profit for the current accounting period.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231F20"/>
              </a:buClr>
              <a:buSzPct val="100000"/>
              <a:buFontTx/>
              <a:buAutoNum type="arabicPeriod"/>
              <a:tabLst>
                <a:tab pos="1625600" algn="l"/>
              </a:tabLst>
            </a:pP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Make a new column on the Assets side in the name of </a:t>
            </a:r>
            <a:r>
              <a:rPr kumimoji="0" lang="en-US" sz="1600"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‘Accrued Income’ </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as the amount is still to be received.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625600" algn="l"/>
              </a:tabLst>
            </a:pPr>
            <a:r>
              <a:rPr kumimoji="0" lang="en-US" sz="1600"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Unearned Income or Income Received in Advance </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is that income which has been received but not earned during the current accounting period.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25600" algn="l"/>
              </a:tabLst>
            </a:pPr>
            <a:r>
              <a:rPr kumimoji="0" lang="en-US" sz="1600" b="0" i="1" u="none" strike="noStrike" cap="none" normalizeH="0" baseline="0" dirty="0" smtClean="0">
                <a:ln>
                  <a:noFill/>
                </a:ln>
                <a:solidFill>
                  <a:srgbClr val="231F20"/>
                </a:solidFill>
                <a:effectLst/>
                <a:latin typeface="Arial" pitchFamily="34" charset="0"/>
                <a:ea typeface="Cambria" pitchFamily="18" charset="0"/>
                <a:cs typeface="Cambria" pitchFamily="18" charset="0"/>
              </a:rPr>
              <a:t>Treatment in Accounting Equation</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231F20"/>
              </a:buClr>
              <a:buSzPct val="100000"/>
              <a:buFontTx/>
              <a:buAutoNum type="arabicPeriod"/>
              <a:tabLst>
                <a:tab pos="1625600" algn="l"/>
              </a:tabLst>
            </a:pPr>
            <a:r>
              <a:rPr kumimoji="0" lang="en-US" sz="1600"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Add in Cash </a:t>
            </a: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as there is inflow of cash.</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231F20"/>
              </a:buClr>
              <a:buSzPct val="100000"/>
              <a:buFontTx/>
              <a:buAutoNum type="arabicPeriod"/>
              <a:tabLst>
                <a:tab pos="1625600" algn="l"/>
              </a:tabLst>
            </a:pP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Make a new column on the Liabilities side in the name of </a:t>
            </a:r>
            <a:r>
              <a:rPr kumimoji="0" lang="en-US" sz="1600"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‘Unearned Income’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625600" algn="l"/>
              </a:tabLst>
            </a:pPr>
            <a:r>
              <a:rPr kumimoji="0" lang="en-US" sz="16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as the amount is received in advance.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Google Shape;55;p13"/>
          <p:cNvPicPr preferRelativeResize="0"/>
          <p:nvPr/>
        </p:nvPicPr>
        <p:blipFill rotWithShape="1">
          <a:blip r:embed="rId2">
            <a:alphaModFix/>
          </a:blip>
          <a:srcRect/>
          <a:stretch/>
        </p:blipFill>
        <p:spPr>
          <a:xfrm>
            <a:off x="7513016" y="3343423"/>
            <a:ext cx="1170475" cy="1170475"/>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THEORY BASE ACCOUNT</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ACCOUNTING EQUATION</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NUMBER:2</a:t>
            </a:r>
            <a:endParaRPr b="1"/>
          </a:p>
          <a:p>
            <a:pPr marL="0" lvl="0" indent="0" algn="l" rtl="0">
              <a:spcBef>
                <a:spcPts val="0"/>
              </a:spcBef>
              <a:spcAft>
                <a:spcPts val="0"/>
              </a:spcAft>
              <a:buNone/>
            </a:pPr>
            <a:r>
              <a:rPr lang="en" b="1" dirty="0"/>
              <a:t>CHAPTER NAME </a:t>
            </a:r>
            <a:r>
              <a:rPr lang="en" b="1" dirty="0" smtClean="0"/>
              <a:t>: ACCOUNTING EQUATION </a:t>
            </a:r>
          </a:p>
          <a:p>
            <a:pPr marL="0" lvl="0" indent="0" algn="l" rtl="0">
              <a:spcBef>
                <a:spcPts val="0"/>
              </a:spcBef>
              <a:spcAft>
                <a:spcPts val="0"/>
              </a:spcAft>
              <a:buNone/>
            </a:pPr>
            <a:r>
              <a:rPr lang="en" b="1" dirty="0" smtClean="0"/>
              <a:t>CLASS-16</a:t>
            </a:r>
            <a:endParaRPr b="1"/>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ChangeArrowheads="1"/>
          </p:cNvSpPr>
          <p:nvPr/>
        </p:nvSpPr>
        <p:spPr bwMode="auto">
          <a:xfrm>
            <a:off x="1063690" y="0"/>
            <a:ext cx="8080310" cy="2782373"/>
          </a:xfrm>
          <a:prstGeom prst="rect">
            <a:avLst/>
          </a:prstGeom>
          <a:noFill/>
          <a:ln w="9525">
            <a:noFill/>
            <a:miter lim="800000"/>
            <a:headEnd/>
            <a:tailEnd/>
          </a:ln>
          <a:effectLst/>
        </p:spPr>
        <p:txBody>
          <a:bodyPr vert="horz" wrap="square" lIns="723672" tIns="622104" rIns="91440" bIns="76176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292425"/>
                </a:solidFill>
                <a:effectLst/>
                <a:latin typeface="Arial" pitchFamily="34" charset="0"/>
                <a:ea typeface="Times New Roman" pitchFamily="18" charset="0"/>
                <a:cs typeface="Arial" pitchFamily="34" charset="0"/>
              </a:rPr>
              <a:t>Use accounting equation to show the effect of the following transactions of M/s Royal Traders: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7" name="Google Shape;55;p13"/>
          <p:cNvPicPr preferRelativeResize="0"/>
          <p:nvPr/>
        </p:nvPicPr>
        <p:blipFill rotWithShape="1">
          <a:blip r:embed="rId2">
            <a:alphaModFix/>
          </a:blip>
          <a:srcRect/>
          <a:stretch/>
        </p:blipFill>
        <p:spPr>
          <a:xfrm>
            <a:off x="7736951" y="3390076"/>
            <a:ext cx="1170475" cy="1170475"/>
          </a:xfrm>
          <a:prstGeom prst="rect">
            <a:avLst/>
          </a:prstGeom>
          <a:noFill/>
          <a:ln>
            <a:noFill/>
          </a:ln>
        </p:spPr>
      </p:pic>
      <p:graphicFrame>
        <p:nvGraphicFramePr>
          <p:cNvPr id="6" name="Table 5"/>
          <p:cNvGraphicFramePr>
            <a:graphicFrameLocks noGrp="1"/>
          </p:cNvGraphicFramePr>
          <p:nvPr/>
        </p:nvGraphicFramePr>
        <p:xfrm>
          <a:off x="1278293" y="1483567"/>
          <a:ext cx="7361853" cy="2985792"/>
        </p:xfrm>
        <a:graphic>
          <a:graphicData uri="http://schemas.openxmlformats.org/drawingml/2006/table">
            <a:tbl>
              <a:tblPr/>
              <a:tblGrid>
                <a:gridCol w="6177631"/>
                <a:gridCol w="1184222"/>
              </a:tblGrid>
              <a:tr h="292445">
                <a:tc>
                  <a:txBody>
                    <a:bodyPr/>
                    <a:lstStyle/>
                    <a:p>
                      <a:pPr marL="31750">
                        <a:lnSpc>
                          <a:spcPts val="1115"/>
                        </a:lnSpc>
                        <a:spcBef>
                          <a:spcPts val="125"/>
                        </a:spcBef>
                        <a:spcAft>
                          <a:spcPts val="0"/>
                        </a:spcAft>
                      </a:pPr>
                      <a:r>
                        <a:rPr lang="en-US" sz="1600" dirty="0">
                          <a:solidFill>
                            <a:srgbClr val="231F20"/>
                          </a:solidFill>
                          <a:latin typeface="Cambria"/>
                          <a:ea typeface="Trebuchet MS"/>
                          <a:cs typeface="Trebuchet MS"/>
                        </a:rPr>
                        <a:t>Prepare</a:t>
                      </a:r>
                      <a:r>
                        <a:rPr lang="en-US" sz="1600" spc="125"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the</a:t>
                      </a:r>
                      <a:r>
                        <a:rPr lang="en-US" sz="1600" spc="120"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Accounting</a:t>
                      </a:r>
                      <a:r>
                        <a:rPr lang="en-US" sz="1600" spc="120"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Equation</a:t>
                      </a:r>
                      <a:r>
                        <a:rPr lang="en-US" sz="1600" spc="120"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on</a:t>
                      </a:r>
                      <a:r>
                        <a:rPr lang="en-US" sz="1600" spc="120"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the</a:t>
                      </a:r>
                      <a:r>
                        <a:rPr lang="en-US" sz="1600" spc="120"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basis</a:t>
                      </a:r>
                      <a:r>
                        <a:rPr lang="en-US" sz="1600" spc="120"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of</a:t>
                      </a:r>
                      <a:r>
                        <a:rPr lang="en-US" sz="1600" spc="125"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the</a:t>
                      </a:r>
                      <a:r>
                        <a:rPr lang="en-US" sz="1600" spc="120"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following:</a:t>
                      </a:r>
                      <a:endParaRPr lang="en-US" sz="1600" dirty="0">
                        <a:latin typeface="Trebuchet MS"/>
                        <a:ea typeface="Trebuchet MS"/>
                        <a:cs typeface="Trebuchet MS"/>
                      </a:endParaRPr>
                    </a:p>
                  </a:txBody>
                  <a:tcPr marL="0" marR="0" marT="0" marB="0">
                    <a:lnL>
                      <a:noFill/>
                    </a:lnL>
                    <a:lnR>
                      <a:noFill/>
                    </a:lnR>
                    <a:lnT>
                      <a:noFill/>
                    </a:lnT>
                    <a:lnB>
                      <a:noFill/>
                    </a:lnB>
                  </a:tcPr>
                </a:tc>
                <a:tc>
                  <a:txBody>
                    <a:bodyPr/>
                    <a:lstStyle/>
                    <a:p>
                      <a:pPr marL="549275">
                        <a:lnSpc>
                          <a:spcPts val="1080"/>
                        </a:lnSpc>
                        <a:spcBef>
                          <a:spcPts val="160"/>
                        </a:spcBef>
                        <a:spcAft>
                          <a:spcPts val="0"/>
                        </a:spcAft>
                      </a:pPr>
                      <a:r>
                        <a:rPr lang="en-US" sz="1600">
                          <a:solidFill>
                            <a:srgbClr val="231F20"/>
                          </a:solidFill>
                          <a:latin typeface="Georgia"/>
                          <a:ea typeface="Trebuchet MS"/>
                          <a:cs typeface="Trebuchet MS"/>
                        </a:rPr>
                        <a:t>`</a:t>
                      </a:r>
                      <a:endParaRPr lang="en-US" sz="1600">
                        <a:latin typeface="Trebuchet MS"/>
                        <a:ea typeface="Trebuchet MS"/>
                        <a:cs typeface="Trebuchet MS"/>
                      </a:endParaRPr>
                    </a:p>
                  </a:txBody>
                  <a:tcPr marL="0" marR="0" marT="0" marB="0">
                    <a:lnL>
                      <a:noFill/>
                    </a:lnL>
                    <a:lnR>
                      <a:noFill/>
                    </a:lnR>
                    <a:lnT>
                      <a:noFill/>
                    </a:lnT>
                    <a:lnB>
                      <a:noFill/>
                    </a:lnB>
                  </a:tcPr>
                </a:tc>
              </a:tr>
              <a:tr h="267253">
                <a:tc>
                  <a:txBody>
                    <a:bodyPr/>
                    <a:lstStyle/>
                    <a:p>
                      <a:pPr marL="148590">
                        <a:lnSpc>
                          <a:spcPts val="1105"/>
                        </a:lnSpc>
                        <a:spcBef>
                          <a:spcPts val="15"/>
                        </a:spcBef>
                        <a:spcAft>
                          <a:spcPts val="0"/>
                        </a:spcAft>
                      </a:pPr>
                      <a:r>
                        <a:rPr lang="en-US" sz="1600">
                          <a:solidFill>
                            <a:srgbClr val="231F20"/>
                          </a:solidFill>
                          <a:latin typeface="Cambria"/>
                          <a:ea typeface="Trebuchet MS"/>
                          <a:cs typeface="Trebuchet MS"/>
                        </a:rPr>
                        <a:t>1.</a:t>
                      </a:r>
                      <a:r>
                        <a:rPr lang="en-US" sz="1600" spc="220">
                          <a:solidFill>
                            <a:srgbClr val="231F20"/>
                          </a:solidFill>
                          <a:latin typeface="Cambria"/>
                          <a:ea typeface="Trebuchet MS"/>
                          <a:cs typeface="Trebuchet MS"/>
                        </a:rPr>
                        <a:t> </a:t>
                      </a:r>
                      <a:r>
                        <a:rPr lang="en-US" sz="1600">
                          <a:solidFill>
                            <a:srgbClr val="231F20"/>
                          </a:solidFill>
                          <a:latin typeface="Cambria"/>
                          <a:ea typeface="Trebuchet MS"/>
                          <a:cs typeface="Trebuchet MS"/>
                        </a:rPr>
                        <a:t>Rakesh</a:t>
                      </a:r>
                      <a:r>
                        <a:rPr lang="en-US" sz="1600" spc="130">
                          <a:solidFill>
                            <a:srgbClr val="231F20"/>
                          </a:solidFill>
                          <a:latin typeface="Cambria"/>
                          <a:ea typeface="Trebuchet MS"/>
                          <a:cs typeface="Trebuchet MS"/>
                        </a:rPr>
                        <a:t> </a:t>
                      </a:r>
                      <a:r>
                        <a:rPr lang="en-US" sz="1600">
                          <a:solidFill>
                            <a:srgbClr val="231F20"/>
                          </a:solidFill>
                          <a:latin typeface="Cambria"/>
                          <a:ea typeface="Trebuchet MS"/>
                          <a:cs typeface="Trebuchet MS"/>
                        </a:rPr>
                        <a:t>commenced</a:t>
                      </a:r>
                      <a:r>
                        <a:rPr lang="en-US" sz="1600" spc="135">
                          <a:solidFill>
                            <a:srgbClr val="231F20"/>
                          </a:solidFill>
                          <a:latin typeface="Cambria"/>
                          <a:ea typeface="Trebuchet MS"/>
                          <a:cs typeface="Trebuchet MS"/>
                        </a:rPr>
                        <a:t> </a:t>
                      </a:r>
                      <a:r>
                        <a:rPr lang="en-US" sz="1600">
                          <a:solidFill>
                            <a:srgbClr val="231F20"/>
                          </a:solidFill>
                          <a:latin typeface="Cambria"/>
                          <a:ea typeface="Trebuchet MS"/>
                          <a:cs typeface="Trebuchet MS"/>
                        </a:rPr>
                        <a:t>business</a:t>
                      </a:r>
                      <a:r>
                        <a:rPr lang="en-US" sz="1600" spc="125">
                          <a:solidFill>
                            <a:srgbClr val="231F20"/>
                          </a:solidFill>
                          <a:latin typeface="Cambria"/>
                          <a:ea typeface="Trebuchet MS"/>
                          <a:cs typeface="Trebuchet MS"/>
                        </a:rPr>
                        <a:t> </a:t>
                      </a:r>
                      <a:r>
                        <a:rPr lang="en-US" sz="1600">
                          <a:solidFill>
                            <a:srgbClr val="231F20"/>
                          </a:solidFill>
                          <a:latin typeface="Cambria"/>
                          <a:ea typeface="Trebuchet MS"/>
                          <a:cs typeface="Trebuchet MS"/>
                        </a:rPr>
                        <a:t>with</a:t>
                      </a:r>
                      <a:r>
                        <a:rPr lang="en-US" sz="1600" spc="125">
                          <a:solidFill>
                            <a:srgbClr val="231F20"/>
                          </a:solidFill>
                          <a:latin typeface="Cambria"/>
                          <a:ea typeface="Trebuchet MS"/>
                          <a:cs typeface="Trebuchet MS"/>
                        </a:rPr>
                        <a:t> </a:t>
                      </a:r>
                      <a:r>
                        <a:rPr lang="en-US" sz="1600">
                          <a:solidFill>
                            <a:srgbClr val="231F20"/>
                          </a:solidFill>
                          <a:latin typeface="Cambria"/>
                          <a:ea typeface="Trebuchet MS"/>
                          <a:cs typeface="Trebuchet MS"/>
                        </a:rPr>
                        <a:t>cash.</a:t>
                      </a:r>
                      <a:endParaRPr lang="en-US" sz="1600">
                        <a:latin typeface="Trebuchet MS"/>
                        <a:ea typeface="Trebuchet MS"/>
                        <a:cs typeface="Trebuchet MS"/>
                      </a:endParaRPr>
                    </a:p>
                  </a:txBody>
                  <a:tcPr marL="0" marR="0" marT="0" marB="0">
                    <a:lnL>
                      <a:noFill/>
                    </a:lnL>
                    <a:lnR>
                      <a:noFill/>
                    </a:lnR>
                    <a:lnT>
                      <a:noFill/>
                    </a:lnT>
                    <a:lnB>
                      <a:noFill/>
                    </a:lnB>
                  </a:tcPr>
                </a:tc>
                <a:tc>
                  <a:txBody>
                    <a:bodyPr/>
                    <a:lstStyle/>
                    <a:p>
                      <a:pPr marR="30480" algn="r">
                        <a:lnSpc>
                          <a:spcPts val="1105"/>
                        </a:lnSpc>
                        <a:spcBef>
                          <a:spcPts val="15"/>
                        </a:spcBef>
                        <a:spcAft>
                          <a:spcPts val="0"/>
                        </a:spcAft>
                      </a:pPr>
                      <a:r>
                        <a:rPr lang="en-US" sz="1600">
                          <a:solidFill>
                            <a:srgbClr val="231F20"/>
                          </a:solidFill>
                          <a:latin typeface="Cambria"/>
                          <a:ea typeface="Trebuchet MS"/>
                          <a:cs typeface="Trebuchet MS"/>
                        </a:rPr>
                        <a:t>1,50,000</a:t>
                      </a:r>
                      <a:endParaRPr lang="en-US" sz="1600">
                        <a:latin typeface="Trebuchet MS"/>
                        <a:ea typeface="Trebuchet MS"/>
                        <a:cs typeface="Trebuchet MS"/>
                      </a:endParaRPr>
                    </a:p>
                  </a:txBody>
                  <a:tcPr marL="0" marR="0" marT="0" marB="0">
                    <a:lnL>
                      <a:noFill/>
                    </a:lnL>
                    <a:lnR>
                      <a:noFill/>
                    </a:lnR>
                    <a:lnT>
                      <a:noFill/>
                    </a:lnT>
                    <a:lnB>
                      <a:noFill/>
                    </a:lnB>
                  </a:tcPr>
                </a:tc>
              </a:tr>
              <a:tr h="269444">
                <a:tc>
                  <a:txBody>
                    <a:bodyPr/>
                    <a:lstStyle/>
                    <a:p>
                      <a:pPr marL="148590">
                        <a:lnSpc>
                          <a:spcPts val="1105"/>
                        </a:lnSpc>
                        <a:spcBef>
                          <a:spcPts val="25"/>
                        </a:spcBef>
                        <a:spcAft>
                          <a:spcPts val="0"/>
                        </a:spcAft>
                      </a:pPr>
                      <a:r>
                        <a:rPr lang="en-US" sz="1600" dirty="0">
                          <a:solidFill>
                            <a:srgbClr val="231F20"/>
                          </a:solidFill>
                          <a:latin typeface="Cambria"/>
                          <a:ea typeface="Trebuchet MS"/>
                          <a:cs typeface="Trebuchet MS"/>
                        </a:rPr>
                        <a:t>2.</a:t>
                      </a:r>
                      <a:r>
                        <a:rPr lang="en-US" sz="1600" spc="25"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Furniture</a:t>
                      </a:r>
                      <a:r>
                        <a:rPr lang="en-US" sz="1600" spc="20"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purchased</a:t>
                      </a:r>
                      <a:r>
                        <a:rPr lang="en-US" sz="1600" spc="25"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for</a:t>
                      </a:r>
                      <a:r>
                        <a:rPr lang="en-US" sz="1600" spc="25"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cash.</a:t>
                      </a:r>
                      <a:endParaRPr lang="en-US" sz="1600" dirty="0">
                        <a:latin typeface="Trebuchet MS"/>
                        <a:ea typeface="Trebuchet MS"/>
                        <a:cs typeface="Trebuchet MS"/>
                      </a:endParaRPr>
                    </a:p>
                  </a:txBody>
                  <a:tcPr marL="0" marR="0" marT="0" marB="0">
                    <a:lnL>
                      <a:noFill/>
                    </a:lnL>
                    <a:lnR>
                      <a:noFill/>
                    </a:lnR>
                    <a:lnT>
                      <a:noFill/>
                    </a:lnT>
                    <a:lnB>
                      <a:noFill/>
                    </a:lnB>
                  </a:tcPr>
                </a:tc>
                <a:tc>
                  <a:txBody>
                    <a:bodyPr/>
                    <a:lstStyle/>
                    <a:p>
                      <a:pPr marR="30480" algn="r">
                        <a:lnSpc>
                          <a:spcPts val="1105"/>
                        </a:lnSpc>
                        <a:spcBef>
                          <a:spcPts val="25"/>
                        </a:spcBef>
                        <a:spcAft>
                          <a:spcPts val="0"/>
                        </a:spcAft>
                      </a:pPr>
                      <a:r>
                        <a:rPr lang="en-US" sz="1600">
                          <a:solidFill>
                            <a:srgbClr val="231F20"/>
                          </a:solidFill>
                          <a:latin typeface="Cambria"/>
                          <a:ea typeface="Trebuchet MS"/>
                          <a:cs typeface="Trebuchet MS"/>
                        </a:rPr>
                        <a:t>20,000</a:t>
                      </a:r>
                      <a:endParaRPr lang="en-US" sz="1600">
                        <a:latin typeface="Trebuchet MS"/>
                        <a:ea typeface="Trebuchet MS"/>
                        <a:cs typeface="Trebuchet MS"/>
                      </a:endParaRPr>
                    </a:p>
                  </a:txBody>
                  <a:tcPr marL="0" marR="0" marT="0" marB="0">
                    <a:lnL>
                      <a:noFill/>
                    </a:lnL>
                    <a:lnR>
                      <a:noFill/>
                    </a:lnR>
                    <a:lnT>
                      <a:noFill/>
                    </a:lnT>
                    <a:lnB>
                      <a:noFill/>
                    </a:lnB>
                  </a:tcPr>
                </a:tc>
              </a:tr>
              <a:tr h="268350">
                <a:tc>
                  <a:txBody>
                    <a:bodyPr/>
                    <a:lstStyle/>
                    <a:p>
                      <a:pPr marL="148590">
                        <a:lnSpc>
                          <a:spcPts val="1105"/>
                        </a:lnSpc>
                        <a:spcBef>
                          <a:spcPts val="25"/>
                        </a:spcBef>
                        <a:spcAft>
                          <a:spcPts val="0"/>
                        </a:spcAft>
                      </a:pPr>
                      <a:r>
                        <a:rPr lang="en-US" sz="1600">
                          <a:solidFill>
                            <a:srgbClr val="231F20"/>
                          </a:solidFill>
                          <a:latin typeface="Cambria"/>
                          <a:ea typeface="Trebuchet MS"/>
                          <a:cs typeface="Trebuchet MS"/>
                        </a:rPr>
                        <a:t>3.</a:t>
                      </a:r>
                      <a:r>
                        <a:rPr lang="en-US" sz="1600" spc="195">
                          <a:solidFill>
                            <a:srgbClr val="231F20"/>
                          </a:solidFill>
                          <a:latin typeface="Cambria"/>
                          <a:ea typeface="Trebuchet MS"/>
                          <a:cs typeface="Trebuchet MS"/>
                        </a:rPr>
                        <a:t> </a:t>
                      </a:r>
                      <a:r>
                        <a:rPr lang="en-US" sz="1600">
                          <a:solidFill>
                            <a:srgbClr val="231F20"/>
                          </a:solidFill>
                          <a:latin typeface="Cambria"/>
                          <a:ea typeface="Trebuchet MS"/>
                          <a:cs typeface="Trebuchet MS"/>
                        </a:rPr>
                        <a:t>Purchased</a:t>
                      </a:r>
                      <a:r>
                        <a:rPr lang="en-US" sz="1600" spc="110">
                          <a:solidFill>
                            <a:srgbClr val="231F20"/>
                          </a:solidFill>
                          <a:latin typeface="Cambria"/>
                          <a:ea typeface="Trebuchet MS"/>
                          <a:cs typeface="Trebuchet MS"/>
                        </a:rPr>
                        <a:t> </a:t>
                      </a:r>
                      <a:r>
                        <a:rPr lang="en-US" sz="1600">
                          <a:solidFill>
                            <a:srgbClr val="231F20"/>
                          </a:solidFill>
                          <a:latin typeface="Cambria"/>
                          <a:ea typeface="Trebuchet MS"/>
                          <a:cs typeface="Trebuchet MS"/>
                        </a:rPr>
                        <a:t>goods</a:t>
                      </a:r>
                      <a:r>
                        <a:rPr lang="en-US" sz="1600" spc="115">
                          <a:solidFill>
                            <a:srgbClr val="231F20"/>
                          </a:solidFill>
                          <a:latin typeface="Cambria"/>
                          <a:ea typeface="Trebuchet MS"/>
                          <a:cs typeface="Trebuchet MS"/>
                        </a:rPr>
                        <a:t> </a:t>
                      </a:r>
                      <a:r>
                        <a:rPr lang="en-US" sz="1600">
                          <a:solidFill>
                            <a:srgbClr val="231F20"/>
                          </a:solidFill>
                          <a:latin typeface="Cambria"/>
                          <a:ea typeface="Trebuchet MS"/>
                          <a:cs typeface="Trebuchet MS"/>
                        </a:rPr>
                        <a:t>from</a:t>
                      </a:r>
                      <a:r>
                        <a:rPr lang="en-US" sz="1600" spc="120">
                          <a:solidFill>
                            <a:srgbClr val="231F20"/>
                          </a:solidFill>
                          <a:latin typeface="Cambria"/>
                          <a:ea typeface="Trebuchet MS"/>
                          <a:cs typeface="Trebuchet MS"/>
                        </a:rPr>
                        <a:t> </a:t>
                      </a:r>
                      <a:r>
                        <a:rPr lang="en-US" sz="1600">
                          <a:solidFill>
                            <a:srgbClr val="231F20"/>
                          </a:solidFill>
                          <a:latin typeface="Cambria"/>
                          <a:ea typeface="Trebuchet MS"/>
                          <a:cs typeface="Trebuchet MS"/>
                        </a:rPr>
                        <a:t>Mahesh</a:t>
                      </a:r>
                      <a:r>
                        <a:rPr lang="en-US" sz="1600" spc="115">
                          <a:solidFill>
                            <a:srgbClr val="231F20"/>
                          </a:solidFill>
                          <a:latin typeface="Cambria"/>
                          <a:ea typeface="Trebuchet MS"/>
                          <a:cs typeface="Trebuchet MS"/>
                        </a:rPr>
                        <a:t> </a:t>
                      </a:r>
                      <a:r>
                        <a:rPr lang="en-US" sz="1600">
                          <a:solidFill>
                            <a:srgbClr val="231F20"/>
                          </a:solidFill>
                          <a:latin typeface="Cambria"/>
                          <a:ea typeface="Trebuchet MS"/>
                          <a:cs typeface="Trebuchet MS"/>
                        </a:rPr>
                        <a:t>on</a:t>
                      </a:r>
                      <a:r>
                        <a:rPr lang="en-US" sz="1600" spc="115">
                          <a:solidFill>
                            <a:srgbClr val="231F20"/>
                          </a:solidFill>
                          <a:latin typeface="Cambria"/>
                          <a:ea typeface="Trebuchet MS"/>
                          <a:cs typeface="Trebuchet MS"/>
                        </a:rPr>
                        <a:t> </a:t>
                      </a:r>
                      <a:r>
                        <a:rPr lang="en-US" sz="1600">
                          <a:solidFill>
                            <a:srgbClr val="231F20"/>
                          </a:solidFill>
                          <a:latin typeface="Cambria"/>
                          <a:ea typeface="Trebuchet MS"/>
                          <a:cs typeface="Trebuchet MS"/>
                        </a:rPr>
                        <a:t>credit.</a:t>
                      </a:r>
                      <a:endParaRPr lang="en-US" sz="1600">
                        <a:latin typeface="Trebuchet MS"/>
                        <a:ea typeface="Trebuchet MS"/>
                        <a:cs typeface="Trebuchet MS"/>
                      </a:endParaRPr>
                    </a:p>
                  </a:txBody>
                  <a:tcPr marL="0" marR="0" marT="0" marB="0">
                    <a:lnL>
                      <a:noFill/>
                    </a:lnL>
                    <a:lnR>
                      <a:noFill/>
                    </a:lnR>
                    <a:lnT>
                      <a:noFill/>
                    </a:lnT>
                    <a:lnB>
                      <a:noFill/>
                    </a:lnB>
                  </a:tcPr>
                </a:tc>
                <a:tc>
                  <a:txBody>
                    <a:bodyPr/>
                    <a:lstStyle/>
                    <a:p>
                      <a:pPr marR="30480" algn="r">
                        <a:lnSpc>
                          <a:spcPts val="1105"/>
                        </a:lnSpc>
                        <a:spcBef>
                          <a:spcPts val="25"/>
                        </a:spcBef>
                        <a:spcAft>
                          <a:spcPts val="0"/>
                        </a:spcAft>
                      </a:pPr>
                      <a:r>
                        <a:rPr lang="en-US" sz="1600">
                          <a:solidFill>
                            <a:srgbClr val="231F20"/>
                          </a:solidFill>
                          <a:latin typeface="Cambria"/>
                          <a:ea typeface="Trebuchet MS"/>
                          <a:cs typeface="Trebuchet MS"/>
                        </a:rPr>
                        <a:t>25,000</a:t>
                      </a:r>
                      <a:endParaRPr lang="en-US" sz="1600">
                        <a:latin typeface="Trebuchet MS"/>
                        <a:ea typeface="Trebuchet MS"/>
                        <a:cs typeface="Trebuchet MS"/>
                      </a:endParaRPr>
                    </a:p>
                  </a:txBody>
                  <a:tcPr marL="0" marR="0" marT="0" marB="0">
                    <a:lnL>
                      <a:noFill/>
                    </a:lnL>
                    <a:lnR>
                      <a:noFill/>
                    </a:lnR>
                    <a:lnT>
                      <a:noFill/>
                    </a:lnT>
                    <a:lnB>
                      <a:noFill/>
                    </a:lnB>
                  </a:tcPr>
                </a:tc>
              </a:tr>
              <a:tr h="270540">
                <a:tc>
                  <a:txBody>
                    <a:bodyPr/>
                    <a:lstStyle/>
                    <a:p>
                      <a:pPr marL="148590">
                        <a:lnSpc>
                          <a:spcPts val="1115"/>
                        </a:lnSpc>
                        <a:spcBef>
                          <a:spcPts val="25"/>
                        </a:spcBef>
                        <a:spcAft>
                          <a:spcPts val="0"/>
                        </a:spcAft>
                      </a:pPr>
                      <a:r>
                        <a:rPr lang="en-US" sz="1600">
                          <a:solidFill>
                            <a:srgbClr val="231F20"/>
                          </a:solidFill>
                          <a:latin typeface="Cambria"/>
                          <a:ea typeface="Trebuchet MS"/>
                          <a:cs typeface="Trebuchet MS"/>
                        </a:rPr>
                        <a:t>4.</a:t>
                      </a:r>
                      <a:r>
                        <a:rPr lang="en-US" sz="1600" spc="115">
                          <a:solidFill>
                            <a:srgbClr val="231F20"/>
                          </a:solidFill>
                          <a:latin typeface="Cambria"/>
                          <a:ea typeface="Trebuchet MS"/>
                          <a:cs typeface="Trebuchet MS"/>
                        </a:rPr>
                        <a:t> </a:t>
                      </a:r>
                      <a:r>
                        <a:rPr lang="en-US" sz="1600">
                          <a:solidFill>
                            <a:srgbClr val="231F20"/>
                          </a:solidFill>
                          <a:latin typeface="Cambria"/>
                          <a:ea typeface="Trebuchet MS"/>
                          <a:cs typeface="Trebuchet MS"/>
                        </a:rPr>
                        <a:t>Sold</a:t>
                      </a:r>
                      <a:r>
                        <a:rPr lang="en-US" sz="1600" spc="75">
                          <a:solidFill>
                            <a:srgbClr val="231F20"/>
                          </a:solidFill>
                          <a:latin typeface="Cambria"/>
                          <a:ea typeface="Trebuchet MS"/>
                          <a:cs typeface="Trebuchet MS"/>
                        </a:rPr>
                        <a:t> </a:t>
                      </a:r>
                      <a:r>
                        <a:rPr lang="en-US" sz="1600">
                          <a:solidFill>
                            <a:srgbClr val="231F20"/>
                          </a:solidFill>
                          <a:latin typeface="Cambria"/>
                          <a:ea typeface="Trebuchet MS"/>
                          <a:cs typeface="Trebuchet MS"/>
                        </a:rPr>
                        <a:t>goods</a:t>
                      </a:r>
                      <a:r>
                        <a:rPr lang="en-US" sz="1600" spc="70">
                          <a:solidFill>
                            <a:srgbClr val="231F20"/>
                          </a:solidFill>
                          <a:latin typeface="Cambria"/>
                          <a:ea typeface="Trebuchet MS"/>
                          <a:cs typeface="Trebuchet MS"/>
                        </a:rPr>
                        <a:t> </a:t>
                      </a:r>
                      <a:r>
                        <a:rPr lang="en-US" sz="1600">
                          <a:solidFill>
                            <a:srgbClr val="231F20"/>
                          </a:solidFill>
                          <a:latin typeface="Cambria"/>
                          <a:ea typeface="Trebuchet MS"/>
                          <a:cs typeface="Trebuchet MS"/>
                        </a:rPr>
                        <a:t>(costing</a:t>
                      </a:r>
                      <a:r>
                        <a:rPr lang="en-US" sz="1600" spc="70">
                          <a:solidFill>
                            <a:srgbClr val="231F20"/>
                          </a:solidFill>
                          <a:latin typeface="Cambria"/>
                          <a:ea typeface="Trebuchet MS"/>
                          <a:cs typeface="Trebuchet MS"/>
                        </a:rPr>
                        <a:t> </a:t>
                      </a:r>
                      <a:r>
                        <a:rPr lang="en-US" sz="1600">
                          <a:solidFill>
                            <a:srgbClr val="231F20"/>
                          </a:solidFill>
                          <a:latin typeface="Georgia"/>
                          <a:ea typeface="Trebuchet MS"/>
                          <a:cs typeface="Trebuchet MS"/>
                        </a:rPr>
                        <a:t>`</a:t>
                      </a:r>
                      <a:r>
                        <a:rPr lang="en-US" sz="1600" spc="50">
                          <a:solidFill>
                            <a:srgbClr val="231F20"/>
                          </a:solidFill>
                          <a:latin typeface="Georgia"/>
                          <a:ea typeface="Trebuchet MS"/>
                          <a:cs typeface="Trebuchet MS"/>
                        </a:rPr>
                        <a:t> </a:t>
                      </a:r>
                      <a:r>
                        <a:rPr lang="en-US" sz="1600">
                          <a:solidFill>
                            <a:srgbClr val="231F20"/>
                          </a:solidFill>
                          <a:latin typeface="Cambria"/>
                          <a:ea typeface="Trebuchet MS"/>
                          <a:cs typeface="Trebuchet MS"/>
                        </a:rPr>
                        <a:t>10,000)</a:t>
                      </a:r>
                      <a:r>
                        <a:rPr lang="en-US" sz="1600" spc="70">
                          <a:solidFill>
                            <a:srgbClr val="231F20"/>
                          </a:solidFill>
                          <a:latin typeface="Cambria"/>
                          <a:ea typeface="Trebuchet MS"/>
                          <a:cs typeface="Trebuchet MS"/>
                        </a:rPr>
                        <a:t> </a:t>
                      </a:r>
                      <a:r>
                        <a:rPr lang="en-US" sz="1600">
                          <a:solidFill>
                            <a:srgbClr val="231F20"/>
                          </a:solidFill>
                          <a:latin typeface="Cambria"/>
                          <a:ea typeface="Trebuchet MS"/>
                          <a:cs typeface="Trebuchet MS"/>
                        </a:rPr>
                        <a:t>to</a:t>
                      </a:r>
                      <a:r>
                        <a:rPr lang="en-US" sz="1600" spc="75">
                          <a:solidFill>
                            <a:srgbClr val="231F20"/>
                          </a:solidFill>
                          <a:latin typeface="Cambria"/>
                          <a:ea typeface="Trebuchet MS"/>
                          <a:cs typeface="Trebuchet MS"/>
                        </a:rPr>
                        <a:t> </a:t>
                      </a:r>
                      <a:r>
                        <a:rPr lang="en-US" sz="1600">
                          <a:solidFill>
                            <a:srgbClr val="231F20"/>
                          </a:solidFill>
                          <a:latin typeface="Cambria"/>
                          <a:ea typeface="Trebuchet MS"/>
                          <a:cs typeface="Trebuchet MS"/>
                        </a:rPr>
                        <a:t>Mohan</a:t>
                      </a:r>
                      <a:r>
                        <a:rPr lang="en-US" sz="1600" spc="70">
                          <a:solidFill>
                            <a:srgbClr val="231F20"/>
                          </a:solidFill>
                          <a:latin typeface="Cambria"/>
                          <a:ea typeface="Trebuchet MS"/>
                          <a:cs typeface="Trebuchet MS"/>
                        </a:rPr>
                        <a:t> </a:t>
                      </a:r>
                      <a:r>
                        <a:rPr lang="en-US" sz="1600">
                          <a:solidFill>
                            <a:srgbClr val="231F20"/>
                          </a:solidFill>
                          <a:latin typeface="Cambria"/>
                          <a:ea typeface="Trebuchet MS"/>
                          <a:cs typeface="Trebuchet MS"/>
                        </a:rPr>
                        <a:t>for</a:t>
                      </a:r>
                      <a:r>
                        <a:rPr lang="en-US" sz="1600" spc="70">
                          <a:solidFill>
                            <a:srgbClr val="231F20"/>
                          </a:solidFill>
                          <a:latin typeface="Cambria"/>
                          <a:ea typeface="Trebuchet MS"/>
                          <a:cs typeface="Trebuchet MS"/>
                        </a:rPr>
                        <a:t> </a:t>
                      </a:r>
                      <a:r>
                        <a:rPr lang="en-US" sz="1600">
                          <a:solidFill>
                            <a:srgbClr val="231F20"/>
                          </a:solidFill>
                          <a:latin typeface="Cambria"/>
                          <a:ea typeface="Trebuchet MS"/>
                          <a:cs typeface="Trebuchet MS"/>
                        </a:rPr>
                        <a:t>cash.</a:t>
                      </a:r>
                      <a:endParaRPr lang="en-US" sz="1600">
                        <a:latin typeface="Trebuchet MS"/>
                        <a:ea typeface="Trebuchet MS"/>
                        <a:cs typeface="Trebuchet MS"/>
                      </a:endParaRPr>
                    </a:p>
                  </a:txBody>
                  <a:tcPr marL="0" marR="0" marT="0" marB="0">
                    <a:lnL>
                      <a:noFill/>
                    </a:lnL>
                    <a:lnR>
                      <a:noFill/>
                    </a:lnR>
                    <a:lnT>
                      <a:noFill/>
                    </a:lnT>
                    <a:lnB>
                      <a:noFill/>
                    </a:lnB>
                  </a:tcPr>
                </a:tc>
                <a:tc>
                  <a:txBody>
                    <a:bodyPr/>
                    <a:lstStyle/>
                    <a:p>
                      <a:pPr marR="30480" algn="r">
                        <a:lnSpc>
                          <a:spcPts val="1115"/>
                        </a:lnSpc>
                        <a:spcBef>
                          <a:spcPts val="25"/>
                        </a:spcBef>
                        <a:spcAft>
                          <a:spcPts val="0"/>
                        </a:spcAft>
                      </a:pPr>
                      <a:r>
                        <a:rPr lang="en-US" sz="1600">
                          <a:solidFill>
                            <a:srgbClr val="231F20"/>
                          </a:solidFill>
                          <a:latin typeface="Cambria"/>
                          <a:ea typeface="Trebuchet MS"/>
                          <a:cs typeface="Trebuchet MS"/>
                        </a:rPr>
                        <a:t>14,000</a:t>
                      </a:r>
                      <a:endParaRPr lang="en-US" sz="1600">
                        <a:latin typeface="Trebuchet MS"/>
                        <a:ea typeface="Trebuchet MS"/>
                        <a:cs typeface="Trebuchet MS"/>
                      </a:endParaRPr>
                    </a:p>
                  </a:txBody>
                  <a:tcPr marL="0" marR="0" marT="0" marB="0">
                    <a:lnL>
                      <a:noFill/>
                    </a:lnL>
                    <a:lnR>
                      <a:noFill/>
                    </a:lnR>
                    <a:lnT>
                      <a:noFill/>
                    </a:lnT>
                    <a:lnB>
                      <a:noFill/>
                    </a:lnB>
                  </a:tcPr>
                </a:tc>
              </a:tr>
              <a:tr h="267253">
                <a:tc>
                  <a:txBody>
                    <a:bodyPr/>
                    <a:lstStyle/>
                    <a:p>
                      <a:pPr marL="148590">
                        <a:lnSpc>
                          <a:spcPts val="1105"/>
                        </a:lnSpc>
                        <a:spcBef>
                          <a:spcPts val="15"/>
                        </a:spcBef>
                        <a:spcAft>
                          <a:spcPts val="0"/>
                        </a:spcAft>
                      </a:pPr>
                      <a:r>
                        <a:rPr lang="en-US" sz="1600" dirty="0">
                          <a:solidFill>
                            <a:srgbClr val="231F20"/>
                          </a:solidFill>
                          <a:latin typeface="Cambria"/>
                          <a:ea typeface="Trebuchet MS"/>
                          <a:cs typeface="Trebuchet MS"/>
                        </a:rPr>
                        <a:t>5.</a:t>
                      </a:r>
                      <a:r>
                        <a:rPr lang="en-US" sz="1600" spc="240"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Additional</a:t>
                      </a:r>
                      <a:r>
                        <a:rPr lang="en-US" sz="1600" spc="5"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capital</a:t>
                      </a:r>
                      <a:r>
                        <a:rPr lang="en-US" sz="1600" spc="10" dirty="0">
                          <a:solidFill>
                            <a:srgbClr val="231F20"/>
                          </a:solidFill>
                          <a:latin typeface="Cambria"/>
                          <a:ea typeface="Trebuchet MS"/>
                          <a:cs typeface="Trebuchet MS"/>
                        </a:rPr>
                        <a:t> </a:t>
                      </a:r>
                      <a:r>
                        <a:rPr lang="en-US" sz="1600" dirty="0">
                          <a:solidFill>
                            <a:srgbClr val="231F20"/>
                          </a:solidFill>
                          <a:latin typeface="Cambria"/>
                          <a:ea typeface="Trebuchet MS"/>
                          <a:cs typeface="Trebuchet MS"/>
                        </a:rPr>
                        <a:t>introduced.</a:t>
                      </a:r>
                      <a:endParaRPr lang="en-US" sz="1600" dirty="0">
                        <a:latin typeface="Trebuchet MS"/>
                        <a:ea typeface="Trebuchet MS"/>
                        <a:cs typeface="Trebuchet MS"/>
                      </a:endParaRPr>
                    </a:p>
                  </a:txBody>
                  <a:tcPr marL="0" marR="0" marT="0" marB="0">
                    <a:lnL>
                      <a:noFill/>
                    </a:lnL>
                    <a:lnR>
                      <a:noFill/>
                    </a:lnR>
                    <a:lnT>
                      <a:noFill/>
                    </a:lnT>
                    <a:lnB>
                      <a:noFill/>
                    </a:lnB>
                  </a:tcPr>
                </a:tc>
                <a:tc>
                  <a:txBody>
                    <a:bodyPr/>
                    <a:lstStyle/>
                    <a:p>
                      <a:pPr marR="30480" algn="r">
                        <a:lnSpc>
                          <a:spcPts val="1105"/>
                        </a:lnSpc>
                        <a:spcBef>
                          <a:spcPts val="15"/>
                        </a:spcBef>
                        <a:spcAft>
                          <a:spcPts val="0"/>
                        </a:spcAft>
                      </a:pPr>
                      <a:r>
                        <a:rPr lang="en-US" sz="1600">
                          <a:solidFill>
                            <a:srgbClr val="231F20"/>
                          </a:solidFill>
                          <a:latin typeface="Cambria"/>
                          <a:ea typeface="Trebuchet MS"/>
                          <a:cs typeface="Trebuchet MS"/>
                        </a:rPr>
                        <a:t>20,000</a:t>
                      </a:r>
                      <a:endParaRPr lang="en-US" sz="1600">
                        <a:latin typeface="Trebuchet MS"/>
                        <a:ea typeface="Trebuchet MS"/>
                        <a:cs typeface="Trebuchet MS"/>
                      </a:endParaRPr>
                    </a:p>
                  </a:txBody>
                  <a:tcPr marL="0" marR="0" marT="0" marB="0">
                    <a:lnL>
                      <a:noFill/>
                    </a:lnL>
                    <a:lnR>
                      <a:noFill/>
                    </a:lnR>
                    <a:lnT>
                      <a:noFill/>
                    </a:lnT>
                    <a:lnB>
                      <a:noFill/>
                    </a:lnB>
                  </a:tcPr>
                </a:tc>
              </a:tr>
              <a:tr h="269444">
                <a:tc>
                  <a:txBody>
                    <a:bodyPr/>
                    <a:lstStyle/>
                    <a:p>
                      <a:pPr marL="148590">
                        <a:lnSpc>
                          <a:spcPts val="1105"/>
                        </a:lnSpc>
                        <a:spcBef>
                          <a:spcPts val="25"/>
                        </a:spcBef>
                        <a:spcAft>
                          <a:spcPts val="0"/>
                        </a:spcAft>
                      </a:pPr>
                      <a:r>
                        <a:rPr lang="en-US" sz="1600">
                          <a:solidFill>
                            <a:srgbClr val="231F20"/>
                          </a:solidFill>
                          <a:latin typeface="Cambria"/>
                          <a:ea typeface="Trebuchet MS"/>
                          <a:cs typeface="Trebuchet MS"/>
                        </a:rPr>
                        <a:t>6.</a:t>
                      </a:r>
                      <a:r>
                        <a:rPr lang="en-US" sz="1600" spc="195">
                          <a:solidFill>
                            <a:srgbClr val="231F20"/>
                          </a:solidFill>
                          <a:latin typeface="Cambria"/>
                          <a:ea typeface="Trebuchet MS"/>
                          <a:cs typeface="Trebuchet MS"/>
                        </a:rPr>
                        <a:t> </a:t>
                      </a:r>
                      <a:r>
                        <a:rPr lang="en-US" sz="1600">
                          <a:solidFill>
                            <a:srgbClr val="231F20"/>
                          </a:solidFill>
                          <a:latin typeface="Cambria"/>
                          <a:ea typeface="Trebuchet MS"/>
                          <a:cs typeface="Trebuchet MS"/>
                        </a:rPr>
                        <a:t>Commission</a:t>
                      </a:r>
                      <a:r>
                        <a:rPr lang="en-US" sz="1600" spc="-20">
                          <a:solidFill>
                            <a:srgbClr val="231F20"/>
                          </a:solidFill>
                          <a:latin typeface="Cambria"/>
                          <a:ea typeface="Trebuchet MS"/>
                          <a:cs typeface="Trebuchet MS"/>
                        </a:rPr>
                        <a:t> </a:t>
                      </a:r>
                      <a:r>
                        <a:rPr lang="en-US" sz="1600">
                          <a:solidFill>
                            <a:srgbClr val="231F20"/>
                          </a:solidFill>
                          <a:latin typeface="Cambria"/>
                          <a:ea typeface="Trebuchet MS"/>
                          <a:cs typeface="Trebuchet MS"/>
                        </a:rPr>
                        <a:t>received</a:t>
                      </a:r>
                      <a:r>
                        <a:rPr lang="en-US" sz="1600" spc="-10">
                          <a:solidFill>
                            <a:srgbClr val="231F20"/>
                          </a:solidFill>
                          <a:latin typeface="Cambria"/>
                          <a:ea typeface="Trebuchet MS"/>
                          <a:cs typeface="Trebuchet MS"/>
                        </a:rPr>
                        <a:t> </a:t>
                      </a:r>
                      <a:r>
                        <a:rPr lang="en-US" sz="1600">
                          <a:solidFill>
                            <a:srgbClr val="231F20"/>
                          </a:solidFill>
                          <a:latin typeface="Cambria"/>
                          <a:ea typeface="Trebuchet MS"/>
                          <a:cs typeface="Trebuchet MS"/>
                        </a:rPr>
                        <a:t>in</a:t>
                      </a:r>
                      <a:r>
                        <a:rPr lang="en-US" sz="1600" spc="-15">
                          <a:solidFill>
                            <a:srgbClr val="231F20"/>
                          </a:solidFill>
                          <a:latin typeface="Cambria"/>
                          <a:ea typeface="Trebuchet MS"/>
                          <a:cs typeface="Trebuchet MS"/>
                        </a:rPr>
                        <a:t> </a:t>
                      </a:r>
                      <a:r>
                        <a:rPr lang="en-US" sz="1600">
                          <a:solidFill>
                            <a:srgbClr val="231F20"/>
                          </a:solidFill>
                          <a:latin typeface="Cambria"/>
                          <a:ea typeface="Trebuchet MS"/>
                          <a:cs typeface="Trebuchet MS"/>
                        </a:rPr>
                        <a:t>advance.</a:t>
                      </a:r>
                      <a:endParaRPr lang="en-US" sz="1600">
                        <a:latin typeface="Trebuchet MS"/>
                        <a:ea typeface="Trebuchet MS"/>
                        <a:cs typeface="Trebuchet MS"/>
                      </a:endParaRPr>
                    </a:p>
                  </a:txBody>
                  <a:tcPr marL="0" marR="0" marT="0" marB="0">
                    <a:lnL>
                      <a:noFill/>
                    </a:lnL>
                    <a:lnR>
                      <a:noFill/>
                    </a:lnR>
                    <a:lnT>
                      <a:noFill/>
                    </a:lnT>
                    <a:lnB>
                      <a:noFill/>
                    </a:lnB>
                  </a:tcPr>
                </a:tc>
                <a:tc>
                  <a:txBody>
                    <a:bodyPr/>
                    <a:lstStyle/>
                    <a:p>
                      <a:pPr marR="30480" algn="r">
                        <a:lnSpc>
                          <a:spcPts val="1105"/>
                        </a:lnSpc>
                        <a:spcBef>
                          <a:spcPts val="25"/>
                        </a:spcBef>
                        <a:spcAft>
                          <a:spcPts val="0"/>
                        </a:spcAft>
                      </a:pPr>
                      <a:r>
                        <a:rPr lang="en-US" sz="1600">
                          <a:solidFill>
                            <a:srgbClr val="231F20"/>
                          </a:solidFill>
                          <a:latin typeface="Cambria"/>
                          <a:ea typeface="Trebuchet MS"/>
                          <a:cs typeface="Trebuchet MS"/>
                        </a:rPr>
                        <a:t>2,000</a:t>
                      </a:r>
                      <a:endParaRPr lang="en-US" sz="1600">
                        <a:latin typeface="Trebuchet MS"/>
                        <a:ea typeface="Trebuchet MS"/>
                        <a:cs typeface="Trebuchet MS"/>
                      </a:endParaRPr>
                    </a:p>
                  </a:txBody>
                  <a:tcPr marL="0" marR="0" marT="0" marB="0">
                    <a:lnL>
                      <a:noFill/>
                    </a:lnL>
                    <a:lnR>
                      <a:noFill/>
                    </a:lnR>
                    <a:lnT>
                      <a:noFill/>
                    </a:lnT>
                    <a:lnB>
                      <a:noFill/>
                    </a:lnB>
                  </a:tcPr>
                </a:tc>
              </a:tr>
              <a:tr h="269444">
                <a:tc>
                  <a:txBody>
                    <a:bodyPr/>
                    <a:lstStyle/>
                    <a:p>
                      <a:pPr marL="148590">
                        <a:lnSpc>
                          <a:spcPts val="1105"/>
                        </a:lnSpc>
                        <a:spcBef>
                          <a:spcPts val="25"/>
                        </a:spcBef>
                        <a:spcAft>
                          <a:spcPts val="0"/>
                        </a:spcAft>
                      </a:pPr>
                      <a:r>
                        <a:rPr lang="en-US" sz="1600">
                          <a:solidFill>
                            <a:srgbClr val="231F20"/>
                          </a:solidFill>
                          <a:latin typeface="Cambria"/>
                          <a:ea typeface="Trebuchet MS"/>
                          <a:cs typeface="Trebuchet MS"/>
                        </a:rPr>
                        <a:t>7.</a:t>
                      </a:r>
                      <a:r>
                        <a:rPr lang="en-US" sz="1600" spc="15">
                          <a:solidFill>
                            <a:srgbClr val="231F20"/>
                          </a:solidFill>
                          <a:latin typeface="Cambria"/>
                          <a:ea typeface="Trebuchet MS"/>
                          <a:cs typeface="Trebuchet MS"/>
                        </a:rPr>
                        <a:t> </a:t>
                      </a:r>
                      <a:r>
                        <a:rPr lang="en-US" sz="1600">
                          <a:solidFill>
                            <a:srgbClr val="231F20"/>
                          </a:solidFill>
                          <a:latin typeface="Cambria"/>
                          <a:ea typeface="Trebuchet MS"/>
                          <a:cs typeface="Trebuchet MS"/>
                        </a:rPr>
                        <a:t>Paid</a:t>
                      </a:r>
                      <a:r>
                        <a:rPr lang="en-US" sz="1600" spc="20">
                          <a:solidFill>
                            <a:srgbClr val="231F20"/>
                          </a:solidFill>
                          <a:latin typeface="Cambria"/>
                          <a:ea typeface="Trebuchet MS"/>
                          <a:cs typeface="Trebuchet MS"/>
                        </a:rPr>
                        <a:t> </a:t>
                      </a:r>
                      <a:r>
                        <a:rPr lang="en-US" sz="1600">
                          <a:solidFill>
                            <a:srgbClr val="231F20"/>
                          </a:solidFill>
                          <a:latin typeface="Cambria"/>
                          <a:ea typeface="Trebuchet MS"/>
                          <a:cs typeface="Trebuchet MS"/>
                        </a:rPr>
                        <a:t>to</a:t>
                      </a:r>
                      <a:r>
                        <a:rPr lang="en-US" sz="1600" spc="20">
                          <a:solidFill>
                            <a:srgbClr val="231F20"/>
                          </a:solidFill>
                          <a:latin typeface="Cambria"/>
                          <a:ea typeface="Trebuchet MS"/>
                          <a:cs typeface="Trebuchet MS"/>
                        </a:rPr>
                        <a:t> </a:t>
                      </a:r>
                      <a:r>
                        <a:rPr lang="en-US" sz="1600">
                          <a:solidFill>
                            <a:srgbClr val="231F20"/>
                          </a:solidFill>
                          <a:latin typeface="Cambria"/>
                          <a:ea typeface="Trebuchet MS"/>
                          <a:cs typeface="Trebuchet MS"/>
                        </a:rPr>
                        <a:t>creditor</a:t>
                      </a:r>
                      <a:r>
                        <a:rPr lang="en-US" sz="1600" spc="25">
                          <a:solidFill>
                            <a:srgbClr val="231F20"/>
                          </a:solidFill>
                          <a:latin typeface="Cambria"/>
                          <a:ea typeface="Trebuchet MS"/>
                          <a:cs typeface="Trebuchet MS"/>
                        </a:rPr>
                        <a:t> </a:t>
                      </a:r>
                      <a:r>
                        <a:rPr lang="en-US" sz="1600">
                          <a:solidFill>
                            <a:srgbClr val="231F20"/>
                          </a:solidFill>
                          <a:latin typeface="Cambria"/>
                          <a:ea typeface="Trebuchet MS"/>
                          <a:cs typeface="Trebuchet MS"/>
                        </a:rPr>
                        <a:t>(Mahesh)</a:t>
                      </a:r>
                      <a:r>
                        <a:rPr lang="en-US" sz="1600" spc="20">
                          <a:solidFill>
                            <a:srgbClr val="231F20"/>
                          </a:solidFill>
                          <a:latin typeface="Cambria"/>
                          <a:ea typeface="Trebuchet MS"/>
                          <a:cs typeface="Trebuchet MS"/>
                        </a:rPr>
                        <a:t> </a:t>
                      </a:r>
                      <a:r>
                        <a:rPr lang="en-US" sz="1600">
                          <a:solidFill>
                            <a:srgbClr val="231F20"/>
                          </a:solidFill>
                          <a:latin typeface="Cambria"/>
                          <a:ea typeface="Trebuchet MS"/>
                          <a:cs typeface="Trebuchet MS"/>
                        </a:rPr>
                        <a:t>in</a:t>
                      </a:r>
                      <a:r>
                        <a:rPr lang="en-US" sz="1600" spc="20">
                          <a:solidFill>
                            <a:srgbClr val="231F20"/>
                          </a:solidFill>
                          <a:latin typeface="Cambria"/>
                          <a:ea typeface="Trebuchet MS"/>
                          <a:cs typeface="Trebuchet MS"/>
                        </a:rPr>
                        <a:t> </a:t>
                      </a:r>
                      <a:r>
                        <a:rPr lang="en-US" sz="1600">
                          <a:solidFill>
                            <a:srgbClr val="231F20"/>
                          </a:solidFill>
                          <a:latin typeface="Cambria"/>
                          <a:ea typeface="Trebuchet MS"/>
                          <a:cs typeface="Trebuchet MS"/>
                        </a:rPr>
                        <a:t>full</a:t>
                      </a:r>
                      <a:r>
                        <a:rPr lang="en-US" sz="1600" spc="20">
                          <a:solidFill>
                            <a:srgbClr val="231F20"/>
                          </a:solidFill>
                          <a:latin typeface="Cambria"/>
                          <a:ea typeface="Trebuchet MS"/>
                          <a:cs typeface="Trebuchet MS"/>
                        </a:rPr>
                        <a:t> </a:t>
                      </a:r>
                      <a:r>
                        <a:rPr lang="en-US" sz="1600">
                          <a:solidFill>
                            <a:srgbClr val="231F20"/>
                          </a:solidFill>
                          <a:latin typeface="Cambria"/>
                          <a:ea typeface="Trebuchet MS"/>
                          <a:cs typeface="Trebuchet MS"/>
                        </a:rPr>
                        <a:t>settlement.</a:t>
                      </a:r>
                      <a:endParaRPr lang="en-US" sz="1600">
                        <a:latin typeface="Trebuchet MS"/>
                        <a:ea typeface="Trebuchet MS"/>
                        <a:cs typeface="Trebuchet MS"/>
                      </a:endParaRPr>
                    </a:p>
                  </a:txBody>
                  <a:tcPr marL="0" marR="0" marT="0" marB="0">
                    <a:lnL>
                      <a:noFill/>
                    </a:lnL>
                    <a:lnR>
                      <a:noFill/>
                    </a:lnR>
                    <a:lnT>
                      <a:noFill/>
                    </a:lnT>
                    <a:lnB>
                      <a:noFill/>
                    </a:lnB>
                  </a:tcPr>
                </a:tc>
                <a:tc>
                  <a:txBody>
                    <a:bodyPr/>
                    <a:lstStyle/>
                    <a:p>
                      <a:pPr marR="30480" algn="r">
                        <a:lnSpc>
                          <a:spcPts val="1105"/>
                        </a:lnSpc>
                        <a:spcBef>
                          <a:spcPts val="25"/>
                        </a:spcBef>
                        <a:spcAft>
                          <a:spcPts val="0"/>
                        </a:spcAft>
                      </a:pPr>
                      <a:r>
                        <a:rPr lang="en-US" sz="1600">
                          <a:solidFill>
                            <a:srgbClr val="231F20"/>
                          </a:solidFill>
                          <a:latin typeface="Cambria"/>
                          <a:ea typeface="Trebuchet MS"/>
                          <a:cs typeface="Trebuchet MS"/>
                        </a:rPr>
                        <a:t>22,500</a:t>
                      </a:r>
                      <a:endParaRPr lang="en-US" sz="1600">
                        <a:latin typeface="Trebuchet MS"/>
                        <a:ea typeface="Trebuchet MS"/>
                        <a:cs typeface="Trebuchet MS"/>
                      </a:endParaRPr>
                    </a:p>
                  </a:txBody>
                  <a:tcPr marL="0" marR="0" marT="0" marB="0">
                    <a:lnL>
                      <a:noFill/>
                    </a:lnL>
                    <a:lnR>
                      <a:noFill/>
                    </a:lnR>
                    <a:lnT>
                      <a:noFill/>
                    </a:lnT>
                    <a:lnB>
                      <a:noFill/>
                    </a:lnB>
                  </a:tcPr>
                </a:tc>
              </a:tr>
              <a:tr h="270540">
                <a:tc>
                  <a:txBody>
                    <a:bodyPr/>
                    <a:lstStyle/>
                    <a:p>
                      <a:pPr marL="148590">
                        <a:lnSpc>
                          <a:spcPts val="1115"/>
                        </a:lnSpc>
                        <a:spcBef>
                          <a:spcPts val="25"/>
                        </a:spcBef>
                        <a:spcAft>
                          <a:spcPts val="0"/>
                        </a:spcAft>
                      </a:pPr>
                      <a:r>
                        <a:rPr lang="en-US" sz="1600">
                          <a:solidFill>
                            <a:srgbClr val="231F20"/>
                          </a:solidFill>
                          <a:latin typeface="Cambria"/>
                          <a:ea typeface="Trebuchet MS"/>
                          <a:cs typeface="Trebuchet MS"/>
                        </a:rPr>
                        <a:t>8.</a:t>
                      </a:r>
                      <a:r>
                        <a:rPr lang="en-US" sz="1600" spc="55">
                          <a:solidFill>
                            <a:srgbClr val="231F20"/>
                          </a:solidFill>
                          <a:latin typeface="Cambria"/>
                          <a:ea typeface="Trebuchet MS"/>
                          <a:cs typeface="Trebuchet MS"/>
                        </a:rPr>
                        <a:t> </a:t>
                      </a:r>
                      <a:r>
                        <a:rPr lang="en-US" sz="1600">
                          <a:solidFill>
                            <a:srgbClr val="231F20"/>
                          </a:solidFill>
                          <a:latin typeface="Cambria"/>
                          <a:ea typeface="Trebuchet MS"/>
                          <a:cs typeface="Trebuchet MS"/>
                        </a:rPr>
                        <a:t>Sold</a:t>
                      </a:r>
                      <a:r>
                        <a:rPr lang="en-US" sz="1600" spc="45">
                          <a:solidFill>
                            <a:srgbClr val="231F20"/>
                          </a:solidFill>
                          <a:latin typeface="Cambria"/>
                          <a:ea typeface="Trebuchet MS"/>
                          <a:cs typeface="Trebuchet MS"/>
                        </a:rPr>
                        <a:t> </a:t>
                      </a:r>
                      <a:r>
                        <a:rPr lang="en-US" sz="1600">
                          <a:solidFill>
                            <a:srgbClr val="231F20"/>
                          </a:solidFill>
                          <a:latin typeface="Cambria"/>
                          <a:ea typeface="Trebuchet MS"/>
                          <a:cs typeface="Trebuchet MS"/>
                        </a:rPr>
                        <a:t>goods</a:t>
                      </a:r>
                      <a:r>
                        <a:rPr lang="en-US" sz="1600" spc="40">
                          <a:solidFill>
                            <a:srgbClr val="231F20"/>
                          </a:solidFill>
                          <a:latin typeface="Cambria"/>
                          <a:ea typeface="Trebuchet MS"/>
                          <a:cs typeface="Trebuchet MS"/>
                        </a:rPr>
                        <a:t> </a:t>
                      </a:r>
                      <a:r>
                        <a:rPr lang="en-US" sz="1600">
                          <a:solidFill>
                            <a:srgbClr val="231F20"/>
                          </a:solidFill>
                          <a:latin typeface="Cambria"/>
                          <a:ea typeface="Trebuchet MS"/>
                          <a:cs typeface="Trebuchet MS"/>
                        </a:rPr>
                        <a:t>(costing</a:t>
                      </a:r>
                      <a:r>
                        <a:rPr lang="en-US" sz="1600" spc="40">
                          <a:solidFill>
                            <a:srgbClr val="231F20"/>
                          </a:solidFill>
                          <a:latin typeface="Cambria"/>
                          <a:ea typeface="Trebuchet MS"/>
                          <a:cs typeface="Trebuchet MS"/>
                        </a:rPr>
                        <a:t> </a:t>
                      </a:r>
                      <a:r>
                        <a:rPr lang="en-US" sz="1600">
                          <a:solidFill>
                            <a:srgbClr val="231F20"/>
                          </a:solidFill>
                          <a:latin typeface="Georgia"/>
                          <a:ea typeface="Trebuchet MS"/>
                          <a:cs typeface="Trebuchet MS"/>
                        </a:rPr>
                        <a:t>`</a:t>
                      </a:r>
                      <a:r>
                        <a:rPr lang="en-US" sz="1600" spc="20">
                          <a:solidFill>
                            <a:srgbClr val="231F20"/>
                          </a:solidFill>
                          <a:latin typeface="Georgia"/>
                          <a:ea typeface="Trebuchet MS"/>
                          <a:cs typeface="Trebuchet MS"/>
                        </a:rPr>
                        <a:t> </a:t>
                      </a:r>
                      <a:r>
                        <a:rPr lang="en-US" sz="1600">
                          <a:solidFill>
                            <a:srgbClr val="231F20"/>
                          </a:solidFill>
                          <a:latin typeface="Cambria"/>
                          <a:ea typeface="Trebuchet MS"/>
                          <a:cs typeface="Trebuchet MS"/>
                        </a:rPr>
                        <a:t>15,000)</a:t>
                      </a:r>
                      <a:r>
                        <a:rPr lang="en-US" sz="1600" spc="45">
                          <a:solidFill>
                            <a:srgbClr val="231F20"/>
                          </a:solidFill>
                          <a:latin typeface="Cambria"/>
                          <a:ea typeface="Trebuchet MS"/>
                          <a:cs typeface="Trebuchet MS"/>
                        </a:rPr>
                        <a:t> </a:t>
                      </a:r>
                      <a:r>
                        <a:rPr lang="en-US" sz="1600">
                          <a:solidFill>
                            <a:srgbClr val="231F20"/>
                          </a:solidFill>
                          <a:latin typeface="Cambria"/>
                          <a:ea typeface="Trebuchet MS"/>
                          <a:cs typeface="Trebuchet MS"/>
                        </a:rPr>
                        <a:t>for</a:t>
                      </a:r>
                      <a:r>
                        <a:rPr lang="en-US" sz="1600" spc="45">
                          <a:solidFill>
                            <a:srgbClr val="231F20"/>
                          </a:solidFill>
                          <a:latin typeface="Cambria"/>
                          <a:ea typeface="Trebuchet MS"/>
                          <a:cs typeface="Trebuchet MS"/>
                        </a:rPr>
                        <a:t> </a:t>
                      </a:r>
                      <a:r>
                        <a:rPr lang="en-US" sz="1600">
                          <a:solidFill>
                            <a:srgbClr val="231F20"/>
                          </a:solidFill>
                          <a:latin typeface="Georgia"/>
                          <a:ea typeface="Trebuchet MS"/>
                          <a:cs typeface="Trebuchet MS"/>
                        </a:rPr>
                        <a:t>`</a:t>
                      </a:r>
                      <a:r>
                        <a:rPr lang="en-US" sz="1600" spc="20">
                          <a:solidFill>
                            <a:srgbClr val="231F20"/>
                          </a:solidFill>
                          <a:latin typeface="Georgia"/>
                          <a:ea typeface="Trebuchet MS"/>
                          <a:cs typeface="Trebuchet MS"/>
                        </a:rPr>
                        <a:t> </a:t>
                      </a:r>
                      <a:r>
                        <a:rPr lang="en-US" sz="1600">
                          <a:solidFill>
                            <a:srgbClr val="231F20"/>
                          </a:solidFill>
                          <a:latin typeface="Cambria"/>
                          <a:ea typeface="Trebuchet MS"/>
                          <a:cs typeface="Trebuchet MS"/>
                        </a:rPr>
                        <a:t>18,000</a:t>
                      </a:r>
                      <a:r>
                        <a:rPr lang="en-US" sz="1600" spc="40">
                          <a:solidFill>
                            <a:srgbClr val="231F20"/>
                          </a:solidFill>
                          <a:latin typeface="Cambria"/>
                          <a:ea typeface="Trebuchet MS"/>
                          <a:cs typeface="Trebuchet MS"/>
                        </a:rPr>
                        <a:t> </a:t>
                      </a:r>
                      <a:r>
                        <a:rPr lang="en-US" sz="1600">
                          <a:solidFill>
                            <a:srgbClr val="231F20"/>
                          </a:solidFill>
                          <a:latin typeface="Cambria"/>
                          <a:ea typeface="Trebuchet MS"/>
                          <a:cs typeface="Trebuchet MS"/>
                        </a:rPr>
                        <a:t>out</a:t>
                      </a:r>
                      <a:r>
                        <a:rPr lang="en-US" sz="1600" spc="45">
                          <a:solidFill>
                            <a:srgbClr val="231F20"/>
                          </a:solidFill>
                          <a:latin typeface="Cambria"/>
                          <a:ea typeface="Trebuchet MS"/>
                          <a:cs typeface="Trebuchet MS"/>
                        </a:rPr>
                        <a:t> </a:t>
                      </a:r>
                      <a:r>
                        <a:rPr lang="en-US" sz="1600">
                          <a:solidFill>
                            <a:srgbClr val="231F20"/>
                          </a:solidFill>
                          <a:latin typeface="Cambria"/>
                          <a:ea typeface="Trebuchet MS"/>
                          <a:cs typeface="Trebuchet MS"/>
                        </a:rPr>
                        <a:t>of</a:t>
                      </a:r>
                      <a:r>
                        <a:rPr lang="en-US" sz="1600" spc="50">
                          <a:solidFill>
                            <a:srgbClr val="231F20"/>
                          </a:solidFill>
                          <a:latin typeface="Cambria"/>
                          <a:ea typeface="Trebuchet MS"/>
                          <a:cs typeface="Trebuchet MS"/>
                        </a:rPr>
                        <a:t> </a:t>
                      </a:r>
                      <a:r>
                        <a:rPr lang="en-US" sz="1600">
                          <a:solidFill>
                            <a:srgbClr val="231F20"/>
                          </a:solidFill>
                          <a:latin typeface="Cambria"/>
                          <a:ea typeface="Trebuchet MS"/>
                          <a:cs typeface="Trebuchet MS"/>
                        </a:rPr>
                        <a:t>which</a:t>
                      </a:r>
                      <a:r>
                        <a:rPr lang="en-US" sz="1600" spc="40">
                          <a:solidFill>
                            <a:srgbClr val="231F20"/>
                          </a:solidFill>
                          <a:latin typeface="Cambria"/>
                          <a:ea typeface="Trebuchet MS"/>
                          <a:cs typeface="Trebuchet MS"/>
                        </a:rPr>
                        <a:t> </a:t>
                      </a:r>
                      <a:r>
                        <a:rPr lang="en-US" sz="1600">
                          <a:solidFill>
                            <a:srgbClr val="231F20"/>
                          </a:solidFill>
                          <a:latin typeface="Georgia"/>
                          <a:ea typeface="Trebuchet MS"/>
                          <a:cs typeface="Trebuchet MS"/>
                        </a:rPr>
                        <a:t>`</a:t>
                      </a:r>
                      <a:r>
                        <a:rPr lang="en-US" sz="1600" spc="20">
                          <a:solidFill>
                            <a:srgbClr val="231F20"/>
                          </a:solidFill>
                          <a:latin typeface="Georgia"/>
                          <a:ea typeface="Trebuchet MS"/>
                          <a:cs typeface="Trebuchet MS"/>
                        </a:rPr>
                        <a:t> </a:t>
                      </a:r>
                      <a:r>
                        <a:rPr lang="en-US" sz="1600">
                          <a:solidFill>
                            <a:srgbClr val="231F20"/>
                          </a:solidFill>
                          <a:latin typeface="Cambria"/>
                          <a:ea typeface="Trebuchet MS"/>
                          <a:cs typeface="Trebuchet MS"/>
                        </a:rPr>
                        <a:t>5,000</a:t>
                      </a:r>
                      <a:endParaRPr lang="en-US" sz="1600">
                        <a:latin typeface="Trebuchet MS"/>
                        <a:ea typeface="Trebuchet MS"/>
                        <a:cs typeface="Trebuchet MS"/>
                      </a:endParaRPr>
                    </a:p>
                  </a:txBody>
                  <a:tcPr marL="0" marR="0" marT="0" marB="0">
                    <a:lnL>
                      <a:noFill/>
                    </a:lnL>
                    <a:lnR>
                      <a:noFill/>
                    </a:lnR>
                    <a:lnT>
                      <a:noFill/>
                    </a:lnT>
                    <a:lnB>
                      <a:noFill/>
                    </a:lnB>
                  </a:tcPr>
                </a:tc>
                <a:tc>
                  <a:txBody>
                    <a:bodyPr/>
                    <a:lstStyle/>
                    <a:p>
                      <a:pPr>
                        <a:spcAft>
                          <a:spcPts val="0"/>
                        </a:spcAft>
                      </a:pPr>
                      <a:endParaRPr lang="en-US" sz="1600">
                        <a:latin typeface="Times New Roman"/>
                        <a:ea typeface="Trebuchet MS"/>
                        <a:cs typeface="Trebuchet MS"/>
                      </a:endParaRPr>
                    </a:p>
                  </a:txBody>
                  <a:tcPr marL="0" marR="0" marT="0" marB="0">
                    <a:lnL>
                      <a:noFill/>
                    </a:lnL>
                    <a:lnR>
                      <a:noFill/>
                    </a:lnR>
                    <a:lnT>
                      <a:noFill/>
                    </a:lnT>
                    <a:lnB>
                      <a:noFill/>
                    </a:lnB>
                  </a:tcPr>
                </a:tc>
              </a:tr>
              <a:tr h="267253">
                <a:tc>
                  <a:txBody>
                    <a:bodyPr/>
                    <a:lstStyle/>
                    <a:p>
                      <a:pPr marL="335915">
                        <a:lnSpc>
                          <a:spcPts val="1105"/>
                        </a:lnSpc>
                        <a:spcBef>
                          <a:spcPts val="15"/>
                        </a:spcBef>
                        <a:spcAft>
                          <a:spcPts val="0"/>
                        </a:spcAft>
                      </a:pPr>
                      <a:r>
                        <a:rPr lang="en-US" sz="1600">
                          <a:solidFill>
                            <a:srgbClr val="231F20"/>
                          </a:solidFill>
                          <a:latin typeface="Cambria"/>
                          <a:ea typeface="Trebuchet MS"/>
                          <a:cs typeface="Trebuchet MS"/>
                        </a:rPr>
                        <a:t>received</a:t>
                      </a:r>
                      <a:r>
                        <a:rPr lang="en-US" sz="1600" spc="5">
                          <a:solidFill>
                            <a:srgbClr val="231F20"/>
                          </a:solidFill>
                          <a:latin typeface="Cambria"/>
                          <a:ea typeface="Trebuchet MS"/>
                          <a:cs typeface="Trebuchet MS"/>
                        </a:rPr>
                        <a:t> </a:t>
                      </a:r>
                      <a:r>
                        <a:rPr lang="en-US" sz="1600">
                          <a:solidFill>
                            <a:srgbClr val="231F20"/>
                          </a:solidFill>
                          <a:latin typeface="Cambria"/>
                          <a:ea typeface="Trebuchet MS"/>
                          <a:cs typeface="Trebuchet MS"/>
                        </a:rPr>
                        <a:t>in</a:t>
                      </a:r>
                      <a:r>
                        <a:rPr lang="en-US" sz="1600" spc="5">
                          <a:solidFill>
                            <a:srgbClr val="231F20"/>
                          </a:solidFill>
                          <a:latin typeface="Cambria"/>
                          <a:ea typeface="Trebuchet MS"/>
                          <a:cs typeface="Trebuchet MS"/>
                        </a:rPr>
                        <a:t> </a:t>
                      </a:r>
                      <a:r>
                        <a:rPr lang="en-US" sz="1600">
                          <a:solidFill>
                            <a:srgbClr val="231F20"/>
                          </a:solidFill>
                          <a:latin typeface="Cambria"/>
                          <a:ea typeface="Trebuchet MS"/>
                          <a:cs typeface="Trebuchet MS"/>
                        </a:rPr>
                        <a:t>cash.</a:t>
                      </a:r>
                      <a:endParaRPr lang="en-US" sz="1600">
                        <a:latin typeface="Trebuchet MS"/>
                        <a:ea typeface="Trebuchet MS"/>
                        <a:cs typeface="Trebuchet MS"/>
                      </a:endParaRPr>
                    </a:p>
                  </a:txBody>
                  <a:tcPr marL="0" marR="0" marT="0" marB="0">
                    <a:lnL>
                      <a:noFill/>
                    </a:lnL>
                    <a:lnR>
                      <a:noFill/>
                    </a:lnR>
                    <a:lnT>
                      <a:noFill/>
                    </a:lnT>
                    <a:lnB>
                      <a:noFill/>
                    </a:lnB>
                  </a:tcPr>
                </a:tc>
                <a:tc>
                  <a:txBody>
                    <a:bodyPr/>
                    <a:lstStyle/>
                    <a:p>
                      <a:pPr>
                        <a:spcAft>
                          <a:spcPts val="0"/>
                        </a:spcAft>
                      </a:pPr>
                      <a:endParaRPr lang="en-US" sz="1600" dirty="0">
                        <a:latin typeface="Times New Roman"/>
                        <a:ea typeface="Trebuchet MS"/>
                        <a:cs typeface="Trebuchet MS"/>
                      </a:endParaRPr>
                    </a:p>
                  </a:txBody>
                  <a:tcPr marL="0" marR="0" marT="0" marB="0">
                    <a:lnL>
                      <a:noFill/>
                    </a:lnL>
                    <a:lnR>
                      <a:noFill/>
                    </a:lnR>
                    <a:lnT>
                      <a:noFill/>
                    </a:lnT>
                    <a:lnB>
                      <a:noFill/>
                    </a:lnB>
                  </a:tcPr>
                </a:tc>
              </a:tr>
              <a:tr h="273826">
                <a:tc>
                  <a:txBody>
                    <a:bodyPr/>
                    <a:lstStyle/>
                    <a:p>
                      <a:pPr marL="148590">
                        <a:lnSpc>
                          <a:spcPts val="1125"/>
                        </a:lnSpc>
                        <a:spcBef>
                          <a:spcPts val="25"/>
                        </a:spcBef>
                        <a:spcAft>
                          <a:spcPts val="0"/>
                        </a:spcAft>
                      </a:pPr>
                      <a:r>
                        <a:rPr lang="en-US" sz="1600">
                          <a:solidFill>
                            <a:srgbClr val="231F20"/>
                          </a:solidFill>
                          <a:latin typeface="Cambria"/>
                          <a:ea typeface="Trebuchet MS"/>
                          <a:cs typeface="Trebuchet MS"/>
                        </a:rPr>
                        <a:t>9.  </a:t>
                      </a:r>
                      <a:r>
                        <a:rPr lang="en-US" sz="1600" spc="105">
                          <a:solidFill>
                            <a:srgbClr val="231F20"/>
                          </a:solidFill>
                          <a:latin typeface="Cambria"/>
                          <a:ea typeface="Trebuchet MS"/>
                          <a:cs typeface="Trebuchet MS"/>
                        </a:rPr>
                        <a:t> </a:t>
                      </a:r>
                      <a:r>
                        <a:rPr lang="en-US" sz="1600">
                          <a:solidFill>
                            <a:srgbClr val="231F20"/>
                          </a:solidFill>
                          <a:latin typeface="Cambria"/>
                          <a:ea typeface="Trebuchet MS"/>
                          <a:cs typeface="Trebuchet MS"/>
                        </a:rPr>
                        <a:t>Depreciation</a:t>
                      </a:r>
                      <a:r>
                        <a:rPr lang="en-US" sz="1600" spc="195">
                          <a:solidFill>
                            <a:srgbClr val="231F20"/>
                          </a:solidFill>
                          <a:latin typeface="Cambria"/>
                          <a:ea typeface="Trebuchet MS"/>
                          <a:cs typeface="Trebuchet MS"/>
                        </a:rPr>
                        <a:t> </a:t>
                      </a:r>
                      <a:r>
                        <a:rPr lang="en-US" sz="1600">
                          <a:solidFill>
                            <a:srgbClr val="231F20"/>
                          </a:solidFill>
                          <a:latin typeface="Cambria"/>
                          <a:ea typeface="Trebuchet MS"/>
                          <a:cs typeface="Trebuchet MS"/>
                        </a:rPr>
                        <a:t>on</a:t>
                      </a:r>
                      <a:r>
                        <a:rPr lang="en-US" sz="1600" spc="190">
                          <a:solidFill>
                            <a:srgbClr val="231F20"/>
                          </a:solidFill>
                          <a:latin typeface="Cambria"/>
                          <a:ea typeface="Trebuchet MS"/>
                          <a:cs typeface="Trebuchet MS"/>
                        </a:rPr>
                        <a:t> </a:t>
                      </a:r>
                      <a:r>
                        <a:rPr lang="en-US" sz="1600">
                          <a:solidFill>
                            <a:srgbClr val="231F20"/>
                          </a:solidFill>
                          <a:latin typeface="Cambria"/>
                          <a:ea typeface="Trebuchet MS"/>
                          <a:cs typeface="Trebuchet MS"/>
                        </a:rPr>
                        <a:t>furniture</a:t>
                      </a:r>
                      <a:r>
                        <a:rPr lang="en-US" sz="1600" spc="195">
                          <a:solidFill>
                            <a:srgbClr val="231F20"/>
                          </a:solidFill>
                          <a:latin typeface="Cambria"/>
                          <a:ea typeface="Trebuchet MS"/>
                          <a:cs typeface="Trebuchet MS"/>
                        </a:rPr>
                        <a:t> </a:t>
                      </a:r>
                      <a:r>
                        <a:rPr lang="en-US" sz="1600">
                          <a:solidFill>
                            <a:srgbClr val="231F20"/>
                          </a:solidFill>
                          <a:latin typeface="Cambria"/>
                          <a:ea typeface="Trebuchet MS"/>
                          <a:cs typeface="Trebuchet MS"/>
                        </a:rPr>
                        <a:t>provided</a:t>
                      </a:r>
                      <a:r>
                        <a:rPr lang="en-US" sz="1600" spc="190">
                          <a:solidFill>
                            <a:srgbClr val="231F20"/>
                          </a:solidFill>
                          <a:latin typeface="Cambria"/>
                          <a:ea typeface="Trebuchet MS"/>
                          <a:cs typeface="Trebuchet MS"/>
                        </a:rPr>
                        <a:t> </a:t>
                      </a:r>
                      <a:r>
                        <a:rPr lang="en-US" sz="1600">
                          <a:solidFill>
                            <a:srgbClr val="231F20"/>
                          </a:solidFill>
                          <a:latin typeface="Cambria"/>
                          <a:ea typeface="Trebuchet MS"/>
                          <a:cs typeface="Trebuchet MS"/>
                        </a:rPr>
                        <a:t>@</a:t>
                      </a:r>
                      <a:r>
                        <a:rPr lang="en-US" sz="1600" spc="195">
                          <a:solidFill>
                            <a:srgbClr val="231F20"/>
                          </a:solidFill>
                          <a:latin typeface="Cambria"/>
                          <a:ea typeface="Trebuchet MS"/>
                          <a:cs typeface="Trebuchet MS"/>
                        </a:rPr>
                        <a:t> </a:t>
                      </a:r>
                      <a:r>
                        <a:rPr lang="en-US" sz="1600">
                          <a:solidFill>
                            <a:srgbClr val="231F20"/>
                          </a:solidFill>
                          <a:latin typeface="Cambria"/>
                          <a:ea typeface="Trebuchet MS"/>
                          <a:cs typeface="Trebuchet MS"/>
                        </a:rPr>
                        <a:t>10%.</a:t>
                      </a:r>
                      <a:endParaRPr lang="en-US" sz="1600">
                        <a:latin typeface="Trebuchet MS"/>
                        <a:ea typeface="Trebuchet MS"/>
                        <a:cs typeface="Trebuchet MS"/>
                      </a:endParaRPr>
                    </a:p>
                  </a:txBody>
                  <a:tcPr marL="0" marR="0" marT="0" marB="0">
                    <a:lnL>
                      <a:noFill/>
                    </a:lnL>
                    <a:lnR>
                      <a:noFill/>
                    </a:lnR>
                    <a:lnT>
                      <a:noFill/>
                    </a:lnT>
                    <a:lnB>
                      <a:noFill/>
                    </a:lnB>
                  </a:tcPr>
                </a:tc>
                <a:tc>
                  <a:txBody>
                    <a:bodyPr/>
                    <a:lstStyle/>
                    <a:p>
                      <a:pPr>
                        <a:spcAft>
                          <a:spcPts val="0"/>
                        </a:spcAft>
                      </a:pPr>
                      <a:endParaRPr lang="en-US" sz="1600" dirty="0">
                        <a:latin typeface="Times New Roman"/>
                        <a:ea typeface="Trebuchet MS"/>
                        <a:cs typeface="Trebuchet MS"/>
                      </a:endParaRPr>
                    </a:p>
                  </a:txBody>
                  <a:tcPr marL="0" marR="0" marT="0" marB="0">
                    <a:lnL>
                      <a:noFill/>
                    </a:lnL>
                    <a:lnR>
                      <a:noFill/>
                    </a:lnR>
                    <a:lnT>
                      <a:noFill/>
                    </a:lnT>
                    <a:lnB>
                      <a:noFill/>
                    </a:lnB>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352939" y="866457"/>
          <a:ext cx="7408506" cy="3514071"/>
        </p:xfrm>
        <a:graphic>
          <a:graphicData uri="http://schemas.openxmlformats.org/drawingml/2006/table">
            <a:tbl>
              <a:tblPr/>
              <a:tblGrid>
                <a:gridCol w="1978391"/>
                <a:gridCol w="5430115"/>
              </a:tblGrid>
              <a:tr h="219075">
                <a:tc>
                  <a:txBody>
                    <a:bodyPr/>
                    <a:lstStyle/>
                    <a:p>
                      <a:pPr algn="r">
                        <a:lnSpc>
                          <a:spcPts val="1330"/>
                        </a:lnSpc>
                        <a:spcAft>
                          <a:spcPts val="0"/>
                        </a:spcAft>
                        <a:tabLst>
                          <a:tab pos="620395" algn="l"/>
                        </a:tabLst>
                      </a:pPr>
                      <a:r>
                        <a:rPr lang="en-US" sz="1800" dirty="0">
                          <a:solidFill>
                            <a:srgbClr val="292425"/>
                          </a:solidFill>
                          <a:latin typeface="Times New Roman"/>
                          <a:ea typeface="Times New Roman"/>
                        </a:rPr>
                        <a:t>(a)	U</a:t>
                      </a:r>
                      <a:endParaRPr lang="en-US" sz="1800" dirty="0">
                        <a:latin typeface="Times New Roman"/>
                        <a:ea typeface="Times New Roman"/>
                      </a:endParaRPr>
                    </a:p>
                  </a:txBody>
                  <a:tcPr marL="0" marR="0" marT="0" marB="0">
                    <a:lnL>
                      <a:noFill/>
                    </a:lnL>
                    <a:lnR>
                      <a:noFill/>
                    </a:lnR>
                    <a:lnT>
                      <a:noFill/>
                    </a:lnT>
                    <a:lnB>
                      <a:noFill/>
                    </a:lnB>
                  </a:tcPr>
                </a:tc>
                <a:tc>
                  <a:txBody>
                    <a:bodyPr/>
                    <a:lstStyle/>
                    <a:p>
                      <a:pPr marL="17145">
                        <a:lnSpc>
                          <a:spcPts val="1330"/>
                        </a:lnSpc>
                        <a:spcAft>
                          <a:spcPts val="0"/>
                        </a:spcAft>
                      </a:pPr>
                      <a:r>
                        <a:rPr lang="en-US" sz="1800">
                          <a:solidFill>
                            <a:srgbClr val="292425"/>
                          </a:solidFill>
                          <a:latin typeface="Times New Roman"/>
                          <a:ea typeface="Times New Roman"/>
                        </a:rPr>
                        <a:t>dit started business with:</a:t>
                      </a:r>
                      <a:endParaRPr lang="en-US" sz="1800">
                        <a:latin typeface="Times New Roman"/>
                        <a:ea typeface="Times New Roman"/>
                      </a:endParaRPr>
                    </a:p>
                  </a:txBody>
                  <a:tcPr marL="0" marR="0" marT="0" marB="0">
                    <a:lnL>
                      <a:noFill/>
                    </a:lnL>
                    <a:lnR>
                      <a:noFill/>
                    </a:lnR>
                    <a:lnT>
                      <a:noFill/>
                    </a:lnT>
                    <a:lnB>
                      <a:noFill/>
                    </a:lnB>
                  </a:tcPr>
                </a:tc>
              </a:tr>
              <a:tr h="270510">
                <a:tc>
                  <a:txBody>
                    <a:bodyPr/>
                    <a:lstStyle/>
                    <a:p>
                      <a:pPr algn="r">
                        <a:spcBef>
                          <a:spcPts val="350"/>
                        </a:spcBef>
                        <a:spcAft>
                          <a:spcPts val="0"/>
                        </a:spcAft>
                      </a:pPr>
                      <a:r>
                        <a:rPr lang="en-US" sz="1800">
                          <a:solidFill>
                            <a:srgbClr val="292425"/>
                          </a:solidFill>
                          <a:latin typeface="Times New Roman"/>
                          <a:ea typeface="Times New Roman"/>
                        </a:rPr>
                        <a:t>(i</a:t>
                      </a:r>
                      <a:endParaRPr lang="en-US" sz="1800">
                        <a:latin typeface="Times New Roman"/>
                        <a:ea typeface="Times New Roman"/>
                      </a:endParaRPr>
                    </a:p>
                  </a:txBody>
                  <a:tcPr marL="0" marR="0" marT="0" marB="0">
                    <a:lnL>
                      <a:noFill/>
                    </a:lnL>
                    <a:lnR>
                      <a:noFill/>
                    </a:lnR>
                    <a:lnT>
                      <a:noFill/>
                    </a:lnT>
                    <a:lnB>
                      <a:noFill/>
                    </a:lnB>
                  </a:tcPr>
                </a:tc>
                <a:tc>
                  <a:txBody>
                    <a:bodyPr/>
                    <a:lstStyle/>
                    <a:p>
                      <a:pPr>
                        <a:spcBef>
                          <a:spcPts val="350"/>
                        </a:spcBef>
                        <a:spcAft>
                          <a:spcPts val="0"/>
                        </a:spcAft>
                        <a:tabLst>
                          <a:tab pos="440055" algn="l"/>
                        </a:tabLst>
                      </a:pPr>
                      <a:r>
                        <a:rPr lang="en-US" sz="1800" dirty="0">
                          <a:solidFill>
                            <a:srgbClr val="292425"/>
                          </a:solidFill>
                          <a:latin typeface="Times New Roman"/>
                          <a:ea typeface="Times New Roman"/>
                        </a:rPr>
                        <a:t>)	</a:t>
                      </a:r>
                      <a:r>
                        <a:rPr lang="en-US" sz="1800" dirty="0" smtClean="0">
                          <a:solidFill>
                            <a:srgbClr val="292425"/>
                          </a:solidFill>
                          <a:latin typeface="Times New Roman"/>
                          <a:ea typeface="Times New Roman"/>
                        </a:rPr>
                        <a:t>Cash-2,00,000</a:t>
                      </a:r>
                      <a:endParaRPr lang="en-US" sz="1800" dirty="0">
                        <a:latin typeface="Times New Roman"/>
                        <a:ea typeface="Times New Roman"/>
                      </a:endParaRPr>
                    </a:p>
                  </a:txBody>
                  <a:tcPr marL="0" marR="0" marT="0" marB="0">
                    <a:lnL>
                      <a:noFill/>
                    </a:lnL>
                    <a:lnR>
                      <a:noFill/>
                    </a:lnR>
                    <a:lnT>
                      <a:noFill/>
                    </a:lnT>
                    <a:lnB>
                      <a:noFill/>
                    </a:lnB>
                  </a:tcPr>
                </a:tc>
              </a:tr>
              <a:tr h="269875">
                <a:tc>
                  <a:txBody>
                    <a:bodyPr/>
                    <a:lstStyle/>
                    <a:p>
                      <a:pPr algn="r">
                        <a:spcBef>
                          <a:spcPts val="350"/>
                        </a:spcBef>
                        <a:spcAft>
                          <a:spcPts val="0"/>
                        </a:spcAft>
                      </a:pPr>
                      <a:r>
                        <a:rPr lang="en-US" sz="1800">
                          <a:solidFill>
                            <a:srgbClr val="292425"/>
                          </a:solidFill>
                          <a:latin typeface="Times New Roman"/>
                          <a:ea typeface="Times New Roman"/>
                        </a:rPr>
                        <a:t>(i</a:t>
                      </a:r>
                      <a:endParaRPr lang="en-US" sz="1800">
                        <a:latin typeface="Times New Roman"/>
                        <a:ea typeface="Times New Roman"/>
                      </a:endParaRPr>
                    </a:p>
                  </a:txBody>
                  <a:tcPr marL="0" marR="0" marT="0" marB="0">
                    <a:lnL>
                      <a:noFill/>
                    </a:lnL>
                    <a:lnR>
                      <a:noFill/>
                    </a:lnR>
                    <a:lnT>
                      <a:noFill/>
                    </a:lnT>
                    <a:lnB>
                      <a:noFill/>
                    </a:lnB>
                  </a:tcPr>
                </a:tc>
                <a:tc>
                  <a:txBody>
                    <a:bodyPr/>
                    <a:lstStyle/>
                    <a:p>
                      <a:pPr>
                        <a:spcBef>
                          <a:spcPts val="350"/>
                        </a:spcBef>
                        <a:spcAft>
                          <a:spcPts val="0"/>
                        </a:spcAft>
                        <a:tabLst>
                          <a:tab pos="440055" algn="l"/>
                        </a:tabLst>
                      </a:pPr>
                      <a:r>
                        <a:rPr lang="en-US" sz="1800" dirty="0" err="1">
                          <a:solidFill>
                            <a:srgbClr val="292425"/>
                          </a:solidFill>
                          <a:latin typeface="Times New Roman"/>
                          <a:ea typeface="Times New Roman"/>
                        </a:rPr>
                        <a:t>i</a:t>
                      </a:r>
                      <a:r>
                        <a:rPr lang="en-US" sz="1800" dirty="0">
                          <a:solidFill>
                            <a:srgbClr val="292425"/>
                          </a:solidFill>
                          <a:latin typeface="Times New Roman"/>
                          <a:ea typeface="Times New Roman"/>
                        </a:rPr>
                        <a:t>)	</a:t>
                      </a:r>
                      <a:r>
                        <a:rPr lang="en-US" sz="1800" dirty="0" smtClean="0">
                          <a:solidFill>
                            <a:srgbClr val="292425"/>
                          </a:solidFill>
                          <a:latin typeface="Times New Roman"/>
                          <a:ea typeface="Times New Roman"/>
                        </a:rPr>
                        <a:t>Goods-50,000</a:t>
                      </a:r>
                      <a:endParaRPr lang="en-US" sz="1800" dirty="0">
                        <a:latin typeface="Times New Roman"/>
                        <a:ea typeface="Times New Roman"/>
                      </a:endParaRPr>
                    </a:p>
                  </a:txBody>
                  <a:tcPr marL="0" marR="0" marT="0" marB="0">
                    <a:lnL>
                      <a:noFill/>
                    </a:lnL>
                    <a:lnR>
                      <a:noFill/>
                    </a:lnR>
                    <a:lnT>
                      <a:noFill/>
                    </a:lnT>
                    <a:lnB>
                      <a:noFill/>
                    </a:lnB>
                  </a:tcPr>
                </a:tc>
              </a:tr>
              <a:tr h="270510">
                <a:tc>
                  <a:txBody>
                    <a:bodyPr/>
                    <a:lstStyle/>
                    <a:p>
                      <a:pPr marR="6350" algn="r">
                        <a:spcBef>
                          <a:spcPts val="350"/>
                        </a:spcBef>
                        <a:spcAft>
                          <a:spcPts val="0"/>
                        </a:spcAft>
                        <a:tabLst>
                          <a:tab pos="620395" algn="l"/>
                        </a:tabLst>
                      </a:pPr>
                      <a:r>
                        <a:rPr lang="en-US" sz="1800">
                          <a:solidFill>
                            <a:srgbClr val="292425"/>
                          </a:solidFill>
                          <a:latin typeface="Times New Roman"/>
                          <a:ea typeface="Times New Roman"/>
                        </a:rPr>
                        <a:t>(b)	P</a:t>
                      </a:r>
                      <a:endParaRPr lang="en-US" sz="1800">
                        <a:latin typeface="Times New Roman"/>
                        <a:ea typeface="Times New Roman"/>
                      </a:endParaRPr>
                    </a:p>
                  </a:txBody>
                  <a:tcPr marL="0" marR="0" marT="0" marB="0">
                    <a:lnL>
                      <a:noFill/>
                    </a:lnL>
                    <a:lnR>
                      <a:noFill/>
                    </a:lnR>
                    <a:lnT>
                      <a:noFill/>
                    </a:lnT>
                    <a:lnB>
                      <a:noFill/>
                    </a:lnB>
                  </a:tcPr>
                </a:tc>
                <a:tc>
                  <a:txBody>
                    <a:bodyPr/>
                    <a:lstStyle/>
                    <a:p>
                      <a:pPr>
                        <a:spcBef>
                          <a:spcPts val="350"/>
                        </a:spcBef>
                        <a:spcAft>
                          <a:spcPts val="0"/>
                        </a:spcAft>
                      </a:pPr>
                      <a:r>
                        <a:rPr lang="en-US" sz="1800" dirty="0" err="1">
                          <a:solidFill>
                            <a:srgbClr val="292425"/>
                          </a:solidFill>
                          <a:latin typeface="Times New Roman"/>
                          <a:ea typeface="Times New Roman"/>
                        </a:rPr>
                        <a:t>urchased</a:t>
                      </a:r>
                      <a:r>
                        <a:rPr lang="en-US" sz="1800" dirty="0">
                          <a:solidFill>
                            <a:srgbClr val="292425"/>
                          </a:solidFill>
                          <a:latin typeface="Times New Roman"/>
                          <a:ea typeface="Times New Roman"/>
                        </a:rPr>
                        <a:t> building for </a:t>
                      </a:r>
                      <a:r>
                        <a:rPr lang="en-US" sz="1800" dirty="0" smtClean="0">
                          <a:solidFill>
                            <a:srgbClr val="292425"/>
                          </a:solidFill>
                          <a:latin typeface="Times New Roman"/>
                          <a:ea typeface="Times New Roman"/>
                        </a:rPr>
                        <a:t>cash-1,00,000</a:t>
                      </a:r>
                      <a:endParaRPr lang="en-US" sz="1800" dirty="0">
                        <a:latin typeface="Times New Roman"/>
                        <a:ea typeface="Times New Roman"/>
                      </a:endParaRPr>
                    </a:p>
                  </a:txBody>
                  <a:tcPr marL="0" marR="0" marT="0" marB="0">
                    <a:lnL>
                      <a:noFill/>
                    </a:lnL>
                    <a:lnR>
                      <a:noFill/>
                    </a:lnR>
                    <a:lnT>
                      <a:noFill/>
                    </a:lnT>
                    <a:lnB>
                      <a:noFill/>
                    </a:lnB>
                  </a:tcPr>
                </a:tc>
              </a:tr>
              <a:tr h="269875">
                <a:tc>
                  <a:txBody>
                    <a:bodyPr/>
                    <a:lstStyle/>
                    <a:p>
                      <a:pPr marR="6350" algn="r">
                        <a:spcBef>
                          <a:spcPts val="350"/>
                        </a:spcBef>
                        <a:spcAft>
                          <a:spcPts val="0"/>
                        </a:spcAft>
                        <a:tabLst>
                          <a:tab pos="620395" algn="l"/>
                        </a:tabLst>
                      </a:pPr>
                      <a:r>
                        <a:rPr lang="en-US" sz="1800">
                          <a:solidFill>
                            <a:srgbClr val="292425"/>
                          </a:solidFill>
                          <a:latin typeface="Times New Roman"/>
                          <a:ea typeface="Times New Roman"/>
                        </a:rPr>
                        <a:t>(c)	P</a:t>
                      </a:r>
                      <a:endParaRPr lang="en-US" sz="1800">
                        <a:latin typeface="Times New Roman"/>
                        <a:ea typeface="Times New Roman"/>
                      </a:endParaRPr>
                    </a:p>
                  </a:txBody>
                  <a:tcPr marL="0" marR="0" marT="0" marB="0">
                    <a:lnL>
                      <a:noFill/>
                    </a:lnL>
                    <a:lnR>
                      <a:noFill/>
                    </a:lnR>
                    <a:lnT>
                      <a:noFill/>
                    </a:lnT>
                    <a:lnB>
                      <a:noFill/>
                    </a:lnB>
                  </a:tcPr>
                </a:tc>
                <a:tc>
                  <a:txBody>
                    <a:bodyPr/>
                    <a:lstStyle/>
                    <a:p>
                      <a:pPr>
                        <a:spcBef>
                          <a:spcPts val="350"/>
                        </a:spcBef>
                        <a:spcAft>
                          <a:spcPts val="0"/>
                        </a:spcAft>
                      </a:pPr>
                      <a:r>
                        <a:rPr lang="en-US" sz="1800" dirty="0" err="1">
                          <a:solidFill>
                            <a:srgbClr val="292425"/>
                          </a:solidFill>
                          <a:latin typeface="Times New Roman"/>
                          <a:ea typeface="Times New Roman"/>
                        </a:rPr>
                        <a:t>urchased</a:t>
                      </a:r>
                      <a:r>
                        <a:rPr lang="en-US" sz="1800" dirty="0">
                          <a:solidFill>
                            <a:srgbClr val="292425"/>
                          </a:solidFill>
                          <a:latin typeface="Times New Roman"/>
                          <a:ea typeface="Times New Roman"/>
                        </a:rPr>
                        <a:t> goods from </a:t>
                      </a:r>
                      <a:r>
                        <a:rPr lang="en-US" sz="1800" dirty="0" smtClean="0">
                          <a:solidFill>
                            <a:srgbClr val="292425"/>
                          </a:solidFill>
                          <a:latin typeface="Times New Roman"/>
                          <a:ea typeface="Times New Roman"/>
                        </a:rPr>
                        <a:t>Himani-20,000</a:t>
                      </a:r>
                      <a:endParaRPr lang="en-US" sz="1800" dirty="0">
                        <a:latin typeface="Times New Roman"/>
                        <a:ea typeface="Times New Roman"/>
                      </a:endParaRPr>
                    </a:p>
                  </a:txBody>
                  <a:tcPr marL="0" marR="0" marT="0" marB="0">
                    <a:lnL>
                      <a:noFill/>
                    </a:lnL>
                    <a:lnR>
                      <a:noFill/>
                    </a:lnR>
                    <a:lnT>
                      <a:noFill/>
                    </a:lnT>
                    <a:lnB>
                      <a:noFill/>
                    </a:lnB>
                  </a:tcPr>
                </a:tc>
              </a:tr>
              <a:tr h="269875">
                <a:tc>
                  <a:txBody>
                    <a:bodyPr/>
                    <a:lstStyle/>
                    <a:p>
                      <a:pPr marR="6350" algn="r">
                        <a:spcBef>
                          <a:spcPts val="350"/>
                        </a:spcBef>
                        <a:spcAft>
                          <a:spcPts val="0"/>
                        </a:spcAft>
                        <a:tabLst>
                          <a:tab pos="620395" algn="l"/>
                        </a:tabLst>
                      </a:pPr>
                      <a:r>
                        <a:rPr lang="en-US" sz="1800">
                          <a:solidFill>
                            <a:srgbClr val="292425"/>
                          </a:solidFill>
                          <a:latin typeface="Times New Roman"/>
                          <a:ea typeface="Times New Roman"/>
                        </a:rPr>
                        <a:t>(d)	S</a:t>
                      </a:r>
                      <a:endParaRPr lang="en-US" sz="1800">
                        <a:latin typeface="Times New Roman"/>
                        <a:ea typeface="Times New Roman"/>
                      </a:endParaRPr>
                    </a:p>
                  </a:txBody>
                  <a:tcPr marL="0" marR="0" marT="0" marB="0">
                    <a:lnL>
                      <a:noFill/>
                    </a:lnL>
                    <a:lnR>
                      <a:noFill/>
                    </a:lnR>
                    <a:lnT>
                      <a:noFill/>
                    </a:lnT>
                    <a:lnB>
                      <a:noFill/>
                    </a:lnB>
                  </a:tcPr>
                </a:tc>
                <a:tc>
                  <a:txBody>
                    <a:bodyPr/>
                    <a:lstStyle/>
                    <a:p>
                      <a:pPr>
                        <a:spcBef>
                          <a:spcPts val="350"/>
                        </a:spcBef>
                        <a:spcAft>
                          <a:spcPts val="0"/>
                        </a:spcAft>
                      </a:pPr>
                      <a:r>
                        <a:rPr lang="en-US" sz="1800" dirty="0">
                          <a:solidFill>
                            <a:srgbClr val="292425"/>
                          </a:solidFill>
                          <a:latin typeface="Times New Roman"/>
                          <a:ea typeface="Times New Roman"/>
                        </a:rPr>
                        <a:t>old goods to </a:t>
                      </a:r>
                      <a:r>
                        <a:rPr lang="en-US" sz="1800" dirty="0" err="1">
                          <a:solidFill>
                            <a:srgbClr val="292425"/>
                          </a:solidFill>
                          <a:latin typeface="Times New Roman"/>
                          <a:ea typeface="Times New Roman"/>
                        </a:rPr>
                        <a:t>Ashu</a:t>
                      </a:r>
                      <a:r>
                        <a:rPr lang="en-US" sz="1800" dirty="0">
                          <a:solidFill>
                            <a:srgbClr val="292425"/>
                          </a:solidFill>
                          <a:latin typeface="Times New Roman"/>
                          <a:ea typeface="Times New Roman"/>
                        </a:rPr>
                        <a:t> (Cost Rs 25,000</a:t>
                      </a:r>
                      <a:r>
                        <a:rPr lang="en-US" sz="1800" dirty="0" smtClean="0">
                          <a:solidFill>
                            <a:srgbClr val="292425"/>
                          </a:solidFill>
                          <a:latin typeface="Times New Roman"/>
                          <a:ea typeface="Times New Roman"/>
                        </a:rPr>
                        <a:t>)-at 28,000</a:t>
                      </a:r>
                      <a:endParaRPr lang="en-US" sz="1800" dirty="0">
                        <a:latin typeface="Times New Roman"/>
                        <a:ea typeface="Times New Roman"/>
                      </a:endParaRPr>
                    </a:p>
                  </a:txBody>
                  <a:tcPr marL="0" marR="0" marT="0" marB="0">
                    <a:lnL>
                      <a:noFill/>
                    </a:lnL>
                    <a:lnR>
                      <a:noFill/>
                    </a:lnR>
                    <a:lnT>
                      <a:noFill/>
                    </a:lnT>
                    <a:lnB>
                      <a:noFill/>
                    </a:lnB>
                  </a:tcPr>
                </a:tc>
              </a:tr>
              <a:tr h="270510">
                <a:tc>
                  <a:txBody>
                    <a:bodyPr/>
                    <a:lstStyle/>
                    <a:p>
                      <a:pPr marR="6350" algn="r">
                        <a:spcBef>
                          <a:spcPts val="350"/>
                        </a:spcBef>
                        <a:spcAft>
                          <a:spcPts val="0"/>
                        </a:spcAft>
                        <a:tabLst>
                          <a:tab pos="620395" algn="l"/>
                        </a:tabLst>
                      </a:pPr>
                      <a:r>
                        <a:rPr lang="en-US" sz="1800">
                          <a:solidFill>
                            <a:srgbClr val="292425"/>
                          </a:solidFill>
                          <a:latin typeface="Times New Roman"/>
                          <a:ea typeface="Times New Roman"/>
                        </a:rPr>
                        <a:t>(e)	P</a:t>
                      </a:r>
                      <a:endParaRPr lang="en-US" sz="1800">
                        <a:latin typeface="Times New Roman"/>
                        <a:ea typeface="Times New Roman"/>
                      </a:endParaRPr>
                    </a:p>
                  </a:txBody>
                  <a:tcPr marL="0" marR="0" marT="0" marB="0">
                    <a:lnL>
                      <a:noFill/>
                    </a:lnL>
                    <a:lnR>
                      <a:noFill/>
                    </a:lnR>
                    <a:lnT>
                      <a:noFill/>
                    </a:lnT>
                    <a:lnB>
                      <a:noFill/>
                    </a:lnB>
                  </a:tcPr>
                </a:tc>
                <a:tc>
                  <a:txBody>
                    <a:bodyPr/>
                    <a:lstStyle/>
                    <a:p>
                      <a:pPr>
                        <a:spcBef>
                          <a:spcPts val="350"/>
                        </a:spcBef>
                        <a:spcAft>
                          <a:spcPts val="0"/>
                        </a:spcAft>
                      </a:pPr>
                      <a:r>
                        <a:rPr lang="en-US" sz="1800" dirty="0">
                          <a:solidFill>
                            <a:srgbClr val="292425"/>
                          </a:solidFill>
                          <a:latin typeface="Times New Roman"/>
                          <a:ea typeface="Times New Roman"/>
                        </a:rPr>
                        <a:t>aid insurance </a:t>
                      </a:r>
                      <a:r>
                        <a:rPr lang="en-US" sz="1800" dirty="0" smtClean="0">
                          <a:solidFill>
                            <a:srgbClr val="292425"/>
                          </a:solidFill>
                          <a:latin typeface="Times New Roman"/>
                          <a:ea typeface="Times New Roman"/>
                        </a:rPr>
                        <a:t>premium-5,000</a:t>
                      </a:r>
                      <a:endParaRPr lang="en-US" sz="1800" dirty="0">
                        <a:latin typeface="Times New Roman"/>
                        <a:ea typeface="Times New Roman"/>
                      </a:endParaRPr>
                    </a:p>
                  </a:txBody>
                  <a:tcPr marL="0" marR="0" marT="0" marB="0">
                    <a:lnL>
                      <a:noFill/>
                    </a:lnL>
                    <a:lnR>
                      <a:noFill/>
                    </a:lnR>
                    <a:lnT>
                      <a:noFill/>
                    </a:lnT>
                    <a:lnB>
                      <a:noFill/>
                    </a:lnB>
                  </a:tcPr>
                </a:tc>
              </a:tr>
              <a:tr h="269875">
                <a:tc>
                  <a:txBody>
                    <a:bodyPr/>
                    <a:lstStyle/>
                    <a:p>
                      <a:pPr algn="r">
                        <a:spcBef>
                          <a:spcPts val="350"/>
                        </a:spcBef>
                        <a:spcAft>
                          <a:spcPts val="0"/>
                        </a:spcAft>
                        <a:tabLst>
                          <a:tab pos="620395" algn="l"/>
                        </a:tabLst>
                      </a:pPr>
                      <a:r>
                        <a:rPr lang="en-US" sz="1800">
                          <a:solidFill>
                            <a:srgbClr val="292425"/>
                          </a:solidFill>
                          <a:latin typeface="Times New Roman"/>
                          <a:ea typeface="Times New Roman"/>
                        </a:rPr>
                        <a:t>(f)	R</a:t>
                      </a:r>
                      <a:endParaRPr lang="en-US" sz="1800">
                        <a:latin typeface="Times New Roman"/>
                        <a:ea typeface="Times New Roman"/>
                      </a:endParaRPr>
                    </a:p>
                  </a:txBody>
                  <a:tcPr marL="0" marR="0" marT="0" marB="0">
                    <a:lnL>
                      <a:noFill/>
                    </a:lnL>
                    <a:lnR>
                      <a:noFill/>
                    </a:lnR>
                    <a:lnT>
                      <a:noFill/>
                    </a:lnT>
                    <a:lnB>
                      <a:noFill/>
                    </a:lnB>
                  </a:tcPr>
                </a:tc>
                <a:tc>
                  <a:txBody>
                    <a:bodyPr/>
                    <a:lstStyle/>
                    <a:p>
                      <a:pPr marL="8890">
                        <a:spcBef>
                          <a:spcPts val="350"/>
                        </a:spcBef>
                        <a:spcAft>
                          <a:spcPts val="0"/>
                        </a:spcAft>
                      </a:pPr>
                      <a:r>
                        <a:rPr lang="en-US" sz="1800" dirty="0" err="1">
                          <a:solidFill>
                            <a:srgbClr val="292425"/>
                          </a:solidFill>
                          <a:latin typeface="Times New Roman"/>
                          <a:ea typeface="Times New Roman"/>
                        </a:rPr>
                        <a:t>ent</a:t>
                      </a:r>
                      <a:r>
                        <a:rPr lang="en-US" sz="1800" dirty="0">
                          <a:solidFill>
                            <a:srgbClr val="292425"/>
                          </a:solidFill>
                          <a:latin typeface="Times New Roman"/>
                          <a:ea typeface="Times New Roman"/>
                        </a:rPr>
                        <a:t> </a:t>
                      </a:r>
                      <a:r>
                        <a:rPr lang="en-US" sz="1800" dirty="0" smtClean="0">
                          <a:solidFill>
                            <a:srgbClr val="292425"/>
                          </a:solidFill>
                          <a:latin typeface="Times New Roman"/>
                          <a:ea typeface="Times New Roman"/>
                        </a:rPr>
                        <a:t>outstanding-1000</a:t>
                      </a:r>
                      <a:endParaRPr lang="en-US" sz="1800" dirty="0">
                        <a:latin typeface="Times New Roman"/>
                        <a:ea typeface="Times New Roman"/>
                      </a:endParaRPr>
                    </a:p>
                  </a:txBody>
                  <a:tcPr marL="0" marR="0" marT="0" marB="0">
                    <a:lnL>
                      <a:noFill/>
                    </a:lnL>
                    <a:lnR>
                      <a:noFill/>
                    </a:lnR>
                    <a:lnT>
                      <a:noFill/>
                    </a:lnT>
                    <a:lnB>
                      <a:noFill/>
                    </a:lnB>
                  </a:tcPr>
                </a:tc>
              </a:tr>
              <a:tr h="270510">
                <a:tc>
                  <a:txBody>
                    <a:bodyPr/>
                    <a:lstStyle/>
                    <a:p>
                      <a:pPr algn="r">
                        <a:spcBef>
                          <a:spcPts val="350"/>
                        </a:spcBef>
                        <a:spcAft>
                          <a:spcPts val="0"/>
                        </a:spcAft>
                        <a:tabLst>
                          <a:tab pos="620395" algn="l"/>
                        </a:tabLst>
                      </a:pPr>
                      <a:r>
                        <a:rPr lang="en-US" sz="1800">
                          <a:solidFill>
                            <a:srgbClr val="292425"/>
                          </a:solidFill>
                          <a:latin typeface="Times New Roman"/>
                          <a:ea typeface="Times New Roman"/>
                        </a:rPr>
                        <a:t>(g)	D</a:t>
                      </a:r>
                      <a:endParaRPr lang="en-US" sz="1800">
                        <a:latin typeface="Times New Roman"/>
                        <a:ea typeface="Times New Roman"/>
                      </a:endParaRPr>
                    </a:p>
                  </a:txBody>
                  <a:tcPr marL="0" marR="0" marT="0" marB="0">
                    <a:lnL>
                      <a:noFill/>
                    </a:lnL>
                    <a:lnR>
                      <a:noFill/>
                    </a:lnR>
                    <a:lnT>
                      <a:noFill/>
                    </a:lnT>
                    <a:lnB>
                      <a:noFill/>
                    </a:lnB>
                  </a:tcPr>
                </a:tc>
                <a:tc>
                  <a:txBody>
                    <a:bodyPr/>
                    <a:lstStyle/>
                    <a:p>
                      <a:pPr marL="17145">
                        <a:spcBef>
                          <a:spcPts val="350"/>
                        </a:spcBef>
                        <a:spcAft>
                          <a:spcPts val="0"/>
                        </a:spcAft>
                      </a:pPr>
                      <a:r>
                        <a:rPr lang="en-US" sz="1800" dirty="0" err="1">
                          <a:solidFill>
                            <a:srgbClr val="292425"/>
                          </a:solidFill>
                          <a:latin typeface="Times New Roman"/>
                          <a:ea typeface="Times New Roman"/>
                        </a:rPr>
                        <a:t>epreciation</a:t>
                      </a:r>
                      <a:r>
                        <a:rPr lang="en-US" sz="1800" dirty="0">
                          <a:solidFill>
                            <a:srgbClr val="292425"/>
                          </a:solidFill>
                          <a:latin typeface="Times New Roman"/>
                          <a:ea typeface="Times New Roman"/>
                        </a:rPr>
                        <a:t> on </a:t>
                      </a:r>
                      <a:r>
                        <a:rPr lang="en-US" sz="1800" dirty="0" smtClean="0">
                          <a:solidFill>
                            <a:srgbClr val="292425"/>
                          </a:solidFill>
                          <a:latin typeface="Times New Roman"/>
                          <a:ea typeface="Times New Roman"/>
                        </a:rPr>
                        <a:t>building-5% </a:t>
                      </a:r>
                      <a:r>
                        <a:rPr lang="en-US" sz="1800" dirty="0" err="1" smtClean="0">
                          <a:solidFill>
                            <a:srgbClr val="292425"/>
                          </a:solidFill>
                          <a:latin typeface="Times New Roman"/>
                          <a:ea typeface="Times New Roman"/>
                        </a:rPr>
                        <a:t>p.a</a:t>
                      </a:r>
                      <a:endParaRPr lang="en-US" sz="1800" dirty="0">
                        <a:latin typeface="Times New Roman"/>
                        <a:ea typeface="Times New Roman"/>
                      </a:endParaRPr>
                    </a:p>
                  </a:txBody>
                  <a:tcPr marL="0" marR="0" marT="0" marB="0">
                    <a:lnL>
                      <a:noFill/>
                    </a:lnL>
                    <a:lnR>
                      <a:noFill/>
                    </a:lnR>
                    <a:lnT>
                      <a:noFill/>
                    </a:lnT>
                    <a:lnB>
                      <a:noFill/>
                    </a:lnB>
                  </a:tcPr>
                </a:tc>
              </a:tr>
              <a:tr h="270510">
                <a:tc>
                  <a:txBody>
                    <a:bodyPr/>
                    <a:lstStyle/>
                    <a:p>
                      <a:pPr algn="r">
                        <a:spcBef>
                          <a:spcPts val="350"/>
                        </a:spcBef>
                        <a:spcAft>
                          <a:spcPts val="0"/>
                        </a:spcAft>
                        <a:tabLst>
                          <a:tab pos="620395" algn="l"/>
                        </a:tabLst>
                      </a:pPr>
                      <a:r>
                        <a:rPr lang="en-US" sz="1800">
                          <a:solidFill>
                            <a:srgbClr val="292425"/>
                          </a:solidFill>
                          <a:latin typeface="Times New Roman"/>
                          <a:ea typeface="Times New Roman"/>
                        </a:rPr>
                        <a:t>(h)	C</a:t>
                      </a:r>
                      <a:endParaRPr lang="en-US" sz="1800">
                        <a:latin typeface="Times New Roman"/>
                        <a:ea typeface="Times New Roman"/>
                      </a:endParaRPr>
                    </a:p>
                  </a:txBody>
                  <a:tcPr marL="0" marR="0" marT="0" marB="0">
                    <a:lnL>
                      <a:noFill/>
                    </a:lnL>
                    <a:lnR>
                      <a:noFill/>
                    </a:lnR>
                    <a:lnT>
                      <a:noFill/>
                    </a:lnT>
                    <a:lnB>
                      <a:noFill/>
                    </a:lnB>
                  </a:tcPr>
                </a:tc>
                <a:tc>
                  <a:txBody>
                    <a:bodyPr/>
                    <a:lstStyle/>
                    <a:p>
                      <a:pPr marL="8890">
                        <a:spcBef>
                          <a:spcPts val="350"/>
                        </a:spcBef>
                        <a:spcAft>
                          <a:spcPts val="0"/>
                        </a:spcAft>
                      </a:pPr>
                      <a:r>
                        <a:rPr lang="en-US" sz="1800" dirty="0">
                          <a:solidFill>
                            <a:srgbClr val="292425"/>
                          </a:solidFill>
                          <a:latin typeface="Times New Roman"/>
                          <a:ea typeface="Times New Roman"/>
                        </a:rPr>
                        <a:t>ash withdrawn for personal </a:t>
                      </a:r>
                      <a:r>
                        <a:rPr lang="en-US" sz="1800" dirty="0" smtClean="0">
                          <a:solidFill>
                            <a:srgbClr val="292425"/>
                          </a:solidFill>
                          <a:latin typeface="Times New Roman"/>
                          <a:ea typeface="Times New Roman"/>
                        </a:rPr>
                        <a:t>use-10,000</a:t>
                      </a:r>
                      <a:endParaRPr lang="en-US" sz="1800" dirty="0">
                        <a:latin typeface="Times New Roman"/>
                        <a:ea typeface="Times New Roman"/>
                      </a:endParaRPr>
                    </a:p>
                  </a:txBody>
                  <a:tcPr marL="0" marR="0" marT="0" marB="0">
                    <a:lnL>
                      <a:noFill/>
                    </a:lnL>
                    <a:lnR>
                      <a:noFill/>
                    </a:lnR>
                    <a:lnT>
                      <a:noFill/>
                    </a:lnT>
                    <a:lnB>
                      <a:noFill/>
                    </a:lnB>
                  </a:tcPr>
                </a:tc>
              </a:tr>
              <a:tr h="270510">
                <a:tc>
                  <a:txBody>
                    <a:bodyPr/>
                    <a:lstStyle/>
                    <a:p>
                      <a:pPr algn="r">
                        <a:spcBef>
                          <a:spcPts val="350"/>
                        </a:spcBef>
                        <a:spcAft>
                          <a:spcPts val="0"/>
                        </a:spcAft>
                        <a:tabLst>
                          <a:tab pos="620395" algn="l"/>
                        </a:tabLst>
                      </a:pPr>
                      <a:r>
                        <a:rPr lang="en-US" sz="1800">
                          <a:solidFill>
                            <a:srgbClr val="292425"/>
                          </a:solidFill>
                          <a:latin typeface="Times New Roman"/>
                          <a:ea typeface="Times New Roman"/>
                        </a:rPr>
                        <a:t>(i)	R</a:t>
                      </a:r>
                      <a:endParaRPr lang="en-US" sz="1800">
                        <a:latin typeface="Times New Roman"/>
                        <a:ea typeface="Times New Roman"/>
                      </a:endParaRPr>
                    </a:p>
                  </a:txBody>
                  <a:tcPr marL="0" marR="0" marT="0" marB="0">
                    <a:lnL>
                      <a:noFill/>
                    </a:lnL>
                    <a:lnR>
                      <a:noFill/>
                    </a:lnR>
                    <a:lnT>
                      <a:noFill/>
                    </a:lnT>
                    <a:lnB>
                      <a:noFill/>
                    </a:lnB>
                  </a:tcPr>
                </a:tc>
                <a:tc>
                  <a:txBody>
                    <a:bodyPr/>
                    <a:lstStyle/>
                    <a:p>
                      <a:pPr marL="8890">
                        <a:spcBef>
                          <a:spcPts val="350"/>
                        </a:spcBef>
                        <a:spcAft>
                          <a:spcPts val="0"/>
                        </a:spcAft>
                      </a:pPr>
                      <a:r>
                        <a:rPr lang="en-US" sz="1800" dirty="0" err="1">
                          <a:solidFill>
                            <a:srgbClr val="292425"/>
                          </a:solidFill>
                          <a:latin typeface="Times New Roman"/>
                          <a:ea typeface="Times New Roman"/>
                        </a:rPr>
                        <a:t>ent</a:t>
                      </a:r>
                      <a:r>
                        <a:rPr lang="en-US" sz="1800" dirty="0">
                          <a:solidFill>
                            <a:srgbClr val="292425"/>
                          </a:solidFill>
                          <a:latin typeface="Times New Roman"/>
                          <a:ea typeface="Times New Roman"/>
                        </a:rPr>
                        <a:t> received in </a:t>
                      </a:r>
                      <a:r>
                        <a:rPr lang="en-US" sz="1800" dirty="0" smtClean="0">
                          <a:solidFill>
                            <a:srgbClr val="292425"/>
                          </a:solidFill>
                          <a:latin typeface="Times New Roman"/>
                          <a:ea typeface="Times New Roman"/>
                        </a:rPr>
                        <a:t>advance-5,000</a:t>
                      </a:r>
                      <a:endParaRPr lang="en-US" sz="1800" dirty="0">
                        <a:latin typeface="Times New Roman"/>
                        <a:ea typeface="Times New Roman"/>
                      </a:endParaRPr>
                    </a:p>
                  </a:txBody>
                  <a:tcPr marL="0" marR="0" marT="0" marB="0">
                    <a:lnL>
                      <a:noFill/>
                    </a:lnL>
                    <a:lnR>
                      <a:noFill/>
                    </a:lnR>
                    <a:lnT>
                      <a:noFill/>
                    </a:lnT>
                    <a:lnB>
                      <a:noFill/>
                    </a:lnB>
                  </a:tcPr>
                </a:tc>
              </a:tr>
              <a:tr h="332721">
                <a:tc>
                  <a:txBody>
                    <a:bodyPr/>
                    <a:lstStyle/>
                    <a:p>
                      <a:pPr algn="r">
                        <a:spcBef>
                          <a:spcPts val="350"/>
                        </a:spcBef>
                        <a:spcAft>
                          <a:spcPts val="0"/>
                        </a:spcAft>
                        <a:tabLst>
                          <a:tab pos="620395" algn="l"/>
                        </a:tabLst>
                      </a:pPr>
                      <a:r>
                        <a:rPr lang="en-US" sz="1800">
                          <a:solidFill>
                            <a:srgbClr val="292425"/>
                          </a:solidFill>
                          <a:latin typeface="Times New Roman"/>
                          <a:ea typeface="Times New Roman"/>
                        </a:rPr>
                        <a:t>(j)	C</a:t>
                      </a:r>
                      <a:endParaRPr lang="en-US" sz="1800">
                        <a:latin typeface="Times New Roman"/>
                        <a:ea typeface="Times New Roman"/>
                      </a:endParaRPr>
                    </a:p>
                  </a:txBody>
                  <a:tcPr marL="0" marR="0" marT="0" marB="0">
                    <a:lnL>
                      <a:noFill/>
                    </a:lnL>
                    <a:lnR>
                      <a:noFill/>
                    </a:lnR>
                    <a:lnT>
                      <a:noFill/>
                    </a:lnT>
                    <a:lnB>
                      <a:noFill/>
                    </a:lnB>
                  </a:tcPr>
                </a:tc>
                <a:tc>
                  <a:txBody>
                    <a:bodyPr/>
                    <a:lstStyle/>
                    <a:p>
                      <a:pPr marL="8890">
                        <a:spcBef>
                          <a:spcPts val="350"/>
                        </a:spcBef>
                        <a:spcAft>
                          <a:spcPts val="0"/>
                        </a:spcAft>
                      </a:pPr>
                      <a:r>
                        <a:rPr lang="en-US" sz="1800" dirty="0">
                          <a:solidFill>
                            <a:srgbClr val="292425"/>
                          </a:solidFill>
                          <a:latin typeface="Times New Roman"/>
                          <a:ea typeface="Times New Roman"/>
                        </a:rPr>
                        <a:t>ash paid to </a:t>
                      </a:r>
                      <a:r>
                        <a:rPr lang="en-US" sz="1800" dirty="0" err="1">
                          <a:solidFill>
                            <a:srgbClr val="292425"/>
                          </a:solidFill>
                          <a:latin typeface="Times New Roman"/>
                          <a:ea typeface="Times New Roman"/>
                        </a:rPr>
                        <a:t>Himani</a:t>
                      </a:r>
                      <a:r>
                        <a:rPr lang="en-US" sz="1800" dirty="0">
                          <a:solidFill>
                            <a:srgbClr val="292425"/>
                          </a:solidFill>
                          <a:latin typeface="Times New Roman"/>
                          <a:ea typeface="Times New Roman"/>
                        </a:rPr>
                        <a:t> on account</a:t>
                      </a:r>
                      <a:endParaRPr lang="en-US" sz="1800" dirty="0">
                        <a:latin typeface="Times New Roman"/>
                        <a:ea typeface="Times New Roman"/>
                      </a:endParaRPr>
                    </a:p>
                  </a:txBody>
                  <a:tcPr marL="0" marR="0" marT="0" marB="0">
                    <a:lnL>
                      <a:noFill/>
                    </a:lnL>
                    <a:lnR>
                      <a:noFill/>
                    </a:lnR>
                    <a:lnT>
                      <a:noFill/>
                    </a:lnT>
                    <a:lnB>
                      <a:noFill/>
                    </a:lnB>
                  </a:tcPr>
                </a:tc>
              </a:tr>
              <a:tr h="219075">
                <a:tc>
                  <a:txBody>
                    <a:bodyPr/>
                    <a:lstStyle/>
                    <a:p>
                      <a:pPr algn="r">
                        <a:lnSpc>
                          <a:spcPts val="1280"/>
                        </a:lnSpc>
                        <a:spcBef>
                          <a:spcPts val="350"/>
                        </a:spcBef>
                        <a:spcAft>
                          <a:spcPts val="0"/>
                        </a:spcAft>
                        <a:tabLst>
                          <a:tab pos="620395" algn="l"/>
                        </a:tabLst>
                      </a:pPr>
                      <a:r>
                        <a:rPr lang="en-US" sz="1800">
                          <a:solidFill>
                            <a:srgbClr val="292425"/>
                          </a:solidFill>
                          <a:latin typeface="Times New Roman"/>
                          <a:ea typeface="Times New Roman"/>
                        </a:rPr>
                        <a:t>(k)	C</a:t>
                      </a:r>
                      <a:endParaRPr lang="en-US" sz="1800">
                        <a:latin typeface="Times New Roman"/>
                        <a:ea typeface="Times New Roman"/>
                      </a:endParaRPr>
                    </a:p>
                  </a:txBody>
                  <a:tcPr marL="0" marR="0" marT="0" marB="0">
                    <a:lnL>
                      <a:noFill/>
                    </a:lnL>
                    <a:lnR>
                      <a:noFill/>
                    </a:lnR>
                    <a:lnT>
                      <a:noFill/>
                    </a:lnT>
                    <a:lnB>
                      <a:noFill/>
                    </a:lnB>
                  </a:tcPr>
                </a:tc>
                <a:tc>
                  <a:txBody>
                    <a:bodyPr/>
                    <a:lstStyle/>
                    <a:p>
                      <a:pPr marL="8890">
                        <a:lnSpc>
                          <a:spcPts val="1280"/>
                        </a:lnSpc>
                        <a:spcBef>
                          <a:spcPts val="350"/>
                        </a:spcBef>
                        <a:spcAft>
                          <a:spcPts val="0"/>
                        </a:spcAft>
                      </a:pPr>
                      <a:r>
                        <a:rPr lang="en-US" sz="1800" dirty="0">
                          <a:solidFill>
                            <a:srgbClr val="292425"/>
                          </a:solidFill>
                          <a:latin typeface="Times New Roman"/>
                          <a:ea typeface="Times New Roman"/>
                        </a:rPr>
                        <a:t>ash received from </a:t>
                      </a:r>
                      <a:r>
                        <a:rPr lang="en-US" sz="1800" dirty="0" smtClean="0">
                          <a:solidFill>
                            <a:srgbClr val="292425"/>
                          </a:solidFill>
                          <a:latin typeface="Times New Roman"/>
                          <a:ea typeface="Times New Roman"/>
                        </a:rPr>
                        <a:t>Ashu-27,000 in full settlement.</a:t>
                      </a:r>
                      <a:endParaRPr lang="en-US" sz="1800" dirty="0">
                        <a:latin typeface="Times New Roman"/>
                        <a:ea typeface="Times New Roman"/>
                      </a:endParaRPr>
                    </a:p>
                  </a:txBody>
                  <a:tcPr marL="0" marR="0" marT="0" marB="0">
                    <a:lnL>
                      <a:noFill/>
                    </a:lnL>
                    <a:lnR>
                      <a:noFill/>
                    </a:lnR>
                    <a:lnT>
                      <a:noFill/>
                    </a:lnT>
                    <a:lnB>
                      <a:noFill/>
                    </a:lnB>
                  </a:tcPr>
                </a:tc>
              </a:tr>
            </a:tbl>
          </a:graphicData>
        </a:graphic>
      </p:graphicFrame>
      <p:sp>
        <p:nvSpPr>
          <p:cNvPr id="63489" name="Rectangle 1"/>
          <p:cNvSpPr>
            <a:spLocks noChangeArrowheads="1"/>
          </p:cNvSpPr>
          <p:nvPr/>
        </p:nvSpPr>
        <p:spPr bwMode="auto">
          <a:xfrm>
            <a:off x="1772816" y="270588"/>
            <a:ext cx="7371184"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620713" algn="l"/>
              </a:tabLst>
            </a:pPr>
            <a:r>
              <a:rPr kumimoji="0" lang="en-US" sz="1600" b="1" i="0" u="none" strike="noStrike" cap="none" normalizeH="0" baseline="0" dirty="0" smtClean="0">
                <a:ln>
                  <a:noFill/>
                </a:ln>
                <a:solidFill>
                  <a:srgbClr val="292425"/>
                </a:solidFill>
                <a:effectLst/>
                <a:latin typeface="Arial" pitchFamily="34" charset="0"/>
                <a:ea typeface="Times New Roman" pitchFamily="18" charset="0"/>
                <a:cs typeface="Arial" pitchFamily="34" charset="0"/>
              </a:rPr>
              <a:t>Show the accounting equation on the basis of the following transaction:</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20713"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Google Shape;55;p13"/>
          <p:cNvPicPr preferRelativeResize="0"/>
          <p:nvPr/>
        </p:nvPicPr>
        <p:blipFill rotWithShape="1">
          <a:blip r:embed="rId2">
            <a:alphaModFix/>
          </a:blip>
          <a:srcRect/>
          <a:stretch/>
        </p:blipFill>
        <p:spPr>
          <a:xfrm>
            <a:off x="8136294" y="3446060"/>
            <a:ext cx="827116" cy="11704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343608" y="317240"/>
            <a:ext cx="7800392"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562100" algn="l"/>
              </a:tabLst>
            </a:pP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Anil had the following transactions:</a:t>
            </a:r>
          </a:p>
          <a:p>
            <a:pPr marL="0" marR="0" lvl="0" indent="0" algn="l" defTabSz="914400" rtl="0" eaLnBrk="1" fontAlgn="base" latinLnBrk="0" hangingPunct="1">
              <a:lnSpc>
                <a:spcPct val="100000"/>
              </a:lnSpc>
              <a:spcBef>
                <a:spcPct val="0"/>
              </a:spcBef>
              <a:spcAft>
                <a:spcPct val="0"/>
              </a:spcAft>
              <a:buClrTx/>
              <a:buSzTx/>
              <a:buFontTx/>
              <a:buNone/>
              <a:tabLst>
                <a:tab pos="15621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562100" algn="l"/>
              </a:tabLst>
            </a:pP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Commenced business with cash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50,000</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562100" algn="l"/>
              </a:tabLst>
            </a:pP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Purchased goods for cash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20,000 and credit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30,000.</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562100" algn="l"/>
              </a:tabLst>
            </a:pP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Sold goods for cash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40,000, costing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30,000.</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562100" algn="l"/>
              </a:tabLst>
            </a:pP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Rent paid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500, Salaries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5,000.</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562100" algn="l"/>
              </a:tabLst>
            </a:pP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Rent outstanding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100, Salaries Outstanding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1,000.</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562100" algn="l"/>
              </a:tabLst>
            </a:pP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Bought furniture for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5,000 on credit.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562100" algn="l"/>
              </a:tabLst>
            </a:pP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Bought refrigerator for personal use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5,000.</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562100" algn="l"/>
              </a:tabLst>
            </a:pP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Purchased computer for cash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20,000.</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562100" algn="l"/>
              </a:tabLst>
            </a:pP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Cash withdrawn for personal use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10,000.</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1562100" algn="l"/>
              </a:tabLst>
            </a:pP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Interest on drawings charged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500 and the interest on Capital </a:t>
            </a:r>
            <a:r>
              <a:rPr kumimoji="0" lang="en-US" sz="2000"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sz="2000"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1,000.</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ChangeArrowheads="1"/>
          </p:cNvSpPr>
          <p:nvPr/>
        </p:nvSpPr>
        <p:spPr bwMode="auto">
          <a:xfrm>
            <a:off x="961052" y="289248"/>
            <a:ext cx="8182947" cy="4210411"/>
          </a:xfrm>
          <a:prstGeom prst="rect">
            <a:avLst/>
          </a:prstGeom>
          <a:noFill/>
          <a:ln w="9525">
            <a:noFill/>
            <a:miter lim="800000"/>
            <a:headEnd/>
            <a:tailEnd/>
          </a:ln>
          <a:effectLst/>
        </p:spPr>
        <p:txBody>
          <a:bodyPr vert="horz" wrap="square" lIns="1256904" tIns="115851"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Illustration 10.</a:t>
            </a:r>
            <a:endParaRPr kumimoji="0" lang="en-US"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From the following information, calculate the total assets of the business: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Capital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4,00,000; Creditors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3,00,000; Revenue earned during the period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7,50,000; Expenses incurred during the period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2,00,000; Value of unsold stock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2,00,000.</a:t>
            </a:r>
            <a:endParaRPr kumimoji="0" lang="en-US"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Solution:</a:t>
            </a:r>
            <a:endParaRPr kumimoji="0" lang="en-US"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Total Assets = Liabilities (Creditors) + Capital + Profit</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3,00,000 +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4,00,000 +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5,50,000 (</a:t>
            </a:r>
            <a:r>
              <a:rPr kumimoji="0" lang="en-US" b="0" i="1" u="none" strike="noStrike" cap="none" normalizeH="0" baseline="0" dirty="0" smtClean="0">
                <a:ln>
                  <a:noFill/>
                </a:ln>
                <a:solidFill>
                  <a:srgbClr val="231F20"/>
                </a:solidFill>
                <a:effectLst/>
                <a:latin typeface="Arial" pitchFamily="34" charset="0"/>
                <a:ea typeface="Cambria" pitchFamily="18" charset="0"/>
                <a:cs typeface="Cambria" pitchFamily="18" charset="0"/>
              </a:rPr>
              <a:t>i.e.</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7,50,000 –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2,00,000)</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12,50,000 (including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2,00,000 Closing Stock).</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Illustration 11.</a:t>
            </a:r>
            <a:endParaRPr kumimoji="0" lang="en-US"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1" u="none" strike="noStrike" cap="none" normalizeH="0" baseline="0" dirty="0" smtClean="0">
                <a:ln>
                  <a:noFill/>
                </a:ln>
                <a:solidFill>
                  <a:srgbClr val="231F20"/>
                </a:solidFill>
                <a:effectLst/>
                <a:latin typeface="Arial" pitchFamily="34" charset="0"/>
                <a:ea typeface="Cambria" pitchFamily="18" charset="0"/>
                <a:cs typeface="Cambria" pitchFamily="18" charset="0"/>
              </a:rPr>
              <a:t>A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commenced his cloth business on 1st April, 2020 with a capital of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30,000. On 31st March, 2021 his assets were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50,000 and liabilities were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10,000. Find out his closing capital and profits earned during the year.</a:t>
            </a:r>
            <a:endParaRPr kumimoji="0" lang="en-US"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231F20"/>
                </a:solidFill>
                <a:effectLst/>
                <a:latin typeface="Arial" pitchFamily="34" charset="0"/>
                <a:ea typeface="Cambria" pitchFamily="18" charset="0"/>
                <a:cs typeface="Cambria" pitchFamily="18" charset="0"/>
              </a:rPr>
              <a:t>Solution:</a:t>
            </a:r>
            <a:endParaRPr kumimoji="0" lang="en-US"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Total Assets = Capital + Liabilities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50,000 = Capital +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10,000</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Closing Capital =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50,000 –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10,000 =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40,000 Profit = Closing Capital – Opening Capital</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40,000 –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30,000 = </a:t>
            </a:r>
            <a:r>
              <a:rPr kumimoji="0" lang="en-US" b="0" i="0" u="none" strike="noStrike" cap="none" normalizeH="0" baseline="0" dirty="0" smtClean="0">
                <a:ln>
                  <a:noFill/>
                </a:ln>
                <a:solidFill>
                  <a:srgbClr val="231F20"/>
                </a:solidFill>
                <a:effectLst/>
                <a:latin typeface="Georgia" pitchFamily="18" charset="0"/>
                <a:ea typeface="Cambria" pitchFamily="18" charset="0"/>
                <a:cs typeface="Cambria" pitchFamily="18" charset="0"/>
              </a:rPr>
              <a:t>` </a:t>
            </a:r>
            <a:r>
              <a:rPr kumimoji="0" lang="en-US" b="0" i="0" u="none" strike="noStrike" cap="none" normalizeH="0" baseline="0" dirty="0" smtClean="0">
                <a:ln>
                  <a:noFill/>
                </a:ln>
                <a:solidFill>
                  <a:srgbClr val="231F20"/>
                </a:solidFill>
                <a:effectLst/>
                <a:latin typeface="Arial" pitchFamily="34" charset="0"/>
                <a:ea typeface="Cambria" pitchFamily="18" charset="0"/>
                <a:cs typeface="Cambria" pitchFamily="18" charset="0"/>
              </a:rPr>
              <a:t>10,000.</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dirty="0" smtClean="0">
                <a:solidFill>
                  <a:srgbClr val="FF0000"/>
                </a:solidFill>
                <a:latin typeface="Calibri"/>
                <a:ea typeface="Calibri"/>
                <a:cs typeface="Calibri"/>
                <a:sym typeface="Calibri"/>
              </a:rPr>
              <a:t>THEORY BASE ACCOUNT</a:t>
            </a: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ACCOUNTING PRINCIPLE</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NUMBER:2</a:t>
            </a:r>
            <a:endParaRPr b="1"/>
          </a:p>
          <a:p>
            <a:pPr marL="0" lvl="0" indent="0" algn="l" rtl="0">
              <a:spcBef>
                <a:spcPts val="0"/>
              </a:spcBef>
              <a:spcAft>
                <a:spcPts val="0"/>
              </a:spcAft>
              <a:buNone/>
            </a:pPr>
            <a:r>
              <a:rPr lang="en" b="1" dirty="0"/>
              <a:t>CHAPTER NAME </a:t>
            </a:r>
            <a:r>
              <a:rPr lang="en" b="1" dirty="0" smtClean="0"/>
              <a:t>:ACCOUNTING PRINCIPLE</a:t>
            </a:r>
          </a:p>
          <a:p>
            <a:pPr marL="0" lvl="0" indent="0" algn="l" rtl="0">
              <a:spcBef>
                <a:spcPts val="0"/>
              </a:spcBef>
              <a:spcAft>
                <a:spcPts val="0"/>
              </a:spcAft>
              <a:buNone/>
            </a:pPr>
            <a:r>
              <a:rPr lang="en" b="1" dirty="0" smtClean="0"/>
              <a:t>CLASS-9</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1362268" y="410547"/>
            <a:ext cx="7781731" cy="3329076"/>
          </a:xfrm>
          <a:prstGeom prst="rect">
            <a:avLst/>
          </a:prstGeom>
          <a:noFill/>
          <a:ln w="9525">
            <a:noFill/>
            <a:miter lim="800000"/>
            <a:headEnd/>
            <a:tailEnd/>
          </a:ln>
          <a:effectLst/>
        </p:spPr>
        <p:txBody>
          <a:bodyPr vert="horz" wrap="square" lIns="253920" tIns="12696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Money Measurement Concept</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According to this concept only those transactions are recorded in the books of accounts which can be expressed in monetary terms. The non-financial or non-monetary transactions do not find any place in the accounting records. Money is the common denominator to denote the value of the various assets of diverse nature to give a meaningful total of these assets.</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Matching Concept</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This concept states that it is necessary to charge all the expenses incurred to earn revenue during the accounting period against that revenue in order to ascertain the net income or trading results of the business. The matching concept which is so closely related to accrual concept and accounting period concept helps a businessman in realizing his objective i.e. in ascertaining the trading results or profit or loss from the business. For ascertaining the net income.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Google Shape;55;p13"/>
          <p:cNvPicPr preferRelativeResize="0"/>
          <p:nvPr/>
        </p:nvPicPr>
        <p:blipFill rotWithShape="1">
          <a:blip r:embed="rId2">
            <a:alphaModFix/>
          </a:blip>
          <a:srcRect/>
          <a:stretch/>
        </p:blipFill>
        <p:spPr>
          <a:xfrm>
            <a:off x="7186444" y="3595350"/>
            <a:ext cx="1170475" cy="11704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p:cNvSpPr>
            <a:spLocks noChangeArrowheads="1"/>
          </p:cNvSpPr>
          <p:nvPr/>
        </p:nvSpPr>
        <p:spPr bwMode="auto">
          <a:xfrm>
            <a:off x="0" y="457200"/>
            <a:ext cx="1107996"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t/>
            </a:r>
            <a:b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Google Shape;76;p16"/>
          <p:cNvPicPr preferRelativeResize="0"/>
          <p:nvPr/>
        </p:nvPicPr>
        <p:blipFill rotWithShape="1">
          <a:blip r:embed="rId2">
            <a:alphaModFix/>
          </a:blip>
          <a:srcRect/>
          <a:stretch/>
        </p:blipFill>
        <p:spPr>
          <a:xfrm>
            <a:off x="7949682" y="4450702"/>
            <a:ext cx="1073020" cy="674922"/>
          </a:xfrm>
          <a:prstGeom prst="rect">
            <a:avLst/>
          </a:prstGeom>
          <a:noFill/>
          <a:ln>
            <a:noFill/>
          </a:ln>
        </p:spPr>
      </p:pic>
      <p:sp>
        <p:nvSpPr>
          <p:cNvPr id="43009" name="Rectangle 1"/>
          <p:cNvSpPr>
            <a:spLocks noChangeArrowheads="1"/>
          </p:cNvSpPr>
          <p:nvPr/>
        </p:nvSpPr>
        <p:spPr bwMode="auto">
          <a:xfrm>
            <a:off x="1408922" y="643812"/>
            <a:ext cx="7735078" cy="4315564"/>
          </a:xfrm>
          <a:prstGeom prst="rect">
            <a:avLst/>
          </a:prstGeom>
          <a:noFill/>
          <a:ln w="9525">
            <a:noFill/>
            <a:miter lim="800000"/>
            <a:headEnd/>
            <a:tailEnd/>
          </a:ln>
          <a:effectLst/>
        </p:spPr>
        <p:txBody>
          <a:bodyPr vert="horz" wrap="square" lIns="253920" tIns="128547"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Accounting Equivalence Concept</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According to this concept assets owned by the business must be equal to the funds contributed by the businessman in the form of capital. These days when business is to be carried on a large scale, funds may be borrowed from third parties to supplement the funds contributed by the proprietor.</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err="1" smtClean="0">
                <a:ln>
                  <a:noFill/>
                </a:ln>
                <a:solidFill>
                  <a:srgbClr val="FF0000"/>
                </a:solidFill>
                <a:effectLst/>
                <a:latin typeface="Arial" pitchFamily="34" charset="0"/>
                <a:ea typeface="Cambria" pitchFamily="18" charset="0"/>
                <a:cs typeface="Calibri" pitchFamily="34" charset="0"/>
              </a:rPr>
              <a:t>Realisation</a:t>
            </a: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 Concept</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According to this concept income is treated as being earned on the date on which it is realized i.e. the date on which goods or services are transferred to the customers. Since this exchange of goods or services may be for cash or on credit, it is not important whether cash has actually been received or not.</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Objective Evidence Concept or Verifiable Objective Concept</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This concept justifies the significance of verifiable documents supporting various transactions. According to it, each transaction should be supported by objective evidences like vouchers. Objective evidence, here, means evidence free from bias of the accountant.</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1427584" y="335902"/>
            <a:ext cx="7716416" cy="3325871"/>
          </a:xfrm>
          <a:prstGeom prst="rect">
            <a:avLst/>
          </a:prstGeom>
          <a:noFill/>
          <a:ln w="9525">
            <a:noFill/>
            <a:miter lim="800000"/>
            <a:headEnd/>
            <a:tailEnd/>
          </a:ln>
          <a:effectLst/>
        </p:spPr>
        <p:txBody>
          <a:bodyPr vert="horz" wrap="square" lIns="253920" tIns="123786"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Materiality</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This principle emphasizes that only those transactions should be recorded which are material or relevant for the determination of income from the business. All immaterial facts should be ignored.</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Full Disclosure</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This concept implies that financial statements should disclose all material information which is required by the proprietor and other users to assess the final accounts of the business unit</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Consistency</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This principle requires that accounting practices, methods and techniques used by a business unit should be consistent. A business unit can adopt any accounting practice, but once a particular practice is chosen, it must be used for a number or years.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Google Shape;55;p13"/>
          <p:cNvPicPr preferRelativeResize="0"/>
          <p:nvPr/>
        </p:nvPicPr>
        <p:blipFill rotWithShape="1">
          <a:blip r:embed="rId2">
            <a:alphaModFix/>
          </a:blip>
          <a:srcRect/>
          <a:stretch/>
        </p:blipFill>
        <p:spPr>
          <a:xfrm>
            <a:off x="7279751" y="3576689"/>
            <a:ext cx="1170475" cy="11704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575249" y="341033"/>
            <a:ext cx="6115138"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40961" name="Rectangle 1"/>
          <p:cNvSpPr>
            <a:spLocks noChangeArrowheads="1"/>
          </p:cNvSpPr>
          <p:nvPr/>
        </p:nvSpPr>
        <p:spPr bwMode="auto">
          <a:xfrm>
            <a:off x="1278294" y="877078"/>
            <a:ext cx="7865706" cy="2778944"/>
          </a:xfrm>
          <a:prstGeom prst="rect">
            <a:avLst/>
          </a:prstGeom>
          <a:noFill/>
          <a:ln w="9525">
            <a:noFill/>
            <a:miter lim="800000"/>
            <a:headEnd/>
            <a:tailEnd/>
          </a:ln>
          <a:effectLst/>
        </p:spPr>
        <p:txBody>
          <a:bodyPr vert="horz" wrap="square" lIns="253920" tIns="69828" rIns="507840" bIns="0" numCol="1" anchor="ctr" anchorCtr="0" compatLnSpc="1">
            <a:prstTxWarp prst="textNoShape">
              <a:avLst/>
            </a:prstTxWarp>
            <a:spAutoFit/>
          </a:bodyPr>
          <a:lstStyle/>
          <a:p>
            <a:pPr marL="0" marR="0" lvl="0" indent="33338"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Conservatism or Prudence</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33338"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This principle is nothing but a formal expression of the maxim “Anticipate no profits and provide for all possible losses.” In other words, it considers all possible losses but ignores all possible profits.</a:t>
            </a:r>
            <a:endParaRPr kumimoji="0" lang="en-US" sz="16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endParaRPr>
          </a:p>
          <a:p>
            <a:pPr marL="0" marR="0" lvl="0" indent="33338"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a:r>
            <a:b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b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33338"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Timeliness of Information</a:t>
            </a:r>
            <a:endParaRPr kumimoji="0" lang="en-US" sz="1600" b="1" i="0" u="none" strike="noStrike" cap="none" normalizeH="0" baseline="0" dirty="0" smtClean="0">
              <a:ln>
                <a:noFill/>
              </a:ln>
              <a:solidFill>
                <a:schemeClr val="tx1"/>
              </a:solidFill>
              <a:effectLst/>
              <a:latin typeface="Arial" pitchFamily="34" charset="0"/>
              <a:ea typeface="Cambria" pitchFamily="18" charset="0"/>
              <a:cs typeface="Cambria" pitchFamily="18" charset="0"/>
            </a:endParaRPr>
          </a:p>
          <a:p>
            <a:pPr marL="0" marR="0" lvl="0" indent="33338"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Accounting information to the management should be supplied in time and frequently so that some rational decisions may be taken. If information is not supplied in time, it will obstruct the quick decision making process of the undertaking.</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274</TotalTime>
  <Words>2553</Words>
  <Application>Microsoft Office PowerPoint</Application>
  <PresentationFormat>On-screen Show (16:9)</PresentationFormat>
  <Paragraphs>296</Paragraphs>
  <Slides>42</Slides>
  <Notes>18</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p:lastModifiedBy>
  <cp:revision>22</cp:revision>
  <dcterms:modified xsi:type="dcterms:W3CDTF">2021-07-16T06:58:06Z</dcterms:modified>
</cp:coreProperties>
</file>