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comments/comment6.xml" ContentType="application/vnd.openxmlformats-officedocument.presentationml.comments+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comments/comment4.xml" ContentType="application/vnd.openxmlformats-officedocument.presentationml.comments+xml"/>
  <Override PartName="/ppt/notesSlides/notesSlide14.xml" ContentType="application/vnd.openxmlformats-officedocument.presentationml.notesSlide+xml"/>
  <Override PartName="/ppt/commentAuthors.xml" ContentType="application/vnd.openxmlformats-officedocument.presentationml.commentAuthors+xml"/>
  <Override PartName="/ppt/comments/comment2.xml" ContentType="application/vnd.openxmlformats-officedocument.presentationml.comments+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Default Extension="jpeg" ContentType="image/jpeg"/>
  <Override PartName="/ppt/slideLayouts/slideLayout3.xml" ContentType="application/vnd.openxmlformats-officedocument.presentationml.slideLayout+xml"/>
  <Override PartName="/ppt/comments/comment7.xml" ContentType="application/vnd.openxmlformats-officedocument.presentationml.comments+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ppt/comments/comment5.xml" ContentType="application/vnd.openxmlformats-officedocument.presentationml.comments+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comments/comment3.xml" ContentType="application/vnd.openxmlformats-officedocument.presentationml.comments+xml"/>
  <Override PartName="/ppt/notesSlides/notesSlide13.xml" ContentType="application/vnd.openxmlformats-officedocument.presentationml.notesSlide+xml"/>
  <Override PartName="/ppt/slideLayouts/slideLayout10.xml" ContentType="application/vnd.openxmlformats-officedocument.presentationml.slideLayout+xml"/>
  <Override PartName="/ppt/comments/comment1.xml" ContentType="application/vnd.openxmlformats-officedocument.presentationml.comments+xml"/>
  <Override PartName="/ppt/notesSlides/notesSlide8.xml" ContentType="application/vnd.openxmlformats-officedocument.presentationml.notesSlide+xml"/>
  <Override PartName="/ppt/notesSlides/notesSlide11.xml" ContentType="application/vnd.openxmlformats-officedocument.presentationml.notesSlide+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708" r:id="rId1"/>
  </p:sldMasterIdLst>
  <p:notesMasterIdLst>
    <p:notesMasterId r:id="rId38"/>
  </p:notesMasterIdLst>
  <p:sldIdLst>
    <p:sldId id="256" r:id="rId2"/>
    <p:sldId id="263" r:id="rId3"/>
    <p:sldId id="264" r:id="rId4"/>
    <p:sldId id="271" r:id="rId5"/>
    <p:sldId id="272" r:id="rId6"/>
    <p:sldId id="268" r:id="rId7"/>
    <p:sldId id="270" r:id="rId8"/>
    <p:sldId id="273" r:id="rId9"/>
    <p:sldId id="257" r:id="rId10"/>
    <p:sldId id="269" r:id="rId11"/>
    <p:sldId id="274" r:id="rId12"/>
    <p:sldId id="266" r:id="rId13"/>
    <p:sldId id="275" r:id="rId14"/>
    <p:sldId id="259" r:id="rId15"/>
    <p:sldId id="277" r:id="rId16"/>
    <p:sldId id="276" r:id="rId17"/>
    <p:sldId id="278" r:id="rId18"/>
    <p:sldId id="279" r:id="rId19"/>
    <p:sldId id="280" r:id="rId20"/>
    <p:sldId id="288" r:id="rId21"/>
    <p:sldId id="289" r:id="rId22"/>
    <p:sldId id="281" r:id="rId23"/>
    <p:sldId id="282" r:id="rId24"/>
    <p:sldId id="283" r:id="rId25"/>
    <p:sldId id="284" r:id="rId26"/>
    <p:sldId id="290" r:id="rId27"/>
    <p:sldId id="291" r:id="rId28"/>
    <p:sldId id="285" r:id="rId29"/>
    <p:sldId id="286" r:id="rId30"/>
    <p:sldId id="287" r:id="rId31"/>
    <p:sldId id="297" r:id="rId32"/>
    <p:sldId id="298" r:id="rId33"/>
    <p:sldId id="293" r:id="rId34"/>
    <p:sldId id="294" r:id="rId35"/>
    <p:sldId id="295" r:id="rId36"/>
    <p:sldId id="299" r:id="rId37"/>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15:guide id="1" orient="horz" pos="162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 initials="" lastIdx="14"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34" autoAdjust="0"/>
    <p:restoredTop sz="94624" autoAdjust="0"/>
  </p:normalViewPr>
  <p:slideViewPr>
    <p:cSldViewPr snapToGrid="0">
      <p:cViewPr>
        <p:scale>
          <a:sx n="102" d="100"/>
          <a:sy n="102" d="100"/>
        </p:scale>
        <p:origin x="-444" y="246"/>
      </p:cViewPr>
      <p:guideLst>
        <p:guide orient="horz" pos="1620"/>
        <p:guide pos="2880"/>
      </p:guideLst>
    </p:cSldViewPr>
  </p:slideViewPr>
  <p:outlineViewPr>
    <p:cViewPr>
      <p:scale>
        <a:sx n="33" d="100"/>
        <a:sy n="33" d="100"/>
      </p:scale>
      <p:origin x="0" y="0"/>
    </p:cViewPr>
  </p:outlin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commentAuthors" Target="commentAuthor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ableStyles" Target="tableStyles.xml"/></Relationships>
</file>

<file path=ppt/comments/comment1.xml><?xml version="1.0" encoding="utf-8"?>
<p:cmLst xmlns:a="http://schemas.openxmlformats.org/drawingml/2006/main" xmlns:r="http://schemas.openxmlformats.org/officeDocument/2006/relationships" xmlns:p="http://schemas.openxmlformats.org/presentationml/2006/main">
  <p:cm authorId="0" dt="2020-06-17T16:36:04.724" idx="1">
    <p:pos x="6000" y="0"/>
    <p:text>1. The logo in the centre looks bad. take it to TOP-LEFT
2. Where in ODM E Group Logo, here? 
3. What about, Closing Slide? 
Similar changes, pending in Kids World PPT as well +amanrouniyar@odmegroup.org
_Assigned to you_
-Swoyan Satyendu</p:text>
  </p:cm>
  <p:cm authorId="0" dt="2020-06-17T16:36:04.720" idx="2">
    <p:pos x="6000" y="100"/>
    <p:text>+amanrouniyar@odmegroup.org How come the website here is ODM Egroup and not ODM PS?
_Assigned to you_
-Swoyan Satyendu</p:text>
  </p:cm>
</p:cmLst>
</file>

<file path=ppt/comments/comment2.xml><?xml version="1.0" encoding="utf-8"?>
<p:cmLst xmlns:a="http://schemas.openxmlformats.org/drawingml/2006/main" xmlns:r="http://schemas.openxmlformats.org/officeDocument/2006/relationships" xmlns:p="http://schemas.openxmlformats.org/presentationml/2006/main">
  <p:cm authorId="0" dt="2020-06-17T16:36:04.724" idx="3">
    <p:pos x="6000" y="0"/>
    <p:text>1. The logo in the centre looks bad. take it to TOP-LEFT
2. Where in ODM E Group Logo, here? 
3. What about, Closing Slide? 
Similar changes, pending in Kids World PPT as well +amanrouniyar@odmegroup.org
_Assigned to you_
-Swoyan Satyendu</p:text>
  </p:cm>
  <p:cm authorId="0" dt="2020-06-17T16:36:04.720" idx="4">
    <p:pos x="6000" y="100"/>
    <p:text>+amanrouniyar@odmegroup.org How come the website here is ODM Egroup and not ODM PS?
_Assigned to you_
-Swoyan Satyendu</p:text>
  </p:cm>
</p:cmLst>
</file>

<file path=ppt/comments/comment3.xml><?xml version="1.0" encoding="utf-8"?>
<p:cmLst xmlns:a="http://schemas.openxmlformats.org/drawingml/2006/main" xmlns:r="http://schemas.openxmlformats.org/officeDocument/2006/relationships" xmlns:p="http://schemas.openxmlformats.org/presentationml/2006/main">
  <p:cm authorId="0" dt="2020-06-17T16:36:04.724" idx="5">
    <p:pos x="6000" y="0"/>
    <p:text>1. The logo in the centre looks bad. take it to TOP-LEFT
2. Where in ODM E Group Logo, here? 
3. What about, Closing Slide? 
Similar changes, pending in Kids World PPT as well +amanrouniyar@odmegroup.org
_Assigned to you_
-Swoyan Satyendu</p:text>
  </p:cm>
  <p:cm authorId="0" dt="2020-06-17T16:36:04.720" idx="6">
    <p:pos x="6000" y="100"/>
    <p:text>+amanrouniyar@odmegroup.org How come the website here is ODM Egroup and not ODM PS?
_Assigned to you_
-Swoyan Satyendu</p:text>
  </p:cm>
</p:cmLst>
</file>

<file path=ppt/comments/comment4.xml><?xml version="1.0" encoding="utf-8"?>
<p:cmLst xmlns:a="http://schemas.openxmlformats.org/drawingml/2006/main" xmlns:r="http://schemas.openxmlformats.org/officeDocument/2006/relationships" xmlns:p="http://schemas.openxmlformats.org/presentationml/2006/main">
  <p:cm authorId="0" dt="2020-06-17T16:36:04.724" idx="7">
    <p:pos x="6000" y="0"/>
    <p:text>1. The logo in the centre looks bad. take it to TOP-LEFT
2. Where in ODM E Group Logo, here? 
3. What about, Closing Slide? 
Similar changes, pending in Kids World PPT as well +amanrouniyar@odmegroup.org
_Assigned to you_
-Swoyan Satyendu</p:text>
  </p:cm>
  <p:cm authorId="0" dt="2020-06-17T16:36:04.720" idx="8">
    <p:pos x="6000" y="100"/>
    <p:text>+amanrouniyar@odmegroup.org How come the website here is ODM Egroup and not ODM PS?
_Assigned to you_
-Swoyan Satyendu</p:text>
  </p:cm>
</p:cmLst>
</file>

<file path=ppt/comments/comment5.xml><?xml version="1.0" encoding="utf-8"?>
<p:cmLst xmlns:a="http://schemas.openxmlformats.org/drawingml/2006/main" xmlns:r="http://schemas.openxmlformats.org/officeDocument/2006/relationships" xmlns:p="http://schemas.openxmlformats.org/presentationml/2006/main">
  <p:cm authorId="0" dt="2020-06-17T16:36:04.724" idx="9">
    <p:pos x="6000" y="0"/>
    <p:text>1. The logo in the centre looks bad. take it to TOP-LEFT
2. Where in ODM E Group Logo, here? 
3. What about, Closing Slide? 
Similar changes, pending in Kids World PPT as well +amanrouniyar@odmegroup.org
_Assigned to you_
-Swoyan Satyendu</p:text>
  </p:cm>
  <p:cm authorId="0" dt="2020-06-17T16:36:04.720" idx="10">
    <p:pos x="6000" y="100"/>
    <p:text>+amanrouniyar@odmegroup.org How come the website here is ODM Egroup and not ODM PS?
_Assigned to you_
-Swoyan Satyendu</p:text>
  </p:cm>
</p:cmLst>
</file>

<file path=ppt/comments/comment6.xml><?xml version="1.0" encoding="utf-8"?>
<p:cmLst xmlns:a="http://schemas.openxmlformats.org/drawingml/2006/main" xmlns:r="http://schemas.openxmlformats.org/officeDocument/2006/relationships" xmlns:p="http://schemas.openxmlformats.org/presentationml/2006/main">
  <p:cm authorId="0" dt="2020-06-17T16:36:04.724" idx="11">
    <p:pos x="6000" y="0"/>
    <p:text>1. The logo in the centre looks bad. take it to TOP-LEFT
2. Where in ODM E Group Logo, here? 
3. What about, Closing Slide? 
Similar changes, pending in Kids World PPT as well +amanrouniyar@odmegroup.org
_Assigned to you_
-Swoyan Satyendu</p:text>
  </p:cm>
  <p:cm authorId="0" dt="2020-06-17T16:36:04.720" idx="12">
    <p:pos x="6000" y="100"/>
    <p:text>+amanrouniyar@odmegroup.org How come the website here is ODM Egroup and not ODM PS?
_Assigned to you_
-Swoyan Satyendu</p:text>
  </p:cm>
</p:cmLst>
</file>

<file path=ppt/comments/comment7.xml><?xml version="1.0" encoding="utf-8"?>
<p:cmLst xmlns:a="http://schemas.openxmlformats.org/drawingml/2006/main" xmlns:r="http://schemas.openxmlformats.org/officeDocument/2006/relationships" xmlns:p="http://schemas.openxmlformats.org/presentationml/2006/main">
  <p:cm authorId="0" dt="2020-06-17T16:36:04.724" idx="13">
    <p:pos x="6000" y="0"/>
    <p:text>1. The logo in the centre looks bad. take it to TOP-LEFT
2. Where in ODM E Group Logo, here? 
3. What about, Closing Slide? 
Similar changes, pending in Kids World PPT as well +amanrouniyar@odmegroup.org
_Assigned to you_
-Swoyan Satyendu</p:text>
  </p:cm>
  <p:cm authorId="0" dt="2020-06-17T16:36:04.720" idx="14">
    <p:pos x="6000" y="100"/>
    <p:text>+amanrouniyar@odmegroup.org How come the website here is ODM Egroup and not ODM PS?
_Assigned to you_
-Swoyan Satyendu</p:tex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marR="0" lvl="0"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1pPr>
            <a:lvl2pPr marL="914400" marR="0" lvl="1"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2pPr>
            <a:lvl3pPr marL="1371600" marR="0" lvl="2"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3pPr>
            <a:lvl4pPr marL="1828800" marR="0" lvl="3"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4pPr>
            <a:lvl5pPr marL="2286000" marR="0" lvl="4"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5pPr>
            <a:lvl6pPr marL="2743200" marR="0" lvl="5"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6pPr>
            <a:lvl7pPr marL="3200400" marR="0" lvl="6"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7pPr>
            <a:lvl8pPr marL="3657600" marR="0" lvl="7"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8pPr>
            <a:lvl9pPr marL="4114800" marR="0" lvl="8"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9pPr>
          </a:lstStyle>
          <a:p>
            <a:endParaRPr/>
          </a:p>
        </p:txBody>
      </p:sp>
    </p:spTree>
    <p:extLst>
      <p:ext uri="{BB962C8B-B14F-4D97-AF65-F5344CB8AC3E}">
        <p14:creationId xmlns:p14="http://schemas.microsoft.com/office/powerpoint/2010/main" xmlns="" val="451615771"/>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2" name="Google Shape;52;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p:cNvGrpSpPr/>
        <p:nvPr/>
      </p:nvGrpSpPr>
      <p:grpSpPr>
        <a:xfrm>
          <a:off x="0" y="0"/>
          <a:ext cx="0" cy="0"/>
          <a:chOff x="0" y="0"/>
          <a:chExt cx="0" cy="0"/>
        </a:xfrm>
      </p:grpSpPr>
      <p:sp>
        <p:nvSpPr>
          <p:cNvPr id="73" name="Google Shape;73;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4" name="Google Shape;74;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2" name="Google Shape;52;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p:cNvGrpSpPr/>
        <p:nvPr/>
      </p:nvGrpSpPr>
      <p:grpSpPr>
        <a:xfrm>
          <a:off x="0" y="0"/>
          <a:ext cx="0" cy="0"/>
          <a:chOff x="0" y="0"/>
          <a:chExt cx="0" cy="0"/>
        </a:xfrm>
      </p:grpSpPr>
      <p:sp>
        <p:nvSpPr>
          <p:cNvPr id="73" name="Google Shape;73;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4" name="Google Shape;74;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2" name="Google Shape;52;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p:cNvGrpSpPr/>
        <p:nvPr/>
      </p:nvGrpSpPr>
      <p:grpSpPr>
        <a:xfrm>
          <a:off x="0" y="0"/>
          <a:ext cx="0" cy="0"/>
          <a:chOff x="0" y="0"/>
          <a:chExt cx="0" cy="0"/>
        </a:xfrm>
      </p:grpSpPr>
      <p:sp>
        <p:nvSpPr>
          <p:cNvPr id="73" name="Google Shape;73;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4" name="Google Shape;74;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2" name="Google Shape;52;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p:cNvGrpSpPr/>
        <p:nvPr/>
      </p:nvGrpSpPr>
      <p:grpSpPr>
        <a:xfrm>
          <a:off x="0" y="0"/>
          <a:ext cx="0" cy="0"/>
          <a:chOff x="0" y="0"/>
          <a:chExt cx="0" cy="0"/>
        </a:xfrm>
      </p:grpSpPr>
      <p:sp>
        <p:nvSpPr>
          <p:cNvPr id="73" name="Google Shape;73;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4" name="Google Shape;74;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2" name="Google Shape;52;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p:cNvGrpSpPr/>
        <p:nvPr/>
      </p:nvGrpSpPr>
      <p:grpSpPr>
        <a:xfrm>
          <a:off x="0" y="0"/>
          <a:ext cx="0" cy="0"/>
          <a:chOff x="0" y="0"/>
          <a:chExt cx="0" cy="0"/>
        </a:xfrm>
      </p:grpSpPr>
      <p:sp>
        <p:nvSpPr>
          <p:cNvPr id="73" name="Google Shape;73;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4" name="Google Shape;74;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2" name="Google Shape;52;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p:cNvGrpSpPr/>
        <p:nvPr/>
      </p:nvGrpSpPr>
      <p:grpSpPr>
        <a:xfrm>
          <a:off x="0" y="0"/>
          <a:ext cx="0" cy="0"/>
          <a:chOff x="0" y="0"/>
          <a:chExt cx="0" cy="0"/>
        </a:xfrm>
      </p:grpSpPr>
      <p:sp>
        <p:nvSpPr>
          <p:cNvPr id="73" name="Google Shape;73;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4" name="Google Shape;74;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2" name="Google Shape;52;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4" name="Title 13"/>
          <p:cNvSpPr>
            <a:spLocks noGrp="1"/>
          </p:cNvSpPr>
          <p:nvPr>
            <p:ph type="ctrTitle"/>
          </p:nvPr>
        </p:nvSpPr>
        <p:spPr>
          <a:xfrm>
            <a:off x="1432560" y="269923"/>
            <a:ext cx="7406640" cy="1104138"/>
          </a:xfrm>
        </p:spPr>
        <p:txBody>
          <a:bodyPr anchor="b"/>
          <a:lstStyle>
            <a:lvl1pPr algn="l">
              <a:defRPr/>
            </a:lvl1pPr>
            <a:extLst/>
          </a:lstStyle>
          <a:p>
            <a:r>
              <a:rPr kumimoji="0" lang="en-US" smtClean="0"/>
              <a:t>Click to edit Master title style</a:t>
            </a:r>
            <a:endParaRPr kumimoji="0" lang="en-US"/>
          </a:p>
        </p:txBody>
      </p:sp>
      <p:sp>
        <p:nvSpPr>
          <p:cNvPr id="22" name="Subtitle 21"/>
          <p:cNvSpPr>
            <a:spLocks noGrp="1"/>
          </p:cNvSpPr>
          <p:nvPr>
            <p:ph type="subTitle" idx="1"/>
          </p:nvPr>
        </p:nvSpPr>
        <p:spPr>
          <a:xfrm>
            <a:off x="1432560" y="1387548"/>
            <a:ext cx="7406640" cy="131445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7" name="Date Placeholder 6"/>
          <p:cNvSpPr>
            <a:spLocks noGrp="1"/>
          </p:cNvSpPr>
          <p:nvPr>
            <p:ph type="dt" sz="half" idx="10"/>
          </p:nvPr>
        </p:nvSpPr>
        <p:spPr/>
        <p:txBody>
          <a:bodyPr/>
          <a:lstStyle>
            <a:extLst/>
          </a:lstStyle>
          <a:p>
            <a:fld id="{D7C3A134-F1C3-464B-BF47-54DC2DE08F52}" type="datetimeFigureOut">
              <a:rPr lang="en-US" smtClean="0"/>
              <a:pPr/>
              <a:t>10/20/2020</a:t>
            </a:fld>
            <a:endParaRPr lang="en-US"/>
          </a:p>
        </p:txBody>
      </p:sp>
      <p:sp>
        <p:nvSpPr>
          <p:cNvPr id="20" name="Footer Placeholder 19"/>
          <p:cNvSpPr>
            <a:spLocks noGrp="1"/>
          </p:cNvSpPr>
          <p:nvPr>
            <p:ph type="ftr" sz="quarter" idx="11"/>
          </p:nvPr>
        </p:nvSpPr>
        <p:spPr/>
        <p:txBody>
          <a:bodyPr/>
          <a:lstStyle>
            <a:extLst/>
          </a:lstStyle>
          <a:p>
            <a:endParaRPr kumimoji="0" lang="en-US"/>
          </a:p>
        </p:txBody>
      </p:sp>
      <p:sp>
        <p:nvSpPr>
          <p:cNvPr id="10" name="Slide Number Placeholder 9"/>
          <p:cNvSpPr>
            <a:spLocks noGrp="1"/>
          </p:cNvSpPr>
          <p:nvPr>
            <p:ph type="sldNum" sz="quarter" idx="12"/>
          </p:nvPr>
        </p:nvSpPr>
        <p:spPr/>
        <p:txBody>
          <a:bodyPr/>
          <a:lstStyle>
            <a:extLst/>
          </a:lstStyle>
          <a:p>
            <a:pPr marL="0" lvl="0" indent="0" algn="r" rtl="0">
              <a:spcBef>
                <a:spcPts val="0"/>
              </a:spcBef>
              <a:spcAft>
                <a:spcPts val="0"/>
              </a:spcAft>
              <a:buNone/>
            </a:pPr>
            <a:fld id="{00000000-1234-1234-1234-123412341234}" type="slidenum">
              <a:rPr lang="en" smtClean="0"/>
              <a:pPr marL="0" lvl="0" indent="0" algn="r" rtl="0">
                <a:spcBef>
                  <a:spcPts val="0"/>
                </a:spcBef>
                <a:spcAft>
                  <a:spcPts val="0"/>
                </a:spcAft>
                <a:buNone/>
              </a:pPr>
              <a:t>‹#›</a:t>
            </a:fld>
            <a:endParaRPr lang="en"/>
          </a:p>
        </p:txBody>
      </p:sp>
      <p:sp>
        <p:nvSpPr>
          <p:cNvPr id="8" name="Oval 7"/>
          <p:cNvSpPr/>
          <p:nvPr/>
        </p:nvSpPr>
        <p:spPr>
          <a:xfrm>
            <a:off x="921433" y="1060352"/>
            <a:ext cx="210312" cy="157734"/>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Oval 8"/>
          <p:cNvSpPr/>
          <p:nvPr/>
        </p:nvSpPr>
        <p:spPr>
          <a:xfrm>
            <a:off x="1157176" y="1008762"/>
            <a:ext cx="64008" cy="48006"/>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hf sldNum="0"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D7C3A134-F1C3-464B-BF47-54DC2DE08F52}" type="datetimeFigureOut">
              <a:rPr lang="en-US" smtClean="0"/>
              <a:pPr/>
              <a:t>10/20/2020</a:t>
            </a:fld>
            <a:endParaRPr lang="en-US"/>
          </a:p>
        </p:txBody>
      </p:sp>
      <p:sp>
        <p:nvSpPr>
          <p:cNvPr id="5" name="Footer Placeholder 4"/>
          <p:cNvSpPr>
            <a:spLocks noGrp="1"/>
          </p:cNvSpPr>
          <p:nvPr>
            <p:ph type="ftr" sz="quarter" idx="11"/>
          </p:nvPr>
        </p:nvSpPr>
        <p:spPr/>
        <p:txBody>
          <a:bodyPr/>
          <a:lstStyle>
            <a:extLst/>
          </a:lstStyle>
          <a:p>
            <a:endParaRPr kumimoji="0" lang="en-US"/>
          </a:p>
        </p:txBody>
      </p:sp>
      <p:sp>
        <p:nvSpPr>
          <p:cNvPr id="6" name="Slide Number Placeholder 5"/>
          <p:cNvSpPr>
            <a:spLocks noGrp="1"/>
          </p:cNvSpPr>
          <p:nvPr>
            <p:ph type="sldNum" sz="quarter" idx="12"/>
          </p:nvPr>
        </p:nvSpPr>
        <p:spPr/>
        <p:txBody>
          <a:bodyPr/>
          <a:lstStyle>
            <a:extLst/>
          </a:lstStyle>
          <a:p>
            <a:pPr marL="0" lvl="0" indent="0" algn="r" rtl="0">
              <a:spcBef>
                <a:spcPts val="0"/>
              </a:spcBef>
              <a:spcAft>
                <a:spcPts val="0"/>
              </a:spcAft>
              <a:buNone/>
            </a:pPr>
            <a:fld id="{00000000-1234-1234-1234-123412341234}" type="slidenum">
              <a:rPr lang="en" smtClean="0"/>
              <a:pPr marL="0" lvl="0" indent="0" algn="r" rtl="0">
                <a:spcBef>
                  <a:spcPts val="0"/>
                </a:spcBef>
                <a:spcAft>
                  <a:spcPts val="0"/>
                </a:spcAft>
                <a:buNone/>
              </a:pPr>
              <a:t>‹#›</a:t>
            </a:fld>
            <a:endParaRPr lang="en"/>
          </a:p>
        </p:txBody>
      </p:sp>
    </p:spTree>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205980"/>
            <a:ext cx="1828800" cy="4388644"/>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1143000" y="205980"/>
            <a:ext cx="5562600" cy="4388644"/>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D7C3A134-F1C3-464B-BF47-54DC2DE08F52}" type="datetimeFigureOut">
              <a:rPr lang="en-US" smtClean="0"/>
              <a:pPr/>
              <a:t>10/20/2020</a:t>
            </a:fld>
            <a:endParaRPr lang="en-US"/>
          </a:p>
        </p:txBody>
      </p:sp>
      <p:sp>
        <p:nvSpPr>
          <p:cNvPr id="5" name="Footer Placeholder 4"/>
          <p:cNvSpPr>
            <a:spLocks noGrp="1"/>
          </p:cNvSpPr>
          <p:nvPr>
            <p:ph type="ftr" sz="quarter" idx="11"/>
          </p:nvPr>
        </p:nvSpPr>
        <p:spPr/>
        <p:txBody>
          <a:bodyPr/>
          <a:lstStyle>
            <a:extLst/>
          </a:lstStyle>
          <a:p>
            <a:endParaRPr kumimoji="0" lang="en-US"/>
          </a:p>
        </p:txBody>
      </p:sp>
      <p:sp>
        <p:nvSpPr>
          <p:cNvPr id="6" name="Slide Number Placeholder 5"/>
          <p:cNvSpPr>
            <a:spLocks noGrp="1"/>
          </p:cNvSpPr>
          <p:nvPr>
            <p:ph type="sldNum" sz="quarter" idx="12"/>
          </p:nvPr>
        </p:nvSpPr>
        <p:spPr/>
        <p:txBody>
          <a:bodyPr/>
          <a:lstStyle>
            <a:extLst/>
          </a:lstStyle>
          <a:p>
            <a:pPr marL="0" lvl="0" indent="0" algn="r" rtl="0">
              <a:spcBef>
                <a:spcPts val="0"/>
              </a:spcBef>
              <a:spcAft>
                <a:spcPts val="0"/>
              </a:spcAft>
              <a:buNone/>
            </a:pPr>
            <a:fld id="{00000000-1234-1234-1234-123412341234}" type="slidenum">
              <a:rPr lang="en" smtClean="0"/>
              <a:pPr marL="0" lvl="0" indent="0" algn="r" rtl="0">
                <a:spcBef>
                  <a:spcPts val="0"/>
                </a:spcBef>
                <a:spcAft>
                  <a:spcPts val="0"/>
                </a:spcAft>
                <a:buNone/>
              </a:pPr>
              <a:t>‹#›</a:t>
            </a:fld>
            <a:endParaRPr lang="en"/>
          </a:p>
        </p:txBody>
      </p:sp>
    </p:spTree>
  </p:cSld>
  <p:clrMapOvr>
    <a:masterClrMapping/>
  </p:clrMapOvr>
  <p:hf sldNum="0"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D7C3A134-F1C3-464B-BF47-54DC2DE08F52}" type="datetimeFigureOut">
              <a:rPr lang="en-US" smtClean="0"/>
              <a:pPr/>
              <a:t>10/20/2020</a:t>
            </a:fld>
            <a:endParaRPr lang="en-US"/>
          </a:p>
        </p:txBody>
      </p:sp>
      <p:sp>
        <p:nvSpPr>
          <p:cNvPr id="5" name="Footer Placeholder 4"/>
          <p:cNvSpPr>
            <a:spLocks noGrp="1"/>
          </p:cNvSpPr>
          <p:nvPr>
            <p:ph type="ftr" sz="quarter" idx="11"/>
          </p:nvPr>
        </p:nvSpPr>
        <p:spPr/>
        <p:txBody>
          <a:bodyPr/>
          <a:lstStyle>
            <a:extLst/>
          </a:lstStyle>
          <a:p>
            <a:endParaRPr kumimoji="0" lang="en-US"/>
          </a:p>
        </p:txBody>
      </p:sp>
      <p:sp>
        <p:nvSpPr>
          <p:cNvPr id="6" name="Slide Number Placeholder 5"/>
          <p:cNvSpPr>
            <a:spLocks noGrp="1"/>
          </p:cNvSpPr>
          <p:nvPr>
            <p:ph type="sldNum" sz="quarter" idx="12"/>
          </p:nvPr>
        </p:nvSpPr>
        <p:spPr/>
        <p:txBody>
          <a:bodyPr/>
          <a:lstStyle>
            <a:extLst/>
          </a:lstStyle>
          <a:p>
            <a:pPr marL="0" lvl="0" indent="0" algn="r" rtl="0">
              <a:spcBef>
                <a:spcPts val="0"/>
              </a:spcBef>
              <a:spcAft>
                <a:spcPts val="0"/>
              </a:spcAft>
              <a:buNone/>
            </a:pPr>
            <a:fld id="{00000000-1234-1234-1234-123412341234}" type="slidenum">
              <a:rPr lang="en" smtClean="0"/>
              <a:pPr marL="0" lvl="0" indent="0" algn="r" rtl="0">
                <a:spcBef>
                  <a:spcPts val="0"/>
                </a:spcBef>
                <a:spcAft>
                  <a:spcPts val="0"/>
                </a:spcAft>
                <a:buNone/>
              </a:pPr>
              <a:t>‹#›</a:t>
            </a:fld>
            <a:endParaRPr lang="en"/>
          </a:p>
        </p:txBody>
      </p:sp>
    </p:spTree>
  </p:cSld>
  <p:clrMapOvr>
    <a:masterClrMapping/>
  </p:clrMapOvr>
  <p:hf sldNum="0"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2282890" y="-41"/>
            <a:ext cx="6858000" cy="5143541"/>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2578392" y="1950244"/>
            <a:ext cx="6400800" cy="1714500"/>
          </a:xfrm>
        </p:spPr>
        <p:txBody>
          <a:bodyPr anchor="t"/>
          <a:lstStyle>
            <a:lvl1pPr algn="l">
              <a:lnSpc>
                <a:spcPts val="4500"/>
              </a:lnSpc>
              <a:buNone/>
              <a:defRPr sz="4000" b="1" cap="all"/>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2578392" y="800100"/>
            <a:ext cx="6400800" cy="1132284"/>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D7C3A134-F1C3-464B-BF47-54DC2DE08F52}" type="datetimeFigureOut">
              <a:rPr lang="en-US" smtClean="0"/>
              <a:pPr/>
              <a:t>10/20/2020</a:t>
            </a:fld>
            <a:endParaRPr lang="en-US"/>
          </a:p>
        </p:txBody>
      </p:sp>
      <p:sp>
        <p:nvSpPr>
          <p:cNvPr id="5" name="Footer Placeholder 4"/>
          <p:cNvSpPr>
            <a:spLocks noGrp="1"/>
          </p:cNvSpPr>
          <p:nvPr>
            <p:ph type="ftr" sz="quarter" idx="11"/>
          </p:nvPr>
        </p:nvSpPr>
        <p:spPr/>
        <p:txBody>
          <a:bodyPr/>
          <a:lstStyle>
            <a:extLst/>
          </a:lstStyle>
          <a:p>
            <a:endParaRPr kumimoji="0" lang="en-US"/>
          </a:p>
        </p:txBody>
      </p:sp>
      <p:sp>
        <p:nvSpPr>
          <p:cNvPr id="6" name="Slide Number Placeholder 5"/>
          <p:cNvSpPr>
            <a:spLocks noGrp="1"/>
          </p:cNvSpPr>
          <p:nvPr>
            <p:ph type="sldNum" sz="quarter" idx="12"/>
          </p:nvPr>
        </p:nvSpPr>
        <p:spPr/>
        <p:txBody>
          <a:bodyPr/>
          <a:lstStyle>
            <a:extLst/>
          </a:lstStyle>
          <a:p>
            <a:pPr marL="0" lvl="0" indent="0" algn="r" rtl="0">
              <a:spcBef>
                <a:spcPts val="0"/>
              </a:spcBef>
              <a:spcAft>
                <a:spcPts val="0"/>
              </a:spcAft>
              <a:buNone/>
            </a:pPr>
            <a:fld id="{00000000-1234-1234-1234-123412341234}" type="slidenum">
              <a:rPr lang="en" smtClean="0"/>
              <a:pPr marL="0" lvl="0" indent="0" algn="r" rtl="0">
                <a:spcBef>
                  <a:spcPts val="0"/>
                </a:spcBef>
                <a:spcAft>
                  <a:spcPts val="0"/>
                </a:spcAft>
                <a:buNone/>
              </a:pPr>
              <a:t>‹#›</a:t>
            </a:fld>
            <a:endParaRPr lang="en"/>
          </a:p>
        </p:txBody>
      </p:sp>
      <p:sp>
        <p:nvSpPr>
          <p:cNvPr id="10" name="Rectangle 9"/>
          <p:cNvSpPr/>
          <p:nvPr/>
        </p:nvSpPr>
        <p:spPr bwMode="invGray">
          <a:xfrm>
            <a:off x="2286000" y="0"/>
            <a:ext cx="76200" cy="5143541"/>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Oval 7"/>
          <p:cNvSpPr/>
          <p:nvPr/>
        </p:nvSpPr>
        <p:spPr>
          <a:xfrm>
            <a:off x="2172321" y="2110992"/>
            <a:ext cx="210312" cy="157734"/>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Oval 8"/>
          <p:cNvSpPr/>
          <p:nvPr/>
        </p:nvSpPr>
        <p:spPr>
          <a:xfrm>
            <a:off x="2408064" y="2059403"/>
            <a:ext cx="64008" cy="48006"/>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hf sldNum="0"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35608" y="205740"/>
            <a:ext cx="7498080" cy="857250"/>
          </a:xfrm>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1435608" y="1143000"/>
            <a:ext cx="3657600" cy="349758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5276088" y="1143000"/>
            <a:ext cx="3657600" cy="349758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D7C3A134-F1C3-464B-BF47-54DC2DE08F52}" type="datetimeFigureOut">
              <a:rPr lang="en-US" smtClean="0"/>
              <a:pPr/>
              <a:t>10/20/2020</a:t>
            </a:fld>
            <a:endParaRPr lang="en-US"/>
          </a:p>
        </p:txBody>
      </p:sp>
      <p:sp>
        <p:nvSpPr>
          <p:cNvPr id="6" name="Footer Placeholder 5"/>
          <p:cNvSpPr>
            <a:spLocks noGrp="1"/>
          </p:cNvSpPr>
          <p:nvPr>
            <p:ph type="ftr" sz="quarter" idx="11"/>
          </p:nvPr>
        </p:nvSpPr>
        <p:spPr/>
        <p:txBody>
          <a:bodyPr/>
          <a:lstStyle>
            <a:extLst/>
          </a:lstStyle>
          <a:p>
            <a:endParaRPr kumimoji="0" lang="en-US"/>
          </a:p>
        </p:txBody>
      </p:sp>
      <p:sp>
        <p:nvSpPr>
          <p:cNvPr id="7" name="Slide Number Placeholder 6"/>
          <p:cNvSpPr>
            <a:spLocks noGrp="1"/>
          </p:cNvSpPr>
          <p:nvPr>
            <p:ph type="sldNum" sz="quarter" idx="12"/>
          </p:nvPr>
        </p:nvSpPr>
        <p:spPr/>
        <p:txBody>
          <a:bodyPr/>
          <a:lstStyle>
            <a:extLst/>
          </a:lstStyle>
          <a:p>
            <a:pPr marL="0" lvl="0" indent="0" algn="r" rtl="0">
              <a:spcBef>
                <a:spcPts val="0"/>
              </a:spcBef>
              <a:spcAft>
                <a:spcPts val="0"/>
              </a:spcAft>
              <a:buNone/>
            </a:pPr>
            <a:fld id="{00000000-1234-1234-1234-123412341234}" type="slidenum">
              <a:rPr lang="en" smtClean="0"/>
              <a:pPr marL="0" lvl="0" indent="0" algn="r" rtl="0">
                <a:spcBef>
                  <a:spcPts val="0"/>
                </a:spcBef>
                <a:spcAft>
                  <a:spcPts val="0"/>
                </a:spcAft>
                <a:buNone/>
              </a:pPr>
              <a:t>‹#›</a:t>
            </a:fld>
            <a:endParaRPr lang="en"/>
          </a:p>
        </p:txBody>
      </p:sp>
    </p:spTree>
  </p:cSld>
  <p:clrMapOvr>
    <a:masterClrMapping/>
  </p:clrMapOvr>
  <p:hf sldNum="0"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3870252"/>
            <a:ext cx="8229600" cy="857250"/>
          </a:xfrm>
        </p:spPr>
        <p:txBody>
          <a:bodyPr anchor="ctr"/>
          <a:lstStyle>
            <a:lvl1pPr algn="ctr">
              <a:defRPr sz="4500" b="1" cap="none" baseline="0"/>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246209"/>
            <a:ext cx="4023360" cy="48006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63440" y="246209"/>
            <a:ext cx="4023360" cy="48006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727002"/>
            <a:ext cx="4023360" cy="30861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63440" y="727002"/>
            <a:ext cx="4023360" cy="30861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D7C3A134-F1C3-464B-BF47-54DC2DE08F52}" type="datetimeFigureOut">
              <a:rPr lang="en-US" smtClean="0"/>
              <a:pPr/>
              <a:t>10/20/2020</a:t>
            </a:fld>
            <a:endParaRPr lang="en-US"/>
          </a:p>
        </p:txBody>
      </p:sp>
      <p:sp>
        <p:nvSpPr>
          <p:cNvPr id="8" name="Footer Placeholder 7"/>
          <p:cNvSpPr>
            <a:spLocks noGrp="1"/>
          </p:cNvSpPr>
          <p:nvPr>
            <p:ph type="ftr" sz="quarter" idx="11"/>
          </p:nvPr>
        </p:nvSpPr>
        <p:spPr/>
        <p:txBody>
          <a:bodyPr/>
          <a:lstStyle>
            <a:extLst/>
          </a:lstStyle>
          <a:p>
            <a:endParaRPr kumimoji="0" lang="en-US"/>
          </a:p>
        </p:txBody>
      </p:sp>
      <p:sp>
        <p:nvSpPr>
          <p:cNvPr id="9" name="Slide Number Placeholder 8"/>
          <p:cNvSpPr>
            <a:spLocks noGrp="1"/>
          </p:cNvSpPr>
          <p:nvPr>
            <p:ph type="sldNum" sz="quarter" idx="12"/>
          </p:nvPr>
        </p:nvSpPr>
        <p:spPr/>
        <p:txBody>
          <a:bodyPr/>
          <a:lstStyle>
            <a:extLst/>
          </a:lstStyle>
          <a:p>
            <a:pPr marL="0" lvl="0" indent="0" algn="r" rtl="0">
              <a:spcBef>
                <a:spcPts val="0"/>
              </a:spcBef>
              <a:spcAft>
                <a:spcPts val="0"/>
              </a:spcAft>
              <a:buNone/>
            </a:pPr>
            <a:fld id="{00000000-1234-1234-1234-123412341234}" type="slidenum">
              <a:rPr lang="en" smtClean="0"/>
              <a:pPr marL="0" lvl="0" indent="0" algn="r" rtl="0">
                <a:spcBef>
                  <a:spcPts val="0"/>
                </a:spcBef>
                <a:spcAft>
                  <a:spcPts val="0"/>
                </a:spcAft>
                <a:buNone/>
              </a:pPr>
              <a:t>‹#›</a:t>
            </a:fld>
            <a:endParaRPr lang="en"/>
          </a:p>
        </p:txBody>
      </p:sp>
    </p:spTree>
  </p:cSld>
  <p:clrMapOvr>
    <a:masterClrMapping/>
  </p:clrMapOvr>
  <p:hf sldNum="0"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435608" y="205740"/>
            <a:ext cx="7498080" cy="857250"/>
          </a:xfrm>
        </p:spPr>
        <p:txBody>
          <a:bodyPr anchor="ct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D7C3A134-F1C3-464B-BF47-54DC2DE08F52}" type="datetimeFigureOut">
              <a:rPr lang="en-US" smtClean="0"/>
              <a:pPr/>
              <a:t>10/20/2020</a:t>
            </a:fld>
            <a:endParaRPr lang="en-US"/>
          </a:p>
        </p:txBody>
      </p:sp>
      <p:sp>
        <p:nvSpPr>
          <p:cNvPr id="4" name="Footer Placeholder 3"/>
          <p:cNvSpPr>
            <a:spLocks noGrp="1"/>
          </p:cNvSpPr>
          <p:nvPr>
            <p:ph type="ftr" sz="quarter" idx="11"/>
          </p:nvPr>
        </p:nvSpPr>
        <p:spPr/>
        <p:txBody>
          <a:bodyPr/>
          <a:lstStyle>
            <a:extLst/>
          </a:lstStyle>
          <a:p>
            <a:endParaRPr kumimoji="0" lang="en-US"/>
          </a:p>
        </p:txBody>
      </p:sp>
      <p:sp>
        <p:nvSpPr>
          <p:cNvPr id="5" name="Slide Number Placeholder 4"/>
          <p:cNvSpPr>
            <a:spLocks noGrp="1"/>
          </p:cNvSpPr>
          <p:nvPr>
            <p:ph type="sldNum" sz="quarter" idx="12"/>
          </p:nvPr>
        </p:nvSpPr>
        <p:spPr/>
        <p:txBody>
          <a:bodyPr/>
          <a:lstStyle>
            <a:extLst/>
          </a:lstStyle>
          <a:p>
            <a:pPr marL="0" lvl="0" indent="0" algn="r" rtl="0">
              <a:spcBef>
                <a:spcPts val="0"/>
              </a:spcBef>
              <a:spcAft>
                <a:spcPts val="0"/>
              </a:spcAft>
              <a:buNone/>
            </a:pPr>
            <a:fld id="{00000000-1234-1234-1234-123412341234}" type="slidenum">
              <a:rPr lang="en" smtClean="0"/>
              <a:pPr marL="0" lvl="0" indent="0" algn="r" rtl="0">
                <a:spcBef>
                  <a:spcPts val="0"/>
                </a:spcBef>
                <a:spcAft>
                  <a:spcPts val="0"/>
                </a:spcAft>
                <a:buNone/>
              </a:pPr>
              <a:t>‹#›</a:t>
            </a:fld>
            <a:endParaRPr lang="en"/>
          </a:p>
        </p:txBody>
      </p:sp>
    </p:spTree>
  </p:cSld>
  <p:clrMapOvr>
    <a:masterClrMapping/>
  </p:clrMapOvr>
  <p:hf sldNum="0"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1014984" y="0"/>
            <a:ext cx="8129016" cy="51435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Date Placeholder 1"/>
          <p:cNvSpPr>
            <a:spLocks noGrp="1"/>
          </p:cNvSpPr>
          <p:nvPr>
            <p:ph type="dt" sz="half" idx="10"/>
          </p:nvPr>
        </p:nvSpPr>
        <p:spPr/>
        <p:txBody>
          <a:bodyPr/>
          <a:lstStyle>
            <a:extLst/>
          </a:lstStyle>
          <a:p>
            <a:fld id="{D7C3A134-F1C3-464B-BF47-54DC2DE08F52}" type="datetimeFigureOut">
              <a:rPr lang="en-US" smtClean="0"/>
              <a:pPr/>
              <a:t>10/20/2020</a:t>
            </a:fld>
            <a:endParaRPr lang="en-US"/>
          </a:p>
        </p:txBody>
      </p:sp>
      <p:sp>
        <p:nvSpPr>
          <p:cNvPr id="3" name="Footer Placeholder 2"/>
          <p:cNvSpPr>
            <a:spLocks noGrp="1"/>
          </p:cNvSpPr>
          <p:nvPr>
            <p:ph type="ftr" sz="quarter" idx="11"/>
          </p:nvPr>
        </p:nvSpPr>
        <p:spPr/>
        <p:txBody>
          <a:bodyPr/>
          <a:lstStyle>
            <a:extLst/>
          </a:lstStyle>
          <a:p>
            <a:endParaRPr kumimoji="0" lang="en-US"/>
          </a:p>
        </p:txBody>
      </p:sp>
      <p:sp>
        <p:nvSpPr>
          <p:cNvPr id="4" name="Slide Number Placeholder 3"/>
          <p:cNvSpPr>
            <a:spLocks noGrp="1"/>
          </p:cNvSpPr>
          <p:nvPr>
            <p:ph type="sldNum" sz="quarter" idx="12"/>
          </p:nvPr>
        </p:nvSpPr>
        <p:spPr/>
        <p:txBody>
          <a:bodyPr/>
          <a:lstStyle>
            <a:extLst/>
          </a:lstStyle>
          <a:p>
            <a:pPr marL="0" lvl="0" indent="0" algn="r" rtl="0">
              <a:spcBef>
                <a:spcPts val="0"/>
              </a:spcBef>
              <a:spcAft>
                <a:spcPts val="0"/>
              </a:spcAft>
              <a:buNone/>
            </a:pPr>
            <a:fld id="{00000000-1234-1234-1234-123412341234}" type="slidenum">
              <a:rPr lang="en" smtClean="0"/>
              <a:pPr marL="0" lvl="0" indent="0" algn="r" rtl="0">
                <a:spcBef>
                  <a:spcPts val="0"/>
                </a:spcBef>
                <a:spcAft>
                  <a:spcPts val="0"/>
                </a:spcAft>
                <a:buNone/>
              </a:pPr>
              <a:t>‹#›</a:t>
            </a:fld>
            <a:endParaRPr lang="en"/>
          </a:p>
        </p:txBody>
      </p:sp>
      <p:sp>
        <p:nvSpPr>
          <p:cNvPr id="6" name="Rectangle 5"/>
          <p:cNvSpPr/>
          <p:nvPr/>
        </p:nvSpPr>
        <p:spPr bwMode="invGray">
          <a:xfrm>
            <a:off x="1014984" y="-41"/>
            <a:ext cx="73152" cy="5143541"/>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162583"/>
            <a:ext cx="3810000" cy="871538"/>
          </a:xfrm>
          <a:ln>
            <a:noFill/>
          </a:ln>
        </p:spPr>
        <p:txBody>
          <a:bodyPr anchor="b"/>
          <a:lstStyle>
            <a:lvl1pPr algn="l">
              <a:lnSpc>
                <a:spcPts val="2000"/>
              </a:lnSpc>
              <a:buNone/>
              <a:defRPr sz="2200" b="1" cap="all" baseline="0"/>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055223"/>
            <a:ext cx="3810000" cy="523875"/>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57200" y="1600201"/>
            <a:ext cx="8153400" cy="2994422"/>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D7C3A134-F1C3-464B-BF47-54DC2DE08F52}" type="datetimeFigureOut">
              <a:rPr lang="en-US" smtClean="0"/>
              <a:pPr/>
              <a:t>10/20/2020</a:t>
            </a:fld>
            <a:endParaRPr lang="en-US"/>
          </a:p>
        </p:txBody>
      </p:sp>
      <p:sp>
        <p:nvSpPr>
          <p:cNvPr id="6" name="Footer Placeholder 5"/>
          <p:cNvSpPr>
            <a:spLocks noGrp="1"/>
          </p:cNvSpPr>
          <p:nvPr>
            <p:ph type="ftr" sz="quarter" idx="11"/>
          </p:nvPr>
        </p:nvSpPr>
        <p:spPr/>
        <p:txBody>
          <a:bodyPr/>
          <a:lstStyle>
            <a:extLst/>
          </a:lstStyle>
          <a:p>
            <a:endParaRPr kumimoji="0" lang="en-US"/>
          </a:p>
        </p:txBody>
      </p:sp>
      <p:sp>
        <p:nvSpPr>
          <p:cNvPr id="7" name="Slide Number Placeholder 6"/>
          <p:cNvSpPr>
            <a:spLocks noGrp="1"/>
          </p:cNvSpPr>
          <p:nvPr>
            <p:ph type="sldNum" sz="quarter" idx="12"/>
          </p:nvPr>
        </p:nvSpPr>
        <p:spPr/>
        <p:txBody>
          <a:bodyPr/>
          <a:lstStyle>
            <a:extLst/>
          </a:lstStyle>
          <a:p>
            <a:pPr marL="0" lvl="0" indent="0" algn="r" rtl="0">
              <a:spcBef>
                <a:spcPts val="0"/>
              </a:spcBef>
              <a:spcAft>
                <a:spcPts val="0"/>
              </a:spcAft>
              <a:buNone/>
            </a:pPr>
            <a:fld id="{00000000-1234-1234-1234-123412341234}" type="slidenum">
              <a:rPr lang="en" smtClean="0"/>
              <a:pPr marL="0" lvl="0" indent="0" algn="r" rtl="0">
                <a:spcBef>
                  <a:spcPts val="0"/>
                </a:spcBef>
                <a:spcAft>
                  <a:spcPts val="0"/>
                </a:spcAft>
                <a:buNone/>
              </a:pPr>
              <a:t>‹#›</a:t>
            </a:fld>
            <a:endParaRPr lang="en"/>
          </a:p>
        </p:txBody>
      </p:sp>
    </p:spTree>
  </p:cSld>
  <p:clrMapOvr>
    <a:masterClrMapping/>
  </p:clrMapOvr>
  <p:hf sldNum="0"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86896" y="800100"/>
            <a:ext cx="2743200" cy="1485900"/>
          </a:xfrm>
        </p:spPr>
        <p:txBody>
          <a:bodyPr anchor="b">
            <a:noAutofit/>
          </a:bodyPr>
          <a:lstStyle>
            <a:lvl1pPr algn="l">
              <a:buNone/>
              <a:defRPr sz="2100" b="1">
                <a:effectLst/>
              </a:defRPr>
            </a:lvl1pPr>
            <a:extLst/>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extLst/>
          </a:lstStyle>
          <a:p>
            <a:fld id="{D7C3A134-F1C3-464B-BF47-54DC2DE08F52}" type="datetimeFigureOut">
              <a:rPr lang="en-US" smtClean="0"/>
              <a:pPr/>
              <a:t>10/20/2020</a:t>
            </a:fld>
            <a:endParaRPr lang="en-US" dirty="0"/>
          </a:p>
        </p:txBody>
      </p:sp>
      <p:sp>
        <p:nvSpPr>
          <p:cNvPr id="6" name="Footer Placeholder 5"/>
          <p:cNvSpPr>
            <a:spLocks noGrp="1"/>
          </p:cNvSpPr>
          <p:nvPr>
            <p:ph type="ftr" sz="quarter" idx="11"/>
          </p:nvPr>
        </p:nvSpPr>
        <p:spPr/>
        <p:txBody>
          <a:bodyPr/>
          <a:lstStyle>
            <a:extLst/>
          </a:lstStyle>
          <a:p>
            <a:endParaRPr kumimoji="0" lang="en-US" dirty="0"/>
          </a:p>
        </p:txBody>
      </p:sp>
      <p:sp>
        <p:nvSpPr>
          <p:cNvPr id="7" name="Slide Number Placeholder 6"/>
          <p:cNvSpPr>
            <a:spLocks noGrp="1"/>
          </p:cNvSpPr>
          <p:nvPr>
            <p:ph type="sldNum" sz="quarter" idx="12"/>
          </p:nvPr>
        </p:nvSpPr>
        <p:spPr/>
        <p:txBody>
          <a:bodyPr/>
          <a:lstStyle>
            <a:extLst/>
          </a:lstStyle>
          <a:p>
            <a:pPr marL="0" lvl="0" indent="0" algn="r" rtl="0">
              <a:spcBef>
                <a:spcPts val="0"/>
              </a:spcBef>
              <a:spcAft>
                <a:spcPts val="0"/>
              </a:spcAft>
              <a:buNone/>
            </a:pPr>
            <a:fld id="{00000000-1234-1234-1234-123412341234}" type="slidenum">
              <a:rPr lang="en" smtClean="0"/>
              <a:pPr marL="0" lvl="0" indent="0" algn="r" rtl="0">
                <a:spcBef>
                  <a:spcPts val="0"/>
                </a:spcBef>
                <a:spcAft>
                  <a:spcPts val="0"/>
                </a:spcAft>
                <a:buNone/>
              </a:pPr>
              <a:t>‹#›</a:t>
            </a:fld>
            <a:endParaRPr lang="en"/>
          </a:p>
        </p:txBody>
      </p:sp>
      <p:sp>
        <p:nvSpPr>
          <p:cNvPr id="8" name="Rectangle 7"/>
          <p:cNvSpPr/>
          <p:nvPr/>
        </p:nvSpPr>
        <p:spPr>
          <a:xfrm>
            <a:off x="762000" y="800100"/>
            <a:ext cx="4572000" cy="3429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Picture Placeholder 2"/>
          <p:cNvSpPr>
            <a:spLocks noGrp="1"/>
          </p:cNvSpPr>
          <p:nvPr>
            <p:ph type="pic" idx="1"/>
          </p:nvPr>
        </p:nvSpPr>
        <p:spPr>
          <a:xfrm>
            <a:off x="838200" y="857253"/>
            <a:ext cx="4419600" cy="2635898"/>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en-US" smtClean="0"/>
              <a:t>Click icon to add picture</a:t>
            </a:r>
            <a:endParaRPr kumimoji="0" lang="en-US" dirty="0"/>
          </a:p>
        </p:txBody>
      </p:sp>
      <p:sp>
        <p:nvSpPr>
          <p:cNvPr id="9" name="Flowchart: Process 8"/>
          <p:cNvSpPr/>
          <p:nvPr/>
        </p:nvSpPr>
        <p:spPr>
          <a:xfrm rot="19468671">
            <a:off x="396725" y="715756"/>
            <a:ext cx="685800" cy="153233"/>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Flowchart: Process 9"/>
          <p:cNvSpPr/>
          <p:nvPr/>
        </p:nvSpPr>
        <p:spPr>
          <a:xfrm rot="2103354" flipH="1">
            <a:off x="5003667" y="702589"/>
            <a:ext cx="649224" cy="153233"/>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Text Placeholder 3"/>
          <p:cNvSpPr>
            <a:spLocks noGrp="1"/>
          </p:cNvSpPr>
          <p:nvPr>
            <p:ph type="body" sz="half" idx="2"/>
          </p:nvPr>
        </p:nvSpPr>
        <p:spPr>
          <a:xfrm>
            <a:off x="838200" y="3600450"/>
            <a:ext cx="4419600" cy="5715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Tree>
  </p:cSld>
  <p:clrMapOvr>
    <a:masterClrMapping/>
  </p:clrMapOvr>
  <p:hf sldNum="0"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Pie 6"/>
          <p:cNvSpPr/>
          <p:nvPr/>
        </p:nvSpPr>
        <p:spPr>
          <a:xfrm>
            <a:off x="-815927" y="-611941"/>
            <a:ext cx="1638887" cy="1229165"/>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Oval 7"/>
          <p:cNvSpPr/>
          <p:nvPr/>
        </p:nvSpPr>
        <p:spPr>
          <a:xfrm>
            <a:off x="168817" y="15827"/>
            <a:ext cx="1702191" cy="1276643"/>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Donut 10"/>
          <p:cNvSpPr/>
          <p:nvPr/>
        </p:nvSpPr>
        <p:spPr>
          <a:xfrm rot="2315675">
            <a:off x="182882" y="791308"/>
            <a:ext cx="1125717" cy="826968"/>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2" name="Rectangle 11"/>
          <p:cNvSpPr/>
          <p:nvPr/>
        </p:nvSpPr>
        <p:spPr>
          <a:xfrm>
            <a:off x="1012874" y="-41"/>
            <a:ext cx="8131127" cy="5143541"/>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Title Placeholder 4"/>
          <p:cNvSpPr>
            <a:spLocks noGrp="1"/>
          </p:cNvSpPr>
          <p:nvPr>
            <p:ph type="title"/>
          </p:nvPr>
        </p:nvSpPr>
        <p:spPr>
          <a:xfrm>
            <a:off x="1435608" y="205979"/>
            <a:ext cx="7498080" cy="857250"/>
          </a:xfrm>
          <a:prstGeom prst="rect">
            <a:avLst/>
          </a:prstGeom>
        </p:spPr>
        <p:txBody>
          <a:bodyPr anchor="ctr">
            <a:normAutofit/>
          </a:bodyPr>
          <a:lstStyle>
            <a:extLst/>
          </a:lstStyle>
          <a:p>
            <a:r>
              <a:rPr kumimoji="0" lang="en-US" smtClean="0"/>
              <a:t>Click to edit Master title style</a:t>
            </a:r>
            <a:endParaRPr kumimoji="0" lang="en-US"/>
          </a:p>
        </p:txBody>
      </p:sp>
      <p:sp>
        <p:nvSpPr>
          <p:cNvPr id="9" name="Text Placeholder 8"/>
          <p:cNvSpPr>
            <a:spLocks noGrp="1"/>
          </p:cNvSpPr>
          <p:nvPr>
            <p:ph type="body" idx="1"/>
          </p:nvPr>
        </p:nvSpPr>
        <p:spPr>
          <a:xfrm>
            <a:off x="1435608" y="1085850"/>
            <a:ext cx="7498080" cy="3600450"/>
          </a:xfrm>
          <a:prstGeom prst="rect">
            <a:avLst/>
          </a:prstGeom>
        </p:spPr>
        <p:txBody>
          <a:bodyPr>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4" name="Date Placeholder 23"/>
          <p:cNvSpPr>
            <a:spLocks noGrp="1"/>
          </p:cNvSpPr>
          <p:nvPr>
            <p:ph type="dt" sz="half" idx="2"/>
          </p:nvPr>
        </p:nvSpPr>
        <p:spPr>
          <a:xfrm>
            <a:off x="3581400" y="4729162"/>
            <a:ext cx="2133600" cy="357188"/>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D7C3A134-F1C3-464B-BF47-54DC2DE08F52}" type="datetimeFigureOut">
              <a:rPr lang="en-US" smtClean="0"/>
              <a:pPr/>
              <a:t>10/20/2020</a:t>
            </a:fld>
            <a:endParaRPr lang="en-US" dirty="0"/>
          </a:p>
        </p:txBody>
      </p:sp>
      <p:sp>
        <p:nvSpPr>
          <p:cNvPr id="10" name="Footer Placeholder 9"/>
          <p:cNvSpPr>
            <a:spLocks noGrp="1"/>
          </p:cNvSpPr>
          <p:nvPr>
            <p:ph type="ftr" sz="quarter" idx="3"/>
          </p:nvPr>
        </p:nvSpPr>
        <p:spPr>
          <a:xfrm>
            <a:off x="5715000" y="4729162"/>
            <a:ext cx="2895600" cy="357188"/>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kumimoji="0" lang="en-US" dirty="0"/>
          </a:p>
        </p:txBody>
      </p:sp>
      <p:sp>
        <p:nvSpPr>
          <p:cNvPr id="22" name="Slide Number Placeholder 21"/>
          <p:cNvSpPr>
            <a:spLocks noGrp="1"/>
          </p:cNvSpPr>
          <p:nvPr>
            <p:ph type="sldNum" sz="quarter" idx="4"/>
          </p:nvPr>
        </p:nvSpPr>
        <p:spPr>
          <a:xfrm>
            <a:off x="8613648" y="4729162"/>
            <a:ext cx="457200" cy="357188"/>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pPr marL="0" lvl="0" indent="0" algn="r" rtl="0">
              <a:spcBef>
                <a:spcPts val="0"/>
              </a:spcBef>
              <a:spcAft>
                <a:spcPts val="0"/>
              </a:spcAft>
              <a:buNone/>
            </a:pPr>
            <a:fld id="{00000000-1234-1234-1234-123412341234}" type="slidenum">
              <a:rPr lang="en" smtClean="0"/>
              <a:pPr marL="0" lvl="0" indent="0" algn="r" rtl="0">
                <a:spcBef>
                  <a:spcPts val="0"/>
                </a:spcBef>
                <a:spcAft>
                  <a:spcPts val="0"/>
                </a:spcAft>
                <a:buNone/>
              </a:pPr>
              <a:t>‹#›</a:t>
            </a:fld>
            <a:endParaRPr lang="en"/>
          </a:p>
        </p:txBody>
      </p:sp>
      <p:sp>
        <p:nvSpPr>
          <p:cNvPr id="15" name="Rectangle 14"/>
          <p:cNvSpPr/>
          <p:nvPr/>
        </p:nvSpPr>
        <p:spPr bwMode="invGray">
          <a:xfrm>
            <a:off x="1014984" y="-41"/>
            <a:ext cx="73152" cy="5143541"/>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hf sldNum="0" hdr="0" ftr="0" dt="0"/>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comments" Target="../comments/comment1.xml"/><Relationship Id="rId4" Type="http://schemas.openxmlformats.org/officeDocument/2006/relationships/image" Target="../media/image3.jpeg"/></Relationships>
</file>

<file path=ppt/slides/_rels/slide10.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5.xml"/><Relationship Id="rId1" Type="http://schemas.openxmlformats.org/officeDocument/2006/relationships/slideLayout" Target="../slideLayouts/slideLayout1.xml"/><Relationship Id="rId5" Type="http://schemas.openxmlformats.org/officeDocument/2006/relationships/comments" Target="../comments/comment3.xml"/><Relationship Id="rId4" Type="http://schemas.openxmlformats.org/officeDocument/2006/relationships/image" Target="../media/image3.jpeg"/></Relationships>
</file>

<file path=ppt/slides/_rels/slide1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7.xml"/><Relationship Id="rId1" Type="http://schemas.openxmlformats.org/officeDocument/2006/relationships/slideLayout" Target="../slideLayouts/slideLayout1.xml"/><Relationship Id="rId5" Type="http://schemas.openxmlformats.org/officeDocument/2006/relationships/comments" Target="../comments/comment4.xml"/><Relationship Id="rId4" Type="http://schemas.openxmlformats.org/officeDocument/2006/relationships/image" Target="../media/image3.jpeg"/></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9.xml"/><Relationship Id="rId1" Type="http://schemas.openxmlformats.org/officeDocument/2006/relationships/slideLayout" Target="../slideLayouts/slideLayout1.xml"/><Relationship Id="rId5" Type="http://schemas.openxmlformats.org/officeDocument/2006/relationships/comments" Target="../comments/comment5.xml"/><Relationship Id="rId4" Type="http://schemas.openxmlformats.org/officeDocument/2006/relationships/image" Target="../media/image3.jpeg"/></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1.xml"/><Relationship Id="rId1" Type="http://schemas.openxmlformats.org/officeDocument/2006/relationships/slideLayout" Target="../slideLayouts/slideLayout1.xml"/><Relationship Id="rId5" Type="http://schemas.openxmlformats.org/officeDocument/2006/relationships/comments" Target="../comments/comment6.xml"/><Relationship Id="rId4" Type="http://schemas.openxmlformats.org/officeDocument/2006/relationships/image" Target="../media/image3.jpeg"/></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3.xml"/><Relationship Id="rId1" Type="http://schemas.openxmlformats.org/officeDocument/2006/relationships/slideLayout" Target="../slideLayouts/slideLayout1.xml"/><Relationship Id="rId5" Type="http://schemas.openxmlformats.org/officeDocument/2006/relationships/comments" Target="../comments/comment7.xml"/><Relationship Id="rId4" Type="http://schemas.openxmlformats.org/officeDocument/2006/relationships/image" Target="../media/image3.jpeg"/></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1.xml"/><Relationship Id="rId5" Type="http://schemas.openxmlformats.org/officeDocument/2006/relationships/comments" Target="../comments/comment2.xml"/><Relationship Id="rId4" Type="http://schemas.openxmlformats.org/officeDocument/2006/relationships/image" Target="../media/image3.jpeg"/></Relationships>
</file>

<file path=ppt/slides/_rels/slide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3.xml"/><Relationship Id="rId1" Type="http://schemas.openxmlformats.org/officeDocument/2006/relationships/slideLayout" Target="../slideLayouts/slideLayout1.xml"/><Relationship Id="rId4"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4" name="Google Shape;54;p13"/>
          <p:cNvPicPr preferRelativeResize="0"/>
          <p:nvPr/>
        </p:nvPicPr>
        <p:blipFill rotWithShape="1">
          <a:blip r:embed="rId3">
            <a:alphaModFix/>
          </a:blip>
          <a:srcRect/>
          <a:stretch/>
        </p:blipFill>
        <p:spPr>
          <a:xfrm>
            <a:off x="0" y="3777622"/>
            <a:ext cx="9144000" cy="1365879"/>
          </a:xfrm>
          <a:prstGeom prst="rect">
            <a:avLst/>
          </a:prstGeom>
          <a:noFill/>
          <a:ln>
            <a:noFill/>
          </a:ln>
        </p:spPr>
      </p:pic>
      <p:pic>
        <p:nvPicPr>
          <p:cNvPr id="55" name="Google Shape;55;p13"/>
          <p:cNvPicPr preferRelativeResize="0"/>
          <p:nvPr/>
        </p:nvPicPr>
        <p:blipFill rotWithShape="1">
          <a:blip r:embed="rId4">
            <a:alphaModFix/>
          </a:blip>
          <a:srcRect/>
          <a:stretch/>
        </p:blipFill>
        <p:spPr>
          <a:xfrm>
            <a:off x="7904902" y="105701"/>
            <a:ext cx="1170475" cy="1170475"/>
          </a:xfrm>
          <a:prstGeom prst="rect">
            <a:avLst/>
          </a:prstGeom>
          <a:noFill/>
          <a:ln>
            <a:noFill/>
          </a:ln>
        </p:spPr>
      </p:pic>
      <p:sp>
        <p:nvSpPr>
          <p:cNvPr id="56" name="Google Shape;56;p13"/>
          <p:cNvSpPr txBox="1"/>
          <p:nvPr/>
        </p:nvSpPr>
        <p:spPr>
          <a:xfrm>
            <a:off x="222675" y="1606350"/>
            <a:ext cx="8763000" cy="1930800"/>
          </a:xfrm>
          <a:prstGeom prst="rect">
            <a:avLst/>
          </a:prstGeom>
          <a:noFill/>
          <a:ln>
            <a:noFill/>
          </a:ln>
        </p:spPr>
        <p:txBody>
          <a:bodyPr spcFirstLastPara="1" wrap="square" lIns="91425" tIns="91425" rIns="91425" bIns="91425" anchor="t" anchorCtr="0">
            <a:noAutofit/>
          </a:bodyPr>
          <a:lstStyle/>
          <a:p>
            <a:pPr marL="0" marR="0" lvl="0" indent="0" algn="ctr" rtl="0">
              <a:lnSpc>
                <a:spcPct val="100000"/>
              </a:lnSpc>
              <a:spcBef>
                <a:spcPts val="0"/>
              </a:spcBef>
              <a:spcAft>
                <a:spcPts val="0"/>
              </a:spcAft>
              <a:buClr>
                <a:srgbClr val="000000"/>
              </a:buClr>
              <a:buSzPts val="3100"/>
              <a:buFont typeface="Arial"/>
              <a:buNone/>
            </a:pPr>
            <a:r>
              <a:rPr lang="en-US" sz="2900" b="1" dirty="0" smtClean="0">
                <a:solidFill>
                  <a:srgbClr val="FF0000"/>
                </a:solidFill>
                <a:latin typeface="Calibri"/>
                <a:ea typeface="Calibri"/>
                <a:cs typeface="Calibri"/>
                <a:sym typeface="Calibri"/>
              </a:rPr>
              <a:t>INTRODUCTION TO </a:t>
            </a:r>
            <a:r>
              <a:rPr lang="en-US" sz="2900" b="1" dirty="0" smtClean="0">
                <a:solidFill>
                  <a:srgbClr val="FF0000"/>
                </a:solidFill>
                <a:latin typeface="Calibri"/>
                <a:ea typeface="Calibri"/>
                <a:cs typeface="Calibri"/>
                <a:sym typeface="Calibri"/>
              </a:rPr>
              <a:t>ACCOUNTING</a:t>
            </a:r>
          </a:p>
          <a:p>
            <a:pPr marL="0" marR="0" lvl="0" indent="0" algn="ctr" rtl="0">
              <a:lnSpc>
                <a:spcPct val="100000"/>
              </a:lnSpc>
              <a:spcBef>
                <a:spcPts val="0"/>
              </a:spcBef>
              <a:spcAft>
                <a:spcPts val="0"/>
              </a:spcAft>
              <a:buClr>
                <a:srgbClr val="000000"/>
              </a:buClr>
              <a:buSzPts val="3100"/>
              <a:buFont typeface="Arial"/>
              <a:buNone/>
            </a:pPr>
            <a:r>
              <a:rPr lang="en-US" sz="2900" b="1" dirty="0" smtClean="0">
                <a:solidFill>
                  <a:schemeClr val="tx1"/>
                </a:solidFill>
                <a:latin typeface="Calibri"/>
                <a:ea typeface="Calibri"/>
                <a:cs typeface="Calibri"/>
                <a:sym typeface="Calibri"/>
              </a:rPr>
              <a:t> MEANING &amp; FEATURES OF </a:t>
            </a:r>
            <a:r>
              <a:rPr lang="en-US" sz="2900" b="1" dirty="0" smtClean="0">
                <a:solidFill>
                  <a:schemeClr val="tx1"/>
                </a:solidFill>
                <a:latin typeface="Calibri"/>
                <a:ea typeface="Calibri"/>
                <a:cs typeface="Calibri"/>
                <a:sym typeface="Calibri"/>
              </a:rPr>
              <a:t>ACCOUNTING</a:t>
            </a:r>
            <a:endParaRPr sz="2900" b="1" i="0" u="none" strike="noStrike" cap="none">
              <a:solidFill>
                <a:schemeClr val="tx1"/>
              </a:solidFill>
              <a:latin typeface="Calibri"/>
              <a:ea typeface="Calibri"/>
              <a:cs typeface="Calibri"/>
              <a:sym typeface="Calibri"/>
            </a:endParaRPr>
          </a:p>
        </p:txBody>
      </p:sp>
      <p:sp>
        <p:nvSpPr>
          <p:cNvPr id="57" name="Google Shape;57;p13"/>
          <p:cNvSpPr txBox="1"/>
          <p:nvPr/>
        </p:nvSpPr>
        <p:spPr>
          <a:xfrm>
            <a:off x="2222175" y="2571738"/>
            <a:ext cx="4764000" cy="9669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b="1" dirty="0"/>
              <a:t>SUBJECT : </a:t>
            </a:r>
            <a:r>
              <a:rPr lang="en" b="1" dirty="0" smtClean="0"/>
              <a:t>ACCOUNTANCY</a:t>
            </a:r>
            <a:endParaRPr b="1"/>
          </a:p>
          <a:p>
            <a:pPr marL="0" lvl="0" indent="0" algn="l" rtl="0">
              <a:spcBef>
                <a:spcPts val="0"/>
              </a:spcBef>
              <a:spcAft>
                <a:spcPts val="0"/>
              </a:spcAft>
              <a:buNone/>
            </a:pPr>
            <a:r>
              <a:rPr lang="en" b="1" dirty="0"/>
              <a:t>CHAPTER </a:t>
            </a:r>
            <a:r>
              <a:rPr lang="en" b="1" dirty="0" smtClean="0"/>
              <a:t>NUMBER:1</a:t>
            </a:r>
            <a:endParaRPr b="1"/>
          </a:p>
          <a:p>
            <a:pPr marL="0" lvl="0" indent="0" algn="l" rtl="0">
              <a:spcBef>
                <a:spcPts val="0"/>
              </a:spcBef>
              <a:spcAft>
                <a:spcPts val="0"/>
              </a:spcAft>
              <a:buNone/>
            </a:pPr>
            <a:r>
              <a:rPr lang="en" b="1" dirty="0"/>
              <a:t>CHAPTER NAME </a:t>
            </a:r>
            <a:r>
              <a:rPr lang="en" b="1" dirty="0" smtClean="0"/>
              <a:t>:INTRODUCTION TO </a:t>
            </a:r>
            <a:r>
              <a:rPr lang="en" b="1" dirty="0" smtClean="0"/>
              <a:t>ACCOUNTING</a:t>
            </a:r>
          </a:p>
          <a:p>
            <a:pPr marL="0" lvl="0" indent="0" algn="l" rtl="0">
              <a:spcBef>
                <a:spcPts val="0"/>
              </a:spcBef>
              <a:spcAft>
                <a:spcPts val="0"/>
              </a:spcAft>
              <a:buNone/>
            </a:pPr>
            <a:r>
              <a:rPr lang="en" b="1" dirty="0" smtClean="0"/>
              <a:t>CLASS-1</a:t>
            </a:r>
            <a:endParaRPr b="1"/>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75"/>
        <p:cNvGrpSpPr/>
        <p:nvPr/>
      </p:nvGrpSpPr>
      <p:grpSpPr>
        <a:xfrm>
          <a:off x="0" y="0"/>
          <a:ext cx="0" cy="0"/>
          <a:chOff x="0" y="0"/>
          <a:chExt cx="0" cy="0"/>
        </a:xfrm>
      </p:grpSpPr>
      <p:pic>
        <p:nvPicPr>
          <p:cNvPr id="76" name="Google Shape;76;p16"/>
          <p:cNvPicPr preferRelativeResize="0"/>
          <p:nvPr/>
        </p:nvPicPr>
        <p:blipFill rotWithShape="1">
          <a:blip r:embed="rId3">
            <a:alphaModFix/>
          </a:blip>
          <a:srcRect/>
          <a:stretch/>
        </p:blipFill>
        <p:spPr>
          <a:xfrm>
            <a:off x="8210550" y="4199975"/>
            <a:ext cx="925650" cy="925650"/>
          </a:xfrm>
          <a:prstGeom prst="rect">
            <a:avLst/>
          </a:prstGeom>
          <a:noFill/>
          <a:ln>
            <a:noFill/>
          </a:ln>
        </p:spPr>
      </p:pic>
      <p:sp>
        <p:nvSpPr>
          <p:cNvPr id="77" name="Google Shape;77;p16"/>
          <p:cNvSpPr txBox="1"/>
          <p:nvPr/>
        </p:nvSpPr>
        <p:spPr>
          <a:xfrm>
            <a:off x="621425" y="743500"/>
            <a:ext cx="7801200" cy="3562200"/>
          </a:xfrm>
          <a:prstGeom prst="rect">
            <a:avLst/>
          </a:prstGeom>
          <a:noFill/>
          <a:ln>
            <a:noFill/>
          </a:ln>
        </p:spPr>
        <p:txBody>
          <a:bodyPr spcFirstLastPara="1" wrap="square" lIns="91425" tIns="91425" rIns="91425" bIns="91425" anchor="ctr" anchorCtr="0">
            <a:noAutofit/>
          </a:bodyPr>
          <a:lstStyle/>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a:solidFill>
                  <a:srgbClr val="000000"/>
                </a:solidFill>
                <a:latin typeface="Arial"/>
                <a:ea typeface="Arial"/>
                <a:cs typeface="Arial"/>
                <a:sym typeface="Arial"/>
              </a:rPr>
              <a:t>THANKING YOU</a:t>
            </a:r>
            <a:endParaRPr sz="4000" b="1" i="0" u="none" strike="noStrike" cap="none">
              <a:solidFill>
                <a:srgbClr val="000000"/>
              </a:solidFill>
              <a:latin typeface="Arial"/>
              <a:ea typeface="Arial"/>
              <a:cs typeface="Arial"/>
              <a:sym typeface="Arial"/>
            </a:endParaRPr>
          </a:p>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a:solidFill>
                  <a:srgbClr val="FF0000"/>
                </a:solidFill>
                <a:latin typeface="Arial"/>
                <a:ea typeface="Arial"/>
                <a:cs typeface="Arial"/>
                <a:sym typeface="Arial"/>
              </a:rPr>
              <a:t>ODM EDUCATIONAL GROUP</a:t>
            </a:r>
            <a:endParaRPr sz="4000" b="1" i="0" u="none" strike="noStrike" cap="none">
              <a:solidFill>
                <a:srgbClr val="FF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4" name="Google Shape;54;p13"/>
          <p:cNvPicPr preferRelativeResize="0"/>
          <p:nvPr/>
        </p:nvPicPr>
        <p:blipFill rotWithShape="1">
          <a:blip r:embed="rId3">
            <a:alphaModFix/>
          </a:blip>
          <a:srcRect/>
          <a:stretch/>
        </p:blipFill>
        <p:spPr>
          <a:xfrm>
            <a:off x="0" y="3777622"/>
            <a:ext cx="9144000" cy="1365879"/>
          </a:xfrm>
          <a:prstGeom prst="rect">
            <a:avLst/>
          </a:prstGeom>
          <a:noFill/>
          <a:ln>
            <a:noFill/>
          </a:ln>
        </p:spPr>
      </p:pic>
      <p:pic>
        <p:nvPicPr>
          <p:cNvPr id="55" name="Google Shape;55;p13"/>
          <p:cNvPicPr preferRelativeResize="0"/>
          <p:nvPr/>
        </p:nvPicPr>
        <p:blipFill rotWithShape="1">
          <a:blip r:embed="rId4">
            <a:alphaModFix/>
          </a:blip>
          <a:srcRect/>
          <a:stretch/>
        </p:blipFill>
        <p:spPr>
          <a:xfrm>
            <a:off x="7904902" y="105701"/>
            <a:ext cx="1170475" cy="1170475"/>
          </a:xfrm>
          <a:prstGeom prst="rect">
            <a:avLst/>
          </a:prstGeom>
          <a:noFill/>
          <a:ln>
            <a:noFill/>
          </a:ln>
        </p:spPr>
      </p:pic>
      <p:sp>
        <p:nvSpPr>
          <p:cNvPr id="56" name="Google Shape;56;p13"/>
          <p:cNvSpPr txBox="1"/>
          <p:nvPr/>
        </p:nvSpPr>
        <p:spPr>
          <a:xfrm>
            <a:off x="222675" y="1606350"/>
            <a:ext cx="8763000" cy="1930800"/>
          </a:xfrm>
          <a:prstGeom prst="rect">
            <a:avLst/>
          </a:prstGeom>
          <a:noFill/>
          <a:ln>
            <a:noFill/>
          </a:ln>
        </p:spPr>
        <p:txBody>
          <a:bodyPr spcFirstLastPara="1" wrap="square" lIns="91425" tIns="91425" rIns="91425" bIns="91425" anchor="t" anchorCtr="0">
            <a:noAutofit/>
          </a:bodyPr>
          <a:lstStyle/>
          <a:p>
            <a:pPr marL="0" marR="0" lvl="0" indent="0" algn="ctr" rtl="0">
              <a:lnSpc>
                <a:spcPct val="100000"/>
              </a:lnSpc>
              <a:spcBef>
                <a:spcPts val="0"/>
              </a:spcBef>
              <a:spcAft>
                <a:spcPts val="0"/>
              </a:spcAft>
              <a:buClr>
                <a:srgbClr val="000000"/>
              </a:buClr>
              <a:buSzPts val="3100"/>
              <a:buFont typeface="Arial"/>
              <a:buNone/>
            </a:pPr>
            <a:r>
              <a:rPr lang="en-US" sz="2900" b="1" dirty="0" smtClean="0">
                <a:solidFill>
                  <a:srgbClr val="FF0000"/>
                </a:solidFill>
                <a:latin typeface="Calibri"/>
                <a:ea typeface="Calibri"/>
                <a:cs typeface="Calibri"/>
                <a:sym typeface="Calibri"/>
              </a:rPr>
              <a:t>INTRODUCTION TO </a:t>
            </a:r>
            <a:r>
              <a:rPr lang="en-US" sz="2900" b="1" dirty="0" smtClean="0">
                <a:solidFill>
                  <a:srgbClr val="FF0000"/>
                </a:solidFill>
                <a:latin typeface="Calibri"/>
                <a:ea typeface="Calibri"/>
                <a:cs typeface="Calibri"/>
                <a:sym typeface="Calibri"/>
              </a:rPr>
              <a:t>ACCOUNTING</a:t>
            </a:r>
          </a:p>
          <a:p>
            <a:pPr marL="0" marR="0" lvl="0" indent="0" algn="ctr" rtl="0">
              <a:lnSpc>
                <a:spcPct val="100000"/>
              </a:lnSpc>
              <a:spcBef>
                <a:spcPts val="0"/>
              </a:spcBef>
              <a:spcAft>
                <a:spcPts val="0"/>
              </a:spcAft>
              <a:buClr>
                <a:srgbClr val="000000"/>
              </a:buClr>
              <a:buSzPts val="3100"/>
              <a:buFont typeface="Arial"/>
              <a:buNone/>
            </a:pPr>
            <a:r>
              <a:rPr lang="en-US" sz="2900" b="1" dirty="0" smtClean="0">
                <a:solidFill>
                  <a:schemeClr val="tx1"/>
                </a:solidFill>
                <a:latin typeface="Calibri"/>
                <a:ea typeface="Calibri"/>
                <a:cs typeface="Calibri"/>
                <a:sym typeface="Calibri"/>
              </a:rPr>
              <a:t> ADVANTAGES OF </a:t>
            </a:r>
            <a:r>
              <a:rPr lang="en-US" sz="2900" b="1" dirty="0" smtClean="0">
                <a:solidFill>
                  <a:schemeClr val="tx1"/>
                </a:solidFill>
                <a:latin typeface="Calibri"/>
                <a:ea typeface="Calibri"/>
                <a:cs typeface="Calibri"/>
                <a:sym typeface="Calibri"/>
              </a:rPr>
              <a:t>ACCOUNTING</a:t>
            </a:r>
            <a:endParaRPr sz="2900" b="1" i="0" u="none" strike="noStrike" cap="none">
              <a:solidFill>
                <a:schemeClr val="tx1"/>
              </a:solidFill>
              <a:latin typeface="Calibri"/>
              <a:ea typeface="Calibri"/>
              <a:cs typeface="Calibri"/>
              <a:sym typeface="Calibri"/>
            </a:endParaRPr>
          </a:p>
        </p:txBody>
      </p:sp>
      <p:sp>
        <p:nvSpPr>
          <p:cNvPr id="57" name="Google Shape;57;p13"/>
          <p:cNvSpPr txBox="1"/>
          <p:nvPr/>
        </p:nvSpPr>
        <p:spPr>
          <a:xfrm>
            <a:off x="2222175" y="2571738"/>
            <a:ext cx="4764000" cy="9669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b="1" dirty="0"/>
              <a:t>SUBJECT : </a:t>
            </a:r>
            <a:r>
              <a:rPr lang="en" b="1" dirty="0" smtClean="0"/>
              <a:t>ACCOUNTANCY</a:t>
            </a:r>
            <a:endParaRPr b="1"/>
          </a:p>
          <a:p>
            <a:pPr marL="0" lvl="0" indent="0" algn="l" rtl="0">
              <a:spcBef>
                <a:spcPts val="0"/>
              </a:spcBef>
              <a:spcAft>
                <a:spcPts val="0"/>
              </a:spcAft>
              <a:buNone/>
            </a:pPr>
            <a:r>
              <a:rPr lang="en" b="1" dirty="0"/>
              <a:t>CHAPTER </a:t>
            </a:r>
            <a:r>
              <a:rPr lang="en" b="1" dirty="0" smtClean="0"/>
              <a:t>NUMBER:1</a:t>
            </a:r>
            <a:endParaRPr b="1"/>
          </a:p>
          <a:p>
            <a:pPr marL="0" lvl="0" indent="0" algn="l" rtl="0">
              <a:spcBef>
                <a:spcPts val="0"/>
              </a:spcBef>
              <a:spcAft>
                <a:spcPts val="0"/>
              </a:spcAft>
              <a:buNone/>
            </a:pPr>
            <a:r>
              <a:rPr lang="en" b="1" dirty="0"/>
              <a:t>CHAPTER NAME </a:t>
            </a:r>
            <a:r>
              <a:rPr lang="en" b="1" dirty="0" smtClean="0"/>
              <a:t>:INTRODUCTION TO </a:t>
            </a:r>
            <a:r>
              <a:rPr lang="en" b="1" dirty="0" smtClean="0"/>
              <a:t>ACCOUNTING</a:t>
            </a:r>
          </a:p>
          <a:p>
            <a:pPr marL="0" lvl="0" indent="0" algn="l" rtl="0">
              <a:spcBef>
                <a:spcPts val="0"/>
              </a:spcBef>
              <a:spcAft>
                <a:spcPts val="0"/>
              </a:spcAft>
              <a:buNone/>
            </a:pPr>
            <a:r>
              <a:rPr lang="en" b="1" dirty="0" smtClean="0"/>
              <a:t>CLASS-3</a:t>
            </a:r>
            <a:endParaRPr b="1"/>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Google Shape;76;p16"/>
          <p:cNvPicPr preferRelativeResize="0"/>
          <p:nvPr/>
        </p:nvPicPr>
        <p:blipFill rotWithShape="1">
          <a:blip r:embed="rId2">
            <a:alphaModFix/>
          </a:blip>
          <a:srcRect/>
          <a:stretch/>
        </p:blipFill>
        <p:spPr>
          <a:xfrm>
            <a:off x="7707086" y="3965511"/>
            <a:ext cx="1429114" cy="1160114"/>
          </a:xfrm>
          <a:prstGeom prst="rect">
            <a:avLst/>
          </a:prstGeom>
          <a:noFill/>
          <a:ln>
            <a:noFill/>
          </a:ln>
        </p:spPr>
      </p:pic>
      <p:sp>
        <p:nvSpPr>
          <p:cNvPr id="3073" name="Rectangle 1"/>
          <p:cNvSpPr>
            <a:spLocks noChangeArrowheads="1"/>
          </p:cNvSpPr>
          <p:nvPr/>
        </p:nvSpPr>
        <p:spPr bwMode="auto">
          <a:xfrm>
            <a:off x="1147664" y="597159"/>
            <a:ext cx="7996335" cy="255454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tab pos="352425" algn="l"/>
              </a:tabLst>
            </a:pPr>
            <a:r>
              <a:rPr kumimoji="0" lang="en-US" sz="1600" b="1" i="0" u="none" strike="noStrike" cap="none" normalizeH="0" baseline="0" dirty="0" smtClean="0">
                <a:ln>
                  <a:noFill/>
                </a:ln>
                <a:solidFill>
                  <a:srgbClr val="FF0000"/>
                </a:solidFill>
                <a:effectLst/>
                <a:latin typeface="Calibri" pitchFamily="34" charset="0"/>
                <a:ea typeface="Times New Roman" pitchFamily="18" charset="0"/>
                <a:cs typeface="Calibri" pitchFamily="34" charset="0"/>
              </a:rPr>
              <a:t>ADVANTAGES OF DOUBLE ENTRY SYSTEM OF ACCOUNTING:</a:t>
            </a:r>
          </a:p>
          <a:p>
            <a:pPr marL="0" marR="0" lvl="0" indent="0" algn="l" defTabSz="914400" rtl="0" eaLnBrk="1" fontAlgn="base" latinLnBrk="0" hangingPunct="1">
              <a:lnSpc>
                <a:spcPct val="100000"/>
              </a:lnSpc>
              <a:spcBef>
                <a:spcPct val="0"/>
              </a:spcBef>
              <a:spcAft>
                <a:spcPct val="0"/>
              </a:spcAft>
              <a:buClrTx/>
              <a:buSzTx/>
              <a:buFontTx/>
              <a:buNone/>
              <a:tabLst>
                <a:tab pos="352425" algn="l"/>
              </a:tabLst>
            </a:pPr>
            <a:endParaRPr lang="en-IN" sz="1600" b="1" dirty="0" smtClean="0">
              <a:solidFill>
                <a:srgbClr val="FF0000"/>
              </a:solidFill>
              <a:latin typeface="Calibri" pitchFamily="34" charset="0"/>
              <a:cs typeface="Arial"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tab pos="352425" algn="l"/>
              </a:tabLst>
            </a:pP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tab pos="352425" algn="l"/>
              </a:tabLst>
            </a:pPr>
            <a:r>
              <a:rPr kumimoji="0" lang="en-US" sz="1600" b="0" i="0" u="none" strike="noStrike" cap="none" normalizeH="0" baseline="0" dirty="0" smtClean="0">
                <a:ln>
                  <a:noFill/>
                </a:ln>
                <a:solidFill>
                  <a:schemeClr val="tx1"/>
                </a:solidFill>
                <a:effectLst/>
                <a:latin typeface="Arial" pitchFamily="34" charset="0"/>
                <a:ea typeface="Cambria" pitchFamily="18" charset="0"/>
                <a:cs typeface="Calibri" pitchFamily="34" charset="0"/>
              </a:rPr>
              <a:t>It helps to keep a complete and systematic record of all business transactions ;</a:t>
            </a: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tab pos="352425" algn="l"/>
              </a:tabLst>
            </a:pPr>
            <a:r>
              <a:rPr kumimoji="0" lang="en-US" sz="1600" b="0" i="0" u="none" strike="noStrike" cap="none" normalizeH="0" baseline="0" dirty="0" smtClean="0">
                <a:ln>
                  <a:noFill/>
                </a:ln>
                <a:solidFill>
                  <a:schemeClr val="tx1"/>
                </a:solidFill>
                <a:effectLst/>
                <a:latin typeface="Arial" pitchFamily="34" charset="0"/>
                <a:ea typeface="Cambria" pitchFamily="18" charset="0"/>
                <a:cs typeface="Calibri" pitchFamily="34" charset="0"/>
              </a:rPr>
              <a:t>Since both the aspects of a transaction are recorded under this system, it facilitates a check on the arithmetical accuracy of the accounting books ;</a:t>
            </a: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tab pos="352425" algn="l"/>
              </a:tabLst>
            </a:pPr>
            <a:r>
              <a:rPr kumimoji="0" lang="en-US" sz="1600" b="0" i="0" u="none" strike="noStrike" cap="none" normalizeH="0" baseline="0" dirty="0" smtClean="0">
                <a:ln>
                  <a:noFill/>
                </a:ln>
                <a:solidFill>
                  <a:schemeClr val="tx1"/>
                </a:solidFill>
                <a:effectLst/>
                <a:latin typeface="Arial" pitchFamily="34" charset="0"/>
                <a:ea typeface="Cambria" pitchFamily="18" charset="0"/>
                <a:cs typeface="Calibri" pitchFamily="34" charset="0"/>
              </a:rPr>
              <a:t>It reveals the results of business activities. By preparing trading and profit and loss account, profit earned or loss suffered by the business is ascertained ;</a:t>
            </a: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tab pos="352425" algn="l"/>
              </a:tabLst>
            </a:pPr>
            <a:r>
              <a:rPr kumimoji="0" lang="en-US" sz="1600" b="0" i="0" u="none" strike="noStrike" cap="none" normalizeH="0" baseline="0" dirty="0" smtClean="0">
                <a:ln>
                  <a:noFill/>
                </a:ln>
                <a:solidFill>
                  <a:schemeClr val="tx1"/>
                </a:solidFill>
                <a:effectLst/>
                <a:latin typeface="Arial" pitchFamily="34" charset="0"/>
                <a:ea typeface="Cambria" pitchFamily="18" charset="0"/>
                <a:cs typeface="Calibri" pitchFamily="34" charset="0"/>
              </a:rPr>
              <a:t>By preparing position statement (Balance sheet), the financial position of the business is correctly estimated.</a:t>
            </a: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Rectangle 1"/>
          <p:cNvSpPr>
            <a:spLocks noChangeArrowheads="1"/>
          </p:cNvSpPr>
          <p:nvPr/>
        </p:nvSpPr>
        <p:spPr bwMode="auto">
          <a:xfrm>
            <a:off x="1530220" y="503853"/>
            <a:ext cx="7613780" cy="258532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tab pos="288925" algn="l"/>
              </a:tabLst>
            </a:pPr>
            <a:r>
              <a:rPr kumimoji="0" lang="en-US" sz="1800" b="1" i="0" u="none" strike="noStrike" cap="none" normalizeH="0" baseline="0" dirty="0" smtClean="0">
                <a:ln>
                  <a:noFill/>
                </a:ln>
                <a:solidFill>
                  <a:srgbClr val="FF0000"/>
                </a:solidFill>
                <a:effectLst/>
                <a:latin typeface="Calibri" pitchFamily="34" charset="0"/>
                <a:ea typeface="Times New Roman" pitchFamily="18" charset="0"/>
                <a:cs typeface="Calibri" pitchFamily="34" charset="0"/>
              </a:rPr>
              <a:t>ROLE OR BRANCHES OF</a:t>
            </a:r>
            <a:r>
              <a:rPr kumimoji="0" lang="en-US" sz="1800" b="1" i="0" u="none" strike="noStrike" cap="none" normalizeH="0" baseline="0" dirty="0" smtClean="0">
                <a:ln>
                  <a:noFill/>
                </a:ln>
                <a:solidFill>
                  <a:schemeClr val="tx1"/>
                </a:solidFill>
                <a:effectLst/>
                <a:latin typeface="Calibri" pitchFamily="34" charset="0"/>
                <a:ea typeface="Times New Roman" pitchFamily="18" charset="0"/>
                <a:cs typeface="Calibri" pitchFamily="34" charset="0"/>
              </a:rPr>
              <a:t> </a:t>
            </a:r>
            <a:r>
              <a:rPr kumimoji="0" lang="en-US" sz="1800" b="1" i="0" u="none" strike="noStrike" cap="none" normalizeH="0" baseline="0" dirty="0" smtClean="0">
                <a:ln>
                  <a:noFill/>
                </a:ln>
                <a:solidFill>
                  <a:srgbClr val="FF0000"/>
                </a:solidFill>
                <a:effectLst/>
                <a:latin typeface="Calibri" pitchFamily="34" charset="0"/>
                <a:ea typeface="Times New Roman" pitchFamily="18" charset="0"/>
                <a:cs typeface="Calibri" pitchFamily="34" charset="0"/>
              </a:rPr>
              <a:t>ACCOUNTING</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tab pos="288925" algn="l"/>
              </a:tabLst>
            </a:pPr>
            <a:r>
              <a:rPr kumimoji="0" lang="en-US" sz="1800" b="0" i="0" u="none" strike="noStrike" cap="none" normalizeH="0" baseline="0" dirty="0" smtClean="0">
                <a:ln>
                  <a:noFill/>
                </a:ln>
                <a:solidFill>
                  <a:schemeClr val="tx1"/>
                </a:solidFill>
                <a:effectLst/>
                <a:latin typeface="Arial" pitchFamily="34" charset="0"/>
                <a:ea typeface="Cambria" pitchFamily="18" charset="0"/>
                <a:cs typeface="Calibri" pitchFamily="34" charset="0"/>
              </a:rPr>
              <a:t>Financial accounting (Book Keeping + preparation of financial statement).</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tab pos="288925" algn="l"/>
              </a:tabLst>
            </a:pPr>
            <a:r>
              <a:rPr kumimoji="0" lang="en-US" sz="1800" b="0" i="0" u="none" strike="noStrike" cap="none" normalizeH="0" baseline="0" dirty="0" smtClean="0">
                <a:ln>
                  <a:noFill/>
                </a:ln>
                <a:solidFill>
                  <a:schemeClr val="tx1"/>
                </a:solidFill>
                <a:effectLst/>
                <a:latin typeface="Arial" pitchFamily="34" charset="0"/>
                <a:ea typeface="Cambria" pitchFamily="18" charset="0"/>
                <a:cs typeface="Calibri" pitchFamily="34" charset="0"/>
              </a:rPr>
              <a:t>Cost accounting (Determines the unit cost at different level of production).</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tab pos="288925" algn="l"/>
              </a:tabLst>
            </a:pPr>
            <a:r>
              <a:rPr kumimoji="0" lang="en-US" sz="1800" b="0" i="0" u="none" strike="noStrike" cap="none" normalizeH="0" baseline="0" dirty="0" smtClean="0">
                <a:ln>
                  <a:noFill/>
                </a:ln>
                <a:solidFill>
                  <a:schemeClr val="tx1"/>
                </a:solidFill>
                <a:effectLst/>
                <a:latin typeface="Arial" pitchFamily="34" charset="0"/>
                <a:ea typeface="Cambria" pitchFamily="18" charset="0"/>
                <a:cs typeface="Calibri" pitchFamily="34" charset="0"/>
              </a:rPr>
              <a:t>Management accounting (It blends financial and cost accounting to get maximum profit at maximum cost).</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tab pos="288925" algn="l"/>
              </a:tabLst>
            </a:pPr>
            <a:r>
              <a:rPr kumimoji="0" lang="en-US" sz="1800" b="0" i="0" u="none" strike="noStrike" cap="none" normalizeH="0" baseline="0" dirty="0" smtClean="0">
                <a:ln>
                  <a:noFill/>
                </a:ln>
                <a:solidFill>
                  <a:schemeClr val="tx1"/>
                </a:solidFill>
                <a:effectLst/>
                <a:latin typeface="Arial" pitchFamily="34" charset="0"/>
                <a:ea typeface="Cambria" pitchFamily="18" charset="0"/>
                <a:cs typeface="Calibri" pitchFamily="34" charset="0"/>
              </a:rPr>
              <a:t>Tax accounting (Sales tax and income tax).</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tab pos="288925" algn="l"/>
              </a:tabLst>
            </a:pPr>
            <a:r>
              <a:rPr kumimoji="0" lang="en-US" sz="1800" b="0" i="0" u="none" strike="noStrike" cap="none" normalizeH="0" baseline="0" dirty="0" smtClean="0">
                <a:ln>
                  <a:noFill/>
                </a:ln>
                <a:solidFill>
                  <a:schemeClr val="tx1"/>
                </a:solidFill>
                <a:effectLst/>
                <a:latin typeface="Arial" pitchFamily="34" charset="0"/>
                <a:ea typeface="Cambria" pitchFamily="18" charset="0"/>
                <a:cs typeface="Calibri" pitchFamily="34" charset="0"/>
              </a:rPr>
              <a:t>Social responsibility (Focus on social benefits)</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75"/>
        <p:cNvGrpSpPr/>
        <p:nvPr/>
      </p:nvGrpSpPr>
      <p:grpSpPr>
        <a:xfrm>
          <a:off x="0" y="0"/>
          <a:ext cx="0" cy="0"/>
          <a:chOff x="0" y="0"/>
          <a:chExt cx="0" cy="0"/>
        </a:xfrm>
      </p:grpSpPr>
      <p:pic>
        <p:nvPicPr>
          <p:cNvPr id="76" name="Google Shape;76;p16"/>
          <p:cNvPicPr preferRelativeResize="0"/>
          <p:nvPr/>
        </p:nvPicPr>
        <p:blipFill rotWithShape="1">
          <a:blip r:embed="rId3">
            <a:alphaModFix/>
          </a:blip>
          <a:srcRect/>
          <a:stretch/>
        </p:blipFill>
        <p:spPr>
          <a:xfrm>
            <a:off x="8210550" y="4199975"/>
            <a:ext cx="925650" cy="925650"/>
          </a:xfrm>
          <a:prstGeom prst="rect">
            <a:avLst/>
          </a:prstGeom>
          <a:noFill/>
          <a:ln>
            <a:noFill/>
          </a:ln>
        </p:spPr>
      </p:pic>
      <p:sp>
        <p:nvSpPr>
          <p:cNvPr id="77" name="Google Shape;77;p16"/>
          <p:cNvSpPr txBox="1"/>
          <p:nvPr/>
        </p:nvSpPr>
        <p:spPr>
          <a:xfrm>
            <a:off x="621425" y="743500"/>
            <a:ext cx="7801200" cy="3562200"/>
          </a:xfrm>
          <a:prstGeom prst="rect">
            <a:avLst/>
          </a:prstGeom>
          <a:noFill/>
          <a:ln>
            <a:noFill/>
          </a:ln>
        </p:spPr>
        <p:txBody>
          <a:bodyPr spcFirstLastPara="1" wrap="square" lIns="91425" tIns="91425" rIns="91425" bIns="91425" anchor="ctr" anchorCtr="0">
            <a:noAutofit/>
          </a:bodyPr>
          <a:lstStyle/>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a:solidFill>
                  <a:srgbClr val="000000"/>
                </a:solidFill>
                <a:latin typeface="Arial"/>
                <a:ea typeface="Arial"/>
                <a:cs typeface="Arial"/>
                <a:sym typeface="Arial"/>
              </a:rPr>
              <a:t>THANKING YOU</a:t>
            </a:r>
            <a:endParaRPr sz="4000" b="1" i="0" u="none" strike="noStrike" cap="none">
              <a:solidFill>
                <a:srgbClr val="000000"/>
              </a:solidFill>
              <a:latin typeface="Arial"/>
              <a:ea typeface="Arial"/>
              <a:cs typeface="Arial"/>
              <a:sym typeface="Arial"/>
            </a:endParaRPr>
          </a:p>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a:solidFill>
                  <a:srgbClr val="FF0000"/>
                </a:solidFill>
                <a:latin typeface="Arial"/>
                <a:ea typeface="Arial"/>
                <a:cs typeface="Arial"/>
                <a:sym typeface="Arial"/>
              </a:rPr>
              <a:t>ODM EDUCATIONAL GROUP</a:t>
            </a:r>
            <a:endParaRPr sz="4000" b="1" i="0" u="none" strike="noStrike" cap="none">
              <a:solidFill>
                <a:srgbClr val="FF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4" name="Google Shape;54;p13"/>
          <p:cNvPicPr preferRelativeResize="0"/>
          <p:nvPr/>
        </p:nvPicPr>
        <p:blipFill rotWithShape="1">
          <a:blip r:embed="rId3">
            <a:alphaModFix/>
          </a:blip>
          <a:srcRect/>
          <a:stretch/>
        </p:blipFill>
        <p:spPr>
          <a:xfrm>
            <a:off x="0" y="3777622"/>
            <a:ext cx="9144000" cy="1365879"/>
          </a:xfrm>
          <a:prstGeom prst="rect">
            <a:avLst/>
          </a:prstGeom>
          <a:noFill/>
          <a:ln>
            <a:noFill/>
          </a:ln>
        </p:spPr>
      </p:pic>
      <p:pic>
        <p:nvPicPr>
          <p:cNvPr id="55" name="Google Shape;55;p13"/>
          <p:cNvPicPr preferRelativeResize="0"/>
          <p:nvPr/>
        </p:nvPicPr>
        <p:blipFill rotWithShape="1">
          <a:blip r:embed="rId4">
            <a:alphaModFix/>
          </a:blip>
          <a:srcRect/>
          <a:stretch/>
        </p:blipFill>
        <p:spPr>
          <a:xfrm>
            <a:off x="7904902" y="105701"/>
            <a:ext cx="1170475" cy="1170475"/>
          </a:xfrm>
          <a:prstGeom prst="rect">
            <a:avLst/>
          </a:prstGeom>
          <a:noFill/>
          <a:ln>
            <a:noFill/>
          </a:ln>
        </p:spPr>
      </p:pic>
      <p:sp>
        <p:nvSpPr>
          <p:cNvPr id="56" name="Google Shape;56;p13"/>
          <p:cNvSpPr txBox="1"/>
          <p:nvPr/>
        </p:nvSpPr>
        <p:spPr>
          <a:xfrm>
            <a:off x="222675" y="1606350"/>
            <a:ext cx="8763000" cy="1930800"/>
          </a:xfrm>
          <a:prstGeom prst="rect">
            <a:avLst/>
          </a:prstGeom>
          <a:noFill/>
          <a:ln>
            <a:noFill/>
          </a:ln>
        </p:spPr>
        <p:txBody>
          <a:bodyPr spcFirstLastPara="1" wrap="square" lIns="91425" tIns="91425" rIns="91425" bIns="91425" anchor="t" anchorCtr="0">
            <a:noAutofit/>
          </a:bodyPr>
          <a:lstStyle/>
          <a:p>
            <a:pPr marL="0" marR="0" lvl="0" indent="0" algn="ctr" rtl="0">
              <a:lnSpc>
                <a:spcPct val="100000"/>
              </a:lnSpc>
              <a:spcBef>
                <a:spcPts val="0"/>
              </a:spcBef>
              <a:spcAft>
                <a:spcPts val="0"/>
              </a:spcAft>
              <a:buClr>
                <a:srgbClr val="000000"/>
              </a:buClr>
              <a:buSzPts val="3100"/>
              <a:buFont typeface="Arial"/>
              <a:buNone/>
            </a:pPr>
            <a:r>
              <a:rPr lang="en-US" sz="2900" b="1" dirty="0" smtClean="0">
                <a:solidFill>
                  <a:srgbClr val="FF0000"/>
                </a:solidFill>
                <a:latin typeface="Calibri"/>
                <a:ea typeface="Calibri"/>
                <a:cs typeface="Calibri"/>
                <a:sym typeface="Calibri"/>
              </a:rPr>
              <a:t>INTRODUCTION TO </a:t>
            </a:r>
            <a:r>
              <a:rPr lang="en-US" sz="2900" b="1" dirty="0" smtClean="0">
                <a:solidFill>
                  <a:srgbClr val="FF0000"/>
                </a:solidFill>
                <a:latin typeface="Calibri"/>
                <a:ea typeface="Calibri"/>
                <a:cs typeface="Calibri"/>
                <a:sym typeface="Calibri"/>
              </a:rPr>
              <a:t>ACCOUNTING</a:t>
            </a:r>
          </a:p>
          <a:p>
            <a:pPr marL="0" marR="0" lvl="0" indent="0" algn="ctr" rtl="0">
              <a:lnSpc>
                <a:spcPct val="100000"/>
              </a:lnSpc>
              <a:spcBef>
                <a:spcPts val="0"/>
              </a:spcBef>
              <a:spcAft>
                <a:spcPts val="0"/>
              </a:spcAft>
              <a:buClr>
                <a:srgbClr val="000000"/>
              </a:buClr>
              <a:buSzPts val="3100"/>
              <a:buFont typeface="Arial"/>
              <a:buNone/>
            </a:pPr>
            <a:r>
              <a:rPr lang="en-US" sz="2900" b="1" dirty="0" smtClean="0">
                <a:solidFill>
                  <a:schemeClr val="tx1"/>
                </a:solidFill>
                <a:latin typeface="Calibri"/>
                <a:ea typeface="Calibri"/>
                <a:cs typeface="Calibri"/>
                <a:sym typeface="Calibri"/>
              </a:rPr>
              <a:t> LIMITATION OF </a:t>
            </a:r>
            <a:r>
              <a:rPr lang="en-US" sz="2900" b="1" dirty="0" smtClean="0">
                <a:solidFill>
                  <a:schemeClr val="tx1"/>
                </a:solidFill>
                <a:latin typeface="Calibri"/>
                <a:ea typeface="Calibri"/>
                <a:cs typeface="Calibri"/>
                <a:sym typeface="Calibri"/>
              </a:rPr>
              <a:t>ACCOUNTING</a:t>
            </a:r>
            <a:endParaRPr sz="2900" b="1" i="0" u="none" strike="noStrike" cap="none">
              <a:solidFill>
                <a:schemeClr val="tx1"/>
              </a:solidFill>
              <a:latin typeface="Calibri"/>
              <a:ea typeface="Calibri"/>
              <a:cs typeface="Calibri"/>
              <a:sym typeface="Calibri"/>
            </a:endParaRPr>
          </a:p>
        </p:txBody>
      </p:sp>
      <p:sp>
        <p:nvSpPr>
          <p:cNvPr id="57" name="Google Shape;57;p13"/>
          <p:cNvSpPr txBox="1"/>
          <p:nvPr/>
        </p:nvSpPr>
        <p:spPr>
          <a:xfrm>
            <a:off x="2222175" y="2571738"/>
            <a:ext cx="4764000" cy="9669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b="1" dirty="0"/>
              <a:t>SUBJECT : </a:t>
            </a:r>
            <a:r>
              <a:rPr lang="en" b="1" dirty="0" smtClean="0"/>
              <a:t>ACCOUNTANCY</a:t>
            </a:r>
            <a:endParaRPr b="1"/>
          </a:p>
          <a:p>
            <a:pPr marL="0" lvl="0" indent="0" algn="l" rtl="0">
              <a:spcBef>
                <a:spcPts val="0"/>
              </a:spcBef>
              <a:spcAft>
                <a:spcPts val="0"/>
              </a:spcAft>
              <a:buNone/>
            </a:pPr>
            <a:r>
              <a:rPr lang="en" b="1" dirty="0"/>
              <a:t>CHAPTER </a:t>
            </a:r>
            <a:r>
              <a:rPr lang="en" b="1" dirty="0" smtClean="0"/>
              <a:t>NUMBER:1</a:t>
            </a:r>
            <a:endParaRPr b="1"/>
          </a:p>
          <a:p>
            <a:pPr marL="0" lvl="0" indent="0" algn="l" rtl="0">
              <a:spcBef>
                <a:spcPts val="0"/>
              </a:spcBef>
              <a:spcAft>
                <a:spcPts val="0"/>
              </a:spcAft>
              <a:buNone/>
            </a:pPr>
            <a:r>
              <a:rPr lang="en" b="1" dirty="0"/>
              <a:t>CHAPTER NAME </a:t>
            </a:r>
            <a:r>
              <a:rPr lang="en" b="1" dirty="0" smtClean="0"/>
              <a:t>:INTRODUCTION TO </a:t>
            </a:r>
            <a:r>
              <a:rPr lang="en" b="1" dirty="0" smtClean="0"/>
              <a:t>ACCOUNTING</a:t>
            </a:r>
          </a:p>
          <a:p>
            <a:pPr marL="0" lvl="0" indent="0" algn="l" rtl="0">
              <a:spcBef>
                <a:spcPts val="0"/>
              </a:spcBef>
              <a:spcAft>
                <a:spcPts val="0"/>
              </a:spcAft>
              <a:buNone/>
            </a:pPr>
            <a:r>
              <a:rPr lang="en" b="1" dirty="0" smtClean="0"/>
              <a:t>CLASS-4</a:t>
            </a:r>
            <a:endParaRPr b="1"/>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Rectangle 1"/>
          <p:cNvSpPr>
            <a:spLocks noChangeArrowheads="1"/>
          </p:cNvSpPr>
          <p:nvPr/>
        </p:nvSpPr>
        <p:spPr bwMode="auto">
          <a:xfrm>
            <a:off x="1371600" y="690465"/>
            <a:ext cx="7772400" cy="181588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tab pos="587375" algn="l"/>
              </a:tabLst>
            </a:pPr>
            <a:r>
              <a:rPr kumimoji="0" lang="en-US" sz="1600" b="1" i="0" u="none" strike="noStrike" cap="none" normalizeH="0" baseline="0" dirty="0" smtClean="0">
                <a:ln>
                  <a:noFill/>
                </a:ln>
                <a:solidFill>
                  <a:srgbClr val="FF0000"/>
                </a:solidFill>
                <a:effectLst/>
                <a:latin typeface="Calibri" pitchFamily="34" charset="0"/>
                <a:ea typeface="Times New Roman" pitchFamily="18" charset="0"/>
                <a:cs typeface="Calibri" pitchFamily="34" charset="0"/>
              </a:rPr>
              <a:t>DISADVANTAGES OF DOUBLE ENTRY SYSTEM :</a:t>
            </a:r>
          </a:p>
          <a:p>
            <a:pPr marL="0" marR="0" lvl="0" indent="0" algn="l" defTabSz="914400" rtl="0" eaLnBrk="1" fontAlgn="base" latinLnBrk="0" hangingPunct="1">
              <a:lnSpc>
                <a:spcPct val="100000"/>
              </a:lnSpc>
              <a:spcBef>
                <a:spcPct val="0"/>
              </a:spcBef>
              <a:spcAft>
                <a:spcPct val="0"/>
              </a:spcAft>
              <a:buClrTx/>
              <a:buSzTx/>
              <a:buFontTx/>
              <a:buNone/>
              <a:tabLst>
                <a:tab pos="587375" algn="l"/>
              </a:tabLst>
            </a:pP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a:p>
            <a:pPr marL="457200" marR="0" lvl="1" indent="0" algn="l" defTabSz="914400" rtl="0" eaLnBrk="0" fontAlgn="base" latinLnBrk="0" hangingPunct="0">
              <a:lnSpc>
                <a:spcPct val="100000"/>
              </a:lnSpc>
              <a:spcBef>
                <a:spcPct val="0"/>
              </a:spcBef>
              <a:spcAft>
                <a:spcPct val="0"/>
              </a:spcAft>
              <a:buClrTx/>
              <a:buSzPct val="100000"/>
              <a:buFontTx/>
              <a:buAutoNum type="alphaLcParenR"/>
              <a:tabLst>
                <a:tab pos="587375" algn="l"/>
              </a:tabLst>
            </a:pPr>
            <a:r>
              <a:rPr kumimoji="0" lang="en-US" sz="1600" b="0" i="0" u="none" strike="noStrike" cap="none" normalizeH="0" baseline="0" dirty="0" smtClean="0">
                <a:ln>
                  <a:noFill/>
                </a:ln>
                <a:solidFill>
                  <a:schemeClr val="tx1"/>
                </a:solidFill>
                <a:effectLst/>
                <a:latin typeface="Arial" pitchFamily="34" charset="0"/>
                <a:ea typeface="Cambria" pitchFamily="18" charset="0"/>
                <a:cs typeface="Calibri" pitchFamily="34" charset="0"/>
              </a:rPr>
              <a:t>This system fails to ascertain actual profits if there are errors of principle in the records;</a:t>
            </a: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a:p>
            <a:pPr marL="457200" marR="0" lvl="1" indent="0" algn="l" defTabSz="914400" rtl="0" eaLnBrk="0" fontAlgn="base" latinLnBrk="0" hangingPunct="0">
              <a:lnSpc>
                <a:spcPct val="100000"/>
              </a:lnSpc>
              <a:spcBef>
                <a:spcPct val="0"/>
              </a:spcBef>
              <a:spcAft>
                <a:spcPct val="0"/>
              </a:spcAft>
              <a:buClrTx/>
              <a:buSzPct val="100000"/>
              <a:buFontTx/>
              <a:buAutoNum type="alphaLcParenR"/>
              <a:tabLst>
                <a:tab pos="587375" algn="l"/>
              </a:tabLst>
            </a:pPr>
            <a:r>
              <a:rPr kumimoji="0" lang="en-US" sz="1600" b="0" i="0" u="none" strike="noStrike" cap="none" normalizeH="0" baseline="0" dirty="0" smtClean="0">
                <a:ln>
                  <a:noFill/>
                </a:ln>
                <a:solidFill>
                  <a:schemeClr val="tx1"/>
                </a:solidFill>
                <a:effectLst/>
                <a:latin typeface="Arial" pitchFamily="34" charset="0"/>
                <a:ea typeface="Cambria" pitchFamily="18" charset="0"/>
                <a:cs typeface="Calibri" pitchFamily="34" charset="0"/>
              </a:rPr>
              <a:t>A mistake committed at the time of journalizing or an omission of a transaction from </a:t>
            </a:r>
            <a:r>
              <a:rPr kumimoji="0" lang="en-US" sz="1600" b="0" i="0" u="none" strike="noStrike" cap="none" normalizeH="0" baseline="0" dirty="0" err="1" smtClean="0">
                <a:ln>
                  <a:noFill/>
                </a:ln>
                <a:solidFill>
                  <a:schemeClr val="tx1"/>
                </a:solidFill>
                <a:effectLst/>
                <a:latin typeface="Arial" pitchFamily="34" charset="0"/>
                <a:ea typeface="Cambria" pitchFamily="18" charset="0"/>
                <a:cs typeface="Calibri" pitchFamily="34" charset="0"/>
              </a:rPr>
              <a:t>journalising</a:t>
            </a:r>
            <a:r>
              <a:rPr kumimoji="0" lang="en-US" sz="1600" b="0" i="0" u="none" strike="noStrike" cap="none" normalizeH="0" baseline="0" dirty="0" smtClean="0">
                <a:ln>
                  <a:noFill/>
                </a:ln>
                <a:solidFill>
                  <a:schemeClr val="tx1"/>
                </a:solidFill>
                <a:effectLst/>
                <a:latin typeface="Arial" pitchFamily="34" charset="0"/>
                <a:ea typeface="Cambria" pitchFamily="18" charset="0"/>
                <a:cs typeface="Calibri" pitchFamily="34" charset="0"/>
              </a:rPr>
              <a:t> cannot be disclosed under this system ;</a:t>
            </a: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a:p>
            <a:pPr marL="457200" marR="0" lvl="1" indent="0" algn="l" defTabSz="914400" rtl="0" eaLnBrk="0" fontAlgn="base" latinLnBrk="0" hangingPunct="0">
              <a:lnSpc>
                <a:spcPct val="100000"/>
              </a:lnSpc>
              <a:spcBef>
                <a:spcPct val="0"/>
              </a:spcBef>
              <a:spcAft>
                <a:spcPct val="0"/>
              </a:spcAft>
              <a:buClrTx/>
              <a:buSzPct val="100000"/>
              <a:buFontTx/>
              <a:buAutoNum type="alphaLcParenR"/>
              <a:tabLst>
                <a:tab pos="587375" algn="l"/>
              </a:tabLst>
            </a:pPr>
            <a:r>
              <a:rPr kumimoji="0" lang="en-US" sz="1600" b="0" i="0" u="none" strike="noStrike" cap="none" normalizeH="0" baseline="0" dirty="0" smtClean="0">
                <a:ln>
                  <a:noFill/>
                </a:ln>
                <a:solidFill>
                  <a:schemeClr val="tx1"/>
                </a:solidFill>
                <a:effectLst/>
                <a:latin typeface="Arial" pitchFamily="34" charset="0"/>
                <a:ea typeface="Cambria" pitchFamily="18" charset="0"/>
                <a:cs typeface="Calibri" pitchFamily="34" charset="0"/>
              </a:rPr>
              <a:t>There is possibility of fraud and misappropriations in the system.</a:t>
            </a: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Rectangle 1"/>
          <p:cNvSpPr>
            <a:spLocks noChangeArrowheads="1"/>
          </p:cNvSpPr>
          <p:nvPr/>
        </p:nvSpPr>
        <p:spPr bwMode="auto">
          <a:xfrm>
            <a:off x="1754154" y="709127"/>
            <a:ext cx="7389845" cy="3924151"/>
          </a:xfrm>
          <a:prstGeom prst="rect">
            <a:avLst/>
          </a:prstGeom>
          <a:noFill/>
          <a:ln w="9525">
            <a:noFill/>
            <a:miter lim="800000"/>
            <a:headEnd/>
            <a:tailEnd/>
          </a:ln>
          <a:effectLst/>
        </p:spPr>
        <p:txBody>
          <a:bodyPr vert="horz" wrap="square" lIns="139656" tIns="45720" rIns="91440" bIns="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tab pos="858838" algn="l"/>
              </a:tabLst>
            </a:pPr>
            <a:r>
              <a:rPr kumimoji="0" lang="en-US" sz="1800" b="1" i="0" u="none" strike="noStrike" cap="none" normalizeH="0" baseline="0" dirty="0" smtClean="0">
                <a:ln>
                  <a:noFill/>
                </a:ln>
                <a:solidFill>
                  <a:srgbClr val="FF0000"/>
                </a:solidFill>
                <a:effectLst/>
                <a:latin typeface="Arial" pitchFamily="34" charset="0"/>
                <a:ea typeface="Cambria" pitchFamily="18" charset="0"/>
                <a:cs typeface="Calibri" pitchFamily="34" charset="0"/>
              </a:rPr>
              <a:t>Qualitative Characteristics of Accounting</a:t>
            </a:r>
            <a:endParaRPr kumimoji="0" lang="en-US" sz="1800" b="1" i="0" u="none" strike="noStrike" cap="none" normalizeH="0" baseline="0" dirty="0" smtClean="0">
              <a:ln>
                <a:noFill/>
              </a:ln>
              <a:solidFill>
                <a:schemeClr val="tx1"/>
              </a:solidFill>
              <a:effectLst/>
              <a:latin typeface="Arial" pitchFamily="34" charset="0"/>
              <a:ea typeface="Cambria" pitchFamily="18" charset="0"/>
              <a:cs typeface="Cambria" pitchFamily="18" charset="0"/>
            </a:endParaRPr>
          </a:p>
          <a:p>
            <a:pPr marL="457200" marR="0" lvl="1" indent="0" algn="l" defTabSz="914400" rtl="0" eaLnBrk="0" fontAlgn="base" latinLnBrk="0" hangingPunct="0">
              <a:lnSpc>
                <a:spcPct val="100000"/>
              </a:lnSpc>
              <a:spcBef>
                <a:spcPct val="0"/>
              </a:spcBef>
              <a:spcAft>
                <a:spcPct val="0"/>
              </a:spcAft>
              <a:buClrTx/>
              <a:buSzPct val="100000"/>
              <a:buFontTx/>
              <a:buAutoNum type="arabicPeriod"/>
              <a:tabLst>
                <a:tab pos="858838" algn="l"/>
              </a:tabLst>
            </a:pPr>
            <a:r>
              <a:rPr kumimoji="0" lang="en-US" sz="1800" b="1" i="0" u="none" strike="noStrike" cap="none" normalizeH="0" baseline="0" dirty="0" smtClean="0">
                <a:ln>
                  <a:noFill/>
                </a:ln>
                <a:solidFill>
                  <a:srgbClr val="FF0000"/>
                </a:solidFill>
                <a:effectLst/>
                <a:latin typeface="Arial" pitchFamily="34" charset="0"/>
                <a:ea typeface="Cambria" pitchFamily="18" charset="0"/>
                <a:cs typeface="Calibri" pitchFamily="34" charset="0"/>
              </a:rPr>
              <a:t>Reliability </a:t>
            </a:r>
            <a:r>
              <a:rPr kumimoji="0" lang="en-US" sz="1800" b="0" i="0" u="none" strike="noStrike" cap="none" normalizeH="0" baseline="0" dirty="0" smtClean="0">
                <a:ln>
                  <a:noFill/>
                </a:ln>
                <a:solidFill>
                  <a:schemeClr val="tx1"/>
                </a:solidFill>
                <a:effectLst/>
                <a:latin typeface="Arial" pitchFamily="34" charset="0"/>
                <a:ea typeface="Cambria" pitchFamily="18" charset="0"/>
                <a:cs typeface="Calibri" pitchFamily="34" charset="0"/>
              </a:rPr>
              <a:t>: Accounting information should be reliable, verifiable and based on facts.</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a:p>
            <a:pPr marL="457200" marR="0" lvl="1" indent="0" algn="l" defTabSz="914400" rtl="0" eaLnBrk="0" fontAlgn="base" latinLnBrk="0" hangingPunct="0">
              <a:lnSpc>
                <a:spcPct val="100000"/>
              </a:lnSpc>
              <a:spcBef>
                <a:spcPct val="0"/>
              </a:spcBef>
              <a:spcAft>
                <a:spcPct val="0"/>
              </a:spcAft>
              <a:buClrTx/>
              <a:buSzPct val="100000"/>
              <a:buFontTx/>
              <a:buAutoNum type="arabicPeriod"/>
              <a:tabLst>
                <a:tab pos="858838" algn="l"/>
              </a:tabLst>
            </a:pPr>
            <a:r>
              <a:rPr kumimoji="0" lang="en-US" sz="1800" b="0" i="0" u="none" strike="noStrike" cap="none" normalizeH="0" baseline="0" dirty="0" smtClean="0">
                <a:ln>
                  <a:noFill/>
                </a:ln>
                <a:solidFill>
                  <a:schemeClr val="tx1"/>
                </a:solidFill>
                <a:effectLst/>
                <a:latin typeface="Arial" pitchFamily="34" charset="0"/>
                <a:ea typeface="Cambria" pitchFamily="18" charset="0"/>
                <a:cs typeface="Calibri" pitchFamily="34" charset="0"/>
              </a:rPr>
              <a:t>	</a:t>
            </a:r>
            <a:r>
              <a:rPr kumimoji="0" lang="en-US" sz="1800" b="1" i="0" u="none" strike="noStrike" cap="none" normalizeH="0" baseline="0" dirty="0" smtClean="0">
                <a:ln>
                  <a:noFill/>
                </a:ln>
                <a:solidFill>
                  <a:srgbClr val="FF0000"/>
                </a:solidFill>
                <a:effectLst/>
                <a:latin typeface="Arial" pitchFamily="34" charset="0"/>
                <a:ea typeface="Cambria" pitchFamily="18" charset="0"/>
                <a:cs typeface="Calibri" pitchFamily="34" charset="0"/>
              </a:rPr>
              <a:t>Relevance </a:t>
            </a:r>
            <a:r>
              <a:rPr kumimoji="0" lang="en-US" sz="1800" b="0" i="0" u="none" strike="noStrike" cap="none" normalizeH="0" baseline="0" dirty="0" smtClean="0">
                <a:ln>
                  <a:noFill/>
                </a:ln>
                <a:solidFill>
                  <a:schemeClr val="tx1"/>
                </a:solidFill>
                <a:effectLst/>
                <a:latin typeface="Arial" pitchFamily="34" charset="0"/>
                <a:ea typeface="Cambria" pitchFamily="18" charset="0"/>
                <a:cs typeface="Calibri" pitchFamily="34" charset="0"/>
              </a:rPr>
              <a:t>: Only Relevant information should be disclosed. Information which is irrelevant and useless should be not be the part of financial statements.</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a:p>
            <a:pPr marL="457200" marR="0" lvl="1" indent="0" algn="l" defTabSz="914400" rtl="0" eaLnBrk="0" fontAlgn="base" latinLnBrk="0" hangingPunct="0">
              <a:lnSpc>
                <a:spcPct val="100000"/>
              </a:lnSpc>
              <a:spcBef>
                <a:spcPct val="0"/>
              </a:spcBef>
              <a:spcAft>
                <a:spcPct val="0"/>
              </a:spcAft>
              <a:buClrTx/>
              <a:buSzPct val="100000"/>
              <a:buFontTx/>
              <a:buAutoNum type="arabicPeriod"/>
              <a:tabLst>
                <a:tab pos="858838" algn="l"/>
              </a:tabLst>
            </a:pPr>
            <a:r>
              <a:rPr kumimoji="0" lang="en-US" sz="1800" b="0" i="0" u="none" strike="noStrike" cap="none" normalizeH="0" baseline="0" dirty="0" smtClean="0">
                <a:ln>
                  <a:noFill/>
                </a:ln>
                <a:solidFill>
                  <a:srgbClr val="FF0000"/>
                </a:solidFill>
                <a:effectLst/>
                <a:latin typeface="Arial" pitchFamily="34" charset="0"/>
                <a:ea typeface="Cambria" pitchFamily="18" charset="0"/>
                <a:cs typeface="Calibri" pitchFamily="34" charset="0"/>
              </a:rPr>
              <a:t>	</a:t>
            </a:r>
            <a:r>
              <a:rPr kumimoji="0" lang="en-US" sz="1800" b="1" i="0" u="none" strike="noStrike" cap="none" normalizeH="0" baseline="0" dirty="0" smtClean="0">
                <a:ln>
                  <a:noFill/>
                </a:ln>
                <a:solidFill>
                  <a:srgbClr val="FF0000"/>
                </a:solidFill>
                <a:effectLst/>
                <a:latin typeface="Arial" pitchFamily="34" charset="0"/>
                <a:ea typeface="Cambria" pitchFamily="18" charset="0"/>
                <a:cs typeface="Calibri" pitchFamily="34" charset="0"/>
              </a:rPr>
              <a:t>Understandability</a:t>
            </a:r>
            <a:r>
              <a:rPr kumimoji="0" lang="en-US" sz="1800" b="1" i="0" u="none" strike="noStrike" cap="none" normalizeH="0" baseline="0" dirty="0" smtClean="0">
                <a:ln>
                  <a:noFill/>
                </a:ln>
                <a:solidFill>
                  <a:schemeClr val="tx1"/>
                </a:solidFill>
                <a:effectLst/>
                <a:latin typeface="Arial" pitchFamily="34" charset="0"/>
                <a:ea typeface="Cambria" pitchFamily="18" charset="0"/>
                <a:cs typeface="Calibri" pitchFamily="34" charset="0"/>
              </a:rPr>
              <a:t> </a:t>
            </a:r>
            <a:r>
              <a:rPr kumimoji="0" lang="en-US" sz="1800" b="0" i="0" u="none" strike="noStrike" cap="none" normalizeH="0" baseline="0" dirty="0" smtClean="0">
                <a:ln>
                  <a:noFill/>
                </a:ln>
                <a:solidFill>
                  <a:schemeClr val="tx1"/>
                </a:solidFill>
                <a:effectLst/>
                <a:latin typeface="Arial" pitchFamily="34" charset="0"/>
                <a:ea typeface="Cambria" pitchFamily="18" charset="0"/>
                <a:cs typeface="Calibri" pitchFamily="34" charset="0"/>
              </a:rPr>
              <a:t>: Accounting information should be presented in a very simple way so that it is easy to understood by its users.</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a:p>
            <a:pPr marL="457200" marR="0" lvl="1" indent="0" algn="l" defTabSz="914400" rtl="0" eaLnBrk="0" fontAlgn="base" latinLnBrk="0" hangingPunct="0">
              <a:lnSpc>
                <a:spcPct val="100000"/>
              </a:lnSpc>
              <a:spcBef>
                <a:spcPct val="0"/>
              </a:spcBef>
              <a:spcAft>
                <a:spcPct val="0"/>
              </a:spcAft>
              <a:buClrTx/>
              <a:buSzPct val="100000"/>
              <a:buFontTx/>
              <a:buAutoNum type="arabicPeriod"/>
              <a:tabLst>
                <a:tab pos="858838" algn="l"/>
              </a:tabLst>
            </a:pPr>
            <a:r>
              <a:rPr kumimoji="0" lang="en-US" sz="1800" b="0" i="0" u="none" strike="noStrike" cap="none" normalizeH="0" baseline="0" dirty="0" smtClean="0">
                <a:ln>
                  <a:noFill/>
                </a:ln>
                <a:solidFill>
                  <a:schemeClr val="tx1"/>
                </a:solidFill>
                <a:effectLst/>
                <a:latin typeface="Arial" pitchFamily="34" charset="0"/>
                <a:ea typeface="Cambria" pitchFamily="18" charset="0"/>
                <a:cs typeface="Calibri" pitchFamily="34" charset="0"/>
              </a:rPr>
              <a:t>	</a:t>
            </a:r>
            <a:r>
              <a:rPr kumimoji="0" lang="en-US" sz="1800" b="1" i="0" u="none" strike="noStrike" cap="none" normalizeH="0" baseline="0" dirty="0" smtClean="0">
                <a:ln>
                  <a:noFill/>
                </a:ln>
                <a:solidFill>
                  <a:srgbClr val="FF0000"/>
                </a:solidFill>
                <a:effectLst/>
                <a:latin typeface="Arial" pitchFamily="34" charset="0"/>
                <a:ea typeface="Cambria" pitchFamily="18" charset="0"/>
                <a:cs typeface="Calibri" pitchFamily="34" charset="0"/>
              </a:rPr>
              <a:t>Comparability </a:t>
            </a:r>
            <a:r>
              <a:rPr kumimoji="0" lang="en-US" sz="1800" b="0" i="0" u="none" strike="noStrike" cap="none" normalizeH="0" baseline="0" dirty="0" smtClean="0">
                <a:ln>
                  <a:noFill/>
                </a:ln>
                <a:solidFill>
                  <a:schemeClr val="tx1"/>
                </a:solidFill>
                <a:effectLst/>
                <a:latin typeface="Arial" pitchFamily="34" charset="0"/>
                <a:ea typeface="Cambria" pitchFamily="18" charset="0"/>
                <a:cs typeface="Calibri" pitchFamily="34" charset="0"/>
              </a:rPr>
              <a:t>: Financial Statements should contains the figures of current year as well as figures of previous year so that the current performance of the business can be compared with the performance of previous year.</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858838" algn="l"/>
              </a:tabLst>
            </a:pP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1" name="Rectangle 1"/>
          <p:cNvSpPr>
            <a:spLocks noChangeArrowheads="1"/>
          </p:cNvSpPr>
          <p:nvPr/>
        </p:nvSpPr>
        <p:spPr bwMode="auto">
          <a:xfrm>
            <a:off x="1222310" y="0"/>
            <a:ext cx="7921690" cy="1769715"/>
          </a:xfrm>
          <a:prstGeom prst="rect">
            <a:avLst/>
          </a:prstGeom>
          <a:noFill/>
          <a:ln w="9525">
            <a:noFill/>
            <a:miter lim="800000"/>
            <a:headEnd/>
            <a:tailEnd/>
          </a:ln>
          <a:effectLst/>
        </p:spPr>
        <p:txBody>
          <a:bodyPr vert="horz" wrap="square" lIns="139656" tIns="45720" rIns="91440" bIns="0" numCol="1" anchor="ctr" anchorCtr="0" compatLnSpc="1">
            <a:prstTxWarp prst="textNoShape">
              <a:avLst/>
            </a:prstTxWarp>
            <a:spAutoFit/>
          </a:bodyPr>
          <a:lstStyle/>
          <a:p>
            <a:pPr marL="0" marR="0" lvl="0" indent="287338" algn="l" defTabSz="914400" rtl="0" eaLnBrk="1" fontAlgn="base" latinLnBrk="0" hangingPunct="1">
              <a:lnSpc>
                <a:spcPct val="100000"/>
              </a:lnSpc>
              <a:spcBef>
                <a:spcPct val="0"/>
              </a:spcBef>
              <a:spcAft>
                <a:spcPct val="0"/>
              </a:spcAft>
              <a:buClrTx/>
              <a:buSzTx/>
              <a:buFontTx/>
              <a:buNone/>
              <a:tabLst>
                <a:tab pos="685800" algn="l"/>
              </a:tabLst>
            </a:pPr>
            <a:r>
              <a:rPr kumimoji="0" lang="en-US" sz="1600" b="1" i="0" u="none" strike="noStrike" cap="none" normalizeH="0" baseline="0" dirty="0" smtClean="0">
                <a:ln>
                  <a:noFill/>
                </a:ln>
                <a:solidFill>
                  <a:srgbClr val="FF0000"/>
                </a:solidFill>
                <a:effectLst/>
                <a:latin typeface="Arial" pitchFamily="34" charset="0"/>
                <a:ea typeface="Cambria" pitchFamily="18" charset="0"/>
                <a:cs typeface="Calibri" pitchFamily="34" charset="0"/>
              </a:rPr>
              <a:t>SYSTEM OF RECORDING</a:t>
            </a:r>
            <a:endParaRPr kumimoji="0" lang="en-US" sz="1600" b="1" i="0" u="none" strike="noStrike" cap="none" normalizeH="0" baseline="0" dirty="0" smtClean="0">
              <a:ln>
                <a:noFill/>
              </a:ln>
              <a:solidFill>
                <a:schemeClr val="tx1"/>
              </a:solidFill>
              <a:effectLst/>
              <a:latin typeface="Arial" pitchFamily="34" charset="0"/>
              <a:ea typeface="Cambria" pitchFamily="18" charset="0"/>
              <a:cs typeface="Cambria" pitchFamily="18" charset="0"/>
            </a:endParaRPr>
          </a:p>
          <a:p>
            <a:pPr marL="914400" marR="0" lvl="2" indent="0" algn="l" defTabSz="914400" rtl="0" eaLnBrk="0" fontAlgn="base" latinLnBrk="0" hangingPunct="0">
              <a:lnSpc>
                <a:spcPct val="100000"/>
              </a:lnSpc>
              <a:spcBef>
                <a:spcPct val="0"/>
              </a:spcBef>
              <a:spcAft>
                <a:spcPct val="0"/>
              </a:spcAft>
              <a:buClrTx/>
              <a:buSzPct val="100000"/>
              <a:buFontTx/>
              <a:buAutoNum type="romanLcParenBoth"/>
              <a:tabLst>
                <a:tab pos="685800" algn="l"/>
              </a:tabLst>
            </a:pPr>
            <a:r>
              <a:rPr kumimoji="0" lang="en-US" sz="1600" b="1" i="0" u="none" strike="noStrike" cap="none" normalizeH="0" baseline="0" dirty="0" smtClean="0">
                <a:ln>
                  <a:noFill/>
                </a:ln>
                <a:solidFill>
                  <a:srgbClr val="FF0000"/>
                </a:solidFill>
                <a:effectLst/>
                <a:latin typeface="Arial" pitchFamily="34" charset="0"/>
                <a:ea typeface="Cambria" pitchFamily="18" charset="0"/>
                <a:cs typeface="Calibri" pitchFamily="34" charset="0"/>
              </a:rPr>
              <a:t>Single entry system</a:t>
            </a:r>
            <a:r>
              <a:rPr kumimoji="0" lang="en-US" sz="1600" b="1" i="0" u="none" strike="noStrike" cap="none" normalizeH="0" baseline="0" dirty="0" smtClean="0">
                <a:ln>
                  <a:noFill/>
                </a:ln>
                <a:solidFill>
                  <a:schemeClr val="tx1"/>
                </a:solidFill>
                <a:effectLst/>
                <a:latin typeface="Arial" pitchFamily="34" charset="0"/>
                <a:ea typeface="Cambria" pitchFamily="18" charset="0"/>
                <a:cs typeface="Calibri" pitchFamily="34" charset="0"/>
              </a:rPr>
              <a:t> : </a:t>
            </a:r>
            <a:r>
              <a:rPr kumimoji="0" lang="en-US" sz="1600" b="0" i="0" u="none" strike="noStrike" cap="none" normalizeH="0" baseline="0" dirty="0" smtClean="0">
                <a:ln>
                  <a:noFill/>
                </a:ln>
                <a:solidFill>
                  <a:schemeClr val="tx1"/>
                </a:solidFill>
                <a:effectLst/>
                <a:latin typeface="Arial" pitchFamily="34" charset="0"/>
                <a:ea typeface="Cambria" pitchFamily="18" charset="0"/>
                <a:cs typeface="Calibri" pitchFamily="34" charset="0"/>
              </a:rPr>
              <a:t>This system ignores the two fold aspect of each transaction as done in double entry system. In this only cash and personal accounts are maintained.</a:t>
            </a: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a:p>
            <a:pPr marL="914400" marR="0" lvl="2" indent="0" algn="l" defTabSz="914400" rtl="0" eaLnBrk="0" fontAlgn="base" latinLnBrk="0" hangingPunct="0">
              <a:lnSpc>
                <a:spcPct val="100000"/>
              </a:lnSpc>
              <a:spcBef>
                <a:spcPct val="0"/>
              </a:spcBef>
              <a:spcAft>
                <a:spcPct val="0"/>
              </a:spcAft>
              <a:buClrTx/>
              <a:buSzPct val="100000"/>
              <a:buFontTx/>
              <a:buAutoNum type="romanLcParenBoth"/>
              <a:tabLst>
                <a:tab pos="685800" algn="l"/>
              </a:tabLst>
            </a:pPr>
            <a:r>
              <a:rPr kumimoji="0" lang="en-US" sz="1600" b="1" i="0" u="none" strike="noStrike" cap="none" normalizeH="0" baseline="0" dirty="0" smtClean="0">
                <a:ln>
                  <a:noFill/>
                </a:ln>
                <a:solidFill>
                  <a:srgbClr val="FF0000"/>
                </a:solidFill>
                <a:effectLst/>
                <a:latin typeface="Arial" pitchFamily="34" charset="0"/>
                <a:ea typeface="Cambria" pitchFamily="18" charset="0"/>
                <a:cs typeface="Calibri" pitchFamily="34" charset="0"/>
              </a:rPr>
              <a:t>Double entry system </a:t>
            </a:r>
            <a:r>
              <a:rPr kumimoji="0" lang="en-US" sz="1600" b="1" i="0" u="none" strike="noStrike" cap="none" normalizeH="0" baseline="0" dirty="0" smtClean="0">
                <a:ln>
                  <a:noFill/>
                </a:ln>
                <a:solidFill>
                  <a:schemeClr val="tx1"/>
                </a:solidFill>
                <a:effectLst/>
                <a:latin typeface="Arial" pitchFamily="34" charset="0"/>
                <a:ea typeface="Cambria" pitchFamily="18" charset="0"/>
                <a:cs typeface="Calibri" pitchFamily="34" charset="0"/>
              </a:rPr>
              <a:t>: </a:t>
            </a:r>
            <a:r>
              <a:rPr kumimoji="0" lang="en-US" sz="1600" b="0" i="0" u="none" strike="noStrike" cap="none" normalizeH="0" baseline="0" dirty="0" smtClean="0">
                <a:ln>
                  <a:noFill/>
                </a:ln>
                <a:solidFill>
                  <a:schemeClr val="tx1"/>
                </a:solidFill>
                <a:effectLst/>
                <a:latin typeface="Arial" pitchFamily="34" charset="0"/>
                <a:ea typeface="Cambria" pitchFamily="18" charset="0"/>
                <a:cs typeface="Calibri" pitchFamily="34" charset="0"/>
              </a:rPr>
              <a:t>This is that system of book–keeping under which every business transaction is recorded at two places. This system is based on dual concept, which states, “For every debit there is a credit”.</a:t>
            </a: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p:txBody>
      </p:sp>
      <p:sp>
        <p:nvSpPr>
          <p:cNvPr id="40962" name="Rectangle 2"/>
          <p:cNvSpPr>
            <a:spLocks noChangeArrowheads="1"/>
          </p:cNvSpPr>
          <p:nvPr/>
        </p:nvSpPr>
        <p:spPr bwMode="auto">
          <a:xfrm>
            <a:off x="1595535" y="1987420"/>
            <a:ext cx="7548464" cy="230832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tab pos="352425" algn="l"/>
              </a:tabLst>
            </a:pPr>
            <a:r>
              <a:rPr kumimoji="0" lang="en-US" sz="1600" b="1" i="0" u="none" strike="noStrike" cap="none" normalizeH="0" baseline="0" dirty="0" smtClean="0">
                <a:ln>
                  <a:noFill/>
                </a:ln>
                <a:solidFill>
                  <a:srgbClr val="FF0000"/>
                </a:solidFill>
                <a:effectLst/>
                <a:latin typeface="Calibri" pitchFamily="34" charset="0"/>
                <a:ea typeface="Times New Roman" pitchFamily="18" charset="0"/>
                <a:cs typeface="Calibri" pitchFamily="34" charset="0"/>
              </a:rPr>
              <a:t>ADVANTAGES OF DOUBLE ENTRY SYSTEM OF ACCOUNTING:</a:t>
            </a:r>
          </a:p>
          <a:p>
            <a:pPr marL="0" marR="0" lvl="0" indent="0" algn="l" defTabSz="914400" rtl="0" eaLnBrk="1" fontAlgn="base" latinLnBrk="0" hangingPunct="1">
              <a:lnSpc>
                <a:spcPct val="100000"/>
              </a:lnSpc>
              <a:spcBef>
                <a:spcPct val="0"/>
              </a:spcBef>
              <a:spcAft>
                <a:spcPct val="0"/>
              </a:spcAft>
              <a:buClrTx/>
              <a:buSzTx/>
              <a:buFontTx/>
              <a:buNone/>
              <a:tabLst>
                <a:tab pos="352425" algn="l"/>
              </a:tabLst>
            </a:pP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tab pos="352425" algn="l"/>
              </a:tabLst>
            </a:pPr>
            <a:r>
              <a:rPr kumimoji="0" lang="en-US" sz="1600" b="0" i="0" u="none" strike="noStrike" cap="none" normalizeH="0" baseline="0" dirty="0" smtClean="0">
                <a:ln>
                  <a:noFill/>
                </a:ln>
                <a:solidFill>
                  <a:schemeClr val="tx1"/>
                </a:solidFill>
                <a:effectLst/>
                <a:latin typeface="Arial" pitchFamily="34" charset="0"/>
                <a:ea typeface="Cambria" pitchFamily="18" charset="0"/>
                <a:cs typeface="Calibri" pitchFamily="34" charset="0"/>
              </a:rPr>
              <a:t>It helps to keep a complete and systematic record of all business transactions ;</a:t>
            </a: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tab pos="352425" algn="l"/>
              </a:tabLst>
            </a:pPr>
            <a:r>
              <a:rPr kumimoji="0" lang="en-US" sz="1600" b="0" i="0" u="none" strike="noStrike" cap="none" normalizeH="0" baseline="0" dirty="0" smtClean="0">
                <a:ln>
                  <a:noFill/>
                </a:ln>
                <a:solidFill>
                  <a:schemeClr val="tx1"/>
                </a:solidFill>
                <a:effectLst/>
                <a:latin typeface="Arial" pitchFamily="34" charset="0"/>
                <a:ea typeface="Cambria" pitchFamily="18" charset="0"/>
                <a:cs typeface="Calibri" pitchFamily="34" charset="0"/>
              </a:rPr>
              <a:t>Since both the aspects of a transaction are recorded under this system, it facilitates a check on the arithmetical accuracy of the accounting books ;</a:t>
            </a: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tab pos="352425" algn="l"/>
              </a:tabLst>
            </a:pPr>
            <a:r>
              <a:rPr kumimoji="0" lang="en-US" sz="1600" b="0" i="0" u="none" strike="noStrike" cap="none" normalizeH="0" baseline="0" dirty="0" smtClean="0">
                <a:ln>
                  <a:noFill/>
                </a:ln>
                <a:solidFill>
                  <a:schemeClr val="tx1"/>
                </a:solidFill>
                <a:effectLst/>
                <a:latin typeface="Arial" pitchFamily="34" charset="0"/>
                <a:ea typeface="Cambria" pitchFamily="18" charset="0"/>
                <a:cs typeface="Calibri" pitchFamily="34" charset="0"/>
              </a:rPr>
              <a:t>It reveals the results of business activities. By preparing trading and profit and loss account, profit earned or loss suffered by the business is ascertained ;</a:t>
            </a: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tab pos="352425" algn="l"/>
              </a:tabLst>
            </a:pPr>
            <a:r>
              <a:rPr kumimoji="0" lang="en-US" sz="1600" b="0" i="0" u="none" strike="noStrike" cap="none" normalizeH="0" baseline="0" dirty="0" smtClean="0">
                <a:ln>
                  <a:noFill/>
                </a:ln>
                <a:solidFill>
                  <a:schemeClr val="tx1"/>
                </a:solidFill>
                <a:effectLst/>
                <a:latin typeface="Arial" pitchFamily="34" charset="0"/>
                <a:ea typeface="Cambria" pitchFamily="18" charset="0"/>
                <a:cs typeface="Calibri" pitchFamily="34" charset="0"/>
              </a:rPr>
              <a:t>By preparing position statement (Balance sheet), the financial position of the business is correctly estimated.</a:t>
            </a: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7" name="Rectangle 1"/>
          <p:cNvSpPr>
            <a:spLocks noChangeArrowheads="1"/>
          </p:cNvSpPr>
          <p:nvPr/>
        </p:nvSpPr>
        <p:spPr bwMode="auto">
          <a:xfrm>
            <a:off x="1408922" y="643812"/>
            <a:ext cx="7735078" cy="206210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tab pos="587375" algn="l"/>
              </a:tabLst>
            </a:pPr>
            <a:r>
              <a:rPr kumimoji="0" lang="en-US" sz="1600" b="1" i="0" u="none" strike="noStrike" cap="none" normalizeH="0" baseline="0" dirty="0" smtClean="0">
                <a:ln>
                  <a:noFill/>
                </a:ln>
                <a:solidFill>
                  <a:srgbClr val="FF0000"/>
                </a:solidFill>
                <a:effectLst/>
                <a:latin typeface="Calibri" pitchFamily="34" charset="0"/>
                <a:ea typeface="Times New Roman" pitchFamily="18" charset="0"/>
                <a:cs typeface="Calibri" pitchFamily="34" charset="0"/>
              </a:rPr>
              <a:t>DISADVANTAGES OF DOUBLE ENTRY SYSTEM :</a:t>
            </a:r>
          </a:p>
          <a:p>
            <a:pPr marL="0" marR="0" lvl="0" indent="0" algn="l" defTabSz="914400" rtl="0" eaLnBrk="1" fontAlgn="base" latinLnBrk="0" hangingPunct="1">
              <a:lnSpc>
                <a:spcPct val="100000"/>
              </a:lnSpc>
              <a:spcBef>
                <a:spcPct val="0"/>
              </a:spcBef>
              <a:spcAft>
                <a:spcPct val="0"/>
              </a:spcAft>
              <a:buClrTx/>
              <a:buSzTx/>
              <a:buFontTx/>
              <a:buNone/>
              <a:tabLst>
                <a:tab pos="587375" algn="l"/>
              </a:tabLst>
            </a:pP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a:p>
            <a:pPr marL="457200" marR="0" lvl="1" indent="0" algn="l" defTabSz="914400" rtl="0" eaLnBrk="0" fontAlgn="base" latinLnBrk="0" hangingPunct="0">
              <a:lnSpc>
                <a:spcPct val="100000"/>
              </a:lnSpc>
              <a:spcBef>
                <a:spcPct val="0"/>
              </a:spcBef>
              <a:spcAft>
                <a:spcPct val="0"/>
              </a:spcAft>
              <a:buClrTx/>
              <a:buSzPct val="100000"/>
              <a:buFontTx/>
              <a:buAutoNum type="alphaLcParenR"/>
              <a:tabLst>
                <a:tab pos="587375" algn="l"/>
              </a:tabLst>
            </a:pPr>
            <a:r>
              <a:rPr kumimoji="0" lang="en-US" sz="1600" b="0" i="0" u="none" strike="noStrike" cap="none" normalizeH="0" baseline="0" dirty="0" smtClean="0">
                <a:ln>
                  <a:noFill/>
                </a:ln>
                <a:solidFill>
                  <a:schemeClr val="tx1"/>
                </a:solidFill>
                <a:effectLst/>
                <a:latin typeface="Arial" pitchFamily="34" charset="0"/>
                <a:ea typeface="Cambria" pitchFamily="18" charset="0"/>
                <a:cs typeface="Calibri" pitchFamily="34" charset="0"/>
              </a:rPr>
              <a:t>This system fails to ascertain actual profits if there are errors of principle in the records;</a:t>
            </a: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a:p>
            <a:pPr marL="457200" marR="0" lvl="1" indent="0" algn="l" defTabSz="914400" rtl="0" eaLnBrk="0" fontAlgn="base" latinLnBrk="0" hangingPunct="0">
              <a:lnSpc>
                <a:spcPct val="100000"/>
              </a:lnSpc>
              <a:spcBef>
                <a:spcPct val="0"/>
              </a:spcBef>
              <a:spcAft>
                <a:spcPct val="0"/>
              </a:spcAft>
              <a:buClrTx/>
              <a:buSzPct val="100000"/>
              <a:buFontTx/>
              <a:buAutoNum type="alphaLcParenR"/>
              <a:tabLst>
                <a:tab pos="587375" algn="l"/>
              </a:tabLst>
            </a:pPr>
            <a:r>
              <a:rPr kumimoji="0" lang="en-US" sz="1600" b="0" i="0" u="none" strike="noStrike" cap="none" normalizeH="0" baseline="0" dirty="0" smtClean="0">
                <a:ln>
                  <a:noFill/>
                </a:ln>
                <a:solidFill>
                  <a:schemeClr val="tx1"/>
                </a:solidFill>
                <a:effectLst/>
                <a:latin typeface="Arial" pitchFamily="34" charset="0"/>
                <a:ea typeface="Cambria" pitchFamily="18" charset="0"/>
                <a:cs typeface="Calibri" pitchFamily="34" charset="0"/>
              </a:rPr>
              <a:t>A mistake committed at the time of journalizing or an omission of a transaction from </a:t>
            </a:r>
            <a:r>
              <a:rPr kumimoji="0" lang="en-US" sz="1600" b="0" i="0" u="none" strike="noStrike" cap="none" normalizeH="0" baseline="0" dirty="0" err="1" smtClean="0">
                <a:ln>
                  <a:noFill/>
                </a:ln>
                <a:solidFill>
                  <a:schemeClr val="tx1"/>
                </a:solidFill>
                <a:effectLst/>
                <a:latin typeface="Arial" pitchFamily="34" charset="0"/>
                <a:ea typeface="Cambria" pitchFamily="18" charset="0"/>
                <a:cs typeface="Calibri" pitchFamily="34" charset="0"/>
              </a:rPr>
              <a:t>journalising</a:t>
            </a:r>
            <a:r>
              <a:rPr kumimoji="0" lang="en-US" sz="1600" b="0" i="0" u="none" strike="noStrike" cap="none" normalizeH="0" baseline="0" dirty="0" smtClean="0">
                <a:ln>
                  <a:noFill/>
                </a:ln>
                <a:solidFill>
                  <a:schemeClr val="tx1"/>
                </a:solidFill>
                <a:effectLst/>
                <a:latin typeface="Arial" pitchFamily="34" charset="0"/>
                <a:ea typeface="Cambria" pitchFamily="18" charset="0"/>
                <a:cs typeface="Calibri" pitchFamily="34" charset="0"/>
              </a:rPr>
              <a:t> cannot be disclosed under this system ;</a:t>
            </a: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a:p>
            <a:pPr marL="457200" marR="0" lvl="1" indent="0" algn="l" defTabSz="914400" rtl="0" eaLnBrk="0" fontAlgn="base" latinLnBrk="0" hangingPunct="0">
              <a:lnSpc>
                <a:spcPct val="100000"/>
              </a:lnSpc>
              <a:spcBef>
                <a:spcPct val="0"/>
              </a:spcBef>
              <a:spcAft>
                <a:spcPct val="0"/>
              </a:spcAft>
              <a:buClrTx/>
              <a:buSzPct val="100000"/>
              <a:buFontTx/>
              <a:buAutoNum type="alphaLcParenR"/>
              <a:tabLst>
                <a:tab pos="587375" algn="l"/>
              </a:tabLst>
            </a:pPr>
            <a:r>
              <a:rPr kumimoji="0" lang="en-US" sz="1600" b="0" i="0" u="none" strike="noStrike" cap="none" normalizeH="0" baseline="0" dirty="0" smtClean="0">
                <a:ln>
                  <a:noFill/>
                </a:ln>
                <a:solidFill>
                  <a:schemeClr val="tx1"/>
                </a:solidFill>
                <a:effectLst/>
                <a:latin typeface="Arial" pitchFamily="34" charset="0"/>
                <a:ea typeface="Cambria" pitchFamily="18" charset="0"/>
                <a:cs typeface="Calibri" pitchFamily="34" charset="0"/>
              </a:rPr>
              <a:t>There is possibility of fraud and misappropriations in the system.</a:t>
            </a: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587375" algn="l"/>
              </a:tabLst>
            </a:pP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Google Shape;76;p16"/>
          <p:cNvPicPr preferRelativeResize="0"/>
          <p:nvPr/>
        </p:nvPicPr>
        <p:blipFill rotWithShape="1">
          <a:blip r:embed="rId2">
            <a:alphaModFix/>
          </a:blip>
          <a:srcRect/>
          <a:stretch/>
        </p:blipFill>
        <p:spPr>
          <a:xfrm>
            <a:off x="8136294" y="4460032"/>
            <a:ext cx="1007706" cy="683467"/>
          </a:xfrm>
          <a:prstGeom prst="rect">
            <a:avLst/>
          </a:prstGeom>
          <a:noFill/>
          <a:ln>
            <a:noFill/>
          </a:ln>
        </p:spPr>
      </p:pic>
      <p:sp>
        <p:nvSpPr>
          <p:cNvPr id="8193" name="Rectangle 1"/>
          <p:cNvSpPr>
            <a:spLocks noChangeArrowheads="1"/>
          </p:cNvSpPr>
          <p:nvPr/>
        </p:nvSpPr>
        <p:spPr bwMode="auto">
          <a:xfrm>
            <a:off x="167952" y="447869"/>
            <a:ext cx="8808098" cy="3942085"/>
          </a:xfrm>
          <a:prstGeom prst="rect">
            <a:avLst/>
          </a:prstGeom>
          <a:noFill/>
          <a:ln w="9525">
            <a:noFill/>
            <a:miter lim="800000"/>
            <a:headEnd/>
            <a:tailEnd/>
          </a:ln>
          <a:effectLst/>
        </p:spPr>
        <p:txBody>
          <a:bodyPr vert="horz" wrap="square" lIns="1767918" tIns="63480" rIns="91440" bIns="0" numCol="1" anchor="ctr" anchorCtr="0" compatLnSpc="1">
            <a:prstTxWarp prst="textNoShape">
              <a:avLst/>
            </a:prstTxWarp>
            <a:spAutoFit/>
          </a:bodyPr>
          <a:lstStyle/>
          <a:p>
            <a:pPr marL="0" marR="0" lvl="0" indent="320675" algn="l" defTabSz="914400" rtl="0" eaLnBrk="1" fontAlgn="base" latinLnBrk="0" hangingPunct="1">
              <a:lnSpc>
                <a:spcPct val="100000"/>
              </a:lnSpc>
              <a:spcBef>
                <a:spcPct val="0"/>
              </a:spcBef>
              <a:spcAft>
                <a:spcPct val="0"/>
              </a:spcAft>
              <a:buClrTx/>
              <a:buSzTx/>
              <a:buFontTx/>
              <a:buNone/>
              <a:tabLst/>
            </a:pPr>
            <a:r>
              <a:rPr kumimoji="0" lang="en-US" b="1" i="0" u="none" strike="noStrike" cap="none" normalizeH="0" baseline="0" dirty="0" smtClean="0">
                <a:ln>
                  <a:noFill/>
                </a:ln>
                <a:solidFill>
                  <a:srgbClr val="FF0000"/>
                </a:solidFill>
                <a:effectLst/>
                <a:latin typeface="Arial" pitchFamily="34" charset="0"/>
                <a:ea typeface="Cambria" pitchFamily="18" charset="0"/>
                <a:cs typeface="Calibri" pitchFamily="34" charset="0"/>
              </a:rPr>
              <a:t>Meaning of Accounting</a:t>
            </a:r>
          </a:p>
          <a:p>
            <a:pPr marL="0" marR="0" lvl="0" indent="320675" algn="l" defTabSz="914400" rtl="0" eaLnBrk="1" fontAlgn="base" latinLnBrk="0" hangingPunct="1">
              <a:lnSpc>
                <a:spcPct val="100000"/>
              </a:lnSpc>
              <a:spcBef>
                <a:spcPct val="0"/>
              </a:spcBef>
              <a:spcAft>
                <a:spcPct val="0"/>
              </a:spcAft>
              <a:buClrTx/>
              <a:buSzTx/>
              <a:buFontTx/>
              <a:buNone/>
              <a:tabLst/>
            </a:pPr>
            <a:endParaRPr kumimoji="0" lang="en-US" b="1" i="0" u="none" strike="noStrike" cap="none" normalizeH="0" baseline="0" dirty="0" smtClean="0">
              <a:ln>
                <a:noFill/>
              </a:ln>
              <a:solidFill>
                <a:schemeClr val="tx1"/>
              </a:solidFill>
              <a:effectLst/>
              <a:latin typeface="Arial" pitchFamily="34" charset="0"/>
              <a:ea typeface="Cambria" pitchFamily="18" charset="0"/>
              <a:cs typeface="Cambria" pitchFamily="18" charset="0"/>
            </a:endParaRPr>
          </a:p>
          <a:p>
            <a:pPr marL="0" marR="0" lvl="0" indent="320675" algn="l" defTabSz="914400" rtl="0" eaLnBrk="0" fontAlgn="base" latinLnBrk="0" hangingPunct="0">
              <a:lnSpc>
                <a:spcPct val="100000"/>
              </a:lnSpc>
              <a:spcBef>
                <a:spcPct val="0"/>
              </a:spcBef>
              <a:spcAft>
                <a:spcPct val="0"/>
              </a:spcAft>
              <a:buClrTx/>
              <a:buSzTx/>
              <a:buFontTx/>
              <a:buNone/>
              <a:tabLst/>
            </a:pPr>
            <a:r>
              <a:rPr kumimoji="0" lang="en-US" b="0" i="0" u="none" strike="noStrike" cap="none" normalizeH="0" baseline="0" dirty="0" smtClean="0">
                <a:ln>
                  <a:noFill/>
                </a:ln>
                <a:solidFill>
                  <a:schemeClr val="tx1"/>
                </a:solidFill>
                <a:effectLst/>
                <a:latin typeface="Arial" pitchFamily="34" charset="0"/>
                <a:ea typeface="Cambria" pitchFamily="18" charset="0"/>
                <a:cs typeface="Calibri" pitchFamily="34" charset="0"/>
              </a:rPr>
              <a:t>Accounting is the process of identifying, measuring, recording and communicating the required information relating to the economic events of an </a:t>
            </a:r>
            <a:r>
              <a:rPr kumimoji="0" lang="en-US" b="0" i="0" u="none" strike="noStrike" cap="none" normalizeH="0" baseline="0" dirty="0" err="1" smtClean="0">
                <a:ln>
                  <a:noFill/>
                </a:ln>
                <a:solidFill>
                  <a:schemeClr val="tx1"/>
                </a:solidFill>
                <a:effectLst/>
                <a:latin typeface="Arial" pitchFamily="34" charset="0"/>
                <a:ea typeface="Cambria" pitchFamily="18" charset="0"/>
                <a:cs typeface="Calibri" pitchFamily="34" charset="0"/>
              </a:rPr>
              <a:t>organisation</a:t>
            </a:r>
            <a:r>
              <a:rPr kumimoji="0" lang="en-US" b="0" i="0" u="none" strike="noStrike" cap="none" normalizeH="0" baseline="0" dirty="0" smtClean="0">
                <a:ln>
                  <a:noFill/>
                </a:ln>
                <a:solidFill>
                  <a:schemeClr val="tx1"/>
                </a:solidFill>
                <a:effectLst/>
                <a:latin typeface="Arial" pitchFamily="34" charset="0"/>
                <a:ea typeface="Cambria" pitchFamily="18" charset="0"/>
                <a:cs typeface="Calibri" pitchFamily="34" charset="0"/>
              </a:rPr>
              <a:t> to the interested users of such information. Accounting plays important role in providing quantitative information, primarily financial in nature, about economic entities, that is intended to be useful in making economic decisions.</a:t>
            </a:r>
            <a:endParaRPr kumimoji="0" lang="en-US" b="0" i="0" u="none" strike="noStrike" cap="none" normalizeH="0" baseline="0" dirty="0" smtClean="0">
              <a:ln>
                <a:noFill/>
              </a:ln>
              <a:solidFill>
                <a:schemeClr val="tx1"/>
              </a:solidFill>
              <a:effectLst/>
              <a:latin typeface="Arial" pitchFamily="34" charset="0"/>
              <a:cs typeface="Arial" pitchFamily="34" charset="0"/>
            </a:endParaRPr>
          </a:p>
          <a:p>
            <a:pPr marL="0" marR="0" lvl="0" indent="320675" algn="l" defTabSz="914400" rtl="0" eaLnBrk="0" fontAlgn="base" latinLnBrk="0" hangingPunct="0">
              <a:lnSpc>
                <a:spcPct val="100000"/>
              </a:lnSpc>
              <a:spcBef>
                <a:spcPct val="0"/>
              </a:spcBef>
              <a:spcAft>
                <a:spcPct val="0"/>
              </a:spcAft>
              <a:buClrTx/>
              <a:buSzTx/>
              <a:buFontTx/>
              <a:buNone/>
              <a:tabLst/>
            </a:pPr>
            <a:r>
              <a:rPr kumimoji="0" lang="en-US" b="1" i="0" u="none" strike="noStrike" cap="none" normalizeH="0" baseline="0" dirty="0" smtClean="0">
                <a:ln>
                  <a:noFill/>
                </a:ln>
                <a:solidFill>
                  <a:srgbClr val="FF0000"/>
                </a:solidFill>
                <a:effectLst/>
                <a:latin typeface="Arial" pitchFamily="34" charset="0"/>
                <a:ea typeface="Cambria" pitchFamily="18" charset="0"/>
                <a:cs typeface="Calibri" pitchFamily="34" charset="0"/>
              </a:rPr>
              <a:t>Definition of Accounting</a:t>
            </a:r>
          </a:p>
          <a:p>
            <a:pPr marL="0" marR="0" lvl="0" indent="320675" algn="l" defTabSz="914400" rtl="0" eaLnBrk="0" fontAlgn="base" latinLnBrk="0" hangingPunct="0">
              <a:lnSpc>
                <a:spcPct val="100000"/>
              </a:lnSpc>
              <a:spcBef>
                <a:spcPct val="0"/>
              </a:spcBef>
              <a:spcAft>
                <a:spcPct val="0"/>
              </a:spcAft>
              <a:buClrTx/>
              <a:buSzTx/>
              <a:buFontTx/>
              <a:buNone/>
              <a:tabLst/>
            </a:pPr>
            <a:endParaRPr kumimoji="0" lang="en-US" b="1" i="0" u="none" strike="noStrike" cap="none" normalizeH="0" baseline="0" dirty="0" smtClean="0">
              <a:ln>
                <a:noFill/>
              </a:ln>
              <a:solidFill>
                <a:schemeClr val="tx1"/>
              </a:solidFill>
              <a:effectLst/>
              <a:latin typeface="Arial" pitchFamily="34" charset="0"/>
              <a:ea typeface="Cambria" pitchFamily="18" charset="0"/>
              <a:cs typeface="Cambria" pitchFamily="18" charset="0"/>
            </a:endParaRPr>
          </a:p>
          <a:p>
            <a:pPr marL="0" marR="0" lvl="0" indent="320675" algn="l" defTabSz="914400" rtl="0" eaLnBrk="0" fontAlgn="base" latinLnBrk="0" hangingPunct="0">
              <a:lnSpc>
                <a:spcPct val="100000"/>
              </a:lnSpc>
              <a:spcBef>
                <a:spcPct val="0"/>
              </a:spcBef>
              <a:spcAft>
                <a:spcPct val="0"/>
              </a:spcAft>
              <a:buClrTx/>
              <a:buSzTx/>
              <a:buFontTx/>
              <a:buNone/>
              <a:tabLst/>
            </a:pPr>
            <a:r>
              <a:rPr kumimoji="0" lang="en-US" b="0" i="0" u="none" strike="noStrike" cap="none" normalizeH="0" baseline="0" dirty="0" smtClean="0">
                <a:ln>
                  <a:noFill/>
                </a:ln>
                <a:solidFill>
                  <a:schemeClr val="tx1"/>
                </a:solidFill>
                <a:effectLst/>
                <a:latin typeface="Arial" pitchFamily="34" charset="0"/>
                <a:ea typeface="Cambria" pitchFamily="18" charset="0"/>
                <a:cs typeface="Calibri" pitchFamily="34" charset="0"/>
              </a:rPr>
              <a:t>“Accounting is the process of identifying, measuring and communicating economic information to permit informed judgments and decisions by users of the information.”</a:t>
            </a:r>
            <a:endParaRPr kumimoji="0" lang="en-US" b="0" i="0" u="none" strike="noStrike" cap="none" normalizeH="0" baseline="0" dirty="0" smtClean="0">
              <a:ln>
                <a:noFill/>
              </a:ln>
              <a:solidFill>
                <a:schemeClr val="tx1"/>
              </a:solidFill>
              <a:effectLst/>
              <a:latin typeface="Arial" pitchFamily="34" charset="0"/>
              <a:cs typeface="Arial" pitchFamily="34" charset="0"/>
            </a:endParaRPr>
          </a:p>
          <a:p>
            <a:pPr marL="0" marR="0" lvl="0" indent="320675" algn="l" defTabSz="914400" rtl="0" eaLnBrk="0" fontAlgn="base" latinLnBrk="0" hangingPunct="0">
              <a:lnSpc>
                <a:spcPct val="100000"/>
              </a:lnSpc>
              <a:spcBef>
                <a:spcPct val="0"/>
              </a:spcBef>
              <a:spcAft>
                <a:spcPct val="0"/>
              </a:spcAft>
              <a:buClrTx/>
              <a:buSzTx/>
              <a:buFontTx/>
              <a:buNone/>
              <a:tabLst/>
            </a:pPr>
            <a:r>
              <a:rPr kumimoji="0" lang="en-US" b="1" i="1" u="none" strike="noStrike" cap="none" normalizeH="0" baseline="0" dirty="0" smtClean="0">
                <a:ln>
                  <a:noFill/>
                </a:ln>
                <a:solidFill>
                  <a:schemeClr val="tx1"/>
                </a:solidFill>
                <a:effectLst/>
                <a:latin typeface="Arial" pitchFamily="34" charset="0"/>
                <a:ea typeface="Cambria" pitchFamily="18" charset="0"/>
                <a:cs typeface="Calibri" pitchFamily="34" charset="0"/>
              </a:rPr>
              <a:t>-- (Year 1966) American Accounting Association (AAA)</a:t>
            </a:r>
          </a:p>
          <a:p>
            <a:pPr marL="0" marR="0" lvl="0" indent="320675" algn="l" defTabSz="914400" rtl="0" eaLnBrk="0" fontAlgn="base" latinLnBrk="0" hangingPunct="0">
              <a:lnSpc>
                <a:spcPct val="100000"/>
              </a:lnSpc>
              <a:spcBef>
                <a:spcPct val="0"/>
              </a:spcBef>
              <a:spcAft>
                <a:spcPct val="0"/>
              </a:spcAft>
              <a:buClrTx/>
              <a:buSzTx/>
              <a:buFontTx/>
              <a:buNone/>
              <a:tabLst/>
            </a:pPr>
            <a:endParaRPr kumimoji="0" lang="en-US" b="1" i="1" u="none" strike="noStrike" cap="none" normalizeH="0" baseline="0" dirty="0" smtClean="0">
              <a:ln>
                <a:noFill/>
              </a:ln>
              <a:solidFill>
                <a:schemeClr val="tx1"/>
              </a:solidFill>
              <a:effectLst/>
              <a:latin typeface="Arial" pitchFamily="34" charset="0"/>
              <a:ea typeface="Cambria" pitchFamily="18" charset="0"/>
              <a:cs typeface="Cambria" pitchFamily="18" charset="0"/>
            </a:endParaRPr>
          </a:p>
          <a:p>
            <a:pPr marL="0" marR="0" lvl="0" indent="320675" algn="l" defTabSz="914400" rtl="0" eaLnBrk="0" fontAlgn="base" latinLnBrk="0" hangingPunct="0">
              <a:lnSpc>
                <a:spcPct val="100000"/>
              </a:lnSpc>
              <a:spcBef>
                <a:spcPct val="0"/>
              </a:spcBef>
              <a:spcAft>
                <a:spcPct val="0"/>
              </a:spcAft>
              <a:buClrTx/>
              <a:buSzTx/>
              <a:buFontTx/>
              <a:buNone/>
              <a:tabLst/>
            </a:pPr>
            <a:r>
              <a:rPr kumimoji="0" lang="en-US" b="0" i="0" u="none" strike="noStrike" cap="none" normalizeH="0" baseline="0" dirty="0" smtClean="0">
                <a:ln>
                  <a:noFill/>
                </a:ln>
                <a:solidFill>
                  <a:schemeClr val="tx1"/>
                </a:solidFill>
                <a:effectLst/>
                <a:latin typeface="Arial" pitchFamily="34" charset="0"/>
                <a:ea typeface="Cambria" pitchFamily="18" charset="0"/>
                <a:cs typeface="Calibri" pitchFamily="34" charset="0"/>
              </a:rPr>
              <a:t>“Accounting is a service activity. Its function is to provide quantitative information, primarily financial in nature, about economic entities that is intended to be useful in making economic decisions.”</a:t>
            </a:r>
            <a:endParaRPr kumimoji="0" lang="en-US" b="1" i="1" u="none" strike="noStrike" cap="none" normalizeH="0" baseline="0" dirty="0" smtClean="0">
              <a:ln>
                <a:noFill/>
              </a:ln>
              <a:solidFill>
                <a:schemeClr val="tx1"/>
              </a:solidFill>
              <a:effectLst/>
              <a:latin typeface="Arial" pitchFamily="34" charset="0"/>
              <a:ea typeface="Cambria" pitchFamily="18" charset="0"/>
              <a:cs typeface="Cambria" pitchFamily="18" charset="0"/>
            </a:endParaRPr>
          </a:p>
          <a:p>
            <a:pPr marL="0" marR="0" lvl="0" indent="320675" algn="l" defTabSz="914400" rtl="0" eaLnBrk="0" fontAlgn="base" latinLnBrk="0" hangingPunct="0">
              <a:lnSpc>
                <a:spcPct val="100000"/>
              </a:lnSpc>
              <a:spcBef>
                <a:spcPct val="0"/>
              </a:spcBef>
              <a:spcAft>
                <a:spcPct val="0"/>
              </a:spcAft>
              <a:buClrTx/>
              <a:buSzTx/>
              <a:buFontTx/>
              <a:buNone/>
              <a:tabLst/>
            </a:pPr>
            <a:r>
              <a:rPr kumimoji="0" lang="en-US" b="1" i="1" u="none" strike="noStrike" cap="none" normalizeH="0" baseline="0" dirty="0" smtClean="0">
                <a:ln>
                  <a:noFill/>
                </a:ln>
                <a:solidFill>
                  <a:schemeClr val="tx1"/>
                </a:solidFill>
                <a:effectLst/>
                <a:latin typeface="Arial" pitchFamily="34" charset="0"/>
                <a:ea typeface="Cambria" pitchFamily="18" charset="0"/>
                <a:cs typeface="Calibri" pitchFamily="34" charset="0"/>
              </a:rPr>
              <a:t>-- (Year 1970) Accounting Principles Board of AICPA (U.S.A)</a:t>
            </a:r>
            <a:endParaRPr kumimoji="0" lang="en-US" b="1" i="1" u="none" strike="noStrike" cap="none" normalizeH="0" baseline="0" dirty="0" smtClean="0">
              <a:ln>
                <a:noFill/>
              </a:ln>
              <a:solidFill>
                <a:schemeClr val="tx1"/>
              </a:solidFill>
              <a:effectLst/>
              <a:latin typeface="Arial" pitchFamily="34" charset="0"/>
              <a:ea typeface="Cambria" pitchFamily="18" charset="0"/>
              <a:cs typeface="Cambria" pitchFamily="18" charset="0"/>
            </a:endParaRPr>
          </a:p>
          <a:p>
            <a:pPr marL="0" marR="0" lvl="0" indent="320675" algn="l" defTabSz="914400" rtl="0" eaLnBrk="0" fontAlgn="base" latinLnBrk="0" hangingPunct="0">
              <a:lnSpc>
                <a:spcPct val="100000"/>
              </a:lnSpc>
              <a:spcBef>
                <a:spcPct val="0"/>
              </a:spcBef>
              <a:spcAft>
                <a:spcPct val="0"/>
              </a:spcAft>
              <a:buClrTx/>
              <a:buSzTx/>
              <a:buFontTx/>
              <a:buNone/>
              <a:tabLst/>
            </a:pPr>
            <a:endParaRPr kumimoji="0" lang="en-US"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75"/>
        <p:cNvGrpSpPr/>
        <p:nvPr/>
      </p:nvGrpSpPr>
      <p:grpSpPr>
        <a:xfrm>
          <a:off x="0" y="0"/>
          <a:ext cx="0" cy="0"/>
          <a:chOff x="0" y="0"/>
          <a:chExt cx="0" cy="0"/>
        </a:xfrm>
      </p:grpSpPr>
      <p:pic>
        <p:nvPicPr>
          <p:cNvPr id="76" name="Google Shape;76;p16"/>
          <p:cNvPicPr preferRelativeResize="0"/>
          <p:nvPr/>
        </p:nvPicPr>
        <p:blipFill rotWithShape="1">
          <a:blip r:embed="rId3">
            <a:alphaModFix/>
          </a:blip>
          <a:srcRect/>
          <a:stretch/>
        </p:blipFill>
        <p:spPr>
          <a:xfrm>
            <a:off x="8210550" y="4199975"/>
            <a:ext cx="925650" cy="925650"/>
          </a:xfrm>
          <a:prstGeom prst="rect">
            <a:avLst/>
          </a:prstGeom>
          <a:noFill/>
          <a:ln>
            <a:noFill/>
          </a:ln>
        </p:spPr>
      </p:pic>
      <p:sp>
        <p:nvSpPr>
          <p:cNvPr id="77" name="Google Shape;77;p16"/>
          <p:cNvSpPr txBox="1"/>
          <p:nvPr/>
        </p:nvSpPr>
        <p:spPr>
          <a:xfrm>
            <a:off x="621425" y="743500"/>
            <a:ext cx="7801200" cy="3562200"/>
          </a:xfrm>
          <a:prstGeom prst="rect">
            <a:avLst/>
          </a:prstGeom>
          <a:noFill/>
          <a:ln>
            <a:noFill/>
          </a:ln>
        </p:spPr>
        <p:txBody>
          <a:bodyPr spcFirstLastPara="1" wrap="square" lIns="91425" tIns="91425" rIns="91425" bIns="91425" anchor="ctr" anchorCtr="0">
            <a:noAutofit/>
          </a:bodyPr>
          <a:lstStyle/>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a:solidFill>
                  <a:srgbClr val="000000"/>
                </a:solidFill>
                <a:latin typeface="Arial"/>
                <a:ea typeface="Arial"/>
                <a:cs typeface="Arial"/>
                <a:sym typeface="Arial"/>
              </a:rPr>
              <a:t>THANKING YOU</a:t>
            </a:r>
            <a:endParaRPr sz="4000" b="1" i="0" u="none" strike="noStrike" cap="none">
              <a:solidFill>
                <a:srgbClr val="000000"/>
              </a:solidFill>
              <a:latin typeface="Arial"/>
              <a:ea typeface="Arial"/>
              <a:cs typeface="Arial"/>
              <a:sym typeface="Arial"/>
            </a:endParaRPr>
          </a:p>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a:solidFill>
                  <a:srgbClr val="FF0000"/>
                </a:solidFill>
                <a:latin typeface="Arial"/>
                <a:ea typeface="Arial"/>
                <a:cs typeface="Arial"/>
                <a:sym typeface="Arial"/>
              </a:rPr>
              <a:t>ODM EDUCATIONAL GROUP</a:t>
            </a:r>
            <a:endParaRPr sz="4000" b="1" i="0" u="none" strike="noStrike" cap="none">
              <a:solidFill>
                <a:srgbClr val="FF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4" name="Google Shape;54;p13"/>
          <p:cNvPicPr preferRelativeResize="0"/>
          <p:nvPr/>
        </p:nvPicPr>
        <p:blipFill rotWithShape="1">
          <a:blip r:embed="rId3">
            <a:alphaModFix/>
          </a:blip>
          <a:srcRect/>
          <a:stretch/>
        </p:blipFill>
        <p:spPr>
          <a:xfrm>
            <a:off x="0" y="3777622"/>
            <a:ext cx="9144000" cy="1365879"/>
          </a:xfrm>
          <a:prstGeom prst="rect">
            <a:avLst/>
          </a:prstGeom>
          <a:noFill/>
          <a:ln>
            <a:noFill/>
          </a:ln>
        </p:spPr>
      </p:pic>
      <p:pic>
        <p:nvPicPr>
          <p:cNvPr id="55" name="Google Shape;55;p13"/>
          <p:cNvPicPr preferRelativeResize="0"/>
          <p:nvPr/>
        </p:nvPicPr>
        <p:blipFill rotWithShape="1">
          <a:blip r:embed="rId4">
            <a:alphaModFix/>
          </a:blip>
          <a:srcRect/>
          <a:stretch/>
        </p:blipFill>
        <p:spPr>
          <a:xfrm>
            <a:off x="7904902" y="105701"/>
            <a:ext cx="1170475" cy="1170475"/>
          </a:xfrm>
          <a:prstGeom prst="rect">
            <a:avLst/>
          </a:prstGeom>
          <a:noFill/>
          <a:ln>
            <a:noFill/>
          </a:ln>
        </p:spPr>
      </p:pic>
      <p:sp>
        <p:nvSpPr>
          <p:cNvPr id="56" name="Google Shape;56;p13"/>
          <p:cNvSpPr txBox="1"/>
          <p:nvPr/>
        </p:nvSpPr>
        <p:spPr>
          <a:xfrm>
            <a:off x="222675" y="1606350"/>
            <a:ext cx="8763000" cy="1930800"/>
          </a:xfrm>
          <a:prstGeom prst="rect">
            <a:avLst/>
          </a:prstGeom>
          <a:noFill/>
          <a:ln>
            <a:noFill/>
          </a:ln>
        </p:spPr>
        <p:txBody>
          <a:bodyPr spcFirstLastPara="1" wrap="square" lIns="91425" tIns="91425" rIns="91425" bIns="91425" anchor="t" anchorCtr="0">
            <a:noAutofit/>
          </a:bodyPr>
          <a:lstStyle/>
          <a:p>
            <a:pPr marL="0" marR="0" lvl="0" indent="0" algn="ctr" rtl="0">
              <a:lnSpc>
                <a:spcPct val="100000"/>
              </a:lnSpc>
              <a:spcBef>
                <a:spcPts val="0"/>
              </a:spcBef>
              <a:spcAft>
                <a:spcPts val="0"/>
              </a:spcAft>
              <a:buClr>
                <a:srgbClr val="000000"/>
              </a:buClr>
              <a:buSzPts val="3100"/>
              <a:buFont typeface="Arial"/>
              <a:buNone/>
            </a:pPr>
            <a:r>
              <a:rPr lang="en-US" sz="2900" b="1" dirty="0" smtClean="0">
                <a:solidFill>
                  <a:srgbClr val="FF0000"/>
                </a:solidFill>
                <a:latin typeface="Calibri"/>
                <a:ea typeface="Calibri"/>
                <a:cs typeface="Calibri"/>
                <a:sym typeface="Calibri"/>
              </a:rPr>
              <a:t>INTRODUCTION TO </a:t>
            </a:r>
            <a:r>
              <a:rPr lang="en-US" sz="2900" b="1" dirty="0" smtClean="0">
                <a:solidFill>
                  <a:srgbClr val="FF0000"/>
                </a:solidFill>
                <a:latin typeface="Calibri"/>
                <a:ea typeface="Calibri"/>
                <a:cs typeface="Calibri"/>
                <a:sym typeface="Calibri"/>
              </a:rPr>
              <a:t>ACCOUNTING</a:t>
            </a:r>
          </a:p>
          <a:p>
            <a:pPr marL="0" marR="0" lvl="0" indent="0" algn="ctr" rtl="0">
              <a:lnSpc>
                <a:spcPct val="100000"/>
              </a:lnSpc>
              <a:spcBef>
                <a:spcPts val="0"/>
              </a:spcBef>
              <a:spcAft>
                <a:spcPts val="0"/>
              </a:spcAft>
              <a:buClr>
                <a:srgbClr val="000000"/>
              </a:buClr>
              <a:buSzPts val="3100"/>
              <a:buFont typeface="Arial"/>
              <a:buNone/>
            </a:pPr>
            <a:r>
              <a:rPr lang="en-US" sz="2900" b="1" dirty="0" smtClean="0">
                <a:solidFill>
                  <a:schemeClr val="tx1"/>
                </a:solidFill>
                <a:latin typeface="Calibri"/>
                <a:ea typeface="Calibri"/>
                <a:cs typeface="Calibri"/>
                <a:sym typeface="Calibri"/>
              </a:rPr>
              <a:t> BASIC ACCOUNTING TERMS</a:t>
            </a:r>
            <a:endParaRPr sz="2900" b="1" i="0" u="none" strike="noStrike" cap="none">
              <a:solidFill>
                <a:schemeClr val="tx1"/>
              </a:solidFill>
              <a:latin typeface="Calibri"/>
              <a:ea typeface="Calibri"/>
              <a:cs typeface="Calibri"/>
              <a:sym typeface="Calibri"/>
            </a:endParaRPr>
          </a:p>
        </p:txBody>
      </p:sp>
      <p:sp>
        <p:nvSpPr>
          <p:cNvPr id="57" name="Google Shape;57;p13"/>
          <p:cNvSpPr txBox="1"/>
          <p:nvPr/>
        </p:nvSpPr>
        <p:spPr>
          <a:xfrm>
            <a:off x="2222175" y="2571738"/>
            <a:ext cx="4764000" cy="9669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b="1" dirty="0"/>
              <a:t>SUBJECT : </a:t>
            </a:r>
            <a:r>
              <a:rPr lang="en" b="1" dirty="0" smtClean="0"/>
              <a:t>ACCOUNTANCY</a:t>
            </a:r>
            <a:endParaRPr b="1"/>
          </a:p>
          <a:p>
            <a:pPr marL="0" lvl="0" indent="0" algn="l" rtl="0">
              <a:spcBef>
                <a:spcPts val="0"/>
              </a:spcBef>
              <a:spcAft>
                <a:spcPts val="0"/>
              </a:spcAft>
              <a:buNone/>
            </a:pPr>
            <a:r>
              <a:rPr lang="en" b="1" dirty="0"/>
              <a:t>CHAPTER </a:t>
            </a:r>
            <a:r>
              <a:rPr lang="en" b="1" dirty="0" smtClean="0"/>
              <a:t>NUMBER:1</a:t>
            </a:r>
            <a:endParaRPr b="1"/>
          </a:p>
          <a:p>
            <a:pPr marL="0" lvl="0" indent="0" algn="l" rtl="0">
              <a:spcBef>
                <a:spcPts val="0"/>
              </a:spcBef>
              <a:spcAft>
                <a:spcPts val="0"/>
              </a:spcAft>
              <a:buNone/>
            </a:pPr>
            <a:r>
              <a:rPr lang="en" b="1" dirty="0"/>
              <a:t>CHAPTER NAME </a:t>
            </a:r>
            <a:r>
              <a:rPr lang="en" b="1" dirty="0" smtClean="0"/>
              <a:t>:INTRODUCTION TO </a:t>
            </a:r>
            <a:r>
              <a:rPr lang="en" b="1" dirty="0" smtClean="0"/>
              <a:t>ACCOUNTING</a:t>
            </a:r>
          </a:p>
          <a:p>
            <a:pPr marL="0" lvl="0" indent="0" algn="l" rtl="0">
              <a:spcBef>
                <a:spcPts val="0"/>
              </a:spcBef>
              <a:spcAft>
                <a:spcPts val="0"/>
              </a:spcAft>
              <a:buNone/>
            </a:pPr>
            <a:r>
              <a:rPr lang="en" b="1" dirty="0" smtClean="0"/>
              <a:t>CLASS-5</a:t>
            </a:r>
            <a:endParaRPr b="1"/>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5" name="Rectangle 1"/>
          <p:cNvSpPr>
            <a:spLocks noChangeArrowheads="1"/>
          </p:cNvSpPr>
          <p:nvPr/>
        </p:nvSpPr>
        <p:spPr bwMode="auto">
          <a:xfrm>
            <a:off x="1287624" y="587829"/>
            <a:ext cx="7856376" cy="313932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dirty="0" smtClean="0">
                <a:ln>
                  <a:noFill/>
                </a:ln>
                <a:solidFill>
                  <a:srgbClr val="FF0000"/>
                </a:solidFill>
                <a:effectLst/>
                <a:latin typeface="Calibri" pitchFamily="34" charset="0"/>
                <a:ea typeface="Times New Roman" pitchFamily="18" charset="0"/>
                <a:cs typeface="Calibri" pitchFamily="34" charset="0"/>
              </a:rPr>
              <a:t>Business Transactions</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800" b="0" i="0" u="none" strike="noStrike" cap="none" normalizeH="0" baseline="0" dirty="0" smtClean="0">
                <a:ln>
                  <a:noFill/>
                </a:ln>
                <a:solidFill>
                  <a:schemeClr val="tx1"/>
                </a:solidFill>
                <a:effectLst/>
                <a:latin typeface="Arial" pitchFamily="34" charset="0"/>
                <a:ea typeface="Cambria" pitchFamily="18" charset="0"/>
                <a:cs typeface="Calibri" pitchFamily="34" charset="0"/>
              </a:rPr>
              <a:t>An exchange of goods or services for cash or on credit by the business with outsiders is called a transaction.</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800" b="1" i="0" u="none" strike="noStrike" cap="none" normalizeH="0" baseline="0" dirty="0" smtClean="0">
                <a:ln>
                  <a:noFill/>
                </a:ln>
                <a:solidFill>
                  <a:schemeClr val="tx1"/>
                </a:solidFill>
                <a:effectLst/>
                <a:latin typeface="Calibri" pitchFamily="34" charset="0"/>
                <a:ea typeface="Times New Roman" pitchFamily="18" charset="0"/>
                <a:cs typeface="Calibri" pitchFamily="34" charset="0"/>
              </a:rPr>
              <a:t>In the words of L. C. Copper, </a:t>
            </a:r>
            <a:r>
              <a:rPr kumimoji="0" lang="en-US" sz="1800" b="0" i="0" u="none" strike="noStrike" cap="none" normalizeH="0" baseline="0" dirty="0" smtClean="0">
                <a:ln>
                  <a:noFill/>
                </a:ln>
                <a:solidFill>
                  <a:schemeClr val="tx1"/>
                </a:solidFill>
                <a:effectLst/>
                <a:latin typeface="Calibri" pitchFamily="34" charset="0"/>
                <a:ea typeface="Times New Roman" pitchFamily="18" charset="0"/>
                <a:cs typeface="Calibri" pitchFamily="34" charset="0"/>
              </a:rPr>
              <a:t>“ A person’s dealings in money or money’s worth are termed as transactions.”</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800" b="1" i="0" u="none" strike="noStrike" cap="none" normalizeH="0" baseline="0" dirty="0" smtClean="0">
                <a:ln>
                  <a:noFill/>
                </a:ln>
                <a:solidFill>
                  <a:srgbClr val="FF0000"/>
                </a:solidFill>
                <a:effectLst/>
                <a:latin typeface="Arial" pitchFamily="34" charset="0"/>
                <a:ea typeface="Cambria" pitchFamily="18" charset="0"/>
                <a:cs typeface="Calibri" pitchFamily="34" charset="0"/>
              </a:rPr>
              <a:t>Entity</a:t>
            </a:r>
            <a:r>
              <a:rPr kumimoji="0" lang="en-US" sz="1800" b="0" i="0" u="none" strike="noStrike" cap="none" normalizeH="0" baseline="0" dirty="0" smtClean="0">
                <a:ln>
                  <a:noFill/>
                </a:ln>
                <a:solidFill>
                  <a:srgbClr val="FF0000"/>
                </a:solidFill>
                <a:effectLst/>
                <a:latin typeface="Arial" pitchFamily="34" charset="0"/>
                <a:ea typeface="Cambria" pitchFamily="18" charset="0"/>
                <a:cs typeface="Calibri" pitchFamily="34" charset="0"/>
              </a:rPr>
              <a:t>:-</a:t>
            </a:r>
            <a:r>
              <a:rPr kumimoji="0" lang="en-US" sz="1800" b="0" i="0" u="none" strike="noStrike" cap="none" normalizeH="0" baseline="0" dirty="0" smtClean="0">
                <a:ln>
                  <a:noFill/>
                </a:ln>
                <a:solidFill>
                  <a:schemeClr val="tx1"/>
                </a:solidFill>
                <a:effectLst/>
                <a:latin typeface="Arial" pitchFamily="34" charset="0"/>
                <a:ea typeface="Cambria" pitchFamily="18" charset="0"/>
                <a:cs typeface="Calibri" pitchFamily="34" charset="0"/>
              </a:rPr>
              <a:t> Business entity means a specific identifiable business enterprise like Tata, Reliance, </a:t>
            </a:r>
            <a:r>
              <a:rPr kumimoji="0" lang="en-US" sz="1800" b="0" i="0" u="none" strike="noStrike" cap="none" normalizeH="0" baseline="0" dirty="0" err="1" smtClean="0">
                <a:ln>
                  <a:noFill/>
                </a:ln>
                <a:solidFill>
                  <a:schemeClr val="tx1"/>
                </a:solidFill>
                <a:effectLst/>
                <a:latin typeface="Arial" pitchFamily="34" charset="0"/>
                <a:ea typeface="Cambria" pitchFamily="18" charset="0"/>
                <a:cs typeface="Calibri" pitchFamily="34" charset="0"/>
              </a:rPr>
              <a:t>Amul</a:t>
            </a:r>
            <a:r>
              <a:rPr kumimoji="0" lang="en-US" sz="1800" b="0" i="0" u="none" strike="noStrike" cap="none" normalizeH="0" baseline="0" dirty="0" smtClean="0">
                <a:ln>
                  <a:noFill/>
                </a:ln>
                <a:solidFill>
                  <a:schemeClr val="tx1"/>
                </a:solidFill>
                <a:effectLst/>
                <a:latin typeface="Arial" pitchFamily="34" charset="0"/>
                <a:ea typeface="Cambria" pitchFamily="18" charset="0"/>
                <a:cs typeface="Calibri" pitchFamily="34" charset="0"/>
              </a:rPr>
              <a:t>, Sony etc.</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800" b="1" i="0" u="none" strike="noStrike" cap="none" normalizeH="0" baseline="0" dirty="0" smtClean="0">
                <a:ln>
                  <a:noFill/>
                </a:ln>
                <a:solidFill>
                  <a:srgbClr val="FF0000"/>
                </a:solidFill>
                <a:effectLst/>
                <a:latin typeface="Arial" pitchFamily="34" charset="0"/>
                <a:ea typeface="Cambria" pitchFamily="18" charset="0"/>
                <a:cs typeface="Calibri" pitchFamily="34" charset="0"/>
              </a:rPr>
              <a:t>Transactions</a:t>
            </a:r>
            <a:r>
              <a:rPr kumimoji="0" lang="en-US" sz="1800" b="0" i="0" u="none" strike="noStrike" cap="none" normalizeH="0" baseline="0" dirty="0" smtClean="0">
                <a:ln>
                  <a:noFill/>
                </a:ln>
                <a:solidFill>
                  <a:srgbClr val="FF0000"/>
                </a:solidFill>
                <a:effectLst/>
                <a:latin typeface="Arial" pitchFamily="34" charset="0"/>
                <a:ea typeface="Cambria" pitchFamily="18" charset="0"/>
                <a:cs typeface="Calibri" pitchFamily="34" charset="0"/>
              </a:rPr>
              <a:t>:</a:t>
            </a:r>
            <a:r>
              <a:rPr kumimoji="0" lang="en-US" sz="1800" b="0" i="0" u="none" strike="noStrike" cap="none" normalizeH="0" baseline="0" dirty="0" smtClean="0">
                <a:ln>
                  <a:noFill/>
                </a:ln>
                <a:solidFill>
                  <a:schemeClr val="tx1"/>
                </a:solidFill>
                <a:effectLst/>
                <a:latin typeface="Arial" pitchFamily="34" charset="0"/>
                <a:ea typeface="Cambria" pitchFamily="18" charset="0"/>
                <a:cs typeface="Calibri" pitchFamily="34" charset="0"/>
              </a:rPr>
              <a:t> - Exchange of goods and services for consideration.</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800" b="1" i="0" u="none" strike="noStrike" cap="none" normalizeH="0" baseline="0" dirty="0" smtClean="0">
                <a:ln>
                  <a:noFill/>
                </a:ln>
                <a:solidFill>
                  <a:srgbClr val="FF0000"/>
                </a:solidFill>
                <a:effectLst/>
                <a:latin typeface="Arial" pitchFamily="34" charset="0"/>
                <a:ea typeface="Cambria" pitchFamily="18" charset="0"/>
                <a:cs typeface="Calibri" pitchFamily="34" charset="0"/>
              </a:rPr>
              <a:t>Assets</a:t>
            </a:r>
            <a:r>
              <a:rPr kumimoji="0" lang="en-US" sz="1800" b="0" i="0" u="none" strike="noStrike" cap="none" normalizeH="0" baseline="0" dirty="0" smtClean="0">
                <a:ln>
                  <a:noFill/>
                </a:ln>
                <a:solidFill>
                  <a:srgbClr val="FF0000"/>
                </a:solidFill>
                <a:effectLst/>
                <a:latin typeface="Arial" pitchFamily="34" charset="0"/>
                <a:ea typeface="Cambria" pitchFamily="18" charset="0"/>
                <a:cs typeface="Calibri" pitchFamily="34" charset="0"/>
              </a:rPr>
              <a:t>:-</a:t>
            </a:r>
            <a:r>
              <a:rPr kumimoji="0" lang="en-US" sz="1800" b="0" i="0" u="none" strike="noStrike" cap="none" normalizeH="0" baseline="0" dirty="0" smtClean="0">
                <a:ln>
                  <a:noFill/>
                </a:ln>
                <a:solidFill>
                  <a:schemeClr val="tx1"/>
                </a:solidFill>
                <a:effectLst/>
                <a:latin typeface="Arial" pitchFamily="34" charset="0"/>
                <a:ea typeface="Cambria" pitchFamily="18" charset="0"/>
                <a:cs typeface="Calibri" pitchFamily="34" charset="0"/>
              </a:rPr>
              <a:t> These are properties or economic resources of an enterprises which can be expressed in monetary terms it can be divided in two parts</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nvGraphicFramePr>
        <p:xfrm>
          <a:off x="1250301" y="1222310"/>
          <a:ext cx="7445829" cy="2855167"/>
        </p:xfrm>
        <a:graphic>
          <a:graphicData uri="http://schemas.openxmlformats.org/drawingml/2006/table">
            <a:tbl>
              <a:tblPr/>
              <a:tblGrid>
                <a:gridCol w="3722089"/>
                <a:gridCol w="3723740"/>
              </a:tblGrid>
              <a:tr h="398488">
                <a:tc>
                  <a:txBody>
                    <a:bodyPr/>
                    <a:lstStyle/>
                    <a:p>
                      <a:pPr marL="436880">
                        <a:lnSpc>
                          <a:spcPts val="1300"/>
                        </a:lnSpc>
                        <a:spcAft>
                          <a:spcPts val="0"/>
                        </a:spcAft>
                      </a:pPr>
                      <a:r>
                        <a:rPr lang="en-US" sz="1600" dirty="0">
                          <a:latin typeface="Calibri"/>
                          <a:ea typeface="Cambria"/>
                          <a:cs typeface="Calibri"/>
                        </a:rPr>
                        <a:t>Tangible Assets</a:t>
                      </a:r>
                      <a:endParaRPr lang="en-US" sz="1600" dirty="0">
                        <a:latin typeface="Cambria"/>
                        <a:ea typeface="Cambria"/>
                        <a:cs typeface="Cambria"/>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134620">
                        <a:lnSpc>
                          <a:spcPts val="1300"/>
                        </a:lnSpc>
                        <a:spcAft>
                          <a:spcPts val="0"/>
                        </a:spcAft>
                      </a:pPr>
                      <a:r>
                        <a:rPr lang="en-US" sz="1600">
                          <a:latin typeface="Calibri"/>
                          <a:ea typeface="Cambria"/>
                          <a:cs typeface="Calibri"/>
                        </a:rPr>
                        <a:t>Intangible Assets</a:t>
                      </a:r>
                      <a:endParaRPr lang="en-US" sz="1600">
                        <a:latin typeface="Cambria"/>
                        <a:ea typeface="Cambria"/>
                        <a:cs typeface="Cambria"/>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02758">
                <a:tc>
                  <a:txBody>
                    <a:bodyPr/>
                    <a:lstStyle/>
                    <a:p>
                      <a:pPr marL="67945">
                        <a:lnSpc>
                          <a:spcPts val="1305"/>
                        </a:lnSpc>
                        <a:spcBef>
                          <a:spcPts val="10"/>
                        </a:spcBef>
                        <a:spcAft>
                          <a:spcPts val="0"/>
                        </a:spcAft>
                      </a:pPr>
                      <a:r>
                        <a:rPr lang="en-US" sz="1600">
                          <a:latin typeface="Calibri"/>
                          <a:ea typeface="Cambria"/>
                          <a:cs typeface="Calibri"/>
                        </a:rPr>
                        <a:t>Land and Building</a:t>
                      </a:r>
                      <a:endParaRPr lang="en-US" sz="1600">
                        <a:latin typeface="Cambria"/>
                        <a:ea typeface="Cambria"/>
                        <a:cs typeface="Cambria"/>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marL="68580">
                        <a:lnSpc>
                          <a:spcPts val="1305"/>
                        </a:lnSpc>
                        <a:spcBef>
                          <a:spcPts val="10"/>
                        </a:spcBef>
                        <a:spcAft>
                          <a:spcPts val="0"/>
                        </a:spcAft>
                      </a:pPr>
                      <a:r>
                        <a:rPr lang="en-US" sz="1600">
                          <a:latin typeface="Calibri"/>
                          <a:ea typeface="Cambria"/>
                          <a:cs typeface="Calibri"/>
                        </a:rPr>
                        <a:t>Goodwill</a:t>
                      </a:r>
                      <a:endParaRPr lang="en-US" sz="1600">
                        <a:latin typeface="Cambria"/>
                        <a:ea typeface="Cambria"/>
                        <a:cs typeface="Cambria"/>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r>
              <a:tr h="398488">
                <a:tc>
                  <a:txBody>
                    <a:bodyPr/>
                    <a:lstStyle/>
                    <a:p>
                      <a:pPr marL="67945">
                        <a:lnSpc>
                          <a:spcPts val="1305"/>
                        </a:lnSpc>
                        <a:spcAft>
                          <a:spcPts val="0"/>
                        </a:spcAft>
                      </a:pPr>
                      <a:r>
                        <a:rPr lang="en-US" sz="1600">
                          <a:latin typeface="Calibri"/>
                          <a:ea typeface="Cambria"/>
                          <a:cs typeface="Calibri"/>
                        </a:rPr>
                        <a:t>Plant and Machinery</a:t>
                      </a:r>
                      <a:endParaRPr lang="en-US" sz="1600">
                        <a:latin typeface="Cambria"/>
                        <a:ea typeface="Cambria"/>
                        <a:cs typeface="Cambria"/>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marL="68580">
                        <a:lnSpc>
                          <a:spcPts val="1305"/>
                        </a:lnSpc>
                        <a:spcAft>
                          <a:spcPts val="0"/>
                        </a:spcAft>
                      </a:pPr>
                      <a:r>
                        <a:rPr lang="en-US" sz="1600">
                          <a:latin typeface="Calibri"/>
                          <a:ea typeface="Cambria"/>
                          <a:cs typeface="Calibri"/>
                        </a:rPr>
                        <a:t>Patents</a:t>
                      </a:r>
                      <a:endParaRPr lang="en-US" sz="1600">
                        <a:latin typeface="Cambria"/>
                        <a:ea typeface="Cambria"/>
                        <a:cs typeface="Cambria"/>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r>
              <a:tr h="398488">
                <a:tc>
                  <a:txBody>
                    <a:bodyPr/>
                    <a:lstStyle/>
                    <a:p>
                      <a:pPr marL="67945">
                        <a:lnSpc>
                          <a:spcPts val="1305"/>
                        </a:lnSpc>
                        <a:spcAft>
                          <a:spcPts val="0"/>
                        </a:spcAft>
                      </a:pPr>
                      <a:r>
                        <a:rPr lang="en-US" sz="1600">
                          <a:latin typeface="Calibri"/>
                          <a:ea typeface="Cambria"/>
                          <a:cs typeface="Calibri"/>
                        </a:rPr>
                        <a:t>Furniture</a:t>
                      </a:r>
                      <a:endParaRPr lang="en-US" sz="1600">
                        <a:latin typeface="Cambria"/>
                        <a:ea typeface="Cambria"/>
                        <a:cs typeface="Cambria"/>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marL="68580">
                        <a:lnSpc>
                          <a:spcPts val="1305"/>
                        </a:lnSpc>
                        <a:spcAft>
                          <a:spcPts val="0"/>
                        </a:spcAft>
                      </a:pPr>
                      <a:r>
                        <a:rPr lang="en-US" sz="1600">
                          <a:latin typeface="Calibri"/>
                          <a:ea typeface="Cambria"/>
                          <a:cs typeface="Calibri"/>
                        </a:rPr>
                        <a:t>Trademarks</a:t>
                      </a:r>
                      <a:endParaRPr lang="en-US" sz="1600">
                        <a:latin typeface="Cambria"/>
                        <a:ea typeface="Cambria"/>
                        <a:cs typeface="Cambria"/>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r>
              <a:tr h="1256945">
                <a:tc>
                  <a:txBody>
                    <a:bodyPr/>
                    <a:lstStyle/>
                    <a:p>
                      <a:pPr marL="67945">
                        <a:lnSpc>
                          <a:spcPts val="1405"/>
                        </a:lnSpc>
                        <a:spcAft>
                          <a:spcPts val="0"/>
                        </a:spcAft>
                      </a:pPr>
                      <a:r>
                        <a:rPr lang="en-US" sz="1600" dirty="0">
                          <a:latin typeface="Calibri"/>
                          <a:ea typeface="Cambria"/>
                          <a:cs typeface="Calibri"/>
                        </a:rPr>
                        <a:t>Office Equipments</a:t>
                      </a:r>
                      <a:endParaRPr lang="en-US" sz="1600" dirty="0">
                        <a:latin typeface="Cambria"/>
                        <a:ea typeface="Cambria"/>
                        <a:cs typeface="Cambria"/>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marL="68580" marR="1516380">
                        <a:lnSpc>
                          <a:spcPct val="115000"/>
                        </a:lnSpc>
                        <a:spcAft>
                          <a:spcPts val="0"/>
                        </a:spcAft>
                      </a:pPr>
                      <a:r>
                        <a:rPr lang="en-US" sz="1600" dirty="0">
                          <a:latin typeface="Calibri"/>
                          <a:ea typeface="Cambria"/>
                          <a:cs typeface="Calibri"/>
                        </a:rPr>
                        <a:t>Copyright Computer software</a:t>
                      </a:r>
                      <a:endParaRPr lang="en-US" sz="1600" dirty="0">
                        <a:latin typeface="Cambria"/>
                        <a:ea typeface="Cambria"/>
                        <a:cs typeface="Cambria"/>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r>
            </a:tbl>
          </a:graphicData>
        </a:graphic>
      </p:graphicFrame>
      <p:sp>
        <p:nvSpPr>
          <p:cNvPr id="51201" name="Rectangle 1"/>
          <p:cNvSpPr>
            <a:spLocks noChangeArrowheads="1"/>
          </p:cNvSpPr>
          <p:nvPr/>
        </p:nvSpPr>
        <p:spPr bwMode="auto">
          <a:xfrm>
            <a:off x="1950098" y="429208"/>
            <a:ext cx="7193902" cy="83099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Char char="•"/>
              <a:tabLst>
                <a:tab pos="477838" algn="l"/>
              </a:tabLst>
            </a:pPr>
            <a:r>
              <a:rPr kumimoji="0" lang="en-US" sz="1600" b="0" i="0" u="none" strike="noStrike" cap="none" normalizeH="0" baseline="0" dirty="0" smtClean="0">
                <a:ln>
                  <a:noFill/>
                </a:ln>
                <a:solidFill>
                  <a:schemeClr val="tx1"/>
                </a:solidFill>
                <a:effectLst/>
                <a:latin typeface="Arial" pitchFamily="34" charset="0"/>
                <a:ea typeface="Cambria" pitchFamily="18" charset="0"/>
                <a:cs typeface="Calibri" pitchFamily="34" charset="0"/>
              </a:rPr>
              <a:t>Non Current Assets : Fixed assets : Tangible &amp; Intangible ( more than 1 year period)</a:t>
            </a: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477838" algn="l"/>
              </a:tabLst>
            </a:pP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7" name="Rectangle 1"/>
          <p:cNvSpPr>
            <a:spLocks noChangeArrowheads="1"/>
          </p:cNvSpPr>
          <p:nvPr/>
        </p:nvSpPr>
        <p:spPr bwMode="auto">
          <a:xfrm>
            <a:off x="1782146" y="279918"/>
            <a:ext cx="7361853" cy="36933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Char char="•"/>
              <a:tabLst>
                <a:tab pos="520700" algn="l"/>
              </a:tabLst>
            </a:pPr>
            <a:r>
              <a:rPr kumimoji="0" lang="en-US" sz="1800" b="0" i="0" u="none" strike="noStrike" cap="none" normalizeH="0" baseline="0" dirty="0" smtClean="0">
                <a:ln>
                  <a:noFill/>
                </a:ln>
                <a:solidFill>
                  <a:schemeClr val="tx1"/>
                </a:solidFill>
                <a:effectLst/>
                <a:latin typeface="Arial" pitchFamily="34" charset="0"/>
                <a:ea typeface="Cambria" pitchFamily="18" charset="0"/>
                <a:cs typeface="Calibri" pitchFamily="34" charset="0"/>
              </a:rPr>
              <a:t>Current assets (less than 1 year period)</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50178" name="Text Box 2"/>
          <p:cNvSpPr txBox="1">
            <a:spLocks noChangeArrowheads="1"/>
          </p:cNvSpPr>
          <p:nvPr/>
        </p:nvSpPr>
        <p:spPr bwMode="auto">
          <a:xfrm>
            <a:off x="1726163" y="804020"/>
            <a:ext cx="7165910" cy="2909564"/>
          </a:xfrm>
          <a:prstGeom prst="rect">
            <a:avLst/>
          </a:prstGeom>
          <a:noFill/>
          <a:ln w="6096">
            <a:solidFill>
              <a:srgbClr val="000000"/>
            </a:solidFill>
            <a:miter lim="800000"/>
            <a:headEnd/>
            <a:tailEnd/>
          </a:ln>
        </p:spPr>
        <p:txBody>
          <a:bodyPr vert="horz" wrap="square" lIns="0" tIns="0" rIns="0" bIns="0" numCol="1" anchor="t" anchorCtr="0" compatLnSpc="1">
            <a:prstTxWarp prst="textNoShape">
              <a:avLst/>
            </a:prstTxWarp>
          </a:bodyPr>
          <a:lstStyle/>
          <a:p>
            <a:pPr marL="457200" marR="0" lvl="1"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dirty="0" smtClean="0">
                <a:ln>
                  <a:noFill/>
                </a:ln>
                <a:solidFill>
                  <a:schemeClr val="tx1"/>
                </a:solidFill>
                <a:effectLst/>
                <a:latin typeface="Cambria" pitchFamily="18" charset="0"/>
                <a:ea typeface="Arial" pitchFamily="34" charset="0"/>
                <a:cs typeface="Arial" pitchFamily="34" charset="0"/>
              </a:rPr>
              <a:t>Examples of Current Assets are :</a:t>
            </a:r>
          </a:p>
          <a:p>
            <a:pPr marL="1371600" marR="0" lvl="3" indent="0" algn="l" defTabSz="914400" rtl="0" eaLnBrk="1" fontAlgn="base" latinLnBrk="0" hangingPunct="1">
              <a:lnSpc>
                <a:spcPct val="117000"/>
              </a:lnSpc>
              <a:spcBef>
                <a:spcPct val="0"/>
              </a:spcBef>
              <a:spcAft>
                <a:spcPct val="0"/>
              </a:spcAft>
              <a:buClrTx/>
              <a:buSzTx/>
              <a:buFont typeface="Symbol" pitchFamily="18" charset="2"/>
              <a:buChar char="·"/>
              <a:tabLst/>
            </a:pPr>
            <a:r>
              <a:rPr kumimoji="0" lang="en-US" sz="1800" b="0" i="0" u="none" strike="noStrike" cap="none" normalizeH="0" baseline="0" dirty="0" smtClean="0">
                <a:ln>
                  <a:noFill/>
                </a:ln>
                <a:solidFill>
                  <a:schemeClr val="tx1"/>
                </a:solidFill>
                <a:effectLst/>
                <a:latin typeface="Cambria" pitchFamily="18" charset="0"/>
                <a:ea typeface="Arial" pitchFamily="34" charset="0"/>
                <a:cs typeface="Arial" pitchFamily="34" charset="0"/>
              </a:rPr>
              <a:t>Debtors</a:t>
            </a:r>
          </a:p>
          <a:p>
            <a:pPr marL="0" marR="0" lvl="0" indent="0" algn="l" defTabSz="914400" rtl="0" eaLnBrk="1" fontAlgn="base" latinLnBrk="0" hangingPunct="1">
              <a:lnSpc>
                <a:spcPct val="100000"/>
              </a:lnSpc>
              <a:spcBef>
                <a:spcPct val="0"/>
              </a:spcBef>
              <a:spcAft>
                <a:spcPct val="0"/>
              </a:spcAft>
              <a:buClrTx/>
              <a:buSzTx/>
              <a:buFont typeface="Symbol" pitchFamily="18" charset="2"/>
              <a:buChar char="·"/>
              <a:tabLst/>
            </a:pPr>
            <a:r>
              <a:rPr kumimoji="0" lang="en-US" sz="1800" b="0" i="0" u="none" strike="noStrike" cap="none" normalizeH="0" baseline="0" dirty="0" smtClean="0">
                <a:ln>
                  <a:noFill/>
                </a:ln>
                <a:solidFill>
                  <a:schemeClr val="tx1"/>
                </a:solidFill>
                <a:effectLst/>
                <a:latin typeface="Cambria" pitchFamily="18" charset="0"/>
                <a:ea typeface="Arial" pitchFamily="34" charset="0"/>
                <a:cs typeface="Arial" pitchFamily="34" charset="0"/>
              </a:rPr>
              <a:t>Bills Receivable</a:t>
            </a:r>
          </a:p>
          <a:p>
            <a:pPr marL="1371600" marR="0" lvl="3" indent="0" algn="l" defTabSz="914400" rtl="0" eaLnBrk="1" fontAlgn="base" latinLnBrk="0" hangingPunct="1">
              <a:lnSpc>
                <a:spcPct val="100000"/>
              </a:lnSpc>
              <a:spcBef>
                <a:spcPct val="0"/>
              </a:spcBef>
              <a:spcAft>
                <a:spcPct val="0"/>
              </a:spcAft>
              <a:buClrTx/>
              <a:buSzTx/>
              <a:buFont typeface="Symbol" pitchFamily="18" charset="2"/>
              <a:buChar char="·"/>
              <a:tabLst/>
            </a:pPr>
            <a:r>
              <a:rPr kumimoji="0" lang="en-US" sz="1800" b="0" i="0" u="none" strike="noStrike" cap="none" normalizeH="0" baseline="0" dirty="0" smtClean="0">
                <a:ln>
                  <a:noFill/>
                </a:ln>
                <a:solidFill>
                  <a:schemeClr val="tx1"/>
                </a:solidFill>
                <a:effectLst/>
                <a:latin typeface="Cambria" pitchFamily="18" charset="0"/>
                <a:ea typeface="Arial" pitchFamily="34" charset="0"/>
                <a:cs typeface="Arial" pitchFamily="34" charset="0"/>
              </a:rPr>
              <a:t>Cash in hand</a:t>
            </a:r>
          </a:p>
          <a:p>
            <a:pPr marL="1371600" marR="0" lvl="3" indent="0" algn="l" defTabSz="914400" rtl="0" eaLnBrk="1" fontAlgn="base" latinLnBrk="0" hangingPunct="1">
              <a:lnSpc>
                <a:spcPct val="100000"/>
              </a:lnSpc>
              <a:spcBef>
                <a:spcPct val="0"/>
              </a:spcBef>
              <a:spcAft>
                <a:spcPct val="0"/>
              </a:spcAft>
              <a:buClrTx/>
              <a:buSzTx/>
              <a:buFont typeface="Symbol" pitchFamily="18" charset="2"/>
              <a:buChar char="·"/>
              <a:tabLst/>
            </a:pPr>
            <a:r>
              <a:rPr kumimoji="0" lang="en-US" sz="1800" b="0" i="0" u="none" strike="noStrike" cap="none" normalizeH="0" baseline="0" dirty="0" smtClean="0">
                <a:ln>
                  <a:noFill/>
                </a:ln>
                <a:solidFill>
                  <a:schemeClr val="tx1"/>
                </a:solidFill>
                <a:effectLst/>
                <a:latin typeface="Cambria" pitchFamily="18" charset="0"/>
                <a:ea typeface="Arial" pitchFamily="34" charset="0"/>
                <a:cs typeface="Arial" pitchFamily="34" charset="0"/>
              </a:rPr>
              <a:t>Cash at bank</a:t>
            </a:r>
          </a:p>
          <a:p>
            <a:pPr marL="1371600" marR="0" lvl="3" indent="0" algn="l" defTabSz="914400" rtl="0" eaLnBrk="1" fontAlgn="base" latinLnBrk="0" hangingPunct="1">
              <a:lnSpc>
                <a:spcPct val="117000"/>
              </a:lnSpc>
              <a:spcBef>
                <a:spcPct val="0"/>
              </a:spcBef>
              <a:spcAft>
                <a:spcPct val="0"/>
              </a:spcAft>
              <a:buClrTx/>
              <a:buSzTx/>
              <a:buFont typeface="Symbol" pitchFamily="18" charset="2"/>
              <a:buChar char="·"/>
              <a:tabLst/>
            </a:pPr>
            <a:r>
              <a:rPr kumimoji="0" lang="en-US" sz="1800" b="0" i="0" u="none" strike="noStrike" cap="none" normalizeH="0" baseline="0" dirty="0" err="1" smtClean="0">
                <a:ln>
                  <a:noFill/>
                </a:ln>
                <a:solidFill>
                  <a:schemeClr val="tx1"/>
                </a:solidFill>
                <a:effectLst/>
                <a:latin typeface="Cambria" pitchFamily="18" charset="0"/>
                <a:ea typeface="Arial" pitchFamily="34" charset="0"/>
                <a:cs typeface="Arial" pitchFamily="34" charset="0"/>
              </a:rPr>
              <a:t>Cheques</a:t>
            </a:r>
            <a:r>
              <a:rPr kumimoji="0" lang="en-US" sz="1800" b="0" i="0" u="none" strike="noStrike" cap="none" normalizeH="0" baseline="0" dirty="0" smtClean="0">
                <a:ln>
                  <a:noFill/>
                </a:ln>
                <a:solidFill>
                  <a:schemeClr val="tx1"/>
                </a:solidFill>
                <a:effectLst/>
                <a:latin typeface="Cambria" pitchFamily="18" charset="0"/>
                <a:ea typeface="Arial" pitchFamily="34" charset="0"/>
                <a:cs typeface="Arial" pitchFamily="34" charset="0"/>
              </a:rPr>
              <a:t> in hand</a:t>
            </a:r>
          </a:p>
          <a:p>
            <a:pPr marL="1371600" marR="0" lvl="3" indent="0" algn="l" defTabSz="914400" rtl="0" eaLnBrk="1" fontAlgn="base" latinLnBrk="0" hangingPunct="1">
              <a:lnSpc>
                <a:spcPct val="117000"/>
              </a:lnSpc>
              <a:spcBef>
                <a:spcPct val="0"/>
              </a:spcBef>
              <a:spcAft>
                <a:spcPct val="0"/>
              </a:spcAft>
              <a:buClrTx/>
              <a:buSzTx/>
              <a:buFont typeface="Symbol" pitchFamily="18" charset="2"/>
              <a:buChar char="·"/>
              <a:tabLst/>
            </a:pPr>
            <a:r>
              <a:rPr kumimoji="0" lang="en-US" sz="1800" b="0" i="0" u="none" strike="noStrike" cap="none" normalizeH="0" baseline="0" dirty="0" smtClean="0">
                <a:ln>
                  <a:noFill/>
                </a:ln>
                <a:solidFill>
                  <a:schemeClr val="tx1"/>
                </a:solidFill>
                <a:effectLst/>
                <a:latin typeface="Cambria" pitchFamily="18" charset="0"/>
                <a:ea typeface="Arial" pitchFamily="34" charset="0"/>
                <a:cs typeface="Arial" pitchFamily="34" charset="0"/>
              </a:rPr>
              <a:t>Drafts in hand</a:t>
            </a:r>
          </a:p>
          <a:p>
            <a:pPr marL="1371600" marR="0" lvl="3" indent="0" algn="l" defTabSz="914400" rtl="0" eaLnBrk="1" fontAlgn="base" latinLnBrk="0" hangingPunct="1">
              <a:lnSpc>
                <a:spcPct val="100000"/>
              </a:lnSpc>
              <a:spcBef>
                <a:spcPct val="0"/>
              </a:spcBef>
              <a:spcAft>
                <a:spcPct val="0"/>
              </a:spcAft>
              <a:buClrTx/>
              <a:buSzTx/>
              <a:buFont typeface="Symbol" pitchFamily="18" charset="2"/>
              <a:buChar char="·"/>
              <a:tabLst/>
            </a:pPr>
            <a:r>
              <a:rPr kumimoji="0" lang="en-US" sz="1800" b="0" i="0" u="none" strike="noStrike" cap="none" normalizeH="0" baseline="0" dirty="0" smtClean="0">
                <a:ln>
                  <a:noFill/>
                </a:ln>
                <a:solidFill>
                  <a:schemeClr val="tx1"/>
                </a:solidFill>
                <a:effectLst/>
                <a:latin typeface="Cambria" pitchFamily="18" charset="0"/>
                <a:ea typeface="Arial" pitchFamily="34" charset="0"/>
                <a:cs typeface="Arial" pitchFamily="34" charset="0"/>
              </a:rPr>
              <a:t>Stock</a:t>
            </a:r>
          </a:p>
          <a:p>
            <a:pPr marL="1371600" marR="0" lvl="3" indent="0" algn="l" defTabSz="914400" rtl="0" eaLnBrk="1" fontAlgn="base" latinLnBrk="0" hangingPunct="1">
              <a:lnSpc>
                <a:spcPct val="100000"/>
              </a:lnSpc>
              <a:spcBef>
                <a:spcPct val="0"/>
              </a:spcBef>
              <a:spcAft>
                <a:spcPct val="0"/>
              </a:spcAft>
              <a:buClrTx/>
              <a:buSzTx/>
              <a:buFont typeface="Symbol" pitchFamily="18" charset="2"/>
              <a:buChar char="·"/>
              <a:tabLst/>
            </a:pPr>
            <a:r>
              <a:rPr kumimoji="0" lang="en-US" sz="1800" b="0" i="0" u="none" strike="noStrike" cap="none" normalizeH="0" baseline="0" dirty="0" smtClean="0">
                <a:ln>
                  <a:noFill/>
                </a:ln>
                <a:solidFill>
                  <a:schemeClr val="tx1"/>
                </a:solidFill>
                <a:effectLst/>
                <a:latin typeface="Cambria" pitchFamily="18" charset="0"/>
                <a:ea typeface="Arial" pitchFamily="34" charset="0"/>
                <a:cs typeface="Arial" pitchFamily="34" charset="0"/>
              </a:rPr>
              <a:t>Prepaid Expenses</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nvGraphicFramePr>
        <p:xfrm>
          <a:off x="1240971" y="961052"/>
          <a:ext cx="7660433" cy="2146320"/>
        </p:xfrm>
        <a:graphic>
          <a:graphicData uri="http://schemas.openxmlformats.org/drawingml/2006/table">
            <a:tbl>
              <a:tblPr/>
              <a:tblGrid>
                <a:gridCol w="3829367"/>
                <a:gridCol w="3831066"/>
              </a:tblGrid>
              <a:tr h="356236">
                <a:tc>
                  <a:txBody>
                    <a:bodyPr/>
                    <a:lstStyle/>
                    <a:p>
                      <a:pPr marL="135255">
                        <a:lnSpc>
                          <a:spcPts val="1300"/>
                        </a:lnSpc>
                        <a:spcAft>
                          <a:spcPts val="0"/>
                        </a:spcAft>
                      </a:pPr>
                      <a:r>
                        <a:rPr lang="en-US" sz="1600" dirty="0">
                          <a:latin typeface="Calibri"/>
                          <a:ea typeface="Cambria"/>
                          <a:cs typeface="Calibri"/>
                        </a:rPr>
                        <a:t>Non Current Liabilities</a:t>
                      </a:r>
                      <a:endParaRPr lang="en-US" sz="1600" dirty="0">
                        <a:latin typeface="Cambria"/>
                        <a:ea typeface="Cambria"/>
                        <a:cs typeface="Cambria"/>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202565">
                        <a:lnSpc>
                          <a:spcPts val="1300"/>
                        </a:lnSpc>
                        <a:spcAft>
                          <a:spcPts val="0"/>
                        </a:spcAft>
                      </a:pPr>
                      <a:r>
                        <a:rPr lang="en-US" sz="1600">
                          <a:latin typeface="Calibri"/>
                          <a:ea typeface="Cambria"/>
                          <a:cs typeface="Calibri"/>
                        </a:rPr>
                        <a:t>Current Liabilities</a:t>
                      </a:r>
                      <a:endParaRPr lang="en-US" sz="1600">
                        <a:latin typeface="Cambria"/>
                        <a:ea typeface="Cambria"/>
                        <a:cs typeface="Cambria"/>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58780">
                <a:tc>
                  <a:txBody>
                    <a:bodyPr/>
                    <a:lstStyle/>
                    <a:p>
                      <a:pPr marL="67945">
                        <a:lnSpc>
                          <a:spcPts val="1310"/>
                        </a:lnSpc>
                        <a:spcAft>
                          <a:spcPts val="0"/>
                        </a:spcAft>
                      </a:pPr>
                      <a:r>
                        <a:rPr lang="en-US" sz="1600">
                          <a:latin typeface="Calibri"/>
                          <a:ea typeface="Cambria"/>
                          <a:cs typeface="Calibri"/>
                        </a:rPr>
                        <a:t>Bank Loan</a:t>
                      </a:r>
                      <a:endParaRPr lang="en-US" sz="1600">
                        <a:latin typeface="Cambria"/>
                        <a:ea typeface="Cambria"/>
                        <a:cs typeface="Cambria"/>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marL="68580">
                        <a:lnSpc>
                          <a:spcPts val="1310"/>
                        </a:lnSpc>
                        <a:spcAft>
                          <a:spcPts val="0"/>
                        </a:spcAft>
                      </a:pPr>
                      <a:r>
                        <a:rPr lang="en-US" sz="1600">
                          <a:latin typeface="Calibri"/>
                          <a:ea typeface="Cambria"/>
                          <a:cs typeface="Calibri"/>
                        </a:rPr>
                        <a:t>Creditors</a:t>
                      </a:r>
                      <a:endParaRPr lang="en-US" sz="1600">
                        <a:latin typeface="Cambria"/>
                        <a:ea typeface="Cambria"/>
                        <a:cs typeface="Cambria"/>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r>
              <a:tr h="358780">
                <a:tc>
                  <a:txBody>
                    <a:bodyPr/>
                    <a:lstStyle/>
                    <a:p>
                      <a:pPr marL="67945">
                        <a:lnSpc>
                          <a:spcPts val="1305"/>
                        </a:lnSpc>
                        <a:spcBef>
                          <a:spcPts val="5"/>
                        </a:spcBef>
                        <a:spcAft>
                          <a:spcPts val="0"/>
                        </a:spcAft>
                      </a:pPr>
                      <a:r>
                        <a:rPr lang="en-US" sz="1600">
                          <a:latin typeface="Calibri"/>
                          <a:ea typeface="Cambria"/>
                          <a:cs typeface="Calibri"/>
                        </a:rPr>
                        <a:t>Mortgage</a:t>
                      </a:r>
                      <a:endParaRPr lang="en-US" sz="1600">
                        <a:latin typeface="Cambria"/>
                        <a:ea typeface="Cambria"/>
                        <a:cs typeface="Cambria"/>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marL="68580">
                        <a:lnSpc>
                          <a:spcPts val="1305"/>
                        </a:lnSpc>
                        <a:spcBef>
                          <a:spcPts val="5"/>
                        </a:spcBef>
                        <a:spcAft>
                          <a:spcPts val="0"/>
                        </a:spcAft>
                      </a:pPr>
                      <a:r>
                        <a:rPr lang="en-US" sz="1600">
                          <a:latin typeface="Calibri"/>
                          <a:ea typeface="Cambria"/>
                          <a:cs typeface="Calibri"/>
                        </a:rPr>
                        <a:t>Bills Payable</a:t>
                      </a:r>
                      <a:endParaRPr lang="en-US" sz="1600">
                        <a:latin typeface="Cambria"/>
                        <a:ea typeface="Cambria"/>
                        <a:cs typeface="Cambria"/>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r>
              <a:tr h="356236">
                <a:tc>
                  <a:txBody>
                    <a:bodyPr/>
                    <a:lstStyle/>
                    <a:p>
                      <a:pPr marL="67945">
                        <a:lnSpc>
                          <a:spcPts val="1305"/>
                        </a:lnSpc>
                        <a:spcAft>
                          <a:spcPts val="0"/>
                        </a:spcAft>
                      </a:pPr>
                      <a:r>
                        <a:rPr lang="en-US" sz="1600">
                          <a:latin typeface="Calibri"/>
                          <a:ea typeface="Cambria"/>
                          <a:cs typeface="Calibri"/>
                        </a:rPr>
                        <a:t>Loan from other financial institutions</a:t>
                      </a:r>
                      <a:endParaRPr lang="en-US" sz="1600">
                        <a:latin typeface="Cambria"/>
                        <a:ea typeface="Cambria"/>
                        <a:cs typeface="Cambria"/>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marL="68580">
                        <a:lnSpc>
                          <a:spcPts val="1305"/>
                        </a:lnSpc>
                        <a:spcAft>
                          <a:spcPts val="0"/>
                        </a:spcAft>
                      </a:pPr>
                      <a:r>
                        <a:rPr lang="en-US" sz="1600">
                          <a:latin typeface="Calibri"/>
                          <a:ea typeface="Cambria"/>
                          <a:cs typeface="Calibri"/>
                        </a:rPr>
                        <a:t>Outstanding Expenses</a:t>
                      </a:r>
                      <a:endParaRPr lang="en-US" sz="1600">
                        <a:latin typeface="Cambria"/>
                        <a:ea typeface="Cambria"/>
                        <a:cs typeface="Cambria"/>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r>
              <a:tr h="716288">
                <a:tc>
                  <a:txBody>
                    <a:bodyPr/>
                    <a:lstStyle/>
                    <a:p>
                      <a:pPr marL="67945">
                        <a:lnSpc>
                          <a:spcPts val="1405"/>
                        </a:lnSpc>
                        <a:spcAft>
                          <a:spcPts val="0"/>
                        </a:spcAft>
                      </a:pPr>
                      <a:r>
                        <a:rPr lang="en-US" sz="1600" dirty="0">
                          <a:latin typeface="Calibri"/>
                          <a:ea typeface="Cambria"/>
                          <a:cs typeface="Calibri"/>
                        </a:rPr>
                        <a:t>Other long term liabilities</a:t>
                      </a:r>
                      <a:endParaRPr lang="en-US" sz="1600" dirty="0">
                        <a:latin typeface="Cambria"/>
                        <a:ea typeface="Cambria"/>
                        <a:cs typeface="Cambria"/>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marL="68580">
                        <a:lnSpc>
                          <a:spcPts val="1405"/>
                        </a:lnSpc>
                        <a:spcAft>
                          <a:spcPts val="0"/>
                        </a:spcAft>
                      </a:pPr>
                      <a:r>
                        <a:rPr lang="en-US" sz="1600" dirty="0">
                          <a:latin typeface="Calibri"/>
                          <a:ea typeface="Cambria"/>
                          <a:cs typeface="Calibri"/>
                        </a:rPr>
                        <a:t>Bank overdraft</a:t>
                      </a:r>
                      <a:endParaRPr lang="en-US" sz="1600" dirty="0">
                        <a:latin typeface="Cambria"/>
                        <a:ea typeface="Cambria"/>
                        <a:cs typeface="Cambria"/>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r>
            </a:tbl>
          </a:graphicData>
        </a:graphic>
      </p:graphicFrame>
      <p:sp>
        <p:nvSpPr>
          <p:cNvPr id="49153" name="Rectangle 1"/>
          <p:cNvSpPr>
            <a:spLocks noChangeArrowheads="1"/>
          </p:cNvSpPr>
          <p:nvPr/>
        </p:nvSpPr>
        <p:spPr bwMode="auto">
          <a:xfrm>
            <a:off x="1278294" y="0"/>
            <a:ext cx="7865706" cy="120032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dirty="0" smtClean="0">
                <a:ln>
                  <a:noFill/>
                </a:ln>
                <a:solidFill>
                  <a:srgbClr val="FF0000"/>
                </a:solidFill>
                <a:effectLst/>
                <a:latin typeface="Arial" pitchFamily="34" charset="0"/>
                <a:ea typeface="Cambria" pitchFamily="18" charset="0"/>
                <a:cs typeface="Calibri" pitchFamily="34" charset="0"/>
              </a:rPr>
              <a:t>Liabilities</a:t>
            </a:r>
            <a:r>
              <a:rPr kumimoji="0" lang="en-US" sz="1800" b="0" i="0" u="none" strike="noStrike" cap="none" normalizeH="0" baseline="0" dirty="0" smtClean="0">
                <a:ln>
                  <a:noFill/>
                </a:ln>
                <a:solidFill>
                  <a:schemeClr val="tx1"/>
                </a:solidFill>
                <a:effectLst/>
                <a:latin typeface="Arial" pitchFamily="34" charset="0"/>
                <a:ea typeface="Cambria" pitchFamily="18" charset="0"/>
                <a:cs typeface="Calibri" pitchFamily="34" charset="0"/>
              </a:rPr>
              <a:t>:-These are certain obligations or dues which firm has to pay. Liabilities can be divided into two categories i.e. Non Current Liabilities and Current Liabilities.</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Shape 75"/>
        <p:cNvGrpSpPr/>
        <p:nvPr/>
      </p:nvGrpSpPr>
      <p:grpSpPr>
        <a:xfrm>
          <a:off x="0" y="0"/>
          <a:ext cx="0" cy="0"/>
          <a:chOff x="0" y="0"/>
          <a:chExt cx="0" cy="0"/>
        </a:xfrm>
      </p:grpSpPr>
      <p:pic>
        <p:nvPicPr>
          <p:cNvPr id="76" name="Google Shape;76;p16"/>
          <p:cNvPicPr preferRelativeResize="0"/>
          <p:nvPr/>
        </p:nvPicPr>
        <p:blipFill rotWithShape="1">
          <a:blip r:embed="rId3">
            <a:alphaModFix/>
          </a:blip>
          <a:srcRect/>
          <a:stretch/>
        </p:blipFill>
        <p:spPr>
          <a:xfrm>
            <a:off x="8210550" y="4199975"/>
            <a:ext cx="925650" cy="925650"/>
          </a:xfrm>
          <a:prstGeom prst="rect">
            <a:avLst/>
          </a:prstGeom>
          <a:noFill/>
          <a:ln>
            <a:noFill/>
          </a:ln>
        </p:spPr>
      </p:pic>
      <p:sp>
        <p:nvSpPr>
          <p:cNvPr id="77" name="Google Shape;77;p16"/>
          <p:cNvSpPr txBox="1"/>
          <p:nvPr/>
        </p:nvSpPr>
        <p:spPr>
          <a:xfrm>
            <a:off x="621425" y="743500"/>
            <a:ext cx="7801200" cy="3562200"/>
          </a:xfrm>
          <a:prstGeom prst="rect">
            <a:avLst/>
          </a:prstGeom>
          <a:noFill/>
          <a:ln>
            <a:noFill/>
          </a:ln>
        </p:spPr>
        <p:txBody>
          <a:bodyPr spcFirstLastPara="1" wrap="square" lIns="91425" tIns="91425" rIns="91425" bIns="91425" anchor="ctr" anchorCtr="0">
            <a:noAutofit/>
          </a:bodyPr>
          <a:lstStyle/>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a:solidFill>
                  <a:srgbClr val="000000"/>
                </a:solidFill>
                <a:latin typeface="Arial"/>
                <a:ea typeface="Arial"/>
                <a:cs typeface="Arial"/>
                <a:sym typeface="Arial"/>
              </a:rPr>
              <a:t>THANKING YOU</a:t>
            </a:r>
            <a:endParaRPr sz="4000" b="1" i="0" u="none" strike="noStrike" cap="none">
              <a:solidFill>
                <a:srgbClr val="000000"/>
              </a:solidFill>
              <a:latin typeface="Arial"/>
              <a:ea typeface="Arial"/>
              <a:cs typeface="Arial"/>
              <a:sym typeface="Arial"/>
            </a:endParaRPr>
          </a:p>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a:solidFill>
                  <a:srgbClr val="FF0000"/>
                </a:solidFill>
                <a:latin typeface="Arial"/>
                <a:ea typeface="Arial"/>
                <a:cs typeface="Arial"/>
                <a:sym typeface="Arial"/>
              </a:rPr>
              <a:t>ODM EDUCATIONAL GROUP</a:t>
            </a:r>
            <a:endParaRPr sz="4000" b="1" i="0" u="none" strike="noStrike" cap="none">
              <a:solidFill>
                <a:srgbClr val="FF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4" name="Google Shape;54;p13"/>
          <p:cNvPicPr preferRelativeResize="0"/>
          <p:nvPr/>
        </p:nvPicPr>
        <p:blipFill rotWithShape="1">
          <a:blip r:embed="rId3">
            <a:alphaModFix/>
          </a:blip>
          <a:srcRect/>
          <a:stretch/>
        </p:blipFill>
        <p:spPr>
          <a:xfrm>
            <a:off x="0" y="3777622"/>
            <a:ext cx="9144000" cy="1365879"/>
          </a:xfrm>
          <a:prstGeom prst="rect">
            <a:avLst/>
          </a:prstGeom>
          <a:noFill/>
          <a:ln>
            <a:noFill/>
          </a:ln>
        </p:spPr>
      </p:pic>
      <p:pic>
        <p:nvPicPr>
          <p:cNvPr id="55" name="Google Shape;55;p13"/>
          <p:cNvPicPr preferRelativeResize="0"/>
          <p:nvPr/>
        </p:nvPicPr>
        <p:blipFill rotWithShape="1">
          <a:blip r:embed="rId4">
            <a:alphaModFix/>
          </a:blip>
          <a:srcRect/>
          <a:stretch/>
        </p:blipFill>
        <p:spPr>
          <a:xfrm>
            <a:off x="7904902" y="105701"/>
            <a:ext cx="1170475" cy="1170475"/>
          </a:xfrm>
          <a:prstGeom prst="rect">
            <a:avLst/>
          </a:prstGeom>
          <a:noFill/>
          <a:ln>
            <a:noFill/>
          </a:ln>
        </p:spPr>
      </p:pic>
      <p:sp>
        <p:nvSpPr>
          <p:cNvPr id="56" name="Google Shape;56;p13"/>
          <p:cNvSpPr txBox="1"/>
          <p:nvPr/>
        </p:nvSpPr>
        <p:spPr>
          <a:xfrm>
            <a:off x="222675" y="1606350"/>
            <a:ext cx="8763000" cy="1930800"/>
          </a:xfrm>
          <a:prstGeom prst="rect">
            <a:avLst/>
          </a:prstGeom>
          <a:noFill/>
          <a:ln>
            <a:noFill/>
          </a:ln>
        </p:spPr>
        <p:txBody>
          <a:bodyPr spcFirstLastPara="1" wrap="square" lIns="91425" tIns="91425" rIns="91425" bIns="91425" anchor="t" anchorCtr="0">
            <a:noAutofit/>
          </a:bodyPr>
          <a:lstStyle/>
          <a:p>
            <a:pPr marL="0" marR="0" lvl="0" indent="0" algn="ctr" rtl="0">
              <a:lnSpc>
                <a:spcPct val="100000"/>
              </a:lnSpc>
              <a:spcBef>
                <a:spcPts val="0"/>
              </a:spcBef>
              <a:spcAft>
                <a:spcPts val="0"/>
              </a:spcAft>
              <a:buClr>
                <a:srgbClr val="000000"/>
              </a:buClr>
              <a:buSzPts val="3100"/>
              <a:buFont typeface="Arial"/>
              <a:buNone/>
            </a:pPr>
            <a:r>
              <a:rPr lang="en-US" sz="2900" b="1" dirty="0" smtClean="0">
                <a:solidFill>
                  <a:srgbClr val="FF0000"/>
                </a:solidFill>
                <a:latin typeface="Calibri"/>
                <a:ea typeface="Calibri"/>
                <a:cs typeface="Calibri"/>
                <a:sym typeface="Calibri"/>
              </a:rPr>
              <a:t>INTRODUCTION TO </a:t>
            </a:r>
            <a:r>
              <a:rPr lang="en-US" sz="2900" b="1" dirty="0" smtClean="0">
                <a:solidFill>
                  <a:srgbClr val="FF0000"/>
                </a:solidFill>
                <a:latin typeface="Calibri"/>
                <a:ea typeface="Calibri"/>
                <a:cs typeface="Calibri"/>
                <a:sym typeface="Calibri"/>
              </a:rPr>
              <a:t>ACCOUNTING</a:t>
            </a:r>
          </a:p>
          <a:p>
            <a:pPr marL="0" marR="0" lvl="0" indent="0" algn="ctr" rtl="0">
              <a:lnSpc>
                <a:spcPct val="100000"/>
              </a:lnSpc>
              <a:spcBef>
                <a:spcPts val="0"/>
              </a:spcBef>
              <a:spcAft>
                <a:spcPts val="0"/>
              </a:spcAft>
              <a:buClr>
                <a:srgbClr val="000000"/>
              </a:buClr>
              <a:buSzPts val="3100"/>
              <a:buFont typeface="Arial"/>
              <a:buNone/>
            </a:pPr>
            <a:r>
              <a:rPr lang="en-US" sz="2900" b="1" dirty="0" smtClean="0">
                <a:solidFill>
                  <a:schemeClr val="tx1"/>
                </a:solidFill>
                <a:latin typeface="Calibri"/>
                <a:ea typeface="Calibri"/>
                <a:cs typeface="Calibri"/>
                <a:sym typeface="Calibri"/>
              </a:rPr>
              <a:t> BASIC ACCOUNTING TERMS</a:t>
            </a:r>
            <a:endParaRPr sz="2900" b="1" i="0" u="none" strike="noStrike" cap="none">
              <a:solidFill>
                <a:schemeClr val="tx1"/>
              </a:solidFill>
              <a:latin typeface="Calibri"/>
              <a:ea typeface="Calibri"/>
              <a:cs typeface="Calibri"/>
              <a:sym typeface="Calibri"/>
            </a:endParaRPr>
          </a:p>
        </p:txBody>
      </p:sp>
      <p:sp>
        <p:nvSpPr>
          <p:cNvPr id="57" name="Google Shape;57;p13"/>
          <p:cNvSpPr txBox="1"/>
          <p:nvPr/>
        </p:nvSpPr>
        <p:spPr>
          <a:xfrm>
            <a:off x="2222175" y="2571738"/>
            <a:ext cx="4764000" cy="9669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b="1" dirty="0"/>
              <a:t>SUBJECT : </a:t>
            </a:r>
            <a:r>
              <a:rPr lang="en" b="1" dirty="0" smtClean="0"/>
              <a:t>ACCOUNTANCY</a:t>
            </a:r>
            <a:endParaRPr b="1"/>
          </a:p>
          <a:p>
            <a:pPr marL="0" lvl="0" indent="0" algn="l" rtl="0">
              <a:spcBef>
                <a:spcPts val="0"/>
              </a:spcBef>
              <a:spcAft>
                <a:spcPts val="0"/>
              </a:spcAft>
              <a:buNone/>
            </a:pPr>
            <a:r>
              <a:rPr lang="en" b="1" dirty="0"/>
              <a:t>CHAPTER </a:t>
            </a:r>
            <a:r>
              <a:rPr lang="en" b="1" dirty="0" smtClean="0"/>
              <a:t>NUMBER:1</a:t>
            </a:r>
            <a:endParaRPr b="1"/>
          </a:p>
          <a:p>
            <a:pPr marL="0" lvl="0" indent="0" algn="l" rtl="0">
              <a:spcBef>
                <a:spcPts val="0"/>
              </a:spcBef>
              <a:spcAft>
                <a:spcPts val="0"/>
              </a:spcAft>
              <a:buNone/>
            </a:pPr>
            <a:r>
              <a:rPr lang="en" b="1" dirty="0"/>
              <a:t>CHAPTER NAME </a:t>
            </a:r>
            <a:r>
              <a:rPr lang="en" b="1" dirty="0" smtClean="0"/>
              <a:t>:INTRODUCTION TO </a:t>
            </a:r>
            <a:r>
              <a:rPr lang="en" b="1" dirty="0" smtClean="0"/>
              <a:t>ACCOUNTING</a:t>
            </a:r>
          </a:p>
          <a:p>
            <a:pPr marL="0" lvl="0" indent="0" algn="l" rtl="0">
              <a:spcBef>
                <a:spcPts val="0"/>
              </a:spcBef>
              <a:spcAft>
                <a:spcPts val="0"/>
              </a:spcAft>
              <a:buNone/>
            </a:pPr>
            <a:r>
              <a:rPr lang="en" b="1" dirty="0" smtClean="0"/>
              <a:t>CLASS-6</a:t>
            </a:r>
            <a:endParaRPr b="1"/>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29" name="Rectangle 1"/>
          <p:cNvSpPr>
            <a:spLocks noChangeArrowheads="1"/>
          </p:cNvSpPr>
          <p:nvPr/>
        </p:nvSpPr>
        <p:spPr bwMode="auto">
          <a:xfrm>
            <a:off x="1203648" y="895739"/>
            <a:ext cx="7940351" cy="313932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tab pos="587375" algn="l"/>
              </a:tabLst>
            </a:pPr>
            <a:r>
              <a:rPr kumimoji="0" lang="en-US" sz="1800" b="1" i="0" u="none" strike="noStrike" cap="none" normalizeH="0" baseline="0" dirty="0" smtClean="0">
                <a:ln>
                  <a:noFill/>
                </a:ln>
                <a:solidFill>
                  <a:srgbClr val="FF0000"/>
                </a:solidFill>
                <a:effectLst/>
                <a:latin typeface="Calibri" pitchFamily="34" charset="0"/>
                <a:ea typeface="Times New Roman" pitchFamily="18" charset="0"/>
                <a:cs typeface="Calibri" pitchFamily="34" charset="0"/>
              </a:rPr>
              <a:t>Trade Receivables </a:t>
            </a:r>
            <a:r>
              <a:rPr kumimoji="0" lang="en-US" sz="1800" b="0" i="0" u="none" strike="noStrike" cap="none" normalizeH="0" baseline="0" dirty="0" smtClean="0">
                <a:ln>
                  <a:noFill/>
                </a:ln>
                <a:solidFill>
                  <a:srgbClr val="FF0000"/>
                </a:solidFill>
                <a:effectLst/>
                <a:latin typeface="Calibri" pitchFamily="34" charset="0"/>
                <a:ea typeface="Times New Roman" pitchFamily="18" charset="0"/>
                <a:cs typeface="Calibri" pitchFamily="34" charset="0"/>
              </a:rPr>
              <a:t>:</a:t>
            </a:r>
            <a:r>
              <a:rPr kumimoji="0" lang="en-US" sz="1800" b="0" i="0" u="none" strike="noStrike" cap="none" normalizeH="0" baseline="0" dirty="0" smtClean="0">
                <a:ln>
                  <a:noFill/>
                </a:ln>
                <a:solidFill>
                  <a:schemeClr val="tx1"/>
                </a:solidFill>
                <a:effectLst/>
                <a:latin typeface="Calibri" pitchFamily="34" charset="0"/>
                <a:ea typeface="Times New Roman" pitchFamily="18" charset="0"/>
                <a:cs typeface="Calibri" pitchFamily="34" charset="0"/>
              </a:rPr>
              <a:t>	Debtors + Bills Receivables</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587375" algn="l"/>
              </a:tabLst>
            </a:pPr>
            <a:r>
              <a:rPr kumimoji="0" lang="en-US" sz="1800" b="0" i="0" u="none" strike="noStrike" cap="none" normalizeH="0" baseline="0" dirty="0" smtClean="0">
                <a:ln>
                  <a:noFill/>
                </a:ln>
                <a:solidFill>
                  <a:schemeClr val="tx1"/>
                </a:solidFill>
                <a:effectLst/>
                <a:latin typeface="Arial" pitchFamily="34" charset="0"/>
                <a:ea typeface="Cambria" pitchFamily="18" charset="0"/>
                <a:cs typeface="Calibri" pitchFamily="34" charset="0"/>
              </a:rPr>
              <a:t>Debtors: - There are persons who owe to an enterprise an amount for buying goods and services on credit.</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587375" algn="l"/>
              </a:tabLst>
            </a:pPr>
            <a:r>
              <a:rPr kumimoji="0" lang="en-US" sz="1800" b="0" i="0" u="none" strike="noStrike" cap="none" normalizeH="0" baseline="0" dirty="0" smtClean="0">
                <a:ln>
                  <a:noFill/>
                </a:ln>
                <a:solidFill>
                  <a:schemeClr val="tx1"/>
                </a:solidFill>
                <a:effectLst/>
                <a:latin typeface="Arial" pitchFamily="34" charset="0"/>
                <a:ea typeface="Cambria" pitchFamily="18" charset="0"/>
                <a:cs typeface="Calibri" pitchFamily="34" charset="0"/>
              </a:rPr>
              <a:t>Bills Receivables : Amount to be received </a:t>
            </a:r>
            <a:r>
              <a:rPr kumimoji="0" lang="en-US" sz="1800" b="0" i="0" u="none" strike="noStrike" cap="none" normalizeH="0" baseline="0" dirty="0" err="1" smtClean="0">
                <a:ln>
                  <a:noFill/>
                </a:ln>
                <a:solidFill>
                  <a:schemeClr val="tx1"/>
                </a:solidFill>
                <a:effectLst/>
                <a:latin typeface="Arial" pitchFamily="34" charset="0"/>
                <a:ea typeface="Cambria" pitchFamily="18" charset="0"/>
                <a:cs typeface="Calibri" pitchFamily="34" charset="0"/>
              </a:rPr>
              <a:t>againt</a:t>
            </a:r>
            <a:r>
              <a:rPr kumimoji="0" lang="en-US" sz="1800" b="0" i="0" u="none" strike="noStrike" cap="none" normalizeH="0" baseline="0" dirty="0" smtClean="0">
                <a:ln>
                  <a:noFill/>
                </a:ln>
                <a:solidFill>
                  <a:schemeClr val="tx1"/>
                </a:solidFill>
                <a:effectLst/>
                <a:latin typeface="Arial" pitchFamily="34" charset="0"/>
                <a:ea typeface="Cambria" pitchFamily="18" charset="0"/>
                <a:cs typeface="Calibri" pitchFamily="34" charset="0"/>
              </a:rPr>
              <a:t> B/R (from debtors).</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587375" algn="l"/>
              </a:tabLst>
            </a:pPr>
            <a:r>
              <a:rPr kumimoji="0" lang="en-US" sz="1800" b="1" i="0" u="none" strike="noStrike" cap="none" normalizeH="0" baseline="0" dirty="0" smtClean="0">
                <a:ln>
                  <a:noFill/>
                </a:ln>
                <a:solidFill>
                  <a:srgbClr val="FF0000"/>
                </a:solidFill>
                <a:effectLst/>
                <a:latin typeface="Calibri" pitchFamily="34" charset="0"/>
                <a:ea typeface="Times New Roman" pitchFamily="18" charset="0"/>
                <a:cs typeface="Calibri" pitchFamily="34" charset="0"/>
              </a:rPr>
              <a:t>Trade Payable </a:t>
            </a:r>
            <a:r>
              <a:rPr kumimoji="0" lang="en-US" sz="1800" b="0" i="0" u="none" strike="noStrike" cap="none" normalizeH="0" baseline="0" dirty="0" smtClean="0">
                <a:ln>
                  <a:noFill/>
                </a:ln>
                <a:solidFill>
                  <a:srgbClr val="FF0000"/>
                </a:solidFill>
                <a:effectLst/>
                <a:latin typeface="Calibri" pitchFamily="34" charset="0"/>
                <a:ea typeface="Times New Roman" pitchFamily="18" charset="0"/>
                <a:cs typeface="Calibri" pitchFamily="34" charset="0"/>
              </a:rPr>
              <a:t>:</a:t>
            </a:r>
            <a:r>
              <a:rPr kumimoji="0" lang="en-US" sz="1800" b="0" i="0" u="none" strike="noStrike" cap="none" normalizeH="0" baseline="0" dirty="0" smtClean="0">
                <a:ln>
                  <a:noFill/>
                </a:ln>
                <a:solidFill>
                  <a:schemeClr val="tx1"/>
                </a:solidFill>
                <a:effectLst/>
                <a:latin typeface="Calibri" pitchFamily="34" charset="0"/>
                <a:ea typeface="Times New Roman" pitchFamily="18" charset="0"/>
                <a:cs typeface="Calibri" pitchFamily="34" charset="0"/>
              </a:rPr>
              <a:t> Creditors + Bills Payable</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587375" algn="l"/>
              </a:tabLst>
            </a:pPr>
            <a:r>
              <a:rPr kumimoji="0" lang="en-US" sz="1800" b="1" i="0" u="none" strike="noStrike" cap="none" normalizeH="0" baseline="0" dirty="0" smtClean="0">
                <a:ln>
                  <a:noFill/>
                </a:ln>
                <a:solidFill>
                  <a:srgbClr val="FF0000"/>
                </a:solidFill>
                <a:effectLst/>
                <a:latin typeface="Arial" pitchFamily="34" charset="0"/>
                <a:ea typeface="Cambria" pitchFamily="18" charset="0"/>
                <a:cs typeface="Calibri" pitchFamily="34" charset="0"/>
              </a:rPr>
              <a:t>Creditors</a:t>
            </a:r>
            <a:r>
              <a:rPr kumimoji="0" lang="en-US" sz="1800" b="1" i="0" u="none" strike="noStrike" cap="none" normalizeH="0" baseline="0" dirty="0" smtClean="0">
                <a:ln>
                  <a:noFill/>
                </a:ln>
                <a:solidFill>
                  <a:schemeClr val="tx1"/>
                </a:solidFill>
                <a:effectLst/>
                <a:latin typeface="Arial" pitchFamily="34" charset="0"/>
                <a:ea typeface="Cambria" pitchFamily="18" charset="0"/>
                <a:cs typeface="Calibri" pitchFamily="34" charset="0"/>
              </a:rPr>
              <a:t>: </a:t>
            </a:r>
            <a:r>
              <a:rPr kumimoji="0" lang="en-US" sz="1800" b="0" i="0" u="none" strike="noStrike" cap="none" normalizeH="0" baseline="0" dirty="0" smtClean="0">
                <a:ln>
                  <a:noFill/>
                </a:ln>
                <a:solidFill>
                  <a:schemeClr val="tx1"/>
                </a:solidFill>
                <a:effectLst/>
                <a:latin typeface="Arial" pitchFamily="34" charset="0"/>
                <a:ea typeface="Cambria" pitchFamily="18" charset="0"/>
                <a:cs typeface="Calibri" pitchFamily="34" charset="0"/>
              </a:rPr>
              <a:t>- These are persons who have to be paid by an enterprise an amount for providing the enterprise goods and services on credit.</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587375" algn="l"/>
              </a:tabLst>
            </a:pPr>
            <a:r>
              <a:rPr kumimoji="0" lang="en-US" sz="1800" b="0" i="0" u="none" strike="noStrike" cap="none" normalizeH="0" baseline="0" dirty="0" smtClean="0">
                <a:ln>
                  <a:noFill/>
                </a:ln>
                <a:solidFill>
                  <a:schemeClr val="tx1"/>
                </a:solidFill>
                <a:effectLst/>
                <a:latin typeface="Arial" pitchFamily="34" charset="0"/>
                <a:ea typeface="Cambria" pitchFamily="18" charset="0"/>
                <a:cs typeface="Calibri" pitchFamily="34" charset="0"/>
              </a:rPr>
              <a:t>Bills Payable : Amount payable against the bills (to the creditors).</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587375" algn="l"/>
              </a:tabLst>
            </a:pPr>
            <a:r>
              <a:rPr kumimoji="0" lang="en-US" sz="1800" b="1" i="0" u="none" strike="noStrike" cap="none" normalizeH="0" baseline="0" dirty="0" smtClean="0">
                <a:ln>
                  <a:noFill/>
                </a:ln>
                <a:solidFill>
                  <a:srgbClr val="FF0000"/>
                </a:solidFill>
                <a:effectLst/>
                <a:latin typeface="Arial" pitchFamily="34" charset="0"/>
                <a:ea typeface="Cambria" pitchFamily="18" charset="0"/>
                <a:cs typeface="Calibri" pitchFamily="34" charset="0"/>
              </a:rPr>
              <a:t>Capital:</a:t>
            </a:r>
            <a:r>
              <a:rPr kumimoji="0" lang="en-US" sz="1800" b="1" i="0" u="none" strike="noStrike" cap="none" normalizeH="0" baseline="0" dirty="0" smtClean="0">
                <a:ln>
                  <a:noFill/>
                </a:ln>
                <a:solidFill>
                  <a:schemeClr val="tx1"/>
                </a:solidFill>
                <a:effectLst/>
                <a:latin typeface="Arial" pitchFamily="34" charset="0"/>
                <a:ea typeface="Cambria" pitchFamily="18" charset="0"/>
                <a:cs typeface="Calibri" pitchFamily="34" charset="0"/>
              </a:rPr>
              <a:t> </a:t>
            </a:r>
            <a:r>
              <a:rPr kumimoji="0" lang="en-US" sz="1800" b="0" i="0" u="none" strike="noStrike" cap="none" normalizeH="0" baseline="0" dirty="0" smtClean="0">
                <a:ln>
                  <a:noFill/>
                </a:ln>
                <a:solidFill>
                  <a:schemeClr val="tx1"/>
                </a:solidFill>
                <a:effectLst/>
                <a:latin typeface="Arial" pitchFamily="34" charset="0"/>
                <a:ea typeface="Cambria" pitchFamily="18" charset="0"/>
                <a:cs typeface="Calibri" pitchFamily="34" charset="0"/>
              </a:rPr>
              <a:t>It is an essential investment for commencement of every business.</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587375" algn="l"/>
              </a:tabLst>
            </a:pPr>
            <a:r>
              <a:rPr kumimoji="0" lang="en-US" sz="1800" b="1" i="0" u="none" strike="noStrike" cap="none" normalizeH="0" baseline="0" dirty="0" smtClean="0">
                <a:ln>
                  <a:noFill/>
                </a:ln>
                <a:solidFill>
                  <a:srgbClr val="FF0000"/>
                </a:solidFill>
                <a:effectLst/>
                <a:latin typeface="Arial" pitchFamily="34" charset="0"/>
                <a:ea typeface="Cambria" pitchFamily="18" charset="0"/>
                <a:cs typeface="Calibri" pitchFamily="34" charset="0"/>
              </a:rPr>
              <a:t>Sales</a:t>
            </a:r>
            <a:r>
              <a:rPr kumimoji="0" lang="en-US" sz="1800" b="0" i="0" u="none" strike="noStrike" cap="none" normalizeH="0" baseline="0" dirty="0" smtClean="0">
                <a:ln>
                  <a:noFill/>
                </a:ln>
                <a:solidFill>
                  <a:srgbClr val="FF0000"/>
                </a:solidFill>
                <a:effectLst/>
                <a:latin typeface="Arial" pitchFamily="34" charset="0"/>
                <a:ea typeface="Cambria" pitchFamily="18" charset="0"/>
                <a:cs typeface="Calibri" pitchFamily="34" charset="0"/>
              </a:rPr>
              <a:t>:</a:t>
            </a:r>
            <a:r>
              <a:rPr kumimoji="0" lang="en-US" sz="1800" b="0" i="0" u="none" strike="noStrike" cap="none" normalizeH="0" baseline="0" dirty="0" smtClean="0">
                <a:ln>
                  <a:noFill/>
                </a:ln>
                <a:solidFill>
                  <a:schemeClr val="tx1"/>
                </a:solidFill>
                <a:effectLst/>
                <a:latin typeface="Arial" pitchFamily="34" charset="0"/>
                <a:ea typeface="Cambria" pitchFamily="18" charset="0"/>
                <a:cs typeface="Calibri" pitchFamily="34" charset="0"/>
              </a:rPr>
              <a:t> It can be credit or cash, in which goods are delivered to customers.</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a:p>
            <a:pPr marL="457200" marR="0" lvl="1" indent="0" algn="l" defTabSz="914400" rtl="0" eaLnBrk="0" fontAlgn="base" latinLnBrk="0" hangingPunct="0">
              <a:lnSpc>
                <a:spcPct val="100000"/>
              </a:lnSpc>
              <a:spcBef>
                <a:spcPct val="0"/>
              </a:spcBef>
              <a:spcAft>
                <a:spcPct val="0"/>
              </a:spcAft>
              <a:buClrTx/>
              <a:buSzPct val="100000"/>
              <a:buFontTx/>
              <a:buAutoNum type="alphaLcParenBoth"/>
              <a:tabLst>
                <a:tab pos="587375" algn="l"/>
              </a:tabLst>
            </a:pPr>
            <a:r>
              <a:rPr kumimoji="0" lang="en-US" sz="1800" b="0" i="0" u="none" strike="noStrike" cap="none" normalizeH="0" baseline="0" dirty="0" smtClean="0">
                <a:ln>
                  <a:noFill/>
                </a:ln>
                <a:solidFill>
                  <a:schemeClr val="tx1"/>
                </a:solidFill>
                <a:effectLst/>
                <a:latin typeface="Arial" pitchFamily="34" charset="0"/>
                <a:ea typeface="Cambria" pitchFamily="18" charset="0"/>
                <a:cs typeface="Calibri" pitchFamily="34" charset="0"/>
              </a:rPr>
              <a:t>Cash Sales (b) Credit Sales</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5" name="Rectangle 1"/>
          <p:cNvSpPr>
            <a:spLocks noChangeArrowheads="1"/>
          </p:cNvSpPr>
          <p:nvPr/>
        </p:nvSpPr>
        <p:spPr bwMode="auto">
          <a:xfrm>
            <a:off x="1240970" y="410547"/>
            <a:ext cx="7903029" cy="369331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dirty="0" smtClean="0">
                <a:ln>
                  <a:noFill/>
                </a:ln>
                <a:solidFill>
                  <a:srgbClr val="FF0000"/>
                </a:solidFill>
                <a:effectLst/>
                <a:latin typeface="Arial" pitchFamily="34" charset="0"/>
                <a:ea typeface="Cambria" pitchFamily="18" charset="0"/>
                <a:cs typeface="Calibri" pitchFamily="34" charset="0"/>
              </a:rPr>
              <a:t>Revenues</a:t>
            </a:r>
            <a:r>
              <a:rPr kumimoji="0" lang="en-US" sz="1800" b="0" i="0" u="none" strike="noStrike" cap="none" normalizeH="0" baseline="0" dirty="0" smtClean="0">
                <a:ln>
                  <a:noFill/>
                </a:ln>
                <a:solidFill>
                  <a:srgbClr val="FF0000"/>
                </a:solidFill>
                <a:effectLst/>
                <a:latin typeface="Arial" pitchFamily="34" charset="0"/>
                <a:ea typeface="Cambria" pitchFamily="18" charset="0"/>
                <a:cs typeface="Calibri" pitchFamily="34" charset="0"/>
              </a:rPr>
              <a:t>:</a:t>
            </a:r>
            <a:r>
              <a:rPr kumimoji="0" lang="en-US" sz="1800" b="0" i="0" u="none" strike="noStrike" cap="none" normalizeH="0" baseline="0" dirty="0" smtClean="0">
                <a:ln>
                  <a:noFill/>
                </a:ln>
                <a:solidFill>
                  <a:schemeClr val="tx1"/>
                </a:solidFill>
                <a:effectLst/>
                <a:latin typeface="Arial" pitchFamily="34" charset="0"/>
                <a:ea typeface="Cambria" pitchFamily="18" charset="0"/>
                <a:cs typeface="Calibri" pitchFamily="34" charset="0"/>
              </a:rPr>
              <a:t>-It is the amount which is earned by selling of products.</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800" b="1" i="0" u="none" strike="noStrike" cap="none" normalizeH="0" baseline="0" dirty="0" smtClean="0">
                <a:ln>
                  <a:noFill/>
                </a:ln>
                <a:solidFill>
                  <a:srgbClr val="FF0000"/>
                </a:solidFill>
                <a:effectLst/>
                <a:latin typeface="Arial" pitchFamily="34" charset="0"/>
                <a:ea typeface="Cambria" pitchFamily="18" charset="0"/>
                <a:cs typeface="Calibri" pitchFamily="34" charset="0"/>
              </a:rPr>
              <a:t>Expense:</a:t>
            </a:r>
            <a:r>
              <a:rPr kumimoji="0" lang="en-US" sz="1800" b="1" i="0" u="none" strike="noStrike" cap="none" normalizeH="0" baseline="0" dirty="0" smtClean="0">
                <a:ln>
                  <a:noFill/>
                </a:ln>
                <a:solidFill>
                  <a:schemeClr val="tx1"/>
                </a:solidFill>
                <a:effectLst/>
                <a:latin typeface="Arial" pitchFamily="34" charset="0"/>
                <a:ea typeface="Cambria" pitchFamily="18" charset="0"/>
                <a:cs typeface="Calibri" pitchFamily="34" charset="0"/>
              </a:rPr>
              <a:t>-</a:t>
            </a:r>
            <a:r>
              <a:rPr kumimoji="0" lang="en-US" sz="1800" b="0" i="0" u="none" strike="noStrike" cap="none" normalizeH="0" baseline="0" dirty="0" smtClean="0">
                <a:ln>
                  <a:noFill/>
                </a:ln>
                <a:solidFill>
                  <a:schemeClr val="tx1"/>
                </a:solidFill>
                <a:effectLst/>
                <a:latin typeface="Arial" pitchFamily="34" charset="0"/>
                <a:ea typeface="Cambria" pitchFamily="18" charset="0"/>
                <a:cs typeface="Calibri" pitchFamily="34" charset="0"/>
              </a:rPr>
              <a:t>It is known as cost of assets consumed or services which used.</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800" b="1" i="0" u="none" strike="noStrike" cap="none" normalizeH="0" baseline="0" dirty="0" smtClean="0">
                <a:ln>
                  <a:noFill/>
                </a:ln>
                <a:solidFill>
                  <a:srgbClr val="FF0000"/>
                </a:solidFill>
                <a:effectLst/>
                <a:latin typeface="Calibri" pitchFamily="34" charset="0"/>
                <a:ea typeface="Times New Roman" pitchFamily="18" charset="0"/>
                <a:cs typeface="Calibri" pitchFamily="34" charset="0"/>
              </a:rPr>
              <a:t>Expenditure:-</a:t>
            </a:r>
            <a:r>
              <a:rPr kumimoji="0" lang="en-US" sz="1800" b="0" i="0" u="none" strike="noStrike" cap="none" normalizeH="0" baseline="0" dirty="0" smtClean="0">
                <a:ln>
                  <a:noFill/>
                </a:ln>
                <a:solidFill>
                  <a:schemeClr val="tx1"/>
                </a:solidFill>
                <a:effectLst/>
                <a:latin typeface="Calibri" pitchFamily="34" charset="0"/>
                <a:ea typeface="Times New Roman" pitchFamily="18" charset="0"/>
                <a:cs typeface="Calibri" pitchFamily="34" charset="0"/>
              </a:rPr>
              <a:t>It means spending money for some benefit.</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800" b="1" i="0" u="none" strike="noStrike" cap="none" normalizeH="0" baseline="0" dirty="0" smtClean="0">
                <a:ln>
                  <a:noFill/>
                </a:ln>
                <a:solidFill>
                  <a:srgbClr val="FF0000"/>
                </a:solidFill>
                <a:effectLst/>
                <a:latin typeface="Arial" pitchFamily="34" charset="0"/>
                <a:ea typeface="Cambria" pitchFamily="18" charset="0"/>
                <a:cs typeface="Calibri" pitchFamily="34" charset="0"/>
              </a:rPr>
              <a:t>Profit</a:t>
            </a:r>
            <a:r>
              <a:rPr kumimoji="0" lang="en-US" sz="1800" b="0" i="0" u="none" strike="noStrike" cap="none" normalizeH="0" baseline="0" dirty="0" smtClean="0">
                <a:ln>
                  <a:noFill/>
                </a:ln>
                <a:solidFill>
                  <a:srgbClr val="FF0000"/>
                </a:solidFill>
                <a:effectLst/>
                <a:latin typeface="Arial" pitchFamily="34" charset="0"/>
                <a:ea typeface="Cambria" pitchFamily="18" charset="0"/>
                <a:cs typeface="Calibri" pitchFamily="34" charset="0"/>
              </a:rPr>
              <a:t>:</a:t>
            </a:r>
            <a:r>
              <a:rPr kumimoji="0" lang="en-US" sz="1800" b="0" i="0" u="none" strike="noStrike" cap="none" normalizeH="0" baseline="0" dirty="0" smtClean="0">
                <a:ln>
                  <a:noFill/>
                </a:ln>
                <a:solidFill>
                  <a:schemeClr val="tx1"/>
                </a:solidFill>
                <a:effectLst/>
                <a:latin typeface="Arial" pitchFamily="34" charset="0"/>
                <a:ea typeface="Cambria" pitchFamily="18" charset="0"/>
                <a:cs typeface="Calibri" pitchFamily="34" charset="0"/>
              </a:rPr>
              <a:t> - Excess of revenues over expenses is called profit.</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800" b="1" i="0" u="none" strike="noStrike" cap="none" normalizeH="0" baseline="0" dirty="0" smtClean="0">
                <a:ln>
                  <a:noFill/>
                </a:ln>
                <a:solidFill>
                  <a:srgbClr val="FF0000"/>
                </a:solidFill>
                <a:effectLst/>
                <a:latin typeface="Arial" pitchFamily="34" charset="0"/>
                <a:ea typeface="Cambria" pitchFamily="18" charset="0"/>
                <a:cs typeface="Calibri" pitchFamily="34" charset="0"/>
              </a:rPr>
              <a:t>Gain</a:t>
            </a:r>
            <a:r>
              <a:rPr kumimoji="0" lang="en-US" sz="1800" b="0" i="0" u="none" strike="noStrike" cap="none" normalizeH="0" baseline="0" dirty="0" smtClean="0">
                <a:ln>
                  <a:noFill/>
                </a:ln>
                <a:solidFill>
                  <a:srgbClr val="FF0000"/>
                </a:solidFill>
                <a:effectLst/>
                <a:latin typeface="Arial" pitchFamily="34" charset="0"/>
                <a:ea typeface="Cambria" pitchFamily="18" charset="0"/>
                <a:cs typeface="Calibri" pitchFamily="34" charset="0"/>
              </a:rPr>
              <a:t>:</a:t>
            </a:r>
            <a:r>
              <a:rPr kumimoji="0" lang="en-US" sz="1800" b="0" i="0" u="none" strike="noStrike" cap="none" normalizeH="0" baseline="0" dirty="0" smtClean="0">
                <a:ln>
                  <a:noFill/>
                </a:ln>
                <a:solidFill>
                  <a:schemeClr val="tx1"/>
                </a:solidFill>
                <a:effectLst/>
                <a:latin typeface="Arial" pitchFamily="34" charset="0"/>
                <a:ea typeface="Cambria" pitchFamily="18" charset="0"/>
                <a:cs typeface="Calibri" pitchFamily="34" charset="0"/>
              </a:rPr>
              <a:t> - It generates from incidental transaction such as sales of fixed asset, winning of court case.</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800" b="1" i="0" u="none" strike="noStrike" cap="none" normalizeH="0" baseline="0" dirty="0" smtClean="0">
                <a:ln>
                  <a:noFill/>
                </a:ln>
                <a:solidFill>
                  <a:srgbClr val="FF0000"/>
                </a:solidFill>
                <a:effectLst/>
                <a:latin typeface="Arial" pitchFamily="34" charset="0"/>
                <a:ea typeface="Cambria" pitchFamily="18" charset="0"/>
                <a:cs typeface="Calibri" pitchFamily="34" charset="0"/>
              </a:rPr>
              <a:t>Loss</a:t>
            </a:r>
            <a:r>
              <a:rPr kumimoji="0" lang="en-US" sz="1800" b="0" i="0" u="none" strike="noStrike" cap="none" normalizeH="0" baseline="0" dirty="0" smtClean="0">
                <a:ln>
                  <a:noFill/>
                </a:ln>
                <a:solidFill>
                  <a:srgbClr val="FF0000"/>
                </a:solidFill>
                <a:effectLst/>
                <a:latin typeface="Arial" pitchFamily="34" charset="0"/>
                <a:ea typeface="Cambria" pitchFamily="18" charset="0"/>
                <a:cs typeface="Calibri" pitchFamily="34" charset="0"/>
              </a:rPr>
              <a:t>: </a:t>
            </a:r>
            <a:r>
              <a:rPr kumimoji="0" lang="en-US" sz="1800" b="0" i="0" u="none" strike="noStrike" cap="none" normalizeH="0" baseline="0" dirty="0" smtClean="0">
                <a:ln>
                  <a:noFill/>
                </a:ln>
                <a:solidFill>
                  <a:schemeClr val="tx1"/>
                </a:solidFill>
                <a:effectLst/>
                <a:latin typeface="Arial" pitchFamily="34" charset="0"/>
                <a:ea typeface="Cambria" pitchFamily="18" charset="0"/>
                <a:cs typeface="Calibri" pitchFamily="34" charset="0"/>
              </a:rPr>
              <a:t>- Excess of expenses over income is termed as loss.</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800" b="1" i="0" u="none" strike="noStrike" cap="none" normalizeH="0" baseline="0" dirty="0" smtClean="0">
                <a:ln>
                  <a:noFill/>
                </a:ln>
                <a:solidFill>
                  <a:srgbClr val="FF0000"/>
                </a:solidFill>
                <a:effectLst/>
                <a:latin typeface="Arial" pitchFamily="34" charset="0"/>
                <a:ea typeface="Cambria" pitchFamily="18" charset="0"/>
                <a:cs typeface="Calibri" pitchFamily="34" charset="0"/>
              </a:rPr>
              <a:t>Discount</a:t>
            </a:r>
            <a:r>
              <a:rPr kumimoji="0" lang="en-US" sz="1800" b="0" i="0" u="none" strike="noStrike" cap="none" normalizeH="0" baseline="0" dirty="0" smtClean="0">
                <a:ln>
                  <a:noFill/>
                </a:ln>
                <a:solidFill>
                  <a:srgbClr val="FF0000"/>
                </a:solidFill>
                <a:effectLst/>
                <a:latin typeface="Arial" pitchFamily="34" charset="0"/>
                <a:ea typeface="Cambria" pitchFamily="18" charset="0"/>
                <a:cs typeface="Calibri" pitchFamily="34" charset="0"/>
              </a:rPr>
              <a:t>:-</a:t>
            </a:r>
            <a:r>
              <a:rPr kumimoji="0" lang="en-US" sz="1800" b="0" i="0" u="none" strike="noStrike" cap="none" normalizeH="0" baseline="0" dirty="0" smtClean="0">
                <a:ln>
                  <a:noFill/>
                </a:ln>
                <a:solidFill>
                  <a:schemeClr val="tx1"/>
                </a:solidFill>
                <a:effectLst/>
                <a:latin typeface="Arial" pitchFamily="34" charset="0"/>
                <a:ea typeface="Cambria" pitchFamily="18" charset="0"/>
                <a:cs typeface="Calibri" pitchFamily="34" charset="0"/>
              </a:rPr>
              <a:t>It is defined as concession or deduction in price of goods sold.</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800" b="1" i="0" u="none" strike="noStrike" cap="none" normalizeH="0" baseline="0" dirty="0" smtClean="0">
                <a:ln>
                  <a:noFill/>
                </a:ln>
                <a:solidFill>
                  <a:srgbClr val="FF0000"/>
                </a:solidFill>
                <a:effectLst/>
                <a:latin typeface="Arial" pitchFamily="34" charset="0"/>
                <a:ea typeface="Cambria" pitchFamily="18" charset="0"/>
                <a:cs typeface="Calibri" pitchFamily="34" charset="0"/>
              </a:rPr>
              <a:t>Voucher</a:t>
            </a:r>
            <a:r>
              <a:rPr kumimoji="0" lang="en-US" sz="1800" b="0" i="0" u="none" strike="noStrike" cap="none" normalizeH="0" baseline="0" dirty="0" smtClean="0">
                <a:ln>
                  <a:noFill/>
                </a:ln>
                <a:solidFill>
                  <a:srgbClr val="FF0000"/>
                </a:solidFill>
                <a:effectLst/>
                <a:latin typeface="Arial" pitchFamily="34" charset="0"/>
                <a:ea typeface="Cambria" pitchFamily="18" charset="0"/>
                <a:cs typeface="Calibri" pitchFamily="34" charset="0"/>
              </a:rPr>
              <a:t>:-</a:t>
            </a:r>
            <a:r>
              <a:rPr kumimoji="0" lang="en-US" sz="1800" b="0" i="0" u="none" strike="noStrike" cap="none" normalizeH="0" baseline="0" dirty="0" smtClean="0">
                <a:ln>
                  <a:noFill/>
                </a:ln>
                <a:solidFill>
                  <a:schemeClr val="tx1"/>
                </a:solidFill>
                <a:effectLst/>
                <a:latin typeface="Arial" pitchFamily="34" charset="0"/>
                <a:ea typeface="Cambria" pitchFamily="18" charset="0"/>
                <a:cs typeface="Calibri" pitchFamily="34" charset="0"/>
              </a:rPr>
              <a:t>It is known as evidence in support of a transaction.</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800" b="1" i="0" u="none" strike="noStrike" cap="none" normalizeH="0" baseline="0" dirty="0" smtClean="0">
                <a:ln>
                  <a:noFill/>
                </a:ln>
                <a:solidFill>
                  <a:srgbClr val="FF0000"/>
                </a:solidFill>
                <a:effectLst/>
                <a:latin typeface="Arial" pitchFamily="34" charset="0"/>
                <a:ea typeface="Cambria" pitchFamily="18" charset="0"/>
                <a:cs typeface="Calibri" pitchFamily="34" charset="0"/>
              </a:rPr>
              <a:t>Goods:</a:t>
            </a:r>
            <a:r>
              <a:rPr kumimoji="0" lang="en-US" sz="1800" b="1" i="0" u="none" strike="noStrike" cap="none" normalizeH="0" baseline="0" dirty="0" smtClean="0">
                <a:ln>
                  <a:noFill/>
                </a:ln>
                <a:solidFill>
                  <a:schemeClr val="tx1"/>
                </a:solidFill>
                <a:effectLst/>
                <a:latin typeface="Arial" pitchFamily="34" charset="0"/>
                <a:ea typeface="Cambria" pitchFamily="18" charset="0"/>
                <a:cs typeface="Calibri" pitchFamily="34" charset="0"/>
              </a:rPr>
              <a:t> </a:t>
            </a:r>
            <a:r>
              <a:rPr kumimoji="0" lang="en-US" sz="1800" b="0" i="0" u="none" strike="noStrike" cap="none" normalizeH="0" baseline="0" dirty="0" smtClean="0">
                <a:ln>
                  <a:noFill/>
                </a:ln>
                <a:solidFill>
                  <a:schemeClr val="tx1"/>
                </a:solidFill>
                <a:effectLst/>
                <a:latin typeface="Arial" pitchFamily="34" charset="0"/>
                <a:ea typeface="Cambria" pitchFamily="18" charset="0"/>
                <a:cs typeface="Calibri" pitchFamily="34" charset="0"/>
              </a:rPr>
              <a:t>- It refers all the tangible goods (Raw material, work in progress, finished goods.) </a:t>
            </a:r>
            <a:r>
              <a:rPr kumimoji="0" lang="en-US" sz="1800" b="1" i="0" u="none" strike="noStrike" cap="none" normalizeH="0" baseline="0" dirty="0" smtClean="0">
                <a:ln>
                  <a:noFill/>
                </a:ln>
                <a:solidFill>
                  <a:srgbClr val="FF0000"/>
                </a:solidFill>
                <a:effectLst/>
                <a:latin typeface="Arial" pitchFamily="34" charset="0"/>
                <a:ea typeface="Cambria" pitchFamily="18" charset="0"/>
                <a:cs typeface="Calibri" pitchFamily="34" charset="0"/>
              </a:rPr>
              <a:t>Drawings</a:t>
            </a:r>
            <a:r>
              <a:rPr kumimoji="0" lang="en-US" sz="1800" b="0" i="0" u="none" strike="noStrike" cap="none" normalizeH="0" baseline="0" dirty="0" smtClean="0">
                <a:ln>
                  <a:noFill/>
                </a:ln>
                <a:solidFill>
                  <a:schemeClr val="tx1"/>
                </a:solidFill>
                <a:effectLst/>
                <a:latin typeface="Arial" pitchFamily="34" charset="0"/>
                <a:ea typeface="Cambria" pitchFamily="18" charset="0"/>
                <a:cs typeface="Calibri" pitchFamily="34" charset="0"/>
              </a:rPr>
              <a:t>: - Amount of goods or cash which is withdrawn from business for personal use. </a:t>
            </a:r>
            <a:r>
              <a:rPr kumimoji="0" lang="en-US" sz="1800" b="1" i="0" u="none" strike="noStrike" cap="none" normalizeH="0" baseline="0" dirty="0" smtClean="0">
                <a:ln>
                  <a:noFill/>
                </a:ln>
                <a:solidFill>
                  <a:srgbClr val="FF0000"/>
                </a:solidFill>
                <a:effectLst/>
                <a:latin typeface="Arial" pitchFamily="34" charset="0"/>
                <a:ea typeface="Cambria" pitchFamily="18" charset="0"/>
                <a:cs typeface="Calibri" pitchFamily="34" charset="0"/>
              </a:rPr>
              <a:t>Purchases</a:t>
            </a:r>
            <a:r>
              <a:rPr kumimoji="0" lang="en-US" sz="1800" b="0" i="0" u="none" strike="noStrike" cap="none" normalizeH="0" baseline="0" dirty="0" smtClean="0">
                <a:ln>
                  <a:noFill/>
                </a:ln>
                <a:solidFill>
                  <a:schemeClr val="tx1"/>
                </a:solidFill>
                <a:effectLst/>
                <a:latin typeface="Arial" pitchFamily="34" charset="0"/>
                <a:ea typeface="Cambria" pitchFamily="18" charset="0"/>
                <a:cs typeface="Calibri" pitchFamily="34" charset="0"/>
              </a:rPr>
              <a:t>: - It means of procurement of goods on credit or cash.</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Google Shape;76;p16"/>
          <p:cNvPicPr preferRelativeResize="0"/>
          <p:nvPr/>
        </p:nvPicPr>
        <p:blipFill rotWithShape="1">
          <a:blip r:embed="rId2">
            <a:alphaModFix/>
          </a:blip>
          <a:srcRect/>
          <a:stretch/>
        </p:blipFill>
        <p:spPr>
          <a:xfrm>
            <a:off x="6923314" y="3657600"/>
            <a:ext cx="2212886" cy="1468025"/>
          </a:xfrm>
          <a:prstGeom prst="rect">
            <a:avLst/>
          </a:prstGeom>
          <a:noFill/>
          <a:ln>
            <a:noFill/>
          </a:ln>
        </p:spPr>
      </p:pic>
      <p:sp>
        <p:nvSpPr>
          <p:cNvPr id="7169" name="Rectangle 1"/>
          <p:cNvSpPr>
            <a:spLocks noChangeArrowheads="1"/>
          </p:cNvSpPr>
          <p:nvPr/>
        </p:nvSpPr>
        <p:spPr bwMode="auto">
          <a:xfrm>
            <a:off x="970384" y="494522"/>
            <a:ext cx="8173616" cy="2816156"/>
          </a:xfrm>
          <a:prstGeom prst="rect">
            <a:avLst/>
          </a:prstGeom>
          <a:noFill/>
          <a:ln w="9525">
            <a:noFill/>
            <a:miter lim="800000"/>
            <a:headEnd/>
            <a:tailEnd/>
          </a:ln>
          <a:effectLst/>
        </p:spPr>
        <p:txBody>
          <a:bodyPr vert="horz" wrap="square" lIns="272964" tIns="45720" rIns="91440" bIns="0" numCol="1" anchor="ctr" anchorCtr="0" compatLnSpc="1">
            <a:prstTxWarp prst="textNoShape">
              <a:avLst/>
            </a:prstTxWarp>
            <a:spAutoFit/>
          </a:bodyPr>
          <a:lstStyle/>
          <a:p>
            <a:pPr marL="0" marR="0" lvl="0" indent="287338" algn="l"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dirty="0" smtClean="0">
                <a:ln>
                  <a:noFill/>
                </a:ln>
                <a:solidFill>
                  <a:srgbClr val="FF0000"/>
                </a:solidFill>
                <a:effectLst/>
                <a:latin typeface="Arial" pitchFamily="34" charset="0"/>
                <a:ea typeface="Cambria" pitchFamily="18" charset="0"/>
                <a:cs typeface="Calibri" pitchFamily="34" charset="0"/>
              </a:rPr>
              <a:t>Book Keeping</a:t>
            </a:r>
            <a:endParaRPr kumimoji="0" lang="en-US" sz="1800" b="1" i="0" u="none" strike="noStrike" cap="none" normalizeH="0" baseline="0" dirty="0" smtClean="0">
              <a:ln>
                <a:noFill/>
              </a:ln>
              <a:solidFill>
                <a:schemeClr val="tx1"/>
              </a:solidFill>
              <a:effectLst/>
              <a:latin typeface="Arial" pitchFamily="34" charset="0"/>
              <a:ea typeface="Cambria" pitchFamily="18" charset="0"/>
              <a:cs typeface="Cambria" pitchFamily="18" charset="0"/>
            </a:endParaRPr>
          </a:p>
          <a:p>
            <a:pPr marL="0" marR="0" lvl="0" indent="287338" algn="l" defTabSz="914400" rtl="0" eaLnBrk="0" fontAlgn="base" latinLnBrk="0" hangingPunct="0">
              <a:lnSpc>
                <a:spcPct val="100000"/>
              </a:lnSpc>
              <a:spcBef>
                <a:spcPct val="0"/>
              </a:spcBef>
              <a:spcAft>
                <a:spcPct val="0"/>
              </a:spcAft>
              <a:buClrTx/>
              <a:buSzTx/>
              <a:buFontTx/>
              <a:buNone/>
              <a:tabLst/>
            </a:pPr>
            <a:r>
              <a:rPr kumimoji="0" lang="en-US" sz="1800" b="0" i="0" u="none" strike="noStrike" cap="none" normalizeH="0" baseline="0" dirty="0" smtClean="0">
                <a:ln>
                  <a:noFill/>
                </a:ln>
                <a:solidFill>
                  <a:schemeClr val="tx1"/>
                </a:solidFill>
                <a:effectLst/>
                <a:latin typeface="Arial" pitchFamily="34" charset="0"/>
                <a:ea typeface="Cambria" pitchFamily="18" charset="0"/>
                <a:cs typeface="Calibri" pitchFamily="34" charset="0"/>
              </a:rPr>
              <a:t>Recording of business transactions in a systematic manner in the books of account is called book- keeping. It is mainly concerned with the maintenance of books of accounts. It includes identification of financial transactions, measuring these transaction in terms of money, recording these transactions and classifying them into ledger.</a:t>
            </a:r>
          </a:p>
          <a:p>
            <a:pPr marL="0" marR="0" lvl="0" indent="287338"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a:p>
            <a:pPr marL="0" marR="0" lvl="0" indent="287338" algn="l" defTabSz="914400" rtl="0" eaLnBrk="0" fontAlgn="base" latinLnBrk="0" hangingPunct="0">
              <a:lnSpc>
                <a:spcPct val="100000"/>
              </a:lnSpc>
              <a:spcBef>
                <a:spcPct val="0"/>
              </a:spcBef>
              <a:spcAft>
                <a:spcPct val="0"/>
              </a:spcAft>
              <a:buClrTx/>
              <a:buSzTx/>
              <a:buFontTx/>
              <a:buNone/>
              <a:tabLst/>
            </a:pPr>
            <a:r>
              <a:rPr kumimoji="0" lang="en-US" sz="1800" b="1" i="0" u="none" strike="noStrike" cap="none" normalizeH="0" baseline="0" dirty="0" smtClean="0">
                <a:ln>
                  <a:noFill/>
                </a:ln>
                <a:solidFill>
                  <a:schemeClr val="tx1"/>
                </a:solidFill>
                <a:effectLst/>
                <a:latin typeface="Calibri" pitchFamily="34" charset="0"/>
                <a:ea typeface="Times New Roman" pitchFamily="18" charset="0"/>
                <a:cs typeface="Calibri" pitchFamily="34" charset="0"/>
              </a:rPr>
              <a:t>Ac</a:t>
            </a:r>
            <a:r>
              <a:rPr kumimoji="0" lang="en-US" sz="1800" b="1" i="1" u="none" strike="noStrike" cap="none" normalizeH="0" baseline="0" dirty="0" smtClean="0">
                <a:ln>
                  <a:noFill/>
                </a:ln>
                <a:solidFill>
                  <a:schemeClr val="tx1"/>
                </a:solidFill>
                <a:effectLst/>
                <a:latin typeface="Calibri" pitchFamily="34" charset="0"/>
                <a:ea typeface="Times New Roman" pitchFamily="18" charset="0"/>
                <a:cs typeface="Calibri" pitchFamily="34" charset="0"/>
              </a:rPr>
              <a:t>cording to A.J. </a:t>
            </a:r>
            <a:r>
              <a:rPr kumimoji="0" lang="en-US" sz="1800" b="1" i="1" u="none" strike="noStrike" cap="none" normalizeH="0" baseline="0" dirty="0" err="1" smtClean="0">
                <a:ln>
                  <a:noFill/>
                </a:ln>
                <a:solidFill>
                  <a:schemeClr val="tx1"/>
                </a:solidFill>
                <a:effectLst/>
                <a:latin typeface="Calibri" pitchFamily="34" charset="0"/>
                <a:ea typeface="Times New Roman" pitchFamily="18" charset="0"/>
                <a:cs typeface="Calibri" pitchFamily="34" charset="0"/>
              </a:rPr>
              <a:t>Favell</a:t>
            </a:r>
            <a:r>
              <a:rPr kumimoji="0" lang="en-US" sz="1800" b="1" i="1" u="none" strike="noStrike" cap="none" normalizeH="0" baseline="0" dirty="0" smtClean="0">
                <a:ln>
                  <a:noFill/>
                </a:ln>
                <a:solidFill>
                  <a:schemeClr val="tx1"/>
                </a:solidFill>
                <a:effectLst/>
                <a:latin typeface="Calibri" pitchFamily="34" charset="0"/>
                <a:ea typeface="Times New Roman" pitchFamily="18" charset="0"/>
                <a:cs typeface="Calibri" pitchFamily="34" charset="0"/>
              </a:rPr>
              <a:t> </a:t>
            </a:r>
            <a:r>
              <a:rPr kumimoji="0" lang="en-US" sz="1800" b="0" i="1" u="none" strike="noStrike" cap="none" normalizeH="0" baseline="0" dirty="0" smtClean="0">
                <a:ln>
                  <a:noFill/>
                </a:ln>
                <a:solidFill>
                  <a:schemeClr val="tx1"/>
                </a:solidFill>
                <a:effectLst/>
                <a:latin typeface="Calibri" pitchFamily="34" charset="0"/>
                <a:ea typeface="Times New Roman" pitchFamily="18" charset="0"/>
                <a:cs typeface="Calibri" pitchFamily="34" charset="0"/>
              </a:rPr>
              <a:t>“Book–keeping is the art of recording the financial transactions of a business in a methodical manner so that information on any point in relation to them may be quickly obtained”.</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nvGraphicFramePr>
        <p:xfrm>
          <a:off x="1259632" y="2006081"/>
          <a:ext cx="7464491" cy="2701544"/>
        </p:xfrm>
        <a:graphic>
          <a:graphicData uri="http://schemas.openxmlformats.org/drawingml/2006/table">
            <a:tbl>
              <a:tblPr/>
              <a:tblGrid>
                <a:gridCol w="2838218"/>
                <a:gridCol w="1183318"/>
                <a:gridCol w="2311155"/>
                <a:gridCol w="1131800"/>
              </a:tblGrid>
              <a:tr h="172251">
                <a:tc>
                  <a:txBody>
                    <a:bodyPr/>
                    <a:lstStyle/>
                    <a:p>
                      <a:pPr marL="67945">
                        <a:lnSpc>
                          <a:spcPts val="1355"/>
                        </a:lnSpc>
                        <a:spcAft>
                          <a:spcPts val="0"/>
                        </a:spcAft>
                      </a:pPr>
                      <a:r>
                        <a:rPr lang="en-US" sz="1600" b="1" dirty="0">
                          <a:latin typeface="Calibri"/>
                          <a:ea typeface="Cambria"/>
                          <a:cs typeface="Calibri"/>
                        </a:rPr>
                        <a:t>Liabilities</a:t>
                      </a:r>
                      <a:endParaRPr lang="en-US" sz="1600" dirty="0">
                        <a:latin typeface="Cambria"/>
                        <a:ea typeface="Cambria"/>
                        <a:cs typeface="Cambria"/>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67945">
                        <a:lnSpc>
                          <a:spcPts val="1355"/>
                        </a:lnSpc>
                        <a:spcAft>
                          <a:spcPts val="0"/>
                        </a:spcAft>
                      </a:pPr>
                      <a:r>
                        <a:rPr lang="en-US" sz="1600" b="1">
                          <a:latin typeface="Calibri"/>
                          <a:ea typeface="Cambria"/>
                          <a:cs typeface="Calibri"/>
                        </a:rPr>
                        <a:t>Amount</a:t>
                      </a:r>
                      <a:endParaRPr lang="en-US" sz="1600">
                        <a:latin typeface="Cambria"/>
                        <a:ea typeface="Cambria"/>
                        <a:cs typeface="Cambria"/>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154940">
                        <a:lnSpc>
                          <a:spcPts val="1355"/>
                        </a:lnSpc>
                        <a:spcAft>
                          <a:spcPts val="0"/>
                        </a:spcAft>
                      </a:pPr>
                      <a:r>
                        <a:rPr lang="en-US" sz="1600" b="1">
                          <a:latin typeface="Calibri"/>
                          <a:ea typeface="Cambria"/>
                          <a:cs typeface="Calibri"/>
                        </a:rPr>
                        <a:t>Assets</a:t>
                      </a:r>
                      <a:endParaRPr lang="en-US" sz="1600">
                        <a:latin typeface="Cambria"/>
                        <a:ea typeface="Cambria"/>
                        <a:cs typeface="Cambria"/>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67945">
                        <a:lnSpc>
                          <a:spcPts val="1355"/>
                        </a:lnSpc>
                        <a:spcAft>
                          <a:spcPts val="0"/>
                        </a:spcAft>
                      </a:pPr>
                      <a:r>
                        <a:rPr lang="en-US" sz="1600" b="1">
                          <a:latin typeface="Calibri"/>
                          <a:ea typeface="Cambria"/>
                          <a:cs typeface="Calibri"/>
                        </a:rPr>
                        <a:t>Amount</a:t>
                      </a:r>
                      <a:endParaRPr lang="en-US" sz="1600">
                        <a:latin typeface="Cambria"/>
                        <a:ea typeface="Cambria"/>
                        <a:cs typeface="Cambria"/>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42110">
                <a:tc>
                  <a:txBody>
                    <a:bodyPr/>
                    <a:lstStyle/>
                    <a:p>
                      <a:pPr marL="67945">
                        <a:lnSpc>
                          <a:spcPct val="115000"/>
                        </a:lnSpc>
                        <a:spcAft>
                          <a:spcPts val="0"/>
                        </a:spcAft>
                      </a:pPr>
                      <a:endParaRPr lang="en-US" sz="1600">
                        <a:latin typeface="Cambria"/>
                        <a:ea typeface="Cambria"/>
                        <a:cs typeface="Cambria"/>
                      </a:endParaRPr>
                    </a:p>
                    <a:p>
                      <a:pPr marL="67945">
                        <a:lnSpc>
                          <a:spcPct val="115000"/>
                        </a:lnSpc>
                        <a:spcBef>
                          <a:spcPts val="5"/>
                        </a:spcBef>
                        <a:spcAft>
                          <a:spcPts val="0"/>
                        </a:spcAft>
                      </a:pPr>
                      <a:r>
                        <a:rPr lang="en-US" sz="1600" b="1">
                          <a:latin typeface="Calibri"/>
                          <a:ea typeface="Cambria"/>
                          <a:cs typeface="Calibri"/>
                        </a:rPr>
                        <a:t>Capital</a:t>
                      </a:r>
                      <a:endParaRPr lang="en-US" sz="1600">
                        <a:latin typeface="Cambria"/>
                        <a:ea typeface="Cambria"/>
                        <a:cs typeface="Cambria"/>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marL="67945">
                        <a:lnSpc>
                          <a:spcPct val="115000"/>
                        </a:lnSpc>
                        <a:spcAft>
                          <a:spcPts val="0"/>
                        </a:spcAft>
                      </a:pPr>
                      <a:endParaRPr lang="en-US" sz="1600">
                        <a:latin typeface="Cambria"/>
                        <a:ea typeface="Cambria"/>
                        <a:cs typeface="Cambria"/>
                      </a:endParaRPr>
                    </a:p>
                    <a:p>
                      <a:pPr marL="5080" algn="ctr">
                        <a:lnSpc>
                          <a:spcPct val="115000"/>
                        </a:lnSpc>
                        <a:spcBef>
                          <a:spcPts val="5"/>
                        </a:spcBef>
                        <a:spcAft>
                          <a:spcPts val="0"/>
                        </a:spcAft>
                      </a:pPr>
                      <a:r>
                        <a:rPr lang="en-US" sz="1600" b="1">
                          <a:latin typeface="Calibri"/>
                          <a:ea typeface="Cambria"/>
                          <a:cs typeface="Calibri"/>
                        </a:rPr>
                        <a:t>…</a:t>
                      </a:r>
                      <a:endParaRPr lang="en-US" sz="1600">
                        <a:latin typeface="Cambria"/>
                        <a:ea typeface="Cambria"/>
                        <a:cs typeface="Cambria"/>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marL="67945">
                        <a:lnSpc>
                          <a:spcPct val="115000"/>
                        </a:lnSpc>
                        <a:spcAft>
                          <a:spcPts val="0"/>
                        </a:spcAft>
                      </a:pPr>
                      <a:endParaRPr lang="en-US" sz="1600">
                        <a:latin typeface="Cambria"/>
                        <a:ea typeface="Cambria"/>
                        <a:cs typeface="Cambria"/>
                      </a:endParaRPr>
                    </a:p>
                    <a:p>
                      <a:pPr marL="67945">
                        <a:lnSpc>
                          <a:spcPct val="115000"/>
                        </a:lnSpc>
                        <a:spcBef>
                          <a:spcPts val="5"/>
                        </a:spcBef>
                        <a:spcAft>
                          <a:spcPts val="0"/>
                        </a:spcAft>
                      </a:pPr>
                      <a:r>
                        <a:rPr lang="en-US" sz="1600" b="1">
                          <a:latin typeface="Calibri"/>
                          <a:ea typeface="Cambria"/>
                          <a:cs typeface="Calibri"/>
                        </a:rPr>
                        <a:t>Land</a:t>
                      </a:r>
                      <a:endParaRPr lang="en-US" sz="1600">
                        <a:latin typeface="Cambria"/>
                        <a:ea typeface="Cambria"/>
                        <a:cs typeface="Cambria"/>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marL="67945">
                        <a:lnSpc>
                          <a:spcPct val="115000"/>
                        </a:lnSpc>
                        <a:spcAft>
                          <a:spcPts val="0"/>
                        </a:spcAft>
                      </a:pPr>
                      <a:endParaRPr lang="en-US" sz="1600">
                        <a:latin typeface="Cambria"/>
                        <a:ea typeface="Cambria"/>
                        <a:cs typeface="Cambria"/>
                      </a:endParaRPr>
                    </a:p>
                    <a:p>
                      <a:pPr marL="330835" marR="327660" algn="ctr">
                        <a:lnSpc>
                          <a:spcPct val="115000"/>
                        </a:lnSpc>
                        <a:spcBef>
                          <a:spcPts val="5"/>
                        </a:spcBef>
                        <a:spcAft>
                          <a:spcPts val="0"/>
                        </a:spcAft>
                      </a:pPr>
                      <a:r>
                        <a:rPr lang="en-US" sz="1600" b="1">
                          <a:latin typeface="Calibri"/>
                          <a:ea typeface="Cambria"/>
                          <a:cs typeface="Calibri"/>
                        </a:rPr>
                        <a:t>….</a:t>
                      </a:r>
                      <a:endParaRPr lang="en-US" sz="1600">
                        <a:latin typeface="Cambria"/>
                        <a:ea typeface="Cambria"/>
                        <a:cs typeface="Cambria"/>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r>
              <a:tr h="213684">
                <a:tc>
                  <a:txBody>
                    <a:bodyPr/>
                    <a:lstStyle/>
                    <a:p>
                      <a:pPr marL="67945">
                        <a:lnSpc>
                          <a:spcPct val="115000"/>
                        </a:lnSpc>
                        <a:spcBef>
                          <a:spcPts val="115"/>
                        </a:spcBef>
                        <a:spcAft>
                          <a:spcPts val="0"/>
                        </a:spcAft>
                      </a:pPr>
                      <a:r>
                        <a:rPr lang="en-US" sz="1600" b="1">
                          <a:latin typeface="Calibri"/>
                          <a:ea typeface="Cambria"/>
                          <a:cs typeface="Calibri"/>
                        </a:rPr>
                        <a:t>Creditors</a:t>
                      </a:r>
                      <a:endParaRPr lang="en-US" sz="1600">
                        <a:latin typeface="Cambria"/>
                        <a:ea typeface="Cambria"/>
                        <a:cs typeface="Cambria"/>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marL="353060" marR="347980" algn="ctr">
                        <a:lnSpc>
                          <a:spcPct val="115000"/>
                        </a:lnSpc>
                        <a:spcBef>
                          <a:spcPts val="115"/>
                        </a:spcBef>
                        <a:spcAft>
                          <a:spcPts val="0"/>
                        </a:spcAft>
                      </a:pPr>
                      <a:r>
                        <a:rPr lang="en-US" sz="1600" b="1">
                          <a:latin typeface="Calibri"/>
                          <a:ea typeface="Cambria"/>
                          <a:cs typeface="Calibri"/>
                        </a:rPr>
                        <a:t>….</a:t>
                      </a:r>
                      <a:endParaRPr lang="en-US" sz="1600">
                        <a:latin typeface="Cambria"/>
                        <a:ea typeface="Cambria"/>
                        <a:cs typeface="Cambria"/>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marL="67945">
                        <a:lnSpc>
                          <a:spcPct val="115000"/>
                        </a:lnSpc>
                        <a:spcBef>
                          <a:spcPts val="115"/>
                        </a:spcBef>
                        <a:spcAft>
                          <a:spcPts val="0"/>
                        </a:spcAft>
                      </a:pPr>
                      <a:r>
                        <a:rPr lang="en-US" sz="1600" b="1">
                          <a:latin typeface="Calibri"/>
                          <a:ea typeface="Cambria"/>
                          <a:cs typeface="Calibri"/>
                        </a:rPr>
                        <a:t>Building</a:t>
                      </a:r>
                      <a:endParaRPr lang="en-US" sz="1600">
                        <a:latin typeface="Cambria"/>
                        <a:ea typeface="Cambria"/>
                        <a:cs typeface="Cambria"/>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marL="330835" marR="327660" algn="ctr">
                        <a:lnSpc>
                          <a:spcPct val="115000"/>
                        </a:lnSpc>
                        <a:spcBef>
                          <a:spcPts val="115"/>
                        </a:spcBef>
                        <a:spcAft>
                          <a:spcPts val="0"/>
                        </a:spcAft>
                      </a:pPr>
                      <a:r>
                        <a:rPr lang="en-US" sz="1600" b="1">
                          <a:latin typeface="Calibri"/>
                          <a:ea typeface="Cambria"/>
                          <a:cs typeface="Calibri"/>
                        </a:rPr>
                        <a:t>….</a:t>
                      </a:r>
                      <a:endParaRPr lang="en-US" sz="1600">
                        <a:latin typeface="Cambria"/>
                        <a:ea typeface="Cambria"/>
                        <a:cs typeface="Cambria"/>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r>
              <a:tr h="213684">
                <a:tc>
                  <a:txBody>
                    <a:bodyPr/>
                    <a:lstStyle/>
                    <a:p>
                      <a:pPr marL="67945">
                        <a:lnSpc>
                          <a:spcPct val="115000"/>
                        </a:lnSpc>
                        <a:spcBef>
                          <a:spcPts val="125"/>
                        </a:spcBef>
                        <a:spcAft>
                          <a:spcPts val="0"/>
                        </a:spcAft>
                      </a:pPr>
                      <a:r>
                        <a:rPr lang="en-US" sz="1600" b="1">
                          <a:latin typeface="Calibri"/>
                          <a:ea typeface="Cambria"/>
                          <a:cs typeface="Calibri"/>
                        </a:rPr>
                        <a:t>Bills Payable</a:t>
                      </a:r>
                      <a:endParaRPr lang="en-US" sz="1600">
                        <a:latin typeface="Cambria"/>
                        <a:ea typeface="Cambria"/>
                        <a:cs typeface="Cambria"/>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marL="353060" marR="347980" algn="ctr">
                        <a:lnSpc>
                          <a:spcPct val="115000"/>
                        </a:lnSpc>
                        <a:spcBef>
                          <a:spcPts val="125"/>
                        </a:spcBef>
                        <a:spcAft>
                          <a:spcPts val="0"/>
                        </a:spcAft>
                      </a:pPr>
                      <a:r>
                        <a:rPr lang="en-US" sz="1600" b="1">
                          <a:latin typeface="Calibri"/>
                          <a:ea typeface="Cambria"/>
                          <a:cs typeface="Calibri"/>
                        </a:rPr>
                        <a:t>….</a:t>
                      </a:r>
                      <a:endParaRPr lang="en-US" sz="1600">
                        <a:latin typeface="Cambria"/>
                        <a:ea typeface="Cambria"/>
                        <a:cs typeface="Cambria"/>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marL="67945">
                        <a:lnSpc>
                          <a:spcPct val="115000"/>
                        </a:lnSpc>
                        <a:spcBef>
                          <a:spcPts val="125"/>
                        </a:spcBef>
                        <a:spcAft>
                          <a:spcPts val="0"/>
                        </a:spcAft>
                      </a:pPr>
                      <a:r>
                        <a:rPr lang="en-US" sz="1600" b="1">
                          <a:latin typeface="Calibri"/>
                          <a:ea typeface="Cambria"/>
                          <a:cs typeface="Calibri"/>
                        </a:rPr>
                        <a:t>Furniture</a:t>
                      </a:r>
                      <a:endParaRPr lang="en-US" sz="1600">
                        <a:latin typeface="Cambria"/>
                        <a:ea typeface="Cambria"/>
                        <a:cs typeface="Cambria"/>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marL="330835" marR="327660" algn="ctr">
                        <a:lnSpc>
                          <a:spcPct val="115000"/>
                        </a:lnSpc>
                        <a:spcBef>
                          <a:spcPts val="125"/>
                        </a:spcBef>
                        <a:spcAft>
                          <a:spcPts val="0"/>
                        </a:spcAft>
                      </a:pPr>
                      <a:r>
                        <a:rPr lang="en-US" sz="1600" b="1">
                          <a:latin typeface="Calibri"/>
                          <a:ea typeface="Cambria"/>
                          <a:cs typeface="Calibri"/>
                        </a:rPr>
                        <a:t>….</a:t>
                      </a:r>
                      <a:endParaRPr lang="en-US" sz="1600">
                        <a:latin typeface="Cambria"/>
                        <a:ea typeface="Cambria"/>
                        <a:cs typeface="Cambria"/>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r>
              <a:tr h="213684">
                <a:tc>
                  <a:txBody>
                    <a:bodyPr/>
                    <a:lstStyle/>
                    <a:p>
                      <a:pPr marL="67945">
                        <a:lnSpc>
                          <a:spcPct val="115000"/>
                        </a:lnSpc>
                        <a:spcBef>
                          <a:spcPts val="125"/>
                        </a:spcBef>
                        <a:spcAft>
                          <a:spcPts val="0"/>
                        </a:spcAft>
                      </a:pPr>
                      <a:r>
                        <a:rPr lang="en-US" sz="1600" b="1">
                          <a:latin typeface="Calibri"/>
                          <a:ea typeface="Cambria"/>
                          <a:cs typeface="Calibri"/>
                        </a:rPr>
                        <a:t>Outstanding Expense</a:t>
                      </a:r>
                      <a:endParaRPr lang="en-US" sz="1600">
                        <a:latin typeface="Cambria"/>
                        <a:ea typeface="Cambria"/>
                        <a:cs typeface="Cambria"/>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marL="5080" algn="ctr">
                        <a:lnSpc>
                          <a:spcPct val="115000"/>
                        </a:lnSpc>
                        <a:spcBef>
                          <a:spcPts val="125"/>
                        </a:spcBef>
                        <a:spcAft>
                          <a:spcPts val="0"/>
                        </a:spcAft>
                      </a:pPr>
                      <a:r>
                        <a:rPr lang="en-US" sz="1600" b="1">
                          <a:latin typeface="Calibri"/>
                          <a:ea typeface="Cambria"/>
                          <a:cs typeface="Calibri"/>
                        </a:rPr>
                        <a:t>…</a:t>
                      </a:r>
                      <a:endParaRPr lang="en-US" sz="1600">
                        <a:latin typeface="Cambria"/>
                        <a:ea typeface="Cambria"/>
                        <a:cs typeface="Cambria"/>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marL="67945">
                        <a:lnSpc>
                          <a:spcPct val="115000"/>
                        </a:lnSpc>
                        <a:spcBef>
                          <a:spcPts val="125"/>
                        </a:spcBef>
                        <a:spcAft>
                          <a:spcPts val="0"/>
                        </a:spcAft>
                      </a:pPr>
                      <a:r>
                        <a:rPr lang="en-US" sz="1600" b="1">
                          <a:latin typeface="Calibri"/>
                          <a:ea typeface="Cambria"/>
                          <a:cs typeface="Calibri"/>
                        </a:rPr>
                        <a:t>Machinery</a:t>
                      </a:r>
                      <a:endParaRPr lang="en-US" sz="1600">
                        <a:latin typeface="Cambria"/>
                        <a:ea typeface="Cambria"/>
                        <a:cs typeface="Cambria"/>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marL="330835" marR="327660" algn="ctr">
                        <a:lnSpc>
                          <a:spcPct val="115000"/>
                        </a:lnSpc>
                        <a:spcBef>
                          <a:spcPts val="125"/>
                        </a:spcBef>
                        <a:spcAft>
                          <a:spcPts val="0"/>
                        </a:spcAft>
                      </a:pPr>
                      <a:r>
                        <a:rPr lang="en-US" sz="1600" b="1">
                          <a:latin typeface="Calibri"/>
                          <a:ea typeface="Cambria"/>
                          <a:cs typeface="Calibri"/>
                        </a:rPr>
                        <a:t>….</a:t>
                      </a:r>
                      <a:endParaRPr lang="en-US" sz="1600">
                        <a:latin typeface="Cambria"/>
                        <a:ea typeface="Cambria"/>
                        <a:cs typeface="Cambria"/>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r>
              <a:tr h="213684">
                <a:tc>
                  <a:txBody>
                    <a:bodyPr/>
                    <a:lstStyle/>
                    <a:p>
                      <a:pPr marL="67945">
                        <a:lnSpc>
                          <a:spcPct val="115000"/>
                        </a:lnSpc>
                        <a:spcBef>
                          <a:spcPts val="125"/>
                        </a:spcBef>
                        <a:spcAft>
                          <a:spcPts val="0"/>
                        </a:spcAft>
                      </a:pPr>
                      <a:r>
                        <a:rPr lang="en-US" sz="1600" b="1" dirty="0">
                          <a:latin typeface="Calibri"/>
                          <a:ea typeface="Cambria"/>
                          <a:cs typeface="Calibri"/>
                        </a:rPr>
                        <a:t>Loans</a:t>
                      </a:r>
                      <a:endParaRPr lang="en-US" sz="1600" dirty="0">
                        <a:latin typeface="Cambria"/>
                        <a:ea typeface="Cambria"/>
                        <a:cs typeface="Cambria"/>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marL="5080" algn="ctr">
                        <a:lnSpc>
                          <a:spcPct val="115000"/>
                        </a:lnSpc>
                        <a:spcBef>
                          <a:spcPts val="125"/>
                        </a:spcBef>
                        <a:spcAft>
                          <a:spcPts val="0"/>
                        </a:spcAft>
                      </a:pPr>
                      <a:r>
                        <a:rPr lang="en-US" sz="1600" b="1">
                          <a:latin typeface="Calibri"/>
                          <a:ea typeface="Cambria"/>
                          <a:cs typeface="Calibri"/>
                        </a:rPr>
                        <a:t>…</a:t>
                      </a:r>
                      <a:endParaRPr lang="en-US" sz="1600">
                        <a:latin typeface="Cambria"/>
                        <a:ea typeface="Cambria"/>
                        <a:cs typeface="Cambria"/>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marL="67945">
                        <a:lnSpc>
                          <a:spcPct val="115000"/>
                        </a:lnSpc>
                        <a:spcBef>
                          <a:spcPts val="125"/>
                        </a:spcBef>
                        <a:spcAft>
                          <a:spcPts val="0"/>
                        </a:spcAft>
                      </a:pPr>
                      <a:r>
                        <a:rPr lang="en-US" sz="1600" b="1">
                          <a:latin typeface="Calibri"/>
                          <a:ea typeface="Cambria"/>
                          <a:cs typeface="Calibri"/>
                        </a:rPr>
                        <a:t>Stock</a:t>
                      </a:r>
                      <a:endParaRPr lang="en-US" sz="1600">
                        <a:latin typeface="Cambria"/>
                        <a:ea typeface="Cambria"/>
                        <a:cs typeface="Cambria"/>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marL="330835" marR="327660" algn="ctr">
                        <a:lnSpc>
                          <a:spcPct val="115000"/>
                        </a:lnSpc>
                        <a:spcBef>
                          <a:spcPts val="125"/>
                        </a:spcBef>
                        <a:spcAft>
                          <a:spcPts val="0"/>
                        </a:spcAft>
                      </a:pPr>
                      <a:r>
                        <a:rPr lang="en-US" sz="1600" b="1">
                          <a:latin typeface="Calibri"/>
                          <a:ea typeface="Cambria"/>
                          <a:cs typeface="Calibri"/>
                        </a:rPr>
                        <a:t>….</a:t>
                      </a:r>
                      <a:endParaRPr lang="en-US" sz="1600">
                        <a:latin typeface="Cambria"/>
                        <a:ea typeface="Cambria"/>
                        <a:cs typeface="Cambria"/>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r>
              <a:tr h="228426">
                <a:tc>
                  <a:txBody>
                    <a:bodyPr/>
                    <a:lstStyle/>
                    <a:p>
                      <a:pPr marL="67945">
                        <a:lnSpc>
                          <a:spcPct val="115000"/>
                        </a:lnSpc>
                        <a:spcAft>
                          <a:spcPts val="0"/>
                        </a:spcAft>
                      </a:pPr>
                      <a:endParaRPr lang="en-US" sz="1600">
                        <a:latin typeface="Calibri"/>
                        <a:ea typeface="Cambria"/>
                        <a:cs typeface="Calibri"/>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marL="67945">
                        <a:lnSpc>
                          <a:spcPct val="115000"/>
                        </a:lnSpc>
                        <a:spcAft>
                          <a:spcPts val="0"/>
                        </a:spcAft>
                      </a:pPr>
                      <a:endParaRPr lang="en-US" sz="1600">
                        <a:latin typeface="Calibri"/>
                        <a:ea typeface="Cambria"/>
                        <a:cs typeface="Calibri"/>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marL="67945">
                        <a:lnSpc>
                          <a:spcPct val="115000"/>
                        </a:lnSpc>
                        <a:spcBef>
                          <a:spcPts val="115"/>
                        </a:spcBef>
                        <a:spcAft>
                          <a:spcPts val="0"/>
                        </a:spcAft>
                      </a:pPr>
                      <a:r>
                        <a:rPr lang="en-US" sz="1600" b="1">
                          <a:latin typeface="Calibri"/>
                          <a:ea typeface="Cambria"/>
                          <a:cs typeface="Calibri"/>
                        </a:rPr>
                        <a:t>Bills Receivable</a:t>
                      </a:r>
                      <a:endParaRPr lang="en-US" sz="1600">
                        <a:latin typeface="Cambria"/>
                        <a:ea typeface="Cambria"/>
                        <a:cs typeface="Cambria"/>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marL="330835" marR="327660" algn="ctr">
                        <a:lnSpc>
                          <a:spcPct val="115000"/>
                        </a:lnSpc>
                        <a:spcBef>
                          <a:spcPts val="115"/>
                        </a:spcBef>
                        <a:spcAft>
                          <a:spcPts val="0"/>
                        </a:spcAft>
                      </a:pPr>
                      <a:r>
                        <a:rPr lang="en-US" sz="1600" b="1">
                          <a:latin typeface="Calibri"/>
                          <a:ea typeface="Cambria"/>
                          <a:cs typeface="Calibri"/>
                        </a:rPr>
                        <a:t>….</a:t>
                      </a:r>
                      <a:endParaRPr lang="en-US" sz="1600">
                        <a:latin typeface="Cambria"/>
                        <a:ea typeface="Cambria"/>
                        <a:cs typeface="Cambria"/>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r>
              <a:tr h="228426">
                <a:tc>
                  <a:txBody>
                    <a:bodyPr/>
                    <a:lstStyle/>
                    <a:p>
                      <a:pPr marL="67945">
                        <a:lnSpc>
                          <a:spcPct val="115000"/>
                        </a:lnSpc>
                        <a:spcAft>
                          <a:spcPts val="0"/>
                        </a:spcAft>
                      </a:pPr>
                      <a:endParaRPr lang="en-US" sz="1600">
                        <a:latin typeface="Calibri"/>
                        <a:ea typeface="Cambria"/>
                        <a:cs typeface="Calibri"/>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marL="67945">
                        <a:lnSpc>
                          <a:spcPct val="115000"/>
                        </a:lnSpc>
                        <a:spcAft>
                          <a:spcPts val="0"/>
                        </a:spcAft>
                      </a:pPr>
                      <a:endParaRPr lang="en-US" sz="1600">
                        <a:latin typeface="Calibri"/>
                        <a:ea typeface="Cambria"/>
                        <a:cs typeface="Calibri"/>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marL="67945">
                        <a:lnSpc>
                          <a:spcPct val="115000"/>
                        </a:lnSpc>
                        <a:spcBef>
                          <a:spcPts val="125"/>
                        </a:spcBef>
                        <a:spcAft>
                          <a:spcPts val="0"/>
                        </a:spcAft>
                      </a:pPr>
                      <a:r>
                        <a:rPr lang="en-US" sz="1600" b="1">
                          <a:latin typeface="Calibri"/>
                          <a:ea typeface="Cambria"/>
                          <a:cs typeface="Calibri"/>
                        </a:rPr>
                        <a:t>Debtors</a:t>
                      </a:r>
                      <a:endParaRPr lang="en-US" sz="1600">
                        <a:latin typeface="Cambria"/>
                        <a:ea typeface="Cambria"/>
                        <a:cs typeface="Cambria"/>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marL="330835" marR="327660" algn="ctr">
                        <a:lnSpc>
                          <a:spcPct val="115000"/>
                        </a:lnSpc>
                        <a:spcBef>
                          <a:spcPts val="125"/>
                        </a:spcBef>
                        <a:spcAft>
                          <a:spcPts val="0"/>
                        </a:spcAft>
                      </a:pPr>
                      <a:r>
                        <a:rPr lang="en-US" sz="1600" b="1">
                          <a:latin typeface="Calibri"/>
                          <a:ea typeface="Cambria"/>
                          <a:cs typeface="Calibri"/>
                        </a:rPr>
                        <a:t>….</a:t>
                      </a:r>
                      <a:endParaRPr lang="en-US" sz="1600">
                        <a:latin typeface="Cambria"/>
                        <a:ea typeface="Cambria"/>
                        <a:cs typeface="Cambria"/>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r>
              <a:tr h="228426">
                <a:tc>
                  <a:txBody>
                    <a:bodyPr/>
                    <a:lstStyle/>
                    <a:p>
                      <a:pPr marL="67945">
                        <a:lnSpc>
                          <a:spcPct val="115000"/>
                        </a:lnSpc>
                        <a:spcAft>
                          <a:spcPts val="0"/>
                        </a:spcAft>
                      </a:pPr>
                      <a:endParaRPr lang="en-US" sz="1600">
                        <a:latin typeface="Calibri"/>
                        <a:ea typeface="Cambria"/>
                        <a:cs typeface="Calibri"/>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43535" marR="358140" algn="ctr">
                        <a:lnSpc>
                          <a:spcPts val="1355"/>
                        </a:lnSpc>
                        <a:spcAft>
                          <a:spcPts val="0"/>
                        </a:spcAft>
                      </a:pPr>
                      <a:r>
                        <a:rPr lang="en-US" sz="1600" b="1">
                          <a:latin typeface="Calibri"/>
                          <a:ea typeface="Cambria"/>
                          <a:cs typeface="Calibri"/>
                        </a:rPr>
                        <a:t>….</a:t>
                      </a:r>
                      <a:endParaRPr lang="en-US" sz="1600">
                        <a:latin typeface="Cambria"/>
                        <a:ea typeface="Cambria"/>
                        <a:cs typeface="Cambria"/>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67945">
                        <a:lnSpc>
                          <a:spcPct val="115000"/>
                        </a:lnSpc>
                        <a:spcAft>
                          <a:spcPts val="0"/>
                        </a:spcAft>
                      </a:pPr>
                      <a:endParaRPr lang="en-US" sz="1600">
                        <a:latin typeface="Calibri"/>
                        <a:ea typeface="Cambria"/>
                        <a:cs typeface="Calibri"/>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41630" marR="316865" algn="ctr">
                        <a:lnSpc>
                          <a:spcPts val="1355"/>
                        </a:lnSpc>
                        <a:spcAft>
                          <a:spcPts val="0"/>
                        </a:spcAft>
                      </a:pPr>
                      <a:r>
                        <a:rPr lang="en-US" sz="1600" b="1" dirty="0">
                          <a:latin typeface="Calibri"/>
                          <a:ea typeface="Cambria"/>
                          <a:cs typeface="Calibri"/>
                        </a:rPr>
                        <a:t>….</a:t>
                      </a:r>
                      <a:endParaRPr lang="en-US" sz="1600" dirty="0">
                        <a:latin typeface="Cambria"/>
                        <a:ea typeface="Cambria"/>
                        <a:cs typeface="Cambria"/>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46081" name="Rectangle 1"/>
          <p:cNvSpPr>
            <a:spLocks noChangeArrowheads="1"/>
          </p:cNvSpPr>
          <p:nvPr/>
        </p:nvSpPr>
        <p:spPr bwMode="auto">
          <a:xfrm>
            <a:off x="1287624" y="0"/>
            <a:ext cx="7856376" cy="1850146"/>
          </a:xfrm>
          <a:prstGeom prst="rect">
            <a:avLst/>
          </a:prstGeom>
          <a:noFill/>
          <a:ln w="9525">
            <a:noFill/>
            <a:miter lim="800000"/>
            <a:headEnd/>
            <a:tailEnd/>
          </a:ln>
          <a:effectLst/>
        </p:spPr>
        <p:txBody>
          <a:bodyPr vert="horz" wrap="square" lIns="253920" tIns="125373" rIns="91440" bIns="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tab pos="438150" algn="l"/>
              </a:tabLst>
            </a:pPr>
            <a:r>
              <a:rPr kumimoji="0" lang="en-US" sz="1600" b="1" i="0" u="none" strike="noStrike" cap="none" normalizeH="0" baseline="0" dirty="0" smtClean="0">
                <a:ln>
                  <a:noFill/>
                </a:ln>
                <a:solidFill>
                  <a:srgbClr val="FF0000"/>
                </a:solidFill>
                <a:effectLst/>
                <a:latin typeface="Arial" pitchFamily="34" charset="0"/>
                <a:ea typeface="Cambria" pitchFamily="18" charset="0"/>
                <a:cs typeface="Calibri" pitchFamily="34" charset="0"/>
              </a:rPr>
              <a:t>Stock</a:t>
            </a:r>
            <a:r>
              <a:rPr kumimoji="0" lang="en-US" sz="1600" b="0" i="0" u="none" strike="noStrike" cap="none" normalizeH="0" baseline="0" dirty="0" smtClean="0">
                <a:ln>
                  <a:noFill/>
                </a:ln>
                <a:solidFill>
                  <a:srgbClr val="FF0000"/>
                </a:solidFill>
                <a:effectLst/>
                <a:latin typeface="Arial" pitchFamily="34" charset="0"/>
                <a:ea typeface="Cambria" pitchFamily="18" charset="0"/>
                <a:cs typeface="Calibri" pitchFamily="34" charset="0"/>
              </a:rPr>
              <a:t>:</a:t>
            </a:r>
            <a:r>
              <a:rPr kumimoji="0" lang="en-US" sz="1600" b="0" i="0" u="none" strike="noStrike" cap="none" normalizeH="0" baseline="0" dirty="0" smtClean="0">
                <a:ln>
                  <a:noFill/>
                </a:ln>
                <a:solidFill>
                  <a:schemeClr val="tx1"/>
                </a:solidFill>
                <a:effectLst/>
                <a:latin typeface="Arial" pitchFamily="34" charset="0"/>
                <a:ea typeface="Cambria" pitchFamily="18" charset="0"/>
                <a:cs typeface="Calibri" pitchFamily="34" charset="0"/>
              </a:rPr>
              <a:t> - It is a part of unsold goods. It can be divided into two categories. 1.Opening stock</a:t>
            </a: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tab pos="438150" algn="l"/>
              </a:tabLst>
            </a:pPr>
            <a:r>
              <a:rPr kumimoji="0" lang="en-US" sz="1600" b="0" i="0" u="none" strike="noStrike" cap="none" normalizeH="0" baseline="0" dirty="0" smtClean="0">
                <a:ln>
                  <a:noFill/>
                </a:ln>
                <a:solidFill>
                  <a:schemeClr val="tx1"/>
                </a:solidFill>
                <a:effectLst/>
                <a:latin typeface="Arial" pitchFamily="34" charset="0"/>
                <a:ea typeface="Cambria" pitchFamily="18" charset="0"/>
                <a:cs typeface="Calibri" pitchFamily="34" charset="0"/>
              </a:rPr>
              <a:t>Closing stock.</a:t>
            </a: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438150" algn="l"/>
              </a:tabLst>
            </a:pPr>
            <a:r>
              <a:rPr kumimoji="0" lang="en-US" sz="1600" b="1" i="0" u="none" strike="noStrike" cap="none" normalizeH="0" baseline="0" dirty="0" smtClean="0">
                <a:ln>
                  <a:noFill/>
                </a:ln>
                <a:solidFill>
                  <a:srgbClr val="FF0000"/>
                </a:solidFill>
                <a:effectLst/>
                <a:latin typeface="Arial" pitchFamily="34" charset="0"/>
                <a:ea typeface="Cambria" pitchFamily="18" charset="0"/>
                <a:cs typeface="Calibri" pitchFamily="34" charset="0"/>
              </a:rPr>
              <a:t>Balance Sheet :</a:t>
            </a:r>
            <a:r>
              <a:rPr kumimoji="0" lang="en-US" sz="1600" b="1" i="0" u="none" strike="noStrike" cap="none" normalizeH="0" baseline="0" dirty="0" smtClean="0">
                <a:ln>
                  <a:noFill/>
                </a:ln>
                <a:solidFill>
                  <a:schemeClr val="tx1"/>
                </a:solidFill>
                <a:effectLst/>
                <a:latin typeface="Arial" pitchFamily="34" charset="0"/>
                <a:ea typeface="Cambria" pitchFamily="18" charset="0"/>
                <a:cs typeface="Calibri" pitchFamily="34" charset="0"/>
              </a:rPr>
              <a:t> </a:t>
            </a:r>
            <a:r>
              <a:rPr kumimoji="0" lang="en-US" sz="1600" b="0" i="0" u="none" strike="noStrike" cap="none" normalizeH="0" baseline="0" dirty="0" smtClean="0">
                <a:ln>
                  <a:noFill/>
                </a:ln>
                <a:solidFill>
                  <a:schemeClr val="tx1"/>
                </a:solidFill>
                <a:effectLst/>
                <a:latin typeface="Arial" pitchFamily="34" charset="0"/>
                <a:ea typeface="Cambria" pitchFamily="18" charset="0"/>
                <a:cs typeface="Calibri" pitchFamily="34" charset="0"/>
              </a:rPr>
              <a:t>Balance Sheet is prepared at the end of each accounting period to ascertain the financial position of the business.</a:t>
            </a:r>
            <a:endParaRPr kumimoji="0" lang="en-US" sz="1600" b="1" i="0" u="none" strike="noStrike" cap="none" normalizeH="0" baseline="0" dirty="0" smtClean="0">
              <a:ln>
                <a:noFill/>
              </a:ln>
              <a:solidFill>
                <a:schemeClr val="tx1"/>
              </a:solidFill>
              <a:effectLst/>
              <a:latin typeface="Arial" pitchFamily="34" charset="0"/>
              <a:ea typeface="Cambria" pitchFamily="18" charset="0"/>
              <a:cs typeface="Cambria"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tab pos="438150" algn="l"/>
              </a:tabLst>
            </a:pPr>
            <a:r>
              <a:rPr kumimoji="0" lang="en-US" sz="1600" b="1" i="0" u="none" strike="noStrike" cap="none" normalizeH="0" baseline="0" dirty="0" err="1" smtClean="0">
                <a:ln>
                  <a:noFill/>
                </a:ln>
                <a:solidFill>
                  <a:srgbClr val="FF0000"/>
                </a:solidFill>
                <a:effectLst/>
                <a:latin typeface="Arial" pitchFamily="34" charset="0"/>
                <a:ea typeface="Cambria" pitchFamily="18" charset="0"/>
                <a:cs typeface="Calibri" pitchFamily="34" charset="0"/>
              </a:rPr>
              <a:t>Proforma</a:t>
            </a:r>
            <a:r>
              <a:rPr kumimoji="0" lang="en-US" sz="1600" b="1" i="0" u="none" strike="noStrike" cap="none" normalizeH="0" baseline="0" dirty="0" smtClean="0">
                <a:ln>
                  <a:noFill/>
                </a:ln>
                <a:solidFill>
                  <a:srgbClr val="FF0000"/>
                </a:solidFill>
                <a:effectLst/>
                <a:latin typeface="Arial" pitchFamily="34" charset="0"/>
                <a:ea typeface="Cambria" pitchFamily="18" charset="0"/>
                <a:cs typeface="Calibri" pitchFamily="34" charset="0"/>
              </a:rPr>
              <a:t> of Balance Sheet</a:t>
            </a:r>
            <a:endParaRPr kumimoji="0" lang="en-US" sz="1600" b="1" i="0" u="none" strike="noStrike" cap="none" normalizeH="0" baseline="0" dirty="0" smtClean="0">
              <a:ln>
                <a:noFill/>
              </a:ln>
              <a:solidFill>
                <a:schemeClr val="tx1"/>
              </a:solidFill>
              <a:effectLst/>
              <a:latin typeface="Arial" pitchFamily="34" charset="0"/>
              <a:ea typeface="Cambria" pitchFamily="18" charset="0"/>
              <a:cs typeface="Cambria"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tab pos="438150" algn="l"/>
              </a:tabLst>
            </a:pP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Shape 75"/>
        <p:cNvGrpSpPr/>
        <p:nvPr/>
      </p:nvGrpSpPr>
      <p:grpSpPr>
        <a:xfrm>
          <a:off x="0" y="0"/>
          <a:ext cx="0" cy="0"/>
          <a:chOff x="0" y="0"/>
          <a:chExt cx="0" cy="0"/>
        </a:xfrm>
      </p:grpSpPr>
      <p:pic>
        <p:nvPicPr>
          <p:cNvPr id="76" name="Google Shape;76;p16"/>
          <p:cNvPicPr preferRelativeResize="0"/>
          <p:nvPr/>
        </p:nvPicPr>
        <p:blipFill rotWithShape="1">
          <a:blip r:embed="rId3">
            <a:alphaModFix/>
          </a:blip>
          <a:srcRect/>
          <a:stretch/>
        </p:blipFill>
        <p:spPr>
          <a:xfrm>
            <a:off x="8210550" y="4199975"/>
            <a:ext cx="925650" cy="925650"/>
          </a:xfrm>
          <a:prstGeom prst="rect">
            <a:avLst/>
          </a:prstGeom>
          <a:noFill/>
          <a:ln>
            <a:noFill/>
          </a:ln>
        </p:spPr>
      </p:pic>
      <p:sp>
        <p:nvSpPr>
          <p:cNvPr id="77" name="Google Shape;77;p16"/>
          <p:cNvSpPr txBox="1"/>
          <p:nvPr/>
        </p:nvSpPr>
        <p:spPr>
          <a:xfrm>
            <a:off x="621425" y="743500"/>
            <a:ext cx="7801200" cy="3562200"/>
          </a:xfrm>
          <a:prstGeom prst="rect">
            <a:avLst/>
          </a:prstGeom>
          <a:noFill/>
          <a:ln>
            <a:noFill/>
          </a:ln>
        </p:spPr>
        <p:txBody>
          <a:bodyPr spcFirstLastPara="1" wrap="square" lIns="91425" tIns="91425" rIns="91425" bIns="91425" anchor="ctr" anchorCtr="0">
            <a:noAutofit/>
          </a:bodyPr>
          <a:lstStyle/>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a:solidFill>
                  <a:srgbClr val="000000"/>
                </a:solidFill>
                <a:latin typeface="Arial"/>
                <a:ea typeface="Arial"/>
                <a:cs typeface="Arial"/>
                <a:sym typeface="Arial"/>
              </a:rPr>
              <a:t>THANKING YOU</a:t>
            </a:r>
            <a:endParaRPr sz="4000" b="1" i="0" u="none" strike="noStrike" cap="none">
              <a:solidFill>
                <a:srgbClr val="000000"/>
              </a:solidFill>
              <a:latin typeface="Arial"/>
              <a:ea typeface="Arial"/>
              <a:cs typeface="Arial"/>
              <a:sym typeface="Arial"/>
            </a:endParaRPr>
          </a:p>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a:solidFill>
                  <a:srgbClr val="FF0000"/>
                </a:solidFill>
                <a:latin typeface="Arial"/>
                <a:ea typeface="Arial"/>
                <a:cs typeface="Arial"/>
                <a:sym typeface="Arial"/>
              </a:rPr>
              <a:t>ODM EDUCATIONAL GROUP</a:t>
            </a:r>
            <a:endParaRPr sz="4000" b="1" i="0" u="none" strike="noStrike" cap="none">
              <a:solidFill>
                <a:srgbClr val="FF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4" name="Google Shape;54;p13"/>
          <p:cNvPicPr preferRelativeResize="0"/>
          <p:nvPr/>
        </p:nvPicPr>
        <p:blipFill rotWithShape="1">
          <a:blip r:embed="rId3">
            <a:alphaModFix/>
          </a:blip>
          <a:srcRect/>
          <a:stretch/>
        </p:blipFill>
        <p:spPr>
          <a:xfrm>
            <a:off x="0" y="3777622"/>
            <a:ext cx="9144000" cy="1365879"/>
          </a:xfrm>
          <a:prstGeom prst="rect">
            <a:avLst/>
          </a:prstGeom>
          <a:noFill/>
          <a:ln>
            <a:noFill/>
          </a:ln>
        </p:spPr>
      </p:pic>
      <p:pic>
        <p:nvPicPr>
          <p:cNvPr id="55" name="Google Shape;55;p13"/>
          <p:cNvPicPr preferRelativeResize="0"/>
          <p:nvPr/>
        </p:nvPicPr>
        <p:blipFill rotWithShape="1">
          <a:blip r:embed="rId4">
            <a:alphaModFix/>
          </a:blip>
          <a:srcRect/>
          <a:stretch/>
        </p:blipFill>
        <p:spPr>
          <a:xfrm>
            <a:off x="7904902" y="105701"/>
            <a:ext cx="1170475" cy="1170475"/>
          </a:xfrm>
          <a:prstGeom prst="rect">
            <a:avLst/>
          </a:prstGeom>
          <a:noFill/>
          <a:ln>
            <a:noFill/>
          </a:ln>
        </p:spPr>
      </p:pic>
      <p:sp>
        <p:nvSpPr>
          <p:cNvPr id="56" name="Google Shape;56;p13"/>
          <p:cNvSpPr txBox="1"/>
          <p:nvPr/>
        </p:nvSpPr>
        <p:spPr>
          <a:xfrm>
            <a:off x="222675" y="1606350"/>
            <a:ext cx="8763000" cy="1930800"/>
          </a:xfrm>
          <a:prstGeom prst="rect">
            <a:avLst/>
          </a:prstGeom>
          <a:noFill/>
          <a:ln>
            <a:noFill/>
          </a:ln>
        </p:spPr>
        <p:txBody>
          <a:bodyPr spcFirstLastPara="1" wrap="square" lIns="91425" tIns="91425" rIns="91425" bIns="91425" anchor="t" anchorCtr="0">
            <a:noAutofit/>
          </a:bodyPr>
          <a:lstStyle/>
          <a:p>
            <a:pPr marL="0" marR="0" lvl="0" indent="0" algn="ctr" rtl="0">
              <a:lnSpc>
                <a:spcPct val="100000"/>
              </a:lnSpc>
              <a:spcBef>
                <a:spcPts val="0"/>
              </a:spcBef>
              <a:spcAft>
                <a:spcPts val="0"/>
              </a:spcAft>
              <a:buClr>
                <a:srgbClr val="000000"/>
              </a:buClr>
              <a:buSzPts val="3100"/>
              <a:buFont typeface="Arial"/>
              <a:buNone/>
            </a:pPr>
            <a:r>
              <a:rPr lang="en-US" sz="2900" b="1" dirty="0" smtClean="0">
                <a:solidFill>
                  <a:srgbClr val="FF0000"/>
                </a:solidFill>
                <a:latin typeface="Calibri"/>
                <a:ea typeface="Calibri"/>
                <a:cs typeface="Calibri"/>
                <a:sym typeface="Calibri"/>
              </a:rPr>
              <a:t>INTRODUCTION TO </a:t>
            </a:r>
            <a:r>
              <a:rPr lang="en-US" sz="2900" b="1" dirty="0" smtClean="0">
                <a:solidFill>
                  <a:srgbClr val="FF0000"/>
                </a:solidFill>
                <a:latin typeface="Calibri"/>
                <a:ea typeface="Calibri"/>
                <a:cs typeface="Calibri"/>
                <a:sym typeface="Calibri"/>
              </a:rPr>
              <a:t>ACCOUNTING</a:t>
            </a:r>
          </a:p>
          <a:p>
            <a:pPr marL="0" marR="0" lvl="0" indent="0" algn="ctr" rtl="0">
              <a:lnSpc>
                <a:spcPct val="100000"/>
              </a:lnSpc>
              <a:spcBef>
                <a:spcPts val="0"/>
              </a:spcBef>
              <a:spcAft>
                <a:spcPts val="0"/>
              </a:spcAft>
              <a:buClr>
                <a:srgbClr val="000000"/>
              </a:buClr>
              <a:buSzPts val="3100"/>
              <a:buFont typeface="Arial"/>
              <a:buNone/>
            </a:pPr>
            <a:r>
              <a:rPr lang="en-US" sz="2900" b="1" dirty="0" smtClean="0">
                <a:solidFill>
                  <a:schemeClr val="tx1"/>
                </a:solidFill>
                <a:latin typeface="Calibri"/>
                <a:ea typeface="Calibri"/>
                <a:cs typeface="Calibri"/>
                <a:sym typeface="Calibri"/>
              </a:rPr>
              <a:t> BASIC ACCOUNTING TERMS</a:t>
            </a:r>
            <a:endParaRPr sz="2900" b="1" i="0" u="none" strike="noStrike" cap="none">
              <a:solidFill>
                <a:schemeClr val="tx1"/>
              </a:solidFill>
              <a:latin typeface="Calibri"/>
              <a:ea typeface="Calibri"/>
              <a:cs typeface="Calibri"/>
              <a:sym typeface="Calibri"/>
            </a:endParaRPr>
          </a:p>
        </p:txBody>
      </p:sp>
      <p:sp>
        <p:nvSpPr>
          <p:cNvPr id="57" name="Google Shape;57;p13"/>
          <p:cNvSpPr txBox="1"/>
          <p:nvPr/>
        </p:nvSpPr>
        <p:spPr>
          <a:xfrm>
            <a:off x="2222175" y="2571738"/>
            <a:ext cx="4764000" cy="9669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b="1" dirty="0"/>
              <a:t>SUBJECT : </a:t>
            </a:r>
            <a:r>
              <a:rPr lang="en" b="1" dirty="0" smtClean="0"/>
              <a:t>ACCOUNTANCY</a:t>
            </a:r>
            <a:endParaRPr b="1"/>
          </a:p>
          <a:p>
            <a:pPr marL="0" lvl="0" indent="0" algn="l" rtl="0">
              <a:spcBef>
                <a:spcPts val="0"/>
              </a:spcBef>
              <a:spcAft>
                <a:spcPts val="0"/>
              </a:spcAft>
              <a:buNone/>
            </a:pPr>
            <a:r>
              <a:rPr lang="en" b="1" dirty="0"/>
              <a:t>CHAPTER </a:t>
            </a:r>
            <a:r>
              <a:rPr lang="en" b="1" dirty="0" smtClean="0"/>
              <a:t>NUMBER:1</a:t>
            </a:r>
            <a:endParaRPr b="1"/>
          </a:p>
          <a:p>
            <a:pPr marL="0" lvl="0" indent="0" algn="l" rtl="0">
              <a:spcBef>
                <a:spcPts val="0"/>
              </a:spcBef>
              <a:spcAft>
                <a:spcPts val="0"/>
              </a:spcAft>
              <a:buNone/>
            </a:pPr>
            <a:r>
              <a:rPr lang="en" b="1" dirty="0"/>
              <a:t>CHAPTER NAME </a:t>
            </a:r>
            <a:r>
              <a:rPr lang="en" b="1" dirty="0" smtClean="0"/>
              <a:t>:INTRODUCTION TO </a:t>
            </a:r>
            <a:r>
              <a:rPr lang="en" b="1" dirty="0" smtClean="0"/>
              <a:t>ACCOUNTING</a:t>
            </a:r>
          </a:p>
          <a:p>
            <a:pPr marL="0" lvl="0" indent="0" algn="l" rtl="0">
              <a:spcBef>
                <a:spcPts val="0"/>
              </a:spcBef>
              <a:spcAft>
                <a:spcPts val="0"/>
              </a:spcAft>
              <a:buNone/>
            </a:pPr>
            <a:r>
              <a:rPr lang="en" b="1" dirty="0" smtClean="0"/>
              <a:t>CLASS-7</a:t>
            </a:r>
            <a:endParaRPr b="1"/>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306286" y="447868"/>
            <a:ext cx="7408506" cy="2800767"/>
          </a:xfrm>
          <a:prstGeom prst="rect">
            <a:avLst/>
          </a:prstGeom>
        </p:spPr>
        <p:txBody>
          <a:bodyPr wrap="square">
            <a:spAutoFit/>
          </a:bodyPr>
          <a:lstStyle/>
          <a:p>
            <a:pPr lvl="0" fontAlgn="base">
              <a:spcBef>
                <a:spcPct val="0"/>
              </a:spcBef>
              <a:spcAft>
                <a:spcPct val="0"/>
              </a:spcAft>
              <a:buClrTx/>
              <a:tabLst>
                <a:tab pos="1168400" algn="l"/>
              </a:tabLst>
            </a:pPr>
            <a:r>
              <a:rPr lang="en-US" sz="1600" b="1" dirty="0" smtClean="0">
                <a:solidFill>
                  <a:srgbClr val="FF0000"/>
                </a:solidFill>
                <a:latin typeface="Calibri" pitchFamily="34" charset="0"/>
                <a:ea typeface="Times New Roman" pitchFamily="18" charset="0"/>
                <a:cs typeface="Calibri" pitchFamily="34" charset="0"/>
              </a:rPr>
              <a:t>Capital expenditure:</a:t>
            </a:r>
            <a:endParaRPr lang="en-US" sz="1600" dirty="0" smtClean="0">
              <a:solidFill>
                <a:schemeClr val="tx1"/>
              </a:solidFill>
              <a:latin typeface="Arial" pitchFamily="34" charset="0"/>
              <a:cs typeface="Arial" pitchFamily="34" charset="0"/>
            </a:endParaRPr>
          </a:p>
          <a:p>
            <a:pPr lvl="0" eaLnBrk="0" fontAlgn="base" hangingPunct="0">
              <a:spcBef>
                <a:spcPct val="0"/>
              </a:spcBef>
              <a:spcAft>
                <a:spcPct val="0"/>
              </a:spcAft>
              <a:buClrTx/>
              <a:tabLst>
                <a:tab pos="1168400" algn="l"/>
              </a:tabLst>
            </a:pPr>
            <a:r>
              <a:rPr lang="en-US" sz="1600" b="1" dirty="0" smtClean="0">
                <a:solidFill>
                  <a:schemeClr val="tx1"/>
                </a:solidFill>
                <a:latin typeface="Arial" pitchFamily="34" charset="0"/>
                <a:ea typeface="Cambria" pitchFamily="18" charset="0"/>
                <a:cs typeface="Calibri" pitchFamily="34" charset="0"/>
              </a:rPr>
              <a:t>“</a:t>
            </a:r>
            <a:r>
              <a:rPr lang="en-US" sz="1600" dirty="0" smtClean="0">
                <a:solidFill>
                  <a:schemeClr val="tx1"/>
                </a:solidFill>
                <a:latin typeface="Arial" pitchFamily="34" charset="0"/>
                <a:ea typeface="Cambria" pitchFamily="18" charset="0"/>
                <a:cs typeface="Calibri" pitchFamily="34" charset="0"/>
              </a:rPr>
              <a:t>Outlay resulting in the increase or acquisition of an asset or increase in the earning capacity of the business are capital expenses</a:t>
            </a:r>
            <a:r>
              <a:rPr lang="en-US" sz="1600" b="1" dirty="0" smtClean="0">
                <a:solidFill>
                  <a:schemeClr val="tx1"/>
                </a:solidFill>
                <a:latin typeface="Arial" pitchFamily="34" charset="0"/>
                <a:ea typeface="Cambria" pitchFamily="18" charset="0"/>
                <a:cs typeface="Calibri" pitchFamily="34" charset="0"/>
              </a:rPr>
              <a:t>”. William pickles</a:t>
            </a:r>
            <a:endParaRPr lang="en-US" sz="1600" dirty="0" smtClean="0">
              <a:solidFill>
                <a:schemeClr val="tx1"/>
              </a:solidFill>
              <a:latin typeface="Arial" pitchFamily="34" charset="0"/>
              <a:cs typeface="Arial" pitchFamily="34" charset="0"/>
            </a:endParaRPr>
          </a:p>
          <a:p>
            <a:pPr lvl="0" eaLnBrk="0" fontAlgn="base" hangingPunct="0">
              <a:spcBef>
                <a:spcPct val="0"/>
              </a:spcBef>
              <a:spcAft>
                <a:spcPct val="0"/>
              </a:spcAft>
              <a:buClrTx/>
              <a:tabLst>
                <a:tab pos="1168400" algn="l"/>
              </a:tabLst>
            </a:pPr>
            <a:r>
              <a:rPr lang="en-US" sz="1600" dirty="0" smtClean="0">
                <a:solidFill>
                  <a:schemeClr val="tx1"/>
                </a:solidFill>
                <a:latin typeface="Arial" pitchFamily="34" charset="0"/>
                <a:ea typeface="Cambria" pitchFamily="18" charset="0"/>
                <a:cs typeface="Calibri" pitchFamily="34" charset="0"/>
              </a:rPr>
              <a:t>Benefit of this expenditure we [business] enjoy for a long time. Capital expenditure is incurred for the purpose of enjoying long term advantage for the business.</a:t>
            </a:r>
            <a:endParaRPr lang="en-US" sz="1600" dirty="0" smtClean="0">
              <a:solidFill>
                <a:schemeClr val="tx1"/>
              </a:solidFill>
              <a:latin typeface="Arial" pitchFamily="34" charset="0"/>
              <a:cs typeface="Arial" pitchFamily="34" charset="0"/>
            </a:endParaRPr>
          </a:p>
          <a:p>
            <a:pPr marL="457200" lvl="1" eaLnBrk="0" fontAlgn="base" hangingPunct="0">
              <a:spcBef>
                <a:spcPct val="0"/>
              </a:spcBef>
              <a:spcAft>
                <a:spcPct val="0"/>
              </a:spcAft>
              <a:buClrTx/>
              <a:buSzPct val="100000"/>
              <a:buFontTx/>
              <a:buAutoNum type="arabicPeriod"/>
              <a:tabLst>
                <a:tab pos="1168400" algn="l"/>
              </a:tabLst>
            </a:pPr>
            <a:r>
              <a:rPr lang="en-US" sz="1600" dirty="0" smtClean="0">
                <a:solidFill>
                  <a:schemeClr val="tx1"/>
                </a:solidFill>
                <a:latin typeface="Arial" pitchFamily="34" charset="0"/>
                <a:ea typeface="Cambria" pitchFamily="18" charset="0"/>
                <a:cs typeface="Calibri" pitchFamily="34" charset="0"/>
              </a:rPr>
              <a:t>This expenditure is mostly incurred for buying assets [tangible or intangible] which can later to be sold and converted into cash.</a:t>
            </a:r>
            <a:endParaRPr lang="en-US" sz="1600" dirty="0" smtClean="0">
              <a:solidFill>
                <a:schemeClr val="tx1"/>
              </a:solidFill>
              <a:latin typeface="Arial" pitchFamily="34" charset="0"/>
              <a:cs typeface="Arial" pitchFamily="34" charset="0"/>
            </a:endParaRPr>
          </a:p>
          <a:p>
            <a:pPr marL="457200" lvl="1" eaLnBrk="0" fontAlgn="base" hangingPunct="0">
              <a:spcBef>
                <a:spcPct val="0"/>
              </a:spcBef>
              <a:spcAft>
                <a:spcPct val="0"/>
              </a:spcAft>
              <a:buClrTx/>
              <a:buSzPct val="100000"/>
              <a:buFontTx/>
              <a:buAutoNum type="arabicPeriod"/>
              <a:tabLst>
                <a:tab pos="1168400" algn="l"/>
              </a:tabLst>
            </a:pPr>
            <a:r>
              <a:rPr lang="en-US" sz="1600" dirty="0" smtClean="0">
                <a:solidFill>
                  <a:schemeClr val="tx1"/>
                </a:solidFill>
                <a:latin typeface="Arial" pitchFamily="34" charset="0"/>
                <a:ea typeface="Cambria" pitchFamily="18" charset="0"/>
                <a:cs typeface="Calibri" pitchFamily="34" charset="0"/>
              </a:rPr>
              <a:t>This expenditure is incurred to increase the earning capacity of the business.</a:t>
            </a:r>
            <a:endParaRPr lang="en-US" sz="1600" dirty="0" smtClean="0">
              <a:solidFill>
                <a:schemeClr val="tx1"/>
              </a:solidFill>
              <a:latin typeface="Arial" pitchFamily="34" charset="0"/>
              <a:cs typeface="Arial" pitchFamily="34" charset="0"/>
            </a:endParaRPr>
          </a:p>
          <a:p>
            <a:pPr lvl="0" eaLnBrk="0" fontAlgn="base" hangingPunct="0">
              <a:spcBef>
                <a:spcPct val="0"/>
              </a:spcBef>
              <a:spcAft>
                <a:spcPct val="0"/>
              </a:spcAft>
              <a:buClrTx/>
              <a:tabLst>
                <a:tab pos="1168400" algn="l"/>
              </a:tabLst>
            </a:pPr>
            <a:r>
              <a:rPr lang="en-US" sz="1600" dirty="0" smtClean="0">
                <a:solidFill>
                  <a:schemeClr val="tx1"/>
                </a:solidFill>
                <a:latin typeface="Arial" pitchFamily="34" charset="0"/>
                <a:ea typeface="Cambria" pitchFamily="18" charset="0"/>
                <a:cs typeface="Calibri" pitchFamily="34" charset="0"/>
              </a:rPr>
              <a:t>.</a:t>
            </a:r>
            <a:endParaRPr lang="en-US" sz="1600" dirty="0" smtClean="0">
              <a:solidFill>
                <a:schemeClr val="tx1"/>
              </a:solidFill>
              <a:latin typeface="Arial" pitchFamily="34" charset="0"/>
              <a:cs typeface="Arial" pitchFamily="34" charset="0"/>
            </a:endParaRP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362269" y="513184"/>
            <a:ext cx="7324531" cy="2308324"/>
          </a:xfrm>
          <a:prstGeom prst="rect">
            <a:avLst/>
          </a:prstGeom>
        </p:spPr>
        <p:txBody>
          <a:bodyPr wrap="square">
            <a:spAutoFit/>
          </a:bodyPr>
          <a:lstStyle/>
          <a:p>
            <a:pPr lvl="0" eaLnBrk="0" fontAlgn="base" hangingPunct="0">
              <a:spcBef>
                <a:spcPct val="0"/>
              </a:spcBef>
              <a:spcAft>
                <a:spcPct val="0"/>
              </a:spcAft>
              <a:buClrTx/>
              <a:tabLst>
                <a:tab pos="1168400" algn="l"/>
              </a:tabLst>
            </a:pPr>
            <a:r>
              <a:rPr lang="en-US" sz="1800" b="1" dirty="0" smtClean="0">
                <a:solidFill>
                  <a:srgbClr val="FF0000"/>
                </a:solidFill>
                <a:latin typeface="Arial" pitchFamily="34" charset="0"/>
                <a:ea typeface="Cambria" pitchFamily="18" charset="0"/>
                <a:cs typeface="Calibri" pitchFamily="34" charset="0"/>
              </a:rPr>
              <a:t>Some examples of capital expenditure:</a:t>
            </a:r>
            <a:endParaRPr lang="en-US" sz="1800" b="1" dirty="0" smtClean="0">
              <a:solidFill>
                <a:schemeClr val="tx1"/>
              </a:solidFill>
              <a:latin typeface="Arial" pitchFamily="34" charset="0"/>
              <a:ea typeface="Cambria" pitchFamily="18" charset="0"/>
              <a:cs typeface="Cambria" pitchFamily="18" charset="0"/>
            </a:endParaRPr>
          </a:p>
          <a:p>
            <a:pPr lvl="0" eaLnBrk="0" fontAlgn="base" hangingPunct="0">
              <a:spcBef>
                <a:spcPct val="0"/>
              </a:spcBef>
              <a:spcAft>
                <a:spcPct val="0"/>
              </a:spcAft>
              <a:buClrTx/>
              <a:buFontTx/>
              <a:buChar char="•"/>
              <a:tabLst>
                <a:tab pos="1168400" algn="l"/>
              </a:tabLst>
            </a:pPr>
            <a:r>
              <a:rPr lang="en-US" sz="1800" dirty="0" smtClean="0">
                <a:solidFill>
                  <a:schemeClr val="tx1"/>
                </a:solidFill>
                <a:latin typeface="Arial" pitchFamily="34" charset="0"/>
                <a:ea typeface="Cambria" pitchFamily="18" charset="0"/>
                <a:cs typeface="Calibri" pitchFamily="34" charset="0"/>
              </a:rPr>
              <a:t>Expenditure which are only for acquisition of fixed Assets</a:t>
            </a:r>
            <a:endParaRPr lang="en-US" sz="1800" dirty="0" smtClean="0">
              <a:solidFill>
                <a:schemeClr val="tx1"/>
              </a:solidFill>
              <a:latin typeface="Arial" pitchFamily="34" charset="0"/>
              <a:cs typeface="Arial" pitchFamily="34" charset="0"/>
            </a:endParaRPr>
          </a:p>
          <a:p>
            <a:pPr lvl="0" eaLnBrk="0" fontAlgn="base" hangingPunct="0">
              <a:spcBef>
                <a:spcPct val="0"/>
              </a:spcBef>
              <a:spcAft>
                <a:spcPct val="0"/>
              </a:spcAft>
              <a:buClrTx/>
              <a:buFontTx/>
              <a:buChar char="•"/>
              <a:tabLst>
                <a:tab pos="1168400" algn="l"/>
              </a:tabLst>
            </a:pPr>
            <a:r>
              <a:rPr lang="en-US" sz="1800" dirty="0" smtClean="0">
                <a:solidFill>
                  <a:schemeClr val="tx1"/>
                </a:solidFill>
                <a:latin typeface="Arial" pitchFamily="34" charset="0"/>
                <a:ea typeface="Cambria" pitchFamily="18" charset="0"/>
                <a:cs typeface="Calibri" pitchFamily="34" charset="0"/>
              </a:rPr>
              <a:t>Expenditure which are used for the extension or improvement in fixed Assets</a:t>
            </a:r>
            <a:endParaRPr lang="en-US" sz="1800" dirty="0" smtClean="0">
              <a:solidFill>
                <a:schemeClr val="tx1"/>
              </a:solidFill>
              <a:latin typeface="Arial" pitchFamily="34" charset="0"/>
              <a:cs typeface="Arial" pitchFamily="34" charset="0"/>
            </a:endParaRPr>
          </a:p>
          <a:p>
            <a:pPr lvl="0" eaLnBrk="0" fontAlgn="base" hangingPunct="0">
              <a:spcBef>
                <a:spcPct val="0"/>
              </a:spcBef>
              <a:spcAft>
                <a:spcPct val="0"/>
              </a:spcAft>
              <a:buClrTx/>
              <a:buFontTx/>
              <a:buChar char="•"/>
              <a:tabLst>
                <a:tab pos="1168400" algn="l"/>
              </a:tabLst>
            </a:pPr>
            <a:r>
              <a:rPr lang="en-US" sz="1800" dirty="0" smtClean="0">
                <a:solidFill>
                  <a:schemeClr val="tx1"/>
                </a:solidFill>
                <a:latin typeface="Arial" pitchFamily="34" charset="0"/>
                <a:ea typeface="Cambria" pitchFamily="18" charset="0"/>
                <a:cs typeface="Calibri" pitchFamily="34" charset="0"/>
              </a:rPr>
              <a:t>Legal charges incurred</a:t>
            </a:r>
            <a:endParaRPr lang="en-US" sz="1800" dirty="0" smtClean="0">
              <a:solidFill>
                <a:schemeClr val="tx1"/>
              </a:solidFill>
              <a:latin typeface="Arial" pitchFamily="34" charset="0"/>
              <a:cs typeface="Arial" pitchFamily="34" charset="0"/>
            </a:endParaRPr>
          </a:p>
          <a:p>
            <a:pPr lvl="0" eaLnBrk="0" fontAlgn="base" hangingPunct="0">
              <a:spcBef>
                <a:spcPct val="0"/>
              </a:spcBef>
              <a:spcAft>
                <a:spcPct val="0"/>
              </a:spcAft>
              <a:buClrTx/>
              <a:buFontTx/>
              <a:buChar char="•"/>
              <a:tabLst>
                <a:tab pos="1168400" algn="l"/>
              </a:tabLst>
            </a:pPr>
            <a:r>
              <a:rPr lang="en-US" sz="1800" dirty="0" smtClean="0">
                <a:solidFill>
                  <a:schemeClr val="tx1"/>
                </a:solidFill>
                <a:latin typeface="Arial" pitchFamily="34" charset="0"/>
                <a:ea typeface="Cambria" pitchFamily="18" charset="0"/>
                <a:cs typeface="Calibri" pitchFamily="34" charset="0"/>
              </a:rPr>
              <a:t>purchase of land, building,</a:t>
            </a:r>
            <a:endParaRPr lang="en-US" sz="1800" dirty="0" smtClean="0">
              <a:solidFill>
                <a:schemeClr val="tx1"/>
              </a:solidFill>
              <a:latin typeface="Arial" pitchFamily="34" charset="0"/>
              <a:cs typeface="Arial" pitchFamily="34" charset="0"/>
            </a:endParaRPr>
          </a:p>
          <a:p>
            <a:pPr lvl="0" eaLnBrk="0" fontAlgn="base" hangingPunct="0">
              <a:spcBef>
                <a:spcPct val="0"/>
              </a:spcBef>
              <a:spcAft>
                <a:spcPct val="0"/>
              </a:spcAft>
              <a:buClrTx/>
              <a:buFontTx/>
              <a:buChar char="•"/>
              <a:tabLst>
                <a:tab pos="1168400" algn="l"/>
              </a:tabLst>
            </a:pPr>
            <a:r>
              <a:rPr lang="en-US" sz="1800" dirty="0" smtClean="0">
                <a:solidFill>
                  <a:schemeClr val="tx1"/>
                </a:solidFill>
                <a:latin typeface="Arial" pitchFamily="34" charset="0"/>
                <a:ea typeface="Cambria" pitchFamily="18" charset="0"/>
                <a:cs typeface="Calibri" pitchFamily="34" charset="0"/>
              </a:rPr>
              <a:t>Purchase of furniture,</a:t>
            </a:r>
            <a:endParaRPr lang="en-US" sz="1800" dirty="0" smtClean="0">
              <a:solidFill>
                <a:schemeClr val="tx1"/>
              </a:solidFill>
              <a:latin typeface="Arial" pitchFamily="34" charset="0"/>
              <a:cs typeface="Arial" pitchFamily="34" charset="0"/>
            </a:endParaRPr>
          </a:p>
          <a:p>
            <a:pPr lvl="0" eaLnBrk="0" fontAlgn="base" hangingPunct="0">
              <a:spcBef>
                <a:spcPct val="0"/>
              </a:spcBef>
              <a:spcAft>
                <a:spcPct val="0"/>
              </a:spcAft>
              <a:buClrTx/>
              <a:buFontTx/>
              <a:buChar char="•"/>
              <a:tabLst>
                <a:tab pos="1168400" algn="l"/>
              </a:tabLst>
            </a:pPr>
            <a:r>
              <a:rPr lang="en-US" sz="1800" dirty="0" smtClean="0">
                <a:solidFill>
                  <a:schemeClr val="tx1"/>
                </a:solidFill>
                <a:latin typeface="Arial" pitchFamily="34" charset="0"/>
                <a:ea typeface="Cambria" pitchFamily="18" charset="0"/>
                <a:cs typeface="Calibri" pitchFamily="34" charset="0"/>
              </a:rPr>
              <a:t>Or any fixed asset for permanent use in the business</a:t>
            </a:r>
            <a:endParaRPr lang="en-US" sz="1800"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69" name="Rectangle 1"/>
          <p:cNvSpPr>
            <a:spLocks noChangeArrowheads="1"/>
          </p:cNvSpPr>
          <p:nvPr/>
        </p:nvSpPr>
        <p:spPr bwMode="auto">
          <a:xfrm>
            <a:off x="1688841" y="625151"/>
            <a:ext cx="6690050" cy="230832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dirty="0" smtClean="0">
                <a:ln>
                  <a:noFill/>
                </a:ln>
                <a:solidFill>
                  <a:srgbClr val="FF0000"/>
                </a:solidFill>
                <a:effectLst/>
                <a:latin typeface="Arial" pitchFamily="34" charset="0"/>
                <a:ea typeface="Cambria" pitchFamily="18" charset="0"/>
                <a:cs typeface="Calibri" pitchFamily="34" charset="0"/>
              </a:rPr>
              <a:t>Revenue expenditure :</a:t>
            </a:r>
            <a:r>
              <a:rPr kumimoji="0" lang="en-US" sz="1800" b="1" i="0" u="none" strike="noStrike" cap="none" normalizeH="0" baseline="0" dirty="0" smtClean="0">
                <a:ln>
                  <a:noFill/>
                </a:ln>
                <a:solidFill>
                  <a:schemeClr val="tx1"/>
                </a:solidFill>
                <a:effectLst/>
                <a:latin typeface="Arial" pitchFamily="34" charset="0"/>
                <a:ea typeface="Cambria" pitchFamily="18" charset="0"/>
                <a:cs typeface="Calibri" pitchFamily="34" charset="0"/>
              </a:rPr>
              <a:t> </a:t>
            </a:r>
            <a:r>
              <a:rPr kumimoji="0" lang="en-US" sz="1800" b="0" i="0" u="none" strike="noStrike" cap="none" normalizeH="0" baseline="0" dirty="0" smtClean="0">
                <a:ln>
                  <a:noFill/>
                </a:ln>
                <a:solidFill>
                  <a:schemeClr val="tx1"/>
                </a:solidFill>
                <a:effectLst/>
                <a:latin typeface="Arial" pitchFamily="34" charset="0"/>
                <a:ea typeface="Cambria" pitchFamily="18" charset="0"/>
                <a:cs typeface="Calibri" pitchFamily="34" charset="0"/>
              </a:rPr>
              <a:t>Mostly benefit of this expenditure we [business] enjoy only within the current year. Expenses of administration, manufacturing, selling expense, Office expense and all day to day expenses of the current year, are example of revenue expenditure.</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800" b="1" i="0" u="none" strike="noStrike" cap="none" normalizeH="0" baseline="0" dirty="0" smtClean="0">
                <a:ln>
                  <a:noFill/>
                </a:ln>
                <a:solidFill>
                  <a:schemeClr val="tx1"/>
                </a:solidFill>
                <a:effectLst/>
                <a:latin typeface="Arial" pitchFamily="34" charset="0"/>
                <a:ea typeface="Cambria" pitchFamily="18" charset="0"/>
                <a:cs typeface="Calibri" pitchFamily="34" charset="0"/>
              </a:rPr>
              <a:t>According to </a:t>
            </a:r>
            <a:r>
              <a:rPr kumimoji="0" lang="en-US" sz="1800" b="1" i="0" u="none" strike="noStrike" cap="none" normalizeH="0" baseline="0" dirty="0" err="1" smtClean="0">
                <a:ln>
                  <a:noFill/>
                </a:ln>
                <a:solidFill>
                  <a:schemeClr val="tx1"/>
                </a:solidFill>
                <a:effectLst/>
                <a:latin typeface="Arial" pitchFamily="34" charset="0"/>
                <a:ea typeface="Cambria" pitchFamily="18" charset="0"/>
                <a:cs typeface="Calibri" pitchFamily="34" charset="0"/>
              </a:rPr>
              <a:t>Kohlar</a:t>
            </a:r>
            <a:r>
              <a:rPr kumimoji="0" lang="en-US" sz="1800" b="0" i="0" u="none" strike="noStrike" cap="none" normalizeH="0" baseline="0" dirty="0" smtClean="0">
                <a:ln>
                  <a:noFill/>
                </a:ln>
                <a:solidFill>
                  <a:schemeClr val="tx1"/>
                </a:solidFill>
                <a:effectLst/>
                <a:latin typeface="Arial" pitchFamily="34" charset="0"/>
                <a:ea typeface="Cambria" pitchFamily="18" charset="0"/>
                <a:cs typeface="Calibri" pitchFamily="34" charset="0"/>
              </a:rPr>
              <a:t>, it is “an expenditure charged against operation: a term used to contrast with capital expenditure.”</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Shape 75"/>
        <p:cNvGrpSpPr/>
        <p:nvPr/>
      </p:nvGrpSpPr>
      <p:grpSpPr>
        <a:xfrm>
          <a:off x="0" y="0"/>
          <a:ext cx="0" cy="0"/>
          <a:chOff x="0" y="0"/>
          <a:chExt cx="0" cy="0"/>
        </a:xfrm>
      </p:grpSpPr>
      <p:pic>
        <p:nvPicPr>
          <p:cNvPr id="76" name="Google Shape;76;p16"/>
          <p:cNvPicPr preferRelativeResize="0"/>
          <p:nvPr/>
        </p:nvPicPr>
        <p:blipFill rotWithShape="1">
          <a:blip r:embed="rId3">
            <a:alphaModFix/>
          </a:blip>
          <a:srcRect/>
          <a:stretch/>
        </p:blipFill>
        <p:spPr>
          <a:xfrm>
            <a:off x="8210550" y="4199975"/>
            <a:ext cx="925650" cy="925650"/>
          </a:xfrm>
          <a:prstGeom prst="rect">
            <a:avLst/>
          </a:prstGeom>
          <a:noFill/>
          <a:ln>
            <a:noFill/>
          </a:ln>
        </p:spPr>
      </p:pic>
      <p:sp>
        <p:nvSpPr>
          <p:cNvPr id="77" name="Google Shape;77;p16"/>
          <p:cNvSpPr txBox="1"/>
          <p:nvPr/>
        </p:nvSpPr>
        <p:spPr>
          <a:xfrm>
            <a:off x="621425" y="743500"/>
            <a:ext cx="7801200" cy="3562200"/>
          </a:xfrm>
          <a:prstGeom prst="rect">
            <a:avLst/>
          </a:prstGeom>
          <a:noFill/>
          <a:ln>
            <a:noFill/>
          </a:ln>
        </p:spPr>
        <p:txBody>
          <a:bodyPr spcFirstLastPara="1" wrap="square" lIns="91425" tIns="91425" rIns="91425" bIns="91425" anchor="ctr" anchorCtr="0">
            <a:noAutofit/>
          </a:bodyPr>
          <a:lstStyle/>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a:solidFill>
                  <a:srgbClr val="000000"/>
                </a:solidFill>
                <a:latin typeface="Arial"/>
                <a:ea typeface="Arial"/>
                <a:cs typeface="Arial"/>
                <a:sym typeface="Arial"/>
              </a:rPr>
              <a:t>THANKING YOU</a:t>
            </a:r>
            <a:endParaRPr sz="4000" b="1" i="0" u="none" strike="noStrike" cap="none">
              <a:solidFill>
                <a:srgbClr val="000000"/>
              </a:solidFill>
              <a:latin typeface="Arial"/>
              <a:ea typeface="Arial"/>
              <a:cs typeface="Arial"/>
              <a:sym typeface="Arial"/>
            </a:endParaRPr>
          </a:p>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a:solidFill>
                  <a:srgbClr val="FF0000"/>
                </a:solidFill>
                <a:latin typeface="Arial"/>
                <a:ea typeface="Arial"/>
                <a:cs typeface="Arial"/>
                <a:sym typeface="Arial"/>
              </a:rPr>
              <a:t>ODM EDUCATIONAL GROUP</a:t>
            </a:r>
            <a:endParaRPr sz="4000" b="1" i="0" u="none" strike="noStrike" cap="none">
              <a:solidFill>
                <a:srgbClr val="FF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ChangeArrowheads="1"/>
          </p:cNvSpPr>
          <p:nvPr/>
        </p:nvSpPr>
        <p:spPr bwMode="auto">
          <a:xfrm>
            <a:off x="1231640" y="0"/>
            <a:ext cx="7912359" cy="52322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lang="en-US" b="1" dirty="0" smtClean="0">
                <a:solidFill>
                  <a:srgbClr val="FF0000"/>
                </a:solidFill>
                <a:latin typeface="Calibri" pitchFamily="34" charset="0"/>
                <a:ea typeface="Times New Roman" pitchFamily="18" charset="0"/>
                <a:cs typeface="Calibri" pitchFamily="34" charset="0"/>
              </a:rPr>
              <a:t>FEATURES</a:t>
            </a:r>
            <a:r>
              <a:rPr kumimoji="0" lang="en-US" b="1" i="0" u="none" strike="noStrike" cap="none" normalizeH="0" baseline="0" dirty="0" smtClean="0">
                <a:ln>
                  <a:noFill/>
                </a:ln>
                <a:solidFill>
                  <a:srgbClr val="FF0000"/>
                </a:solidFill>
                <a:effectLst/>
                <a:latin typeface="Calibri" pitchFamily="34" charset="0"/>
                <a:ea typeface="Times New Roman" pitchFamily="18" charset="0"/>
                <a:cs typeface="Calibri" pitchFamily="34" charset="0"/>
              </a:rPr>
              <a:t> of Accounting</a:t>
            </a:r>
            <a:endParaRPr kumimoji="0" lang="en-US"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b="0" i="0" u="none" strike="noStrike" cap="none" normalizeH="0" baseline="0" dirty="0" smtClean="0">
              <a:ln>
                <a:noFill/>
              </a:ln>
              <a:solidFill>
                <a:schemeClr val="tx1"/>
              </a:solidFill>
              <a:effectLst/>
              <a:latin typeface="Arial" pitchFamily="34" charset="0"/>
              <a:cs typeface="Arial" pitchFamily="34" charset="0"/>
            </a:endParaRPr>
          </a:p>
        </p:txBody>
      </p:sp>
      <p:sp>
        <p:nvSpPr>
          <p:cNvPr id="24579" name="Rectangle 3"/>
          <p:cNvSpPr>
            <a:spLocks noChangeArrowheads="1"/>
          </p:cNvSpPr>
          <p:nvPr/>
        </p:nvSpPr>
        <p:spPr bwMode="auto">
          <a:xfrm>
            <a:off x="1101012" y="636588"/>
            <a:ext cx="7735078" cy="375487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33338" algn="l" defTabSz="914400" rtl="0" eaLnBrk="1" fontAlgn="base" latinLnBrk="0" hangingPunct="1">
              <a:lnSpc>
                <a:spcPct val="100000"/>
              </a:lnSpc>
              <a:spcBef>
                <a:spcPct val="0"/>
              </a:spcBef>
              <a:spcAft>
                <a:spcPct val="0"/>
              </a:spcAft>
              <a:buClrTx/>
              <a:buSzTx/>
              <a:buFontTx/>
              <a:buNone/>
              <a:tabLst/>
            </a:pPr>
            <a:r>
              <a:rPr kumimoji="0" lang="en-US" b="1" i="0" u="none" strike="noStrike" cap="none" normalizeH="0" baseline="0" dirty="0" smtClean="0">
                <a:ln>
                  <a:noFill/>
                </a:ln>
                <a:solidFill>
                  <a:srgbClr val="FF0000"/>
                </a:solidFill>
                <a:effectLst/>
                <a:latin typeface="Arial" pitchFamily="34" charset="0"/>
                <a:ea typeface="Cambria" pitchFamily="18" charset="0"/>
                <a:cs typeface="Calibri" pitchFamily="34" charset="0"/>
              </a:rPr>
              <a:t>Identification </a:t>
            </a:r>
            <a:r>
              <a:rPr kumimoji="0" lang="en-US" b="0" i="0" u="none" strike="noStrike" cap="none" normalizeH="0" baseline="0" dirty="0" smtClean="0">
                <a:ln>
                  <a:noFill/>
                </a:ln>
                <a:solidFill>
                  <a:schemeClr val="tx1"/>
                </a:solidFill>
                <a:effectLst/>
                <a:latin typeface="Arial" pitchFamily="34" charset="0"/>
                <a:ea typeface="Cambria" pitchFamily="18" charset="0"/>
                <a:cs typeface="Calibri" pitchFamily="34" charset="0"/>
              </a:rPr>
              <a:t>: The first step in accounting is to determine what to record, i.e., to </a:t>
            </a:r>
            <a:r>
              <a:rPr kumimoji="0" lang="en-US" b="0" i="0" u="none" strike="noStrike" cap="none" normalizeH="0" baseline="0" dirty="0" err="1" smtClean="0">
                <a:ln>
                  <a:noFill/>
                </a:ln>
                <a:solidFill>
                  <a:schemeClr val="tx1"/>
                </a:solidFill>
                <a:effectLst/>
                <a:latin typeface="Arial" pitchFamily="34" charset="0"/>
                <a:ea typeface="Cambria" pitchFamily="18" charset="0"/>
                <a:cs typeface="Calibri" pitchFamily="34" charset="0"/>
              </a:rPr>
              <a:t>idenfity</a:t>
            </a:r>
            <a:endParaRPr kumimoji="0" lang="en-US" b="0" i="0" u="none" strike="noStrike" cap="none" normalizeH="0" baseline="0" dirty="0" smtClean="0">
              <a:ln>
                <a:noFill/>
              </a:ln>
              <a:solidFill>
                <a:schemeClr val="tx1"/>
              </a:solidFill>
              <a:effectLst/>
              <a:latin typeface="Arial" pitchFamily="34" charset="0"/>
              <a:cs typeface="Arial" pitchFamily="34" charset="0"/>
            </a:endParaRPr>
          </a:p>
          <a:p>
            <a:pPr marL="0" marR="0" lvl="0" indent="33338" algn="l" defTabSz="914400" rtl="0" eaLnBrk="0" fontAlgn="base" latinLnBrk="0" hangingPunct="0">
              <a:lnSpc>
                <a:spcPct val="100000"/>
              </a:lnSpc>
              <a:spcBef>
                <a:spcPct val="0"/>
              </a:spcBef>
              <a:spcAft>
                <a:spcPct val="0"/>
              </a:spcAft>
              <a:buClrTx/>
              <a:buSzTx/>
              <a:buFontTx/>
              <a:buNone/>
              <a:tabLst/>
            </a:pPr>
            <a:r>
              <a:rPr kumimoji="0" lang="en-US" b="0" i="0" u="none" strike="noStrike" cap="none" normalizeH="0" baseline="0" dirty="0" smtClean="0">
                <a:ln>
                  <a:noFill/>
                </a:ln>
                <a:solidFill>
                  <a:schemeClr val="tx1"/>
                </a:solidFill>
                <a:effectLst/>
                <a:latin typeface="Arial" pitchFamily="34" charset="0"/>
                <a:ea typeface="Cambria" pitchFamily="18" charset="0"/>
                <a:cs typeface="Calibri" pitchFamily="34" charset="0"/>
              </a:rPr>
              <a:t>the financial events which are to be recorded in the books of accounts. It involves observing all business activities and selecting those events or transactions which can be considered as financial transactions.</a:t>
            </a:r>
            <a:endParaRPr kumimoji="0" lang="en-US" b="0" i="0" u="none" strike="noStrike" cap="none" normalizeH="0" baseline="0" dirty="0" smtClean="0">
              <a:ln>
                <a:noFill/>
              </a:ln>
              <a:solidFill>
                <a:schemeClr val="tx1"/>
              </a:solidFill>
              <a:effectLst/>
              <a:latin typeface="Arial" pitchFamily="34" charset="0"/>
              <a:cs typeface="Arial" pitchFamily="34" charset="0"/>
            </a:endParaRPr>
          </a:p>
          <a:p>
            <a:pPr marL="0" marR="0" lvl="0" indent="33338" algn="l" defTabSz="914400" rtl="0" eaLnBrk="0" fontAlgn="base" latinLnBrk="0" hangingPunct="0">
              <a:lnSpc>
                <a:spcPct val="100000"/>
              </a:lnSpc>
              <a:spcBef>
                <a:spcPct val="0"/>
              </a:spcBef>
              <a:spcAft>
                <a:spcPct val="0"/>
              </a:spcAft>
              <a:buClrTx/>
              <a:buSzTx/>
              <a:buFontTx/>
              <a:buNone/>
              <a:tabLst/>
            </a:pPr>
            <a:r>
              <a:rPr kumimoji="0" lang="en-US" b="1" i="0" u="none" strike="noStrike" cap="none" normalizeH="0" baseline="0" dirty="0" smtClean="0">
                <a:ln>
                  <a:noFill/>
                </a:ln>
                <a:solidFill>
                  <a:srgbClr val="FF0000"/>
                </a:solidFill>
                <a:effectLst/>
                <a:latin typeface="Arial" pitchFamily="34" charset="0"/>
                <a:ea typeface="Cambria" pitchFamily="18" charset="0"/>
                <a:cs typeface="Calibri" pitchFamily="34" charset="0"/>
              </a:rPr>
              <a:t>Measurement </a:t>
            </a:r>
            <a:r>
              <a:rPr kumimoji="0" lang="en-US" b="0" i="0" u="none" strike="noStrike" cap="none" normalizeH="0" baseline="0" dirty="0" smtClean="0">
                <a:ln>
                  <a:noFill/>
                </a:ln>
                <a:solidFill>
                  <a:schemeClr val="tx1"/>
                </a:solidFill>
                <a:effectLst/>
                <a:latin typeface="Arial" pitchFamily="34" charset="0"/>
                <a:ea typeface="Cambria" pitchFamily="18" charset="0"/>
                <a:cs typeface="Calibri" pitchFamily="34" charset="0"/>
              </a:rPr>
              <a:t>: In Accounting we record only  </a:t>
            </a:r>
            <a:endParaRPr kumimoji="0" lang="en-US" b="0" i="0" u="none" strike="noStrike" cap="none" normalizeH="0" baseline="0" dirty="0" smtClean="0">
              <a:ln>
                <a:noFill/>
              </a:ln>
              <a:solidFill>
                <a:schemeClr val="tx1"/>
              </a:solidFill>
              <a:effectLst/>
              <a:latin typeface="Arial" pitchFamily="34" charset="0"/>
              <a:cs typeface="Arial" pitchFamily="34" charset="0"/>
            </a:endParaRPr>
          </a:p>
          <a:p>
            <a:pPr marL="0" marR="0" lvl="0" indent="33338" algn="l" defTabSz="914400" rtl="0" eaLnBrk="0" fontAlgn="base" latinLnBrk="0" hangingPunct="0">
              <a:lnSpc>
                <a:spcPct val="100000"/>
              </a:lnSpc>
              <a:spcBef>
                <a:spcPct val="0"/>
              </a:spcBef>
              <a:spcAft>
                <a:spcPct val="0"/>
              </a:spcAft>
              <a:buClrTx/>
              <a:buSzTx/>
              <a:buFontTx/>
              <a:buNone/>
              <a:tabLst/>
            </a:pPr>
            <a:r>
              <a:rPr kumimoji="0" lang="en-US" b="0" i="0" u="none" strike="noStrike" cap="none" normalizeH="0" baseline="0" dirty="0" smtClean="0">
                <a:ln>
                  <a:noFill/>
                </a:ln>
                <a:solidFill>
                  <a:schemeClr val="tx1"/>
                </a:solidFill>
                <a:effectLst/>
                <a:latin typeface="Arial" pitchFamily="34" charset="0"/>
                <a:ea typeface="Cambria" pitchFamily="18" charset="0"/>
                <a:cs typeface="Calibri" pitchFamily="34" charset="0"/>
              </a:rPr>
              <a:t>terms of money or which are of financial nature. If a transactions or event cannot be</a:t>
            </a:r>
            <a:endParaRPr kumimoji="0" lang="en-US" b="0" i="0" u="none" strike="noStrike" cap="none" normalizeH="0" baseline="0" dirty="0" smtClean="0">
              <a:ln>
                <a:noFill/>
              </a:ln>
              <a:solidFill>
                <a:schemeClr val="tx1"/>
              </a:solidFill>
              <a:effectLst/>
              <a:latin typeface="Arial" pitchFamily="34" charset="0"/>
              <a:cs typeface="Arial" pitchFamily="34" charset="0"/>
            </a:endParaRPr>
          </a:p>
          <a:p>
            <a:pPr marL="0" marR="0" lvl="0" indent="33338" algn="l" defTabSz="914400" rtl="0" eaLnBrk="0" fontAlgn="base" latinLnBrk="0" hangingPunct="0">
              <a:lnSpc>
                <a:spcPct val="100000"/>
              </a:lnSpc>
              <a:spcBef>
                <a:spcPct val="0"/>
              </a:spcBef>
              <a:spcAft>
                <a:spcPct val="0"/>
              </a:spcAft>
              <a:buClrTx/>
              <a:buSzTx/>
              <a:buFontTx/>
              <a:buNone/>
              <a:tabLst/>
            </a:pPr>
            <a:r>
              <a:rPr kumimoji="0" lang="en-US" b="0" i="0" u="none" strike="noStrike" cap="none" normalizeH="0" baseline="0" dirty="0" smtClean="0">
                <a:ln>
                  <a:noFill/>
                </a:ln>
                <a:solidFill>
                  <a:schemeClr val="tx1"/>
                </a:solidFill>
                <a:effectLst/>
                <a:latin typeface="Arial" pitchFamily="34" charset="0"/>
                <a:ea typeface="Cambria" pitchFamily="18" charset="0"/>
                <a:cs typeface="Calibri" pitchFamily="34" charset="0"/>
              </a:rPr>
              <a:t>    measured in monetary terms, it is not considered for recording in financial accounts.</a:t>
            </a:r>
            <a:endParaRPr kumimoji="0" lang="en-US" b="0" i="0" u="none" strike="noStrike" cap="none" normalizeH="0" baseline="0" dirty="0" smtClean="0">
              <a:ln>
                <a:noFill/>
              </a:ln>
              <a:solidFill>
                <a:schemeClr val="tx1"/>
              </a:solidFill>
              <a:effectLst/>
              <a:latin typeface="Arial" pitchFamily="34" charset="0"/>
              <a:cs typeface="Arial" pitchFamily="34" charset="0"/>
            </a:endParaRPr>
          </a:p>
          <a:p>
            <a:pPr marL="0" marR="0" lvl="0" indent="33338" algn="l" defTabSz="914400" rtl="0" eaLnBrk="0" fontAlgn="base" latinLnBrk="0" hangingPunct="0">
              <a:lnSpc>
                <a:spcPct val="100000"/>
              </a:lnSpc>
              <a:spcBef>
                <a:spcPct val="0"/>
              </a:spcBef>
              <a:spcAft>
                <a:spcPct val="0"/>
              </a:spcAft>
              <a:buClrTx/>
              <a:buSzTx/>
              <a:buFontTx/>
              <a:buNone/>
              <a:tabLst/>
            </a:pPr>
            <a:r>
              <a:rPr kumimoji="0" lang="en-US" b="0" i="0" u="none" strike="noStrike" cap="none" normalizeH="0" baseline="0" dirty="0" smtClean="0">
                <a:ln>
                  <a:noFill/>
                </a:ln>
                <a:solidFill>
                  <a:schemeClr val="tx1"/>
                </a:solidFill>
                <a:effectLst/>
                <a:latin typeface="Arial" pitchFamily="34" charset="0"/>
                <a:ea typeface="Cambria" pitchFamily="18" charset="0"/>
                <a:cs typeface="Calibri" pitchFamily="34" charset="0"/>
              </a:rPr>
              <a:t>    There are few events directly or indirectly make affect on the working of a business firm but cannot be                recorded in the books of accounts because they cannot be measured in terms of money. For example : appointment of a new managing director, signing of contracts, strikes, death of an employee etc are not shown in the books of accounts.</a:t>
            </a:r>
            <a:endParaRPr kumimoji="0" lang="en-US" b="0" i="0" u="none" strike="noStrike" cap="none" normalizeH="0" baseline="0" dirty="0" smtClean="0">
              <a:ln>
                <a:noFill/>
              </a:ln>
              <a:solidFill>
                <a:schemeClr val="tx1"/>
              </a:solidFill>
              <a:effectLst/>
              <a:latin typeface="Arial" pitchFamily="34" charset="0"/>
              <a:cs typeface="Arial" pitchFamily="34" charset="0"/>
            </a:endParaRPr>
          </a:p>
          <a:p>
            <a:pPr marL="0" marR="0" lvl="0" indent="33338" algn="l" defTabSz="914400" rtl="0" eaLnBrk="0" fontAlgn="base" latinLnBrk="0" hangingPunct="0">
              <a:lnSpc>
                <a:spcPct val="100000"/>
              </a:lnSpc>
              <a:spcBef>
                <a:spcPct val="0"/>
              </a:spcBef>
              <a:spcAft>
                <a:spcPct val="0"/>
              </a:spcAft>
              <a:buClrTx/>
              <a:buSzTx/>
              <a:buFontTx/>
              <a:buNone/>
              <a:tabLst/>
            </a:pPr>
            <a:r>
              <a:rPr kumimoji="0" lang="en-US" b="1" i="0" u="none" strike="noStrike" cap="none" normalizeH="0" baseline="0" dirty="0" smtClean="0">
                <a:ln>
                  <a:noFill/>
                </a:ln>
                <a:solidFill>
                  <a:srgbClr val="FF0000"/>
                </a:solidFill>
                <a:effectLst/>
                <a:latin typeface="Arial" pitchFamily="34" charset="0"/>
                <a:ea typeface="Cambria" pitchFamily="18" charset="0"/>
                <a:cs typeface="Calibri" pitchFamily="34" charset="0"/>
              </a:rPr>
              <a:t>Recording </a:t>
            </a:r>
            <a:r>
              <a:rPr kumimoji="0" lang="en-US" b="0" i="0" u="none" strike="noStrike" cap="none" normalizeH="0" baseline="0" dirty="0" smtClean="0">
                <a:ln>
                  <a:noFill/>
                </a:ln>
                <a:solidFill>
                  <a:schemeClr val="tx1"/>
                </a:solidFill>
                <a:effectLst/>
                <a:latin typeface="Arial" pitchFamily="34" charset="0"/>
                <a:ea typeface="Cambria" pitchFamily="18" charset="0"/>
                <a:cs typeface="Calibri" pitchFamily="34" charset="0"/>
              </a:rPr>
              <a:t>: A transaction will be recorded in the books of accounts only if it is considered as an economic event and can be measured in terms of money. Once the economic events are identified and measured in financial terms, these are recorded in books of account in monetary terms and in a chronological order. Recording should be done in a systematic manner so that the information can be made available when required.</a:t>
            </a:r>
          </a:p>
          <a:p>
            <a:pPr marL="0" marR="0" lvl="0" indent="33338" algn="l" defTabSz="914400" rtl="0" eaLnBrk="0" fontAlgn="base" latinLnBrk="0" hangingPunct="0">
              <a:lnSpc>
                <a:spcPct val="100000"/>
              </a:lnSpc>
              <a:spcBef>
                <a:spcPct val="0"/>
              </a:spcBef>
              <a:spcAft>
                <a:spcPct val="0"/>
              </a:spcAft>
              <a:buClrTx/>
              <a:buSzTx/>
              <a:buFontTx/>
              <a:buNone/>
              <a:tabLst/>
            </a:pPr>
            <a:endParaRPr kumimoji="0" lang="en-US"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Rectangle 1"/>
          <p:cNvSpPr>
            <a:spLocks noChangeArrowheads="1"/>
          </p:cNvSpPr>
          <p:nvPr/>
        </p:nvSpPr>
        <p:spPr bwMode="auto">
          <a:xfrm>
            <a:off x="1222310" y="438538"/>
            <a:ext cx="7921690" cy="224676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33338" algn="l" defTabSz="914400" rtl="0" eaLnBrk="1" fontAlgn="base" latinLnBrk="0" hangingPunct="1">
              <a:lnSpc>
                <a:spcPct val="100000"/>
              </a:lnSpc>
              <a:spcBef>
                <a:spcPct val="0"/>
              </a:spcBef>
              <a:spcAft>
                <a:spcPct val="0"/>
              </a:spcAft>
              <a:buClrTx/>
              <a:buSzTx/>
              <a:buFontTx/>
              <a:buNone/>
              <a:tabLst/>
            </a:pPr>
            <a:r>
              <a:rPr kumimoji="0" lang="en-US" b="1" i="0" u="none" strike="noStrike" cap="none" normalizeH="0" baseline="0" dirty="0" smtClean="0">
                <a:ln>
                  <a:noFill/>
                </a:ln>
                <a:solidFill>
                  <a:srgbClr val="FF0000"/>
                </a:solidFill>
                <a:effectLst/>
                <a:latin typeface="Arial" pitchFamily="34" charset="0"/>
                <a:ea typeface="Cambria" pitchFamily="18" charset="0"/>
                <a:cs typeface="Calibri" pitchFamily="34" charset="0"/>
              </a:rPr>
              <a:t>Classifying </a:t>
            </a:r>
            <a:r>
              <a:rPr kumimoji="0" lang="en-US" b="0" i="0" u="none" strike="noStrike" cap="none" normalizeH="0" baseline="0" dirty="0" smtClean="0">
                <a:ln>
                  <a:noFill/>
                </a:ln>
                <a:solidFill>
                  <a:srgbClr val="FF0000"/>
                </a:solidFill>
                <a:effectLst/>
                <a:latin typeface="Arial" pitchFamily="34" charset="0"/>
                <a:ea typeface="Cambria" pitchFamily="18" charset="0"/>
                <a:cs typeface="Calibri" pitchFamily="34" charset="0"/>
              </a:rPr>
              <a:t>:</a:t>
            </a:r>
            <a:r>
              <a:rPr kumimoji="0" lang="en-US" b="0" i="0" u="none" strike="noStrike" cap="none" normalizeH="0" baseline="0" dirty="0" smtClean="0">
                <a:ln>
                  <a:noFill/>
                </a:ln>
                <a:solidFill>
                  <a:schemeClr val="tx1"/>
                </a:solidFill>
                <a:effectLst/>
                <a:latin typeface="Arial" pitchFamily="34" charset="0"/>
                <a:ea typeface="Cambria" pitchFamily="18" charset="0"/>
                <a:cs typeface="Calibri" pitchFamily="34" charset="0"/>
              </a:rPr>
              <a:t> Once the financial transactions are recorded in journal or subsidiary books, all the financial transactions are classified by grouping the transactions of one nature at one place in a separate account. This is known as preparation of Ledger.</a:t>
            </a:r>
            <a:endParaRPr kumimoji="0" lang="en-US" b="0" i="0" u="none" strike="noStrike" cap="none" normalizeH="0" baseline="0" dirty="0" smtClean="0">
              <a:ln>
                <a:noFill/>
              </a:ln>
              <a:solidFill>
                <a:schemeClr val="tx1"/>
              </a:solidFill>
              <a:effectLst/>
              <a:latin typeface="Arial" pitchFamily="34" charset="0"/>
              <a:cs typeface="Arial" pitchFamily="34" charset="0"/>
            </a:endParaRPr>
          </a:p>
          <a:p>
            <a:pPr marL="0" marR="0" lvl="0" indent="33338" algn="l" defTabSz="914400" rtl="0" eaLnBrk="0" fontAlgn="base" latinLnBrk="0" hangingPunct="0">
              <a:lnSpc>
                <a:spcPct val="100000"/>
              </a:lnSpc>
              <a:spcBef>
                <a:spcPct val="0"/>
              </a:spcBef>
              <a:spcAft>
                <a:spcPct val="0"/>
              </a:spcAft>
              <a:buClrTx/>
              <a:buSzTx/>
              <a:buFontTx/>
              <a:buNone/>
              <a:tabLst/>
            </a:pPr>
            <a:r>
              <a:rPr kumimoji="0" lang="en-US" b="1" i="0" u="none" strike="noStrike" cap="none" normalizeH="0" baseline="0" dirty="0" err="1" smtClean="0">
                <a:ln>
                  <a:noFill/>
                </a:ln>
                <a:solidFill>
                  <a:srgbClr val="FF0000"/>
                </a:solidFill>
                <a:effectLst/>
                <a:latin typeface="Arial" pitchFamily="34" charset="0"/>
                <a:ea typeface="Cambria" pitchFamily="18" charset="0"/>
                <a:cs typeface="Calibri" pitchFamily="34" charset="0"/>
              </a:rPr>
              <a:t>Summarising</a:t>
            </a:r>
            <a:r>
              <a:rPr kumimoji="0" lang="en-US" b="1" i="0" u="none" strike="noStrike" cap="none" normalizeH="0" baseline="0" dirty="0" smtClean="0">
                <a:ln>
                  <a:noFill/>
                </a:ln>
                <a:solidFill>
                  <a:srgbClr val="FF0000"/>
                </a:solidFill>
                <a:effectLst/>
                <a:latin typeface="Arial" pitchFamily="34" charset="0"/>
                <a:ea typeface="Cambria" pitchFamily="18" charset="0"/>
                <a:cs typeface="Calibri" pitchFamily="34" charset="0"/>
              </a:rPr>
              <a:t> </a:t>
            </a:r>
            <a:r>
              <a:rPr kumimoji="0" lang="en-US" b="0" i="0" u="none" strike="noStrike" cap="none" normalizeH="0" baseline="0" dirty="0" smtClean="0">
                <a:ln>
                  <a:noFill/>
                </a:ln>
                <a:solidFill>
                  <a:srgbClr val="FF0000"/>
                </a:solidFill>
                <a:effectLst/>
                <a:latin typeface="Arial" pitchFamily="34" charset="0"/>
                <a:ea typeface="Cambria" pitchFamily="18" charset="0"/>
                <a:cs typeface="Calibri" pitchFamily="34" charset="0"/>
              </a:rPr>
              <a:t>:</a:t>
            </a:r>
            <a:r>
              <a:rPr kumimoji="0" lang="en-US" b="0" i="0" u="none" strike="noStrike" cap="none" normalizeH="0" baseline="0" dirty="0" smtClean="0">
                <a:ln>
                  <a:noFill/>
                </a:ln>
                <a:solidFill>
                  <a:schemeClr val="tx1"/>
                </a:solidFill>
                <a:effectLst/>
                <a:latin typeface="Arial" pitchFamily="34" charset="0"/>
                <a:ea typeface="Cambria" pitchFamily="18" charset="0"/>
                <a:cs typeface="Calibri" pitchFamily="34" charset="0"/>
              </a:rPr>
              <a:t> It is concerned with presentation of data and it begins with balance of ledger accounts and the preparation of trial balance with the help of such balances. Trial balance is required to prepare the financial statements i.e. Trading Account, Profit &amp; Loss Account and Balance Sheet.</a:t>
            </a:r>
            <a:endParaRPr kumimoji="0" lang="en-US" b="0" i="0" u="none" strike="noStrike" cap="none" normalizeH="0" baseline="0" dirty="0" smtClean="0">
              <a:ln>
                <a:noFill/>
              </a:ln>
              <a:solidFill>
                <a:schemeClr val="tx1"/>
              </a:solidFill>
              <a:effectLst/>
              <a:latin typeface="Arial" pitchFamily="34" charset="0"/>
              <a:cs typeface="Arial" pitchFamily="34" charset="0"/>
            </a:endParaRPr>
          </a:p>
          <a:p>
            <a:pPr marL="0" marR="0" lvl="0" indent="33338" algn="l" defTabSz="914400" rtl="0" eaLnBrk="0" fontAlgn="base" latinLnBrk="0" hangingPunct="0">
              <a:lnSpc>
                <a:spcPct val="100000"/>
              </a:lnSpc>
              <a:spcBef>
                <a:spcPct val="0"/>
              </a:spcBef>
              <a:spcAft>
                <a:spcPct val="0"/>
              </a:spcAft>
              <a:buClrTx/>
              <a:buSzTx/>
              <a:buFontTx/>
              <a:buNone/>
              <a:tabLst/>
            </a:pPr>
            <a:r>
              <a:rPr kumimoji="0" lang="en-US" b="1" i="0" u="none" strike="noStrike" cap="none" normalizeH="0" baseline="0" dirty="0" smtClean="0">
                <a:ln>
                  <a:noFill/>
                </a:ln>
                <a:solidFill>
                  <a:srgbClr val="FF0000"/>
                </a:solidFill>
                <a:effectLst/>
                <a:latin typeface="Arial" pitchFamily="34" charset="0"/>
                <a:ea typeface="Cambria" pitchFamily="18" charset="0"/>
                <a:cs typeface="Calibri" pitchFamily="34" charset="0"/>
              </a:rPr>
              <a:t>Communication </a:t>
            </a:r>
            <a:r>
              <a:rPr kumimoji="0" lang="en-US" b="0" i="0" u="none" strike="noStrike" cap="none" normalizeH="0" baseline="0" dirty="0" smtClean="0">
                <a:ln>
                  <a:noFill/>
                </a:ln>
                <a:solidFill>
                  <a:srgbClr val="FF0000"/>
                </a:solidFill>
                <a:effectLst/>
                <a:latin typeface="Arial" pitchFamily="34" charset="0"/>
                <a:ea typeface="Cambria" pitchFamily="18" charset="0"/>
                <a:cs typeface="Calibri" pitchFamily="34" charset="0"/>
              </a:rPr>
              <a:t>:</a:t>
            </a:r>
            <a:r>
              <a:rPr kumimoji="0" lang="en-US" b="0" i="0" u="none" strike="noStrike" cap="none" normalizeH="0" baseline="0" dirty="0" smtClean="0">
                <a:ln>
                  <a:noFill/>
                </a:ln>
                <a:solidFill>
                  <a:schemeClr val="tx1"/>
                </a:solidFill>
                <a:effectLst/>
                <a:latin typeface="Arial" pitchFamily="34" charset="0"/>
                <a:ea typeface="Cambria" pitchFamily="18" charset="0"/>
                <a:cs typeface="Calibri" pitchFamily="34" charset="0"/>
              </a:rPr>
              <a:t> The main purpose of accounting is to communicate the financial information the users who </a:t>
            </a:r>
            <a:r>
              <a:rPr kumimoji="0" lang="en-US" b="0" i="0" u="none" strike="noStrike" cap="none" normalizeH="0" baseline="0" dirty="0" err="1" smtClean="0">
                <a:ln>
                  <a:noFill/>
                </a:ln>
                <a:solidFill>
                  <a:schemeClr val="tx1"/>
                </a:solidFill>
                <a:effectLst/>
                <a:latin typeface="Arial" pitchFamily="34" charset="0"/>
                <a:ea typeface="Cambria" pitchFamily="18" charset="0"/>
                <a:cs typeface="Calibri" pitchFamily="34" charset="0"/>
              </a:rPr>
              <a:t>analyse</a:t>
            </a:r>
            <a:r>
              <a:rPr kumimoji="0" lang="en-US" b="0" i="0" u="none" strike="noStrike" cap="none" normalizeH="0" baseline="0" dirty="0" smtClean="0">
                <a:ln>
                  <a:noFill/>
                </a:ln>
                <a:solidFill>
                  <a:schemeClr val="tx1"/>
                </a:solidFill>
                <a:effectLst/>
                <a:latin typeface="Arial" pitchFamily="34" charset="0"/>
                <a:ea typeface="Cambria" pitchFamily="18" charset="0"/>
                <a:cs typeface="Calibri" pitchFamily="34" charset="0"/>
              </a:rPr>
              <a:t> them as per their individual requirements. Providing financial information to its users is a regular process.</a:t>
            </a:r>
            <a:endParaRPr kumimoji="0" lang="en-US"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4" name="Google Shape;54;p13"/>
          <p:cNvPicPr preferRelativeResize="0"/>
          <p:nvPr/>
        </p:nvPicPr>
        <p:blipFill rotWithShape="1">
          <a:blip r:embed="rId3">
            <a:alphaModFix/>
          </a:blip>
          <a:srcRect/>
          <a:stretch/>
        </p:blipFill>
        <p:spPr>
          <a:xfrm>
            <a:off x="0" y="3777622"/>
            <a:ext cx="9144000" cy="1365879"/>
          </a:xfrm>
          <a:prstGeom prst="rect">
            <a:avLst/>
          </a:prstGeom>
          <a:noFill/>
          <a:ln>
            <a:noFill/>
          </a:ln>
        </p:spPr>
      </p:pic>
      <p:pic>
        <p:nvPicPr>
          <p:cNvPr id="55" name="Google Shape;55;p13"/>
          <p:cNvPicPr preferRelativeResize="0"/>
          <p:nvPr/>
        </p:nvPicPr>
        <p:blipFill rotWithShape="1">
          <a:blip r:embed="rId4">
            <a:alphaModFix/>
          </a:blip>
          <a:srcRect/>
          <a:stretch/>
        </p:blipFill>
        <p:spPr>
          <a:xfrm>
            <a:off x="7904902" y="105701"/>
            <a:ext cx="1170475" cy="1170475"/>
          </a:xfrm>
          <a:prstGeom prst="rect">
            <a:avLst/>
          </a:prstGeom>
          <a:noFill/>
          <a:ln>
            <a:noFill/>
          </a:ln>
        </p:spPr>
      </p:pic>
      <p:sp>
        <p:nvSpPr>
          <p:cNvPr id="56" name="Google Shape;56;p13"/>
          <p:cNvSpPr txBox="1"/>
          <p:nvPr/>
        </p:nvSpPr>
        <p:spPr>
          <a:xfrm>
            <a:off x="222675" y="1606350"/>
            <a:ext cx="8763000" cy="1930800"/>
          </a:xfrm>
          <a:prstGeom prst="rect">
            <a:avLst/>
          </a:prstGeom>
          <a:noFill/>
          <a:ln>
            <a:noFill/>
          </a:ln>
        </p:spPr>
        <p:txBody>
          <a:bodyPr spcFirstLastPara="1" wrap="square" lIns="91425" tIns="91425" rIns="91425" bIns="91425" anchor="t" anchorCtr="0">
            <a:noAutofit/>
          </a:bodyPr>
          <a:lstStyle/>
          <a:p>
            <a:pPr marL="0" marR="0" lvl="0" indent="0" algn="ctr" rtl="0">
              <a:lnSpc>
                <a:spcPct val="100000"/>
              </a:lnSpc>
              <a:spcBef>
                <a:spcPts val="0"/>
              </a:spcBef>
              <a:spcAft>
                <a:spcPts val="0"/>
              </a:spcAft>
              <a:buClr>
                <a:srgbClr val="000000"/>
              </a:buClr>
              <a:buSzPts val="3100"/>
              <a:buFont typeface="Arial"/>
              <a:buNone/>
            </a:pPr>
            <a:r>
              <a:rPr lang="en-US" sz="2900" b="1" dirty="0" smtClean="0">
                <a:solidFill>
                  <a:srgbClr val="FF0000"/>
                </a:solidFill>
                <a:latin typeface="Calibri"/>
                <a:ea typeface="Calibri"/>
                <a:cs typeface="Calibri"/>
                <a:sym typeface="Calibri"/>
              </a:rPr>
              <a:t>INTRODUCTION TO </a:t>
            </a:r>
            <a:r>
              <a:rPr lang="en-US" sz="2900" b="1" dirty="0" smtClean="0">
                <a:solidFill>
                  <a:srgbClr val="FF0000"/>
                </a:solidFill>
                <a:latin typeface="Calibri"/>
                <a:ea typeface="Calibri"/>
                <a:cs typeface="Calibri"/>
                <a:sym typeface="Calibri"/>
              </a:rPr>
              <a:t>ACCOUNTING</a:t>
            </a:r>
          </a:p>
          <a:p>
            <a:pPr marL="0" marR="0" lvl="0" indent="0" algn="ctr" rtl="0">
              <a:lnSpc>
                <a:spcPct val="100000"/>
              </a:lnSpc>
              <a:spcBef>
                <a:spcPts val="0"/>
              </a:spcBef>
              <a:spcAft>
                <a:spcPts val="0"/>
              </a:spcAft>
              <a:buClr>
                <a:srgbClr val="000000"/>
              </a:buClr>
              <a:buSzPts val="3100"/>
              <a:buFont typeface="Arial"/>
              <a:buNone/>
            </a:pPr>
            <a:r>
              <a:rPr lang="en-US" sz="2900" b="1" dirty="0" smtClean="0">
                <a:solidFill>
                  <a:schemeClr val="tx1"/>
                </a:solidFill>
                <a:latin typeface="Calibri"/>
                <a:ea typeface="Calibri"/>
                <a:cs typeface="Calibri"/>
                <a:sym typeface="Calibri"/>
              </a:rPr>
              <a:t> MEANING OF BOOK KEEPING &amp; ACCOUNTING</a:t>
            </a:r>
            <a:endParaRPr sz="2900" b="1" i="0" u="none" strike="noStrike" cap="none">
              <a:solidFill>
                <a:schemeClr val="tx1"/>
              </a:solidFill>
              <a:latin typeface="Calibri"/>
              <a:ea typeface="Calibri"/>
              <a:cs typeface="Calibri"/>
              <a:sym typeface="Calibri"/>
            </a:endParaRPr>
          </a:p>
        </p:txBody>
      </p:sp>
      <p:sp>
        <p:nvSpPr>
          <p:cNvPr id="57" name="Google Shape;57;p13"/>
          <p:cNvSpPr txBox="1"/>
          <p:nvPr/>
        </p:nvSpPr>
        <p:spPr>
          <a:xfrm>
            <a:off x="2222175" y="2571738"/>
            <a:ext cx="4764000" cy="9669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b="1" dirty="0"/>
              <a:t>SUBJECT : </a:t>
            </a:r>
            <a:r>
              <a:rPr lang="en" b="1" dirty="0" smtClean="0"/>
              <a:t>ACCOUNTANCY</a:t>
            </a:r>
            <a:endParaRPr b="1"/>
          </a:p>
          <a:p>
            <a:pPr marL="0" lvl="0" indent="0" algn="l" rtl="0">
              <a:spcBef>
                <a:spcPts val="0"/>
              </a:spcBef>
              <a:spcAft>
                <a:spcPts val="0"/>
              </a:spcAft>
              <a:buNone/>
            </a:pPr>
            <a:r>
              <a:rPr lang="en" b="1" dirty="0"/>
              <a:t>CHAPTER </a:t>
            </a:r>
            <a:r>
              <a:rPr lang="en" b="1" dirty="0" smtClean="0"/>
              <a:t>NUMBER:1</a:t>
            </a:r>
            <a:endParaRPr b="1"/>
          </a:p>
          <a:p>
            <a:pPr marL="0" lvl="0" indent="0" algn="l" rtl="0">
              <a:spcBef>
                <a:spcPts val="0"/>
              </a:spcBef>
              <a:spcAft>
                <a:spcPts val="0"/>
              </a:spcAft>
              <a:buNone/>
            </a:pPr>
            <a:r>
              <a:rPr lang="en" b="1" dirty="0"/>
              <a:t>CHAPTER NAME </a:t>
            </a:r>
            <a:r>
              <a:rPr lang="en" b="1" dirty="0" smtClean="0"/>
              <a:t>:INTRODUCTION TO </a:t>
            </a:r>
            <a:r>
              <a:rPr lang="en" b="1" dirty="0" smtClean="0"/>
              <a:t>ACCOUNTING</a:t>
            </a:r>
          </a:p>
          <a:p>
            <a:pPr marL="0" lvl="0" indent="0" algn="l" rtl="0">
              <a:spcBef>
                <a:spcPts val="0"/>
              </a:spcBef>
              <a:spcAft>
                <a:spcPts val="0"/>
              </a:spcAft>
              <a:buNone/>
            </a:pPr>
            <a:r>
              <a:rPr lang="en" b="1" dirty="0" smtClean="0"/>
              <a:t>CLASS-2</a:t>
            </a:r>
            <a:endParaRPr b="1"/>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8" name="Rectangle 6"/>
          <p:cNvSpPr>
            <a:spLocks noChangeArrowheads="1"/>
          </p:cNvSpPr>
          <p:nvPr/>
        </p:nvSpPr>
        <p:spPr bwMode="auto">
          <a:xfrm>
            <a:off x="0" y="457200"/>
            <a:ext cx="1107996" cy="492443"/>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800" b="1" i="0" u="none" strike="noStrike" cap="none" normalizeH="0" baseline="0" dirty="0" smtClean="0">
                <a:ln>
                  <a:noFill/>
                </a:ln>
                <a:solidFill>
                  <a:schemeClr val="tx1"/>
                </a:solidFill>
                <a:effectLst/>
                <a:latin typeface="Arial" pitchFamily="34" charset="0"/>
                <a:ea typeface="Arial" pitchFamily="34" charset="0"/>
                <a:cs typeface="Arial" pitchFamily="34" charset="0"/>
              </a:rPr>
              <a:t>	</a:t>
            </a:r>
            <a:r>
              <a:rPr kumimoji="0" lang="en-US" sz="1200" b="0" i="0" u="none" strike="noStrike" cap="none" normalizeH="0" baseline="0" dirty="0" smtClean="0">
                <a:ln>
                  <a:noFill/>
                </a:ln>
                <a:solidFill>
                  <a:schemeClr val="tx1"/>
                </a:solidFill>
                <a:effectLst/>
                <a:latin typeface="Arial" pitchFamily="34" charset="0"/>
                <a:ea typeface="Arial" pitchFamily="34" charset="0"/>
                <a:cs typeface="Arial" pitchFamily="34" charset="0"/>
              </a:rPr>
              <a:t/>
            </a:r>
            <a:br>
              <a:rPr kumimoji="0" lang="en-US" sz="1200" b="0" i="0" u="none" strike="noStrike" cap="none" normalizeH="0" baseline="0" dirty="0" smtClean="0">
                <a:ln>
                  <a:noFill/>
                </a:ln>
                <a:solidFill>
                  <a:schemeClr val="tx1"/>
                </a:solidFill>
                <a:effectLst/>
                <a:latin typeface="Arial" pitchFamily="34" charset="0"/>
                <a:ea typeface="Arial" pitchFamily="34" charset="0"/>
                <a:cs typeface="Arial" pitchFamily="34" charset="0"/>
              </a:rPr>
            </a:b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pic>
        <p:nvPicPr>
          <p:cNvPr id="4" name="Google Shape;76;p16"/>
          <p:cNvPicPr preferRelativeResize="0"/>
          <p:nvPr/>
        </p:nvPicPr>
        <p:blipFill rotWithShape="1">
          <a:blip r:embed="rId2">
            <a:alphaModFix/>
          </a:blip>
          <a:srcRect/>
          <a:stretch/>
        </p:blipFill>
        <p:spPr>
          <a:xfrm>
            <a:off x="7949682" y="4450702"/>
            <a:ext cx="1073020" cy="674922"/>
          </a:xfrm>
          <a:prstGeom prst="rect">
            <a:avLst/>
          </a:prstGeom>
          <a:noFill/>
          <a:ln>
            <a:noFill/>
          </a:ln>
        </p:spPr>
      </p:pic>
      <p:graphicFrame>
        <p:nvGraphicFramePr>
          <p:cNvPr id="5" name="Table 4"/>
          <p:cNvGraphicFramePr>
            <a:graphicFrameLocks noGrp="1"/>
          </p:cNvGraphicFramePr>
          <p:nvPr/>
        </p:nvGraphicFramePr>
        <p:xfrm>
          <a:off x="1427584" y="615820"/>
          <a:ext cx="7427167" cy="3508311"/>
        </p:xfrm>
        <a:graphic>
          <a:graphicData uri="http://schemas.openxmlformats.org/drawingml/2006/table">
            <a:tbl>
              <a:tblPr/>
              <a:tblGrid>
                <a:gridCol w="3493850"/>
                <a:gridCol w="3933317"/>
              </a:tblGrid>
              <a:tr h="257889">
                <a:tc>
                  <a:txBody>
                    <a:bodyPr/>
                    <a:lstStyle/>
                    <a:p>
                      <a:pPr marL="67945">
                        <a:lnSpc>
                          <a:spcPts val="1250"/>
                        </a:lnSpc>
                        <a:spcAft>
                          <a:spcPts val="0"/>
                        </a:spcAft>
                      </a:pPr>
                      <a:r>
                        <a:rPr lang="en-US" sz="1400" dirty="0">
                          <a:latin typeface="Calibri"/>
                          <a:ea typeface="Cambria"/>
                          <a:cs typeface="Calibri"/>
                        </a:rPr>
                        <a:t>Book-Keeping</a:t>
                      </a:r>
                      <a:endParaRPr lang="en-US" sz="1400" dirty="0">
                        <a:latin typeface="Cambria"/>
                        <a:ea typeface="Cambria"/>
                        <a:cs typeface="Cambria"/>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67945">
                        <a:lnSpc>
                          <a:spcPts val="1250"/>
                        </a:lnSpc>
                        <a:spcAft>
                          <a:spcPts val="0"/>
                        </a:spcAft>
                      </a:pPr>
                      <a:r>
                        <a:rPr lang="en-US" sz="1400">
                          <a:latin typeface="Calibri"/>
                          <a:ea typeface="Cambria"/>
                          <a:cs typeface="Calibri"/>
                        </a:rPr>
                        <a:t>Accounting</a:t>
                      </a:r>
                      <a:endParaRPr lang="en-US" sz="1400">
                        <a:latin typeface="Cambria"/>
                        <a:ea typeface="Cambria"/>
                        <a:cs typeface="Cambria"/>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250422">
                <a:tc>
                  <a:txBody>
                    <a:bodyPr/>
                    <a:lstStyle/>
                    <a:p>
                      <a:pPr marL="67945">
                        <a:lnSpc>
                          <a:spcPct val="115000"/>
                        </a:lnSpc>
                        <a:spcAft>
                          <a:spcPts val="0"/>
                        </a:spcAft>
                      </a:pPr>
                      <a:endParaRPr lang="en-US" sz="1400" dirty="0">
                        <a:latin typeface="Cambria"/>
                        <a:ea typeface="Cambria"/>
                        <a:cs typeface="Cambria"/>
                      </a:endParaRPr>
                    </a:p>
                    <a:p>
                      <a:pPr marL="67945" marR="158750">
                        <a:lnSpc>
                          <a:spcPct val="185000"/>
                        </a:lnSpc>
                        <a:spcAft>
                          <a:spcPts val="0"/>
                        </a:spcAft>
                      </a:pPr>
                      <a:r>
                        <a:rPr lang="en-US" sz="1400" dirty="0">
                          <a:latin typeface="Calibri"/>
                          <a:ea typeface="Cambria"/>
                          <a:cs typeface="Calibri"/>
                        </a:rPr>
                        <a:t>Book-Keeping is maintained by Junior staff Book-Keeping is the Primary </a:t>
                      </a:r>
                      <a:r>
                        <a:rPr lang="en-US" sz="1400" dirty="0" smtClean="0">
                          <a:latin typeface="Calibri"/>
                          <a:ea typeface="Cambria"/>
                          <a:cs typeface="Calibri"/>
                        </a:rPr>
                        <a:t>stage</a:t>
                      </a:r>
                    </a:p>
                    <a:p>
                      <a:pPr marL="67945" marR="158750">
                        <a:lnSpc>
                          <a:spcPct val="185000"/>
                        </a:lnSpc>
                        <a:spcAft>
                          <a:spcPts val="0"/>
                        </a:spcAft>
                      </a:pPr>
                      <a:endParaRPr lang="en-US" sz="1400" dirty="0">
                        <a:latin typeface="Cambria"/>
                        <a:ea typeface="Cambria"/>
                        <a:cs typeface="Cambria"/>
                      </a:endParaRPr>
                    </a:p>
                    <a:p>
                      <a:pPr marL="67945" marR="130175">
                        <a:lnSpc>
                          <a:spcPct val="115000"/>
                        </a:lnSpc>
                        <a:spcAft>
                          <a:spcPts val="0"/>
                        </a:spcAft>
                      </a:pPr>
                      <a:r>
                        <a:rPr lang="en-US" sz="1400" dirty="0">
                          <a:latin typeface="Calibri"/>
                          <a:ea typeface="Cambria"/>
                          <a:cs typeface="Calibri"/>
                        </a:rPr>
                        <a:t>It is concerned with recording of day to day transactions</a:t>
                      </a:r>
                      <a:endParaRPr lang="en-US" sz="1400" dirty="0">
                        <a:latin typeface="Cambria"/>
                        <a:ea typeface="Cambria"/>
                        <a:cs typeface="Cambria"/>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67945">
                        <a:lnSpc>
                          <a:spcPct val="115000"/>
                        </a:lnSpc>
                        <a:spcAft>
                          <a:spcPts val="0"/>
                        </a:spcAft>
                      </a:pPr>
                      <a:endParaRPr lang="en-US" sz="1400" dirty="0">
                        <a:latin typeface="Cambria"/>
                        <a:ea typeface="Cambria"/>
                        <a:cs typeface="Cambria"/>
                      </a:endParaRPr>
                    </a:p>
                    <a:p>
                      <a:pPr marL="67945" marR="708660">
                        <a:lnSpc>
                          <a:spcPct val="185000"/>
                        </a:lnSpc>
                        <a:spcAft>
                          <a:spcPts val="0"/>
                        </a:spcAft>
                      </a:pPr>
                      <a:r>
                        <a:rPr lang="en-US" sz="1400" dirty="0">
                          <a:latin typeface="Calibri"/>
                          <a:ea typeface="Cambria"/>
                          <a:cs typeface="Calibri"/>
                        </a:rPr>
                        <a:t>Accounting is maintained by Senior Staff Accounting is the secondary </a:t>
                      </a:r>
                      <a:r>
                        <a:rPr lang="en-US" sz="1400" dirty="0" smtClean="0">
                          <a:latin typeface="Calibri"/>
                          <a:ea typeface="Cambria"/>
                          <a:cs typeface="Calibri"/>
                        </a:rPr>
                        <a:t>stage</a:t>
                      </a:r>
                    </a:p>
                    <a:p>
                      <a:pPr marL="67945" marR="708660">
                        <a:lnSpc>
                          <a:spcPct val="185000"/>
                        </a:lnSpc>
                        <a:spcAft>
                          <a:spcPts val="0"/>
                        </a:spcAft>
                      </a:pPr>
                      <a:endParaRPr lang="en-US" sz="1400" dirty="0">
                        <a:latin typeface="Cambria"/>
                        <a:ea typeface="Cambria"/>
                        <a:cs typeface="Cambria"/>
                      </a:endParaRPr>
                    </a:p>
                    <a:p>
                      <a:pPr marL="67945">
                        <a:lnSpc>
                          <a:spcPts val="1405"/>
                        </a:lnSpc>
                        <a:spcAft>
                          <a:spcPts val="0"/>
                        </a:spcAft>
                      </a:pPr>
                      <a:r>
                        <a:rPr lang="en-US" sz="1400" dirty="0">
                          <a:latin typeface="Calibri"/>
                          <a:ea typeface="Cambria"/>
                          <a:cs typeface="Calibri"/>
                        </a:rPr>
                        <a:t>It is based on book keeping</a:t>
                      </a:r>
                      <a:endParaRPr lang="en-US" sz="1400" dirty="0">
                        <a:latin typeface="Cambria"/>
                        <a:ea typeface="Cambria"/>
                        <a:cs typeface="Cambria"/>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Rectangle 1"/>
          <p:cNvSpPr>
            <a:spLocks noChangeArrowheads="1"/>
          </p:cNvSpPr>
          <p:nvPr/>
        </p:nvSpPr>
        <p:spPr bwMode="auto">
          <a:xfrm>
            <a:off x="1306286" y="419878"/>
            <a:ext cx="7837714" cy="2526312"/>
          </a:xfrm>
          <a:prstGeom prst="rect">
            <a:avLst/>
          </a:prstGeom>
          <a:noFill/>
          <a:ln w="9525">
            <a:noFill/>
            <a:miter lim="800000"/>
            <a:headEnd/>
            <a:tailEnd/>
          </a:ln>
          <a:effectLst/>
        </p:spPr>
        <p:txBody>
          <a:bodyPr vert="horz" wrap="square" lIns="426903" tIns="63480" rIns="91440" bIns="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tab pos="858838" algn="l"/>
              </a:tabLst>
            </a:pPr>
            <a:r>
              <a:rPr kumimoji="0" lang="en-US" sz="1600" b="1" i="0" u="none" strike="noStrike" cap="none" normalizeH="0" baseline="0" dirty="0" smtClean="0">
                <a:ln>
                  <a:noFill/>
                </a:ln>
                <a:solidFill>
                  <a:srgbClr val="FF0000"/>
                </a:solidFill>
                <a:effectLst/>
                <a:latin typeface="Arial" pitchFamily="34" charset="0"/>
                <a:ea typeface="Cambria" pitchFamily="18" charset="0"/>
                <a:cs typeface="Calibri" pitchFamily="34" charset="0"/>
              </a:rPr>
              <a:t>Objectives of Accounting</a:t>
            </a:r>
          </a:p>
          <a:p>
            <a:pPr marL="0" marR="0" lvl="0" indent="0" algn="l" defTabSz="914400" rtl="0" eaLnBrk="1" fontAlgn="base" latinLnBrk="0" hangingPunct="1">
              <a:lnSpc>
                <a:spcPct val="100000"/>
              </a:lnSpc>
              <a:spcBef>
                <a:spcPct val="0"/>
              </a:spcBef>
              <a:spcAft>
                <a:spcPct val="0"/>
              </a:spcAft>
              <a:buClrTx/>
              <a:buSzTx/>
              <a:buFontTx/>
              <a:buNone/>
              <a:tabLst>
                <a:tab pos="858838" algn="l"/>
              </a:tabLst>
            </a:pPr>
            <a:endParaRPr kumimoji="0" lang="en-US" sz="1600" b="1" i="0" u="none" strike="noStrike" cap="none" normalizeH="0" baseline="0" dirty="0" smtClean="0">
              <a:ln>
                <a:noFill/>
              </a:ln>
              <a:solidFill>
                <a:schemeClr val="tx1"/>
              </a:solidFill>
              <a:effectLst/>
              <a:latin typeface="Arial" pitchFamily="34" charset="0"/>
              <a:ea typeface="Cambria" pitchFamily="18" charset="0"/>
              <a:cs typeface="Cambria" pitchFamily="18" charset="0"/>
            </a:endParaRPr>
          </a:p>
          <a:p>
            <a:pPr marL="0" marR="0" lvl="0" indent="0" algn="l" defTabSz="914400" rtl="0" eaLnBrk="0" fontAlgn="base" latinLnBrk="0" hangingPunct="0">
              <a:lnSpc>
                <a:spcPct val="100000"/>
              </a:lnSpc>
              <a:spcBef>
                <a:spcPct val="0"/>
              </a:spcBef>
              <a:spcAft>
                <a:spcPct val="0"/>
              </a:spcAft>
              <a:buClrTx/>
              <a:buSzTx/>
              <a:buFontTx/>
              <a:buChar char="•"/>
              <a:tabLst>
                <a:tab pos="858838" algn="l"/>
              </a:tabLst>
            </a:pPr>
            <a:r>
              <a:rPr kumimoji="0" lang="en-US" sz="1600" b="0" i="0" u="none" strike="noStrike" cap="none" normalizeH="0" baseline="0" dirty="0" smtClean="0">
                <a:ln>
                  <a:noFill/>
                </a:ln>
                <a:solidFill>
                  <a:schemeClr val="tx1"/>
                </a:solidFill>
                <a:effectLst/>
                <a:latin typeface="Arial" pitchFamily="34" charset="0"/>
                <a:ea typeface="Cambria" pitchFamily="18" charset="0"/>
                <a:cs typeface="Calibri" pitchFamily="34" charset="0"/>
              </a:rPr>
              <a:t>The main objective of the accounting is to keep systematic record of business transactions. That is why, all financial transactions are first recorded in journal and then posted into ledger.</a:t>
            </a: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tab pos="858838" algn="l"/>
              </a:tabLst>
            </a:pPr>
            <a:r>
              <a:rPr kumimoji="0" lang="en-US" sz="1600" b="0" i="0" u="none" strike="noStrike" cap="none" normalizeH="0" baseline="0" dirty="0" smtClean="0">
                <a:ln>
                  <a:noFill/>
                </a:ln>
                <a:solidFill>
                  <a:schemeClr val="tx1"/>
                </a:solidFill>
                <a:effectLst/>
                <a:latin typeface="Arial" pitchFamily="34" charset="0"/>
                <a:ea typeface="Cambria" pitchFamily="18" charset="0"/>
                <a:cs typeface="Calibri" pitchFamily="34" charset="0"/>
              </a:rPr>
              <a:t>Accounting is helpful in preventing and detecting the errors and frauds.</a:t>
            </a: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tab pos="858838" algn="l"/>
              </a:tabLst>
            </a:pPr>
            <a:r>
              <a:rPr kumimoji="0" lang="en-US" sz="1600" b="0" i="0" u="none" strike="noStrike" cap="none" normalizeH="0" baseline="0" dirty="0" smtClean="0">
                <a:ln>
                  <a:noFill/>
                </a:ln>
                <a:solidFill>
                  <a:schemeClr val="tx1"/>
                </a:solidFill>
                <a:effectLst/>
                <a:latin typeface="Arial" pitchFamily="34" charset="0"/>
                <a:ea typeface="Cambria" pitchFamily="18" charset="0"/>
                <a:cs typeface="Calibri" pitchFamily="34" charset="0"/>
              </a:rPr>
              <a:t>Accounting plays important role in calculating the profit or loss during a particular period by preparing Trading account and Profit and Loss Account.</a:t>
            </a: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tab pos="858838" algn="l"/>
              </a:tabLst>
            </a:pPr>
            <a:r>
              <a:rPr kumimoji="0" lang="en-US" sz="1600" b="0" i="0" u="none" strike="noStrike" cap="none" normalizeH="0" baseline="0" dirty="0" smtClean="0">
                <a:ln>
                  <a:noFill/>
                </a:ln>
                <a:solidFill>
                  <a:schemeClr val="tx1"/>
                </a:solidFill>
                <a:effectLst/>
                <a:latin typeface="Arial" pitchFamily="34" charset="0"/>
                <a:ea typeface="Cambria" pitchFamily="18" charset="0"/>
                <a:cs typeface="Calibri" pitchFamily="34" charset="0"/>
              </a:rPr>
              <a:t>Accounting is helpful in ascertaining the financial position of the business.</a:t>
            </a: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tab pos="858838" algn="l"/>
              </a:tabLst>
            </a:pPr>
            <a:r>
              <a:rPr kumimoji="0" lang="en-US" sz="1600" b="0" i="0" u="none" strike="noStrike" cap="none" normalizeH="0" baseline="0" dirty="0" smtClean="0">
                <a:ln>
                  <a:noFill/>
                </a:ln>
                <a:solidFill>
                  <a:schemeClr val="tx1"/>
                </a:solidFill>
                <a:effectLst/>
                <a:latin typeface="Arial" pitchFamily="34" charset="0"/>
                <a:ea typeface="Cambria" pitchFamily="18" charset="0"/>
                <a:cs typeface="Calibri" pitchFamily="34" charset="0"/>
              </a:rPr>
              <a:t>Accounting provides useful information to its users.</a:t>
            </a: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14"/>
          <p:cNvPicPr preferRelativeResize="0"/>
          <p:nvPr/>
        </p:nvPicPr>
        <p:blipFill rotWithShape="1">
          <a:blip r:embed="rId3">
            <a:alphaModFix/>
          </a:blip>
          <a:srcRect/>
          <a:stretch/>
        </p:blipFill>
        <p:spPr>
          <a:xfrm>
            <a:off x="8210550" y="4199975"/>
            <a:ext cx="925650" cy="925650"/>
          </a:xfrm>
          <a:prstGeom prst="rect">
            <a:avLst/>
          </a:prstGeom>
          <a:noFill/>
          <a:ln>
            <a:noFill/>
          </a:ln>
        </p:spPr>
      </p:pic>
      <p:sp>
        <p:nvSpPr>
          <p:cNvPr id="63" name="Google Shape;63;p14"/>
          <p:cNvSpPr txBox="1"/>
          <p:nvPr/>
        </p:nvSpPr>
        <p:spPr>
          <a:xfrm>
            <a:off x="2575249" y="341033"/>
            <a:ext cx="6115138" cy="7809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2200"/>
              <a:buFont typeface="Arial"/>
              <a:buNone/>
            </a:pPr>
            <a:endParaRPr sz="2200" b="1" i="0" u="none" strike="noStrike" cap="none">
              <a:solidFill>
                <a:srgbClr val="FF0000"/>
              </a:solidFill>
              <a:latin typeface="Arial"/>
              <a:ea typeface="Arial"/>
              <a:cs typeface="Arial"/>
              <a:sym typeface="Arial"/>
            </a:endParaRPr>
          </a:p>
        </p:txBody>
      </p:sp>
      <p:sp>
        <p:nvSpPr>
          <p:cNvPr id="5121" name="Rectangle 1"/>
          <p:cNvSpPr>
            <a:spLocks noChangeArrowheads="1"/>
          </p:cNvSpPr>
          <p:nvPr/>
        </p:nvSpPr>
        <p:spPr bwMode="auto">
          <a:xfrm>
            <a:off x="2267338" y="270588"/>
            <a:ext cx="6876661" cy="36933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dirty="0" smtClean="0">
                <a:ln>
                  <a:noFill/>
                </a:ln>
                <a:solidFill>
                  <a:srgbClr val="FF0000"/>
                </a:solidFill>
                <a:effectLst/>
                <a:latin typeface="Calibri" pitchFamily="34" charset="0"/>
                <a:ea typeface="Times New Roman" pitchFamily="18" charset="0"/>
                <a:cs typeface="Calibri" pitchFamily="34" charset="0"/>
              </a:rPr>
              <a:t>Functions of Accounting</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pic>
        <p:nvPicPr>
          <p:cNvPr id="6" name="image2.png"/>
          <p:cNvPicPr/>
          <p:nvPr/>
        </p:nvPicPr>
        <p:blipFill>
          <a:blip r:embed="rId4" cstate="print"/>
          <a:stretch>
            <a:fillRect/>
          </a:stretch>
        </p:blipFill>
        <p:spPr>
          <a:xfrm>
            <a:off x="2667000" y="1128712"/>
            <a:ext cx="3810000" cy="2886075"/>
          </a:xfrm>
          <a:prstGeom prst="rect">
            <a:avLst/>
          </a:prstGeom>
        </p:spPr>
      </p:pic>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olstice">
  <a:themeElements>
    <a:clrScheme name="Solstice">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Solstice">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Solstice">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167</TotalTime>
  <Words>2063</Words>
  <Application>Microsoft Office PowerPoint</Application>
  <PresentationFormat>On-screen Show (16:9)</PresentationFormat>
  <Paragraphs>246</Paragraphs>
  <Slides>36</Slides>
  <Notes>14</Notes>
  <HiddenSlides>0</HiddenSlides>
  <MMClips>0</MMClips>
  <ScaleCrop>false</ScaleCrop>
  <HeadingPairs>
    <vt:vector size="4" baseType="variant">
      <vt:variant>
        <vt:lpstr>Theme</vt:lpstr>
      </vt:variant>
      <vt:variant>
        <vt:i4>1</vt:i4>
      </vt:variant>
      <vt:variant>
        <vt:lpstr>Slide Titles</vt:lpstr>
      </vt:variant>
      <vt:variant>
        <vt:i4>36</vt:i4>
      </vt:variant>
    </vt:vector>
  </HeadingPairs>
  <TitlesOfParts>
    <vt:vector size="37" baseType="lpstr">
      <vt:lpstr>Solstice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lpstr>Slide 21</vt:lpstr>
      <vt:lpstr>Slide 22</vt:lpstr>
      <vt:lpstr>Slide 23</vt:lpstr>
      <vt:lpstr>Slide 24</vt:lpstr>
      <vt:lpstr>Slide 25</vt:lpstr>
      <vt:lpstr>Slide 26</vt:lpstr>
      <vt:lpstr>Slide 27</vt:lpstr>
      <vt:lpstr>Slide 28</vt:lpstr>
      <vt:lpstr>Slide 29</vt:lpstr>
      <vt:lpstr>Slide 30</vt:lpstr>
      <vt:lpstr>Slide 31</vt:lpstr>
      <vt:lpstr>Slide 32</vt:lpstr>
      <vt:lpstr>Slide 33</vt:lpstr>
      <vt:lpstr>Slide 34</vt:lpstr>
      <vt:lpstr>Slide 35</vt:lpstr>
      <vt:lpstr>Slide 36</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user</dc:creator>
  <cp:lastModifiedBy>ाीीीीीीीीीीीीीीीीीीी</cp:lastModifiedBy>
  <cp:revision>12</cp:revision>
  <dcterms:modified xsi:type="dcterms:W3CDTF">2020-10-20T17:40:07Z</dcterms:modified>
</cp:coreProperties>
</file>