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12"/>
  </p:notesMasterIdLst>
  <p:sldIdLst>
    <p:sldId id="256" r:id="rId2"/>
    <p:sldId id="257" r:id="rId3"/>
    <p:sldId id="271" r:id="rId4"/>
    <p:sldId id="263" r:id="rId5"/>
    <p:sldId id="370" r:id="rId6"/>
    <p:sldId id="458" r:id="rId7"/>
    <p:sldId id="300" r:id="rId8"/>
    <p:sldId id="264" r:id="rId9"/>
    <p:sldId id="389" r:id="rId10"/>
    <p:sldId id="4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6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autoAdjust="0"/>
    <p:restoredTop sz="98387" autoAdjust="0"/>
  </p:normalViewPr>
  <p:slideViewPr>
    <p:cSldViewPr snapToGrid="0">
      <p:cViewPr>
        <p:scale>
          <a:sx n="102" d="100"/>
          <a:sy n="102" d="100"/>
        </p:scale>
        <p:origin x="-444" y="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15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60">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10/23/2020</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COMPUTERSISED ACCOUNTING SYSTEM </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NUMBER:13</a:t>
            </a:r>
            <a:endParaRPr b="1"/>
          </a:p>
          <a:p>
            <a:pPr marL="0" lvl="0" indent="0" algn="l" rtl="0">
              <a:spcBef>
                <a:spcPts val="0"/>
              </a:spcBef>
              <a:spcAft>
                <a:spcPts val="0"/>
              </a:spcAft>
              <a:buNone/>
            </a:pPr>
            <a:r>
              <a:rPr lang="en" b="1" dirty="0"/>
              <a:t>CHAPTER </a:t>
            </a:r>
            <a:r>
              <a:rPr lang="en" b="1" dirty="0" smtClean="0"/>
              <a:t>NAME : COMPUTERISED ACCOUNTING SYSTEM </a:t>
            </a:r>
            <a:endParaRPr lang="en" b="1" dirty="0" smtClean="0"/>
          </a:p>
          <a:p>
            <a:pPr marL="0" lvl="0" indent="0" algn="l" rtl="0">
              <a:spcBef>
                <a:spcPts val="0"/>
              </a:spcBef>
              <a:spcAft>
                <a:spcPts val="0"/>
              </a:spcAft>
              <a:buNone/>
            </a:pPr>
            <a:r>
              <a:rPr lang="en" b="1" dirty="0" smtClean="0"/>
              <a:t>CLASS-101</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1027" name="Rectangle 3"/>
          <p:cNvSpPr>
            <a:spLocks noChangeArrowheads="1"/>
          </p:cNvSpPr>
          <p:nvPr/>
        </p:nvSpPr>
        <p:spPr bwMode="auto">
          <a:xfrm>
            <a:off x="1502228" y="765110"/>
            <a:ext cx="7641771"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Gill Sans MT" pitchFamily="34" charset="0"/>
                <a:ea typeface="Times New Roman" pitchFamily="18" charset="0"/>
                <a:cs typeface="Mangal" pitchFamily="18" charset="0"/>
              </a:rPr>
              <a:t>Features of </a:t>
            </a:r>
            <a:r>
              <a:rPr kumimoji="0" lang="en-US" sz="1800" b="1" i="0" u="none" strike="noStrike" cap="none" normalizeH="0" baseline="0" dirty="0" err="1" smtClean="0">
                <a:ln>
                  <a:noFill/>
                </a:ln>
                <a:solidFill>
                  <a:srgbClr val="FF0000"/>
                </a:solidFill>
                <a:effectLst/>
                <a:latin typeface="Gill Sans MT" pitchFamily="34" charset="0"/>
                <a:ea typeface="Times New Roman" pitchFamily="18" charset="0"/>
                <a:cs typeface="Mangal" pitchFamily="18" charset="0"/>
              </a:rPr>
              <a:t>Computerised</a:t>
            </a:r>
            <a:r>
              <a:rPr kumimoji="0" lang="en-US" sz="1800" b="1" i="0" u="none" strike="noStrike" cap="none" normalizeH="0" baseline="0" dirty="0" smtClean="0">
                <a:ln>
                  <a:noFill/>
                </a:ln>
                <a:solidFill>
                  <a:srgbClr val="FF0000"/>
                </a:solidFill>
                <a:effectLst/>
                <a:latin typeface="Gill Sans MT" pitchFamily="34" charset="0"/>
                <a:ea typeface="Times New Roman" pitchFamily="18" charset="0"/>
                <a:cs typeface="Mangal" pitchFamily="18" charset="0"/>
              </a:rPr>
              <a:t> Accounting System</a:t>
            </a:r>
          </a:p>
          <a:p>
            <a:pPr marL="0" marR="0" lvl="0" indent="0" algn="l" defTabSz="914400" rtl="0" eaLnBrk="1" fontAlgn="base" latinLnBrk="0" hangingPunct="1">
              <a:lnSpc>
                <a:spcPct val="100000"/>
              </a:lnSpc>
              <a:spcBef>
                <a:spcPct val="0"/>
              </a:spcBef>
              <a:spcAft>
                <a:spcPct val="0"/>
              </a:spcAft>
              <a:buClrTx/>
              <a:buSzTx/>
              <a:buFontTx/>
              <a:buNone/>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Computerised</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accounting system is based on the concept of database. This system offers the following features: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Online input and storage of accounting data.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Printout of purchase and sales invoices.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Every account and transaction is assigned a unique code.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Grouping of accounts is done from the beginning.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Instant reports for management, for example: Stock Statement, Trial Balance, Income Statement, Balance Sheet, Payroll Reports, Tax Reports etc.</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391718" y="4282752"/>
            <a:ext cx="1170475" cy="860748"/>
          </a:xfrm>
          <a:prstGeom prst="rect">
            <a:avLst/>
          </a:prstGeom>
          <a:noFill/>
          <a:ln>
            <a:noFill/>
          </a:ln>
        </p:spPr>
      </p:pic>
      <p:sp>
        <p:nvSpPr>
          <p:cNvPr id="64550" name="Rectangle 3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4552" name="Rectangle 40"/>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77" name="Rectangle 1"/>
          <p:cNvSpPr>
            <a:spLocks noChangeArrowheads="1"/>
          </p:cNvSpPr>
          <p:nvPr/>
        </p:nvSpPr>
        <p:spPr bwMode="auto">
          <a:xfrm>
            <a:off x="1268964" y="279918"/>
            <a:ext cx="7875036" cy="4739759"/>
          </a:xfrm>
          <a:prstGeom prst="rect">
            <a:avLst/>
          </a:prstGeom>
          <a:noFill/>
          <a:ln w="9525">
            <a:noFill/>
            <a:miter lim="800000"/>
            <a:headEnd/>
            <a:tailEnd/>
          </a:ln>
          <a:effectLst/>
        </p:spPr>
        <p:txBody>
          <a:bodyPr vert="horz" wrap="square" lIns="385641"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Automation of Accounting Process</a:t>
            </a: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When accounting functions are done by </a:t>
            </a:r>
            <a:r>
              <a:rPr kumimoji="0" lang="en-US"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computerised</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accounting software that is known as automation of accounting process under the automation of accounting process human activity is less but accounting software is more used.</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 accounting functions like posting into ledger, Balancing, Trial Balance and Final Accounts are prepared by computer.</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Stages of Automation</a:t>
            </a: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There are different stages of automation as: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42900" algn="l"/>
              </a:tabLst>
            </a:pPr>
            <a:r>
              <a:rPr kumimoji="0" lang="en-US"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Planning: </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Under this stage the assessment of size, and business transactions is done for which automation has to be made.</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42900" algn="l"/>
              </a:tabLst>
            </a:pPr>
            <a:r>
              <a:rPr kumimoji="0" lang="en-US"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Selection of Accounting Software: </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As there are many accounting </a:t>
            </a:r>
            <a:r>
              <a:rPr kumimoji="0" lang="en-US"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available in the market. So, in this stage appropriate accounting software is to be selected according to company’s need.</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42900" algn="l"/>
              </a:tabLst>
            </a:pPr>
            <a:r>
              <a:rPr kumimoji="0" lang="en-US"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Selection of Accounting Hardware: </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Under this stage of automation the computer hardware is selected. The hardware should be such that can </a:t>
            </a:r>
            <a:r>
              <a:rPr kumimoji="0" lang="en-US"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fullfill</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the accounting requirement and support the accounting software.</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42900" algn="l"/>
              </a:tabLst>
            </a:pPr>
            <a:r>
              <a:rPr kumimoji="0" lang="en-US"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Chart of Accounts: </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Under this stage list of required heads of accounts is prepared.</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b="1" i="0" u="none" strike="noStrike" cap="none" normalizeH="0" baseline="0" dirty="0" smtClean="0">
                <a:ln>
                  <a:noFill/>
                </a:ln>
                <a:solidFill>
                  <a:srgbClr val="FF0000"/>
                </a:solidFill>
                <a:effectLst/>
                <a:latin typeface="Gill Sans MT" pitchFamily="34" charset="0"/>
                <a:ea typeface="Times New Roman" pitchFamily="18" charset="0"/>
                <a:cs typeface="Arial" pitchFamily="34" charset="0"/>
              </a:rPr>
              <a:t>Grouping of Accounts: </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There are various transactions for Expenses, Income, Assets, Liabilities. All these transactions cannot be shown directly. So, these transactions are grouped as salary, wages, discount and commission etc.</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Generation of Reports: </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This is final stage of automation under this final reports are prepared in from of Cash Book, Journal, Ledger, Trial Balance, P&amp;L A/c and Balance Sheet etc.</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graphicFrame>
        <p:nvGraphicFramePr>
          <p:cNvPr id="4" name="Table 3"/>
          <p:cNvGraphicFramePr>
            <a:graphicFrameLocks noGrp="1"/>
          </p:cNvGraphicFramePr>
          <p:nvPr/>
        </p:nvGraphicFramePr>
        <p:xfrm>
          <a:off x="1212982" y="167951"/>
          <a:ext cx="7315198" cy="4163701"/>
        </p:xfrm>
        <a:graphic>
          <a:graphicData uri="http://schemas.openxmlformats.org/drawingml/2006/table">
            <a:tbl>
              <a:tblPr/>
              <a:tblGrid>
                <a:gridCol w="274679"/>
                <a:gridCol w="1182603"/>
                <a:gridCol w="2997628"/>
                <a:gridCol w="2860288"/>
              </a:tblGrid>
              <a:tr h="371075">
                <a:tc>
                  <a:txBody>
                    <a:bodyPr/>
                    <a:lstStyle/>
                    <a:p>
                      <a:pPr>
                        <a:lnSpc>
                          <a:spcPct val="115000"/>
                        </a:lnSpc>
                        <a:spcAft>
                          <a:spcPts val="0"/>
                        </a:spcAft>
                      </a:pP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381000">
                        <a:lnSpc>
                          <a:spcPct val="115000"/>
                        </a:lnSpc>
                        <a:spcBef>
                          <a:spcPts val="685"/>
                        </a:spcBef>
                        <a:spcAft>
                          <a:spcPts val="0"/>
                        </a:spcAft>
                      </a:pPr>
                      <a:r>
                        <a:rPr lang="en-US" sz="1200" b="1">
                          <a:latin typeface="Gill Sans MT"/>
                          <a:ea typeface="Times New Roman"/>
                        </a:rPr>
                        <a:t>Base</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47700">
                        <a:lnSpc>
                          <a:spcPct val="115000"/>
                        </a:lnSpc>
                        <a:spcBef>
                          <a:spcPts val="685"/>
                        </a:spcBef>
                        <a:spcAft>
                          <a:spcPts val="0"/>
                        </a:spcAft>
                      </a:pPr>
                      <a:r>
                        <a:rPr lang="en-US" sz="1200" b="1">
                          <a:latin typeface="Gill Sans MT"/>
                          <a:ea typeface="Times New Roman"/>
                        </a:rPr>
                        <a:t>Manual Accounting</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333375">
                        <a:lnSpc>
                          <a:spcPct val="115000"/>
                        </a:lnSpc>
                        <a:spcBef>
                          <a:spcPts val="685"/>
                        </a:spcBef>
                        <a:spcAft>
                          <a:spcPts val="0"/>
                        </a:spcAft>
                      </a:pPr>
                      <a:r>
                        <a:rPr lang="en-US" sz="1200" b="1">
                          <a:latin typeface="Gill Sans MT"/>
                          <a:ea typeface="Times New Roman"/>
                        </a:rPr>
                        <a:t>Computerised Accounting</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948720">
                <a:tc>
                  <a:txBody>
                    <a:bodyPr/>
                    <a:lstStyle/>
                    <a:p>
                      <a:pPr>
                        <a:lnSpc>
                          <a:spcPct val="115000"/>
                        </a:lnSpc>
                        <a:spcAft>
                          <a:spcPts val="0"/>
                        </a:spcAft>
                      </a:pPr>
                      <a:endParaRPr lang="en-US" sz="1100">
                        <a:latin typeface="Times New Roman"/>
                        <a:ea typeface="Times New Roman"/>
                      </a:endParaRPr>
                    </a:p>
                    <a:p>
                      <a:pPr marL="55245" marR="28575" algn="ctr">
                        <a:lnSpc>
                          <a:spcPct val="115000"/>
                        </a:lnSpc>
                        <a:spcBef>
                          <a:spcPts val="1015"/>
                        </a:spcBef>
                        <a:spcAft>
                          <a:spcPts val="0"/>
                        </a:spcAft>
                      </a:pPr>
                      <a:r>
                        <a:rPr lang="en-US" sz="1200">
                          <a:latin typeface="Times New Roman"/>
                          <a:ea typeface="Times New Roman"/>
                        </a:rPr>
                        <a:t>1.</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ts val="2100"/>
                        </a:lnSpc>
                        <a:spcBef>
                          <a:spcPts val="60"/>
                        </a:spcBef>
                        <a:spcAft>
                          <a:spcPts val="0"/>
                        </a:spcAft>
                      </a:pPr>
                      <a:r>
                        <a:rPr lang="en-US" sz="1200">
                          <a:latin typeface="Times New Roman"/>
                          <a:ea typeface="Times New Roman"/>
                        </a:rPr>
                        <a:t>Identifying Financial Transactions</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30"/>
                        </a:spcBef>
                        <a:spcAft>
                          <a:spcPts val="0"/>
                        </a:spcAft>
                      </a:pPr>
                      <a:endParaRPr lang="en-US" sz="1100">
                        <a:latin typeface="Times New Roman"/>
                        <a:ea typeface="Times New Roman"/>
                      </a:endParaRPr>
                    </a:p>
                    <a:p>
                      <a:pPr marL="69850" marR="211455">
                        <a:lnSpc>
                          <a:spcPct val="130000"/>
                        </a:lnSpc>
                        <a:spcAft>
                          <a:spcPts val="0"/>
                        </a:spcAft>
                      </a:pPr>
                      <a:r>
                        <a:rPr lang="en-US" sz="1200">
                          <a:latin typeface="Times New Roman"/>
                          <a:ea typeface="Times New Roman"/>
                        </a:rPr>
                        <a:t>In</a:t>
                      </a:r>
                      <a:r>
                        <a:rPr lang="en-US" sz="1200" spc="-100">
                          <a:latin typeface="Times New Roman"/>
                          <a:ea typeface="Times New Roman"/>
                        </a:rPr>
                        <a:t> </a:t>
                      </a:r>
                      <a:r>
                        <a:rPr lang="en-US" sz="1200">
                          <a:latin typeface="Times New Roman"/>
                          <a:ea typeface="Times New Roman"/>
                        </a:rPr>
                        <a:t>this</a:t>
                      </a:r>
                      <a:r>
                        <a:rPr lang="en-US" sz="1200" spc="-100">
                          <a:latin typeface="Times New Roman"/>
                          <a:ea typeface="Times New Roman"/>
                        </a:rPr>
                        <a:t> </a:t>
                      </a:r>
                      <a:r>
                        <a:rPr lang="en-US" sz="1200">
                          <a:latin typeface="Times New Roman"/>
                          <a:ea typeface="Times New Roman"/>
                        </a:rPr>
                        <a:t>system,</a:t>
                      </a:r>
                      <a:r>
                        <a:rPr lang="en-US" sz="1200" spc="-100">
                          <a:latin typeface="Times New Roman"/>
                          <a:ea typeface="Times New Roman"/>
                        </a:rPr>
                        <a:t> </a:t>
                      </a:r>
                      <a:r>
                        <a:rPr lang="en-US" sz="1200">
                          <a:latin typeface="Times New Roman"/>
                          <a:ea typeface="Times New Roman"/>
                        </a:rPr>
                        <a:t>it</a:t>
                      </a:r>
                      <a:r>
                        <a:rPr lang="en-US" sz="1200" spc="-100">
                          <a:latin typeface="Times New Roman"/>
                          <a:ea typeface="Times New Roman"/>
                        </a:rPr>
                        <a:t> </a:t>
                      </a:r>
                      <a:r>
                        <a:rPr lang="en-US" sz="1200">
                          <a:latin typeface="Times New Roman"/>
                          <a:ea typeface="Times New Roman"/>
                        </a:rPr>
                        <a:t>is</a:t>
                      </a:r>
                      <a:r>
                        <a:rPr lang="en-US" sz="1200" spc="-100">
                          <a:latin typeface="Times New Roman"/>
                          <a:ea typeface="Times New Roman"/>
                        </a:rPr>
                        <a:t> </a:t>
                      </a:r>
                      <a:r>
                        <a:rPr lang="en-US" sz="1200">
                          <a:latin typeface="Times New Roman"/>
                          <a:ea typeface="Times New Roman"/>
                        </a:rPr>
                        <a:t>done</a:t>
                      </a:r>
                      <a:r>
                        <a:rPr lang="en-US" sz="1200" spc="-100">
                          <a:latin typeface="Times New Roman"/>
                          <a:ea typeface="Times New Roman"/>
                        </a:rPr>
                        <a:t> </a:t>
                      </a:r>
                      <a:r>
                        <a:rPr lang="en-US" sz="1200">
                          <a:latin typeface="Times New Roman"/>
                          <a:ea typeface="Times New Roman"/>
                        </a:rPr>
                        <a:t>manually according to</a:t>
                      </a:r>
                      <a:r>
                        <a:rPr lang="en-US" sz="1200" spc="-70">
                          <a:latin typeface="Times New Roman"/>
                          <a:ea typeface="Times New Roman"/>
                        </a:rPr>
                        <a:t> </a:t>
                      </a:r>
                      <a:r>
                        <a:rPr lang="en-US" sz="1200">
                          <a:latin typeface="Times New Roman"/>
                          <a:ea typeface="Times New Roman"/>
                        </a:rPr>
                        <a:t>principles.</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30"/>
                        </a:spcBef>
                        <a:spcAft>
                          <a:spcPts val="0"/>
                        </a:spcAft>
                      </a:pPr>
                      <a:endParaRPr lang="en-US" sz="1100">
                        <a:latin typeface="Times New Roman"/>
                        <a:ea typeface="Times New Roman"/>
                      </a:endParaRPr>
                    </a:p>
                    <a:p>
                      <a:pPr marL="69850" marR="57150">
                        <a:lnSpc>
                          <a:spcPct val="130000"/>
                        </a:lnSpc>
                        <a:spcAft>
                          <a:spcPts val="0"/>
                        </a:spcAft>
                      </a:pPr>
                      <a:r>
                        <a:rPr lang="en-US" sz="1200">
                          <a:latin typeface="Times New Roman"/>
                          <a:ea typeface="Times New Roman"/>
                        </a:rPr>
                        <a:t>In this system, it is also done manually according to principles.</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948720">
                <a:tc>
                  <a:txBody>
                    <a:bodyPr/>
                    <a:lstStyle/>
                    <a:p>
                      <a:pPr>
                        <a:lnSpc>
                          <a:spcPct val="115000"/>
                        </a:lnSpc>
                        <a:spcAft>
                          <a:spcPts val="0"/>
                        </a:spcAft>
                      </a:pPr>
                      <a:endParaRPr lang="en-US" sz="1100">
                        <a:latin typeface="Times New Roman"/>
                        <a:ea typeface="Times New Roman"/>
                      </a:endParaRPr>
                    </a:p>
                    <a:p>
                      <a:pPr marR="14605" algn="ctr">
                        <a:lnSpc>
                          <a:spcPct val="115000"/>
                        </a:lnSpc>
                        <a:spcBef>
                          <a:spcPts val="1015"/>
                        </a:spcBef>
                        <a:spcAft>
                          <a:spcPts val="0"/>
                        </a:spcAft>
                      </a:pPr>
                      <a:r>
                        <a:rPr lang="en-US" sz="1200">
                          <a:latin typeface="Times New Roman"/>
                          <a:ea typeface="Times New Roman"/>
                        </a:rPr>
                        <a:t>2</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100">
                        <a:latin typeface="Times New Roman"/>
                        <a:ea typeface="Times New Roman"/>
                      </a:endParaRPr>
                    </a:p>
                    <a:p>
                      <a:pPr marL="69850">
                        <a:lnSpc>
                          <a:spcPct val="115000"/>
                        </a:lnSpc>
                        <a:spcBef>
                          <a:spcPts val="1015"/>
                        </a:spcBef>
                        <a:spcAft>
                          <a:spcPts val="0"/>
                        </a:spcAft>
                      </a:pPr>
                      <a:r>
                        <a:rPr lang="en-US" sz="1200">
                          <a:latin typeface="Times New Roman"/>
                          <a:ea typeface="Times New Roman"/>
                        </a:rPr>
                        <a:t>Recording</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83820">
                        <a:lnSpc>
                          <a:spcPts val="2100"/>
                        </a:lnSpc>
                        <a:spcBef>
                          <a:spcPts val="60"/>
                        </a:spcBef>
                        <a:spcAft>
                          <a:spcPts val="0"/>
                        </a:spcAft>
                      </a:pPr>
                      <a:r>
                        <a:rPr lang="en-US" sz="1200">
                          <a:latin typeface="Times New Roman"/>
                          <a:ea typeface="Times New Roman"/>
                        </a:rPr>
                        <a:t>In this system, entries are recorded manually and other calculations also done manually.</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197485">
                        <a:lnSpc>
                          <a:spcPts val="2100"/>
                        </a:lnSpc>
                        <a:spcBef>
                          <a:spcPts val="60"/>
                        </a:spcBef>
                        <a:spcAft>
                          <a:spcPts val="0"/>
                        </a:spcAft>
                      </a:pPr>
                      <a:r>
                        <a:rPr lang="en-US" sz="1200">
                          <a:latin typeface="Times New Roman"/>
                          <a:ea typeface="Times New Roman"/>
                        </a:rPr>
                        <a:t>In this, entries are recorded manually but other calculations are done by computers.</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946466">
                <a:tc>
                  <a:txBody>
                    <a:bodyPr/>
                    <a:lstStyle/>
                    <a:p>
                      <a:pPr>
                        <a:lnSpc>
                          <a:spcPct val="115000"/>
                        </a:lnSpc>
                        <a:spcBef>
                          <a:spcPts val="30"/>
                        </a:spcBef>
                        <a:spcAft>
                          <a:spcPts val="0"/>
                        </a:spcAft>
                      </a:pPr>
                      <a:endParaRPr lang="en-US" sz="1100">
                        <a:latin typeface="Times New Roman"/>
                        <a:ea typeface="Times New Roman"/>
                      </a:endParaRPr>
                    </a:p>
                    <a:p>
                      <a:pPr marR="14605" algn="ctr">
                        <a:lnSpc>
                          <a:spcPct val="115000"/>
                        </a:lnSpc>
                        <a:spcAft>
                          <a:spcPts val="0"/>
                        </a:spcAft>
                      </a:pPr>
                      <a:r>
                        <a:rPr lang="en-US" sz="1200">
                          <a:latin typeface="Times New Roman"/>
                          <a:ea typeface="Times New Roman"/>
                        </a:rPr>
                        <a:t>3</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157480">
                        <a:lnSpc>
                          <a:spcPts val="2100"/>
                        </a:lnSpc>
                        <a:spcBef>
                          <a:spcPts val="60"/>
                        </a:spcBef>
                        <a:spcAft>
                          <a:spcPts val="0"/>
                        </a:spcAft>
                      </a:pPr>
                      <a:r>
                        <a:rPr lang="en-US" sz="1200">
                          <a:latin typeface="Times New Roman"/>
                          <a:ea typeface="Times New Roman"/>
                        </a:rPr>
                        <a:t>Adjustment Entries</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433705">
                        <a:lnSpc>
                          <a:spcPts val="2100"/>
                        </a:lnSpc>
                        <a:spcBef>
                          <a:spcPts val="60"/>
                        </a:spcBef>
                        <a:spcAft>
                          <a:spcPts val="0"/>
                        </a:spcAft>
                      </a:pPr>
                      <a:r>
                        <a:rPr lang="en-US" sz="1200">
                          <a:latin typeface="Times New Roman"/>
                          <a:ea typeface="Times New Roman"/>
                        </a:rPr>
                        <a:t>In this system, all adjustments entries are done manually.</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267335">
                        <a:lnSpc>
                          <a:spcPts val="2100"/>
                        </a:lnSpc>
                        <a:spcBef>
                          <a:spcPts val="60"/>
                        </a:spcBef>
                        <a:spcAft>
                          <a:spcPts val="0"/>
                        </a:spcAft>
                      </a:pPr>
                      <a:r>
                        <a:rPr lang="en-US" sz="1200">
                          <a:latin typeface="Times New Roman"/>
                          <a:ea typeface="Times New Roman"/>
                        </a:rPr>
                        <a:t>In</a:t>
                      </a:r>
                      <a:r>
                        <a:rPr lang="en-US" sz="1200" spc="-65">
                          <a:latin typeface="Times New Roman"/>
                          <a:ea typeface="Times New Roman"/>
                        </a:rPr>
                        <a:t> </a:t>
                      </a:r>
                      <a:r>
                        <a:rPr lang="en-US" sz="1200">
                          <a:latin typeface="Times New Roman"/>
                          <a:ea typeface="Times New Roman"/>
                        </a:rPr>
                        <a:t>this</a:t>
                      </a:r>
                      <a:r>
                        <a:rPr lang="en-US" sz="1200" spc="-65">
                          <a:latin typeface="Times New Roman"/>
                          <a:ea typeface="Times New Roman"/>
                        </a:rPr>
                        <a:t> </a:t>
                      </a:r>
                      <a:r>
                        <a:rPr lang="en-US" sz="1200">
                          <a:latin typeface="Times New Roman"/>
                          <a:ea typeface="Times New Roman"/>
                        </a:rPr>
                        <a:t>system</a:t>
                      </a:r>
                      <a:r>
                        <a:rPr lang="en-US" sz="1200" spc="-65">
                          <a:latin typeface="Times New Roman"/>
                          <a:ea typeface="Times New Roman"/>
                        </a:rPr>
                        <a:t> </a:t>
                      </a:r>
                      <a:r>
                        <a:rPr lang="en-US" sz="1200">
                          <a:latin typeface="Times New Roman"/>
                          <a:ea typeface="Times New Roman"/>
                        </a:rPr>
                        <a:t>entries</a:t>
                      </a:r>
                      <a:r>
                        <a:rPr lang="en-US" sz="1200" spc="-65">
                          <a:latin typeface="Times New Roman"/>
                          <a:ea typeface="Times New Roman"/>
                        </a:rPr>
                        <a:t> </a:t>
                      </a:r>
                      <a:r>
                        <a:rPr lang="en-US" sz="1200">
                          <a:latin typeface="Times New Roman"/>
                          <a:ea typeface="Times New Roman"/>
                        </a:rPr>
                        <a:t>related</a:t>
                      </a:r>
                      <a:r>
                        <a:rPr lang="en-US" sz="1200" spc="-65">
                          <a:latin typeface="Times New Roman"/>
                          <a:ea typeface="Times New Roman"/>
                        </a:rPr>
                        <a:t> </a:t>
                      </a:r>
                      <a:r>
                        <a:rPr lang="en-US" sz="1200">
                          <a:latin typeface="Times New Roman"/>
                          <a:ea typeface="Times New Roman"/>
                        </a:rPr>
                        <a:t>to posting</a:t>
                      </a:r>
                      <a:r>
                        <a:rPr lang="en-US" sz="1200" spc="-130">
                          <a:latin typeface="Times New Roman"/>
                          <a:ea typeface="Times New Roman"/>
                        </a:rPr>
                        <a:t> </a:t>
                      </a:r>
                      <a:r>
                        <a:rPr lang="en-US" sz="1200">
                          <a:latin typeface="Times New Roman"/>
                          <a:ea typeface="Times New Roman"/>
                        </a:rPr>
                        <a:t>are</a:t>
                      </a:r>
                      <a:r>
                        <a:rPr lang="en-US" sz="1200" spc="-125">
                          <a:latin typeface="Times New Roman"/>
                          <a:ea typeface="Times New Roman"/>
                        </a:rPr>
                        <a:t> </a:t>
                      </a:r>
                      <a:r>
                        <a:rPr lang="en-US" sz="1200">
                          <a:latin typeface="Times New Roman"/>
                          <a:ea typeface="Times New Roman"/>
                        </a:rPr>
                        <a:t>done</a:t>
                      </a:r>
                      <a:r>
                        <a:rPr lang="en-US" sz="1200" spc="-125">
                          <a:latin typeface="Times New Roman"/>
                          <a:ea typeface="Times New Roman"/>
                        </a:rPr>
                        <a:t> </a:t>
                      </a:r>
                      <a:r>
                        <a:rPr lang="en-US" sz="1200">
                          <a:latin typeface="Times New Roman"/>
                          <a:ea typeface="Times New Roman"/>
                        </a:rPr>
                        <a:t>by</a:t>
                      </a:r>
                      <a:r>
                        <a:rPr lang="en-US" sz="1200" spc="-130">
                          <a:latin typeface="Times New Roman"/>
                          <a:ea typeface="Times New Roman"/>
                        </a:rPr>
                        <a:t> </a:t>
                      </a:r>
                      <a:r>
                        <a:rPr lang="en-US" sz="1200">
                          <a:latin typeface="Times New Roman"/>
                          <a:ea typeface="Times New Roman"/>
                        </a:rPr>
                        <a:t>computers.</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948720">
                <a:tc>
                  <a:txBody>
                    <a:bodyPr/>
                    <a:lstStyle/>
                    <a:p>
                      <a:pPr>
                        <a:lnSpc>
                          <a:spcPct val="115000"/>
                        </a:lnSpc>
                        <a:spcAft>
                          <a:spcPts val="0"/>
                        </a:spcAft>
                      </a:pPr>
                      <a:endParaRPr lang="en-US" sz="1100">
                        <a:latin typeface="Times New Roman"/>
                        <a:ea typeface="Times New Roman"/>
                      </a:endParaRPr>
                    </a:p>
                    <a:p>
                      <a:pPr marR="14605" algn="ctr">
                        <a:lnSpc>
                          <a:spcPct val="115000"/>
                        </a:lnSpc>
                        <a:spcBef>
                          <a:spcPts val="1015"/>
                        </a:spcBef>
                        <a:spcAft>
                          <a:spcPts val="0"/>
                        </a:spcAft>
                      </a:pPr>
                      <a:r>
                        <a:rPr lang="en-US" sz="1200">
                          <a:latin typeface="Times New Roman"/>
                          <a:ea typeface="Times New Roman"/>
                        </a:rPr>
                        <a:t>4</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30"/>
                        </a:spcBef>
                        <a:spcAft>
                          <a:spcPts val="0"/>
                        </a:spcAft>
                      </a:pPr>
                      <a:endParaRPr lang="en-US" sz="1100">
                        <a:latin typeface="Times New Roman"/>
                        <a:ea typeface="Times New Roman"/>
                      </a:endParaRPr>
                    </a:p>
                    <a:p>
                      <a:pPr marL="69850">
                        <a:lnSpc>
                          <a:spcPct val="130000"/>
                        </a:lnSpc>
                        <a:spcAft>
                          <a:spcPts val="0"/>
                        </a:spcAft>
                      </a:pPr>
                      <a:r>
                        <a:rPr lang="en-US" sz="1200">
                          <a:latin typeface="Times New Roman"/>
                          <a:ea typeface="Times New Roman"/>
                        </a:rPr>
                        <a:t>Financial statement</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30"/>
                        </a:spcBef>
                        <a:spcAft>
                          <a:spcPts val="0"/>
                        </a:spcAft>
                      </a:pPr>
                      <a:endParaRPr lang="en-US" sz="1100">
                        <a:latin typeface="Times New Roman"/>
                        <a:ea typeface="Times New Roman"/>
                      </a:endParaRPr>
                    </a:p>
                    <a:p>
                      <a:pPr marL="69850" marR="226695">
                        <a:lnSpc>
                          <a:spcPct val="130000"/>
                        </a:lnSpc>
                        <a:spcAft>
                          <a:spcPts val="0"/>
                        </a:spcAft>
                      </a:pPr>
                      <a:r>
                        <a:rPr lang="en-US" sz="1200">
                          <a:latin typeface="Times New Roman"/>
                          <a:ea typeface="Times New Roman"/>
                        </a:rPr>
                        <a:t>In this system, final statements is prepared manually</a:t>
                      </a:r>
                      <a:endParaRPr lang="en-US" sz="110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189865">
                        <a:lnSpc>
                          <a:spcPts val="2100"/>
                        </a:lnSpc>
                        <a:spcBef>
                          <a:spcPts val="60"/>
                        </a:spcBef>
                        <a:spcAft>
                          <a:spcPts val="0"/>
                        </a:spcAft>
                      </a:pPr>
                      <a:r>
                        <a:rPr lang="en-US" sz="1200" dirty="0">
                          <a:latin typeface="Times New Roman"/>
                          <a:ea typeface="Times New Roman"/>
                        </a:rPr>
                        <a:t>In this system final statement is prepared</a:t>
                      </a:r>
                      <a:r>
                        <a:rPr lang="en-US" sz="1200" spc="-125" dirty="0">
                          <a:latin typeface="Times New Roman"/>
                          <a:ea typeface="Times New Roman"/>
                        </a:rPr>
                        <a:t> </a:t>
                      </a:r>
                      <a:r>
                        <a:rPr lang="en-US" sz="1200" dirty="0">
                          <a:latin typeface="Times New Roman"/>
                          <a:ea typeface="Times New Roman"/>
                        </a:rPr>
                        <a:t>by</a:t>
                      </a:r>
                      <a:r>
                        <a:rPr lang="en-US" sz="1200" spc="-125" dirty="0">
                          <a:latin typeface="Times New Roman"/>
                          <a:ea typeface="Times New Roman"/>
                        </a:rPr>
                        <a:t> </a:t>
                      </a:r>
                      <a:r>
                        <a:rPr lang="en-US" sz="1200" dirty="0">
                          <a:latin typeface="Times New Roman"/>
                          <a:ea typeface="Times New Roman"/>
                        </a:rPr>
                        <a:t>computer</a:t>
                      </a:r>
                      <a:r>
                        <a:rPr lang="en-US" sz="1200" spc="-125" dirty="0">
                          <a:latin typeface="Times New Roman"/>
                          <a:ea typeface="Times New Roman"/>
                        </a:rPr>
                        <a:t> </a:t>
                      </a:r>
                      <a:r>
                        <a:rPr lang="en-US" sz="1200" dirty="0">
                          <a:latin typeface="Times New Roman"/>
                          <a:ea typeface="Times New Roman"/>
                        </a:rPr>
                        <a:t>with</a:t>
                      </a:r>
                      <a:r>
                        <a:rPr lang="en-US" sz="1200" spc="-125" dirty="0">
                          <a:latin typeface="Times New Roman"/>
                          <a:ea typeface="Times New Roman"/>
                        </a:rPr>
                        <a:t> </a:t>
                      </a:r>
                      <a:r>
                        <a:rPr lang="en-US" sz="1200" dirty="0">
                          <a:latin typeface="Times New Roman"/>
                          <a:ea typeface="Times New Roman"/>
                        </a:rPr>
                        <a:t>help of</a:t>
                      </a:r>
                      <a:r>
                        <a:rPr lang="en-US" sz="1200" spc="-25" dirty="0">
                          <a:latin typeface="Times New Roman"/>
                          <a:ea typeface="Times New Roman"/>
                        </a:rPr>
                        <a:t> </a:t>
                      </a:r>
                      <a:r>
                        <a:rPr lang="en-US" sz="1200" dirty="0">
                          <a:latin typeface="Times New Roman"/>
                          <a:ea typeface="Times New Roman"/>
                        </a:rPr>
                        <a:t>software.</a:t>
                      </a:r>
                      <a:endParaRPr lang="en-US" sz="1100" dirty="0">
                        <a:latin typeface="Times New Roman"/>
                        <a:ea typeface="Times New Roman"/>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COMPUTERSISED ACCOUNTING SYSTEM </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NUMBER:13</a:t>
            </a:r>
            <a:endParaRPr b="1"/>
          </a:p>
          <a:p>
            <a:pPr marL="0" lvl="0" indent="0" algn="l" rtl="0">
              <a:spcBef>
                <a:spcPts val="0"/>
              </a:spcBef>
              <a:spcAft>
                <a:spcPts val="0"/>
              </a:spcAft>
              <a:buNone/>
            </a:pPr>
            <a:r>
              <a:rPr lang="en" b="1" dirty="0"/>
              <a:t>CHAPTER </a:t>
            </a:r>
            <a:r>
              <a:rPr lang="en" b="1" dirty="0" smtClean="0"/>
              <a:t>NAME : COMPUTERISED ACCOUNTING SYSTEM </a:t>
            </a:r>
            <a:endParaRPr lang="en" b="1" dirty="0" smtClean="0"/>
          </a:p>
          <a:p>
            <a:pPr marL="0" lvl="0" indent="0" algn="l" rtl="0">
              <a:spcBef>
                <a:spcPts val="0"/>
              </a:spcBef>
              <a:spcAft>
                <a:spcPts val="0"/>
              </a:spcAft>
              <a:buNone/>
            </a:pPr>
            <a:r>
              <a:rPr lang="en" b="1" dirty="0" smtClean="0"/>
              <a:t>CLASS-102</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18433" name="Rectangle 1"/>
          <p:cNvSpPr>
            <a:spLocks noChangeArrowheads="1"/>
          </p:cNvSpPr>
          <p:nvPr/>
        </p:nvSpPr>
        <p:spPr bwMode="auto">
          <a:xfrm>
            <a:off x="1306286" y="167951"/>
            <a:ext cx="7837714" cy="4438392"/>
          </a:xfrm>
          <a:prstGeom prst="rect">
            <a:avLst/>
          </a:prstGeom>
          <a:noFill/>
          <a:ln w="9525">
            <a:noFill/>
            <a:miter lim="800000"/>
            <a:headEnd/>
            <a:tailEnd/>
          </a:ln>
          <a:effectLst/>
        </p:spPr>
        <p:txBody>
          <a:bodyPr vert="horz" wrap="square" lIns="385641" tIns="6348"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600" b="1" i="0" u="none" strike="noStrike" cap="none" normalizeH="0" baseline="0" dirty="0" smtClean="0">
                <a:ln>
                  <a:noFill/>
                </a:ln>
                <a:solidFill>
                  <a:srgbClr val="FF0000"/>
                </a:solidFill>
                <a:effectLst/>
                <a:latin typeface="Gill Sans MT" pitchFamily="34" charset="0"/>
                <a:ea typeface="Times New Roman" pitchFamily="18" charset="0"/>
                <a:cs typeface="Mangal" pitchFamily="18" charset="0"/>
              </a:rPr>
              <a:t>Sourcing of Accounting Software</a:t>
            </a:r>
            <a:endParaRPr kumimoji="0" lang="en-US"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India is one of software making country. So, accounting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are easily available in Indian Market. But it is more important to know what is your need of accounting software. Generally, Tally accounting software is used in India which is easily available in market.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Accounting </a:t>
            </a:r>
            <a:r>
              <a:rPr kumimoji="0" lang="en-US" sz="16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Softwares</a:t>
            </a:r>
            <a:endParaRPr kumimoji="0" lang="en-US" sz="16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Readymade Software</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Readymade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are the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that are developed not for any specific user but for the users in general. Some of the ready-made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available are Tally, Ex, Busy. Such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are economical and ready to use. Such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do not fulfill the requirement of very user.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r>
              <a:rPr kumimoji="0" lang="en-US" sz="1600" b="1" i="0" u="none" strike="noStrike" cap="none" normalizeH="0" baseline="0" dirty="0" err="1" smtClean="0">
                <a:ln>
                  <a:noFill/>
                </a:ln>
                <a:solidFill>
                  <a:schemeClr val="tx1"/>
                </a:solidFill>
                <a:effectLst/>
                <a:latin typeface="Gill Sans MT" pitchFamily="34" charset="0"/>
                <a:ea typeface="Times New Roman" pitchFamily="18" charset="0"/>
                <a:cs typeface="Arial" pitchFamily="34" charset="0"/>
              </a:rPr>
              <a:t>Customised</a:t>
            </a: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 Software: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Customised</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software means modifying the ready-made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 suit the specific requirements of the user Readymade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are modified according to the need of the business Cost of installation, maintenance and training is relatively higher than that of ready-made user. There packages are used by those medium or large business enterprises in which financial transactions are some what peculiar in nature.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7781730" y="4665306"/>
            <a:ext cx="1354469" cy="460319"/>
          </a:xfrm>
          <a:prstGeom prst="rect">
            <a:avLst/>
          </a:prstGeom>
          <a:noFill/>
          <a:ln>
            <a:noFill/>
          </a:ln>
        </p:spPr>
      </p:pic>
      <p:sp>
        <p:nvSpPr>
          <p:cNvPr id="16385" name="Rectangle 1"/>
          <p:cNvSpPr>
            <a:spLocks noChangeArrowheads="1"/>
          </p:cNvSpPr>
          <p:nvPr/>
        </p:nvSpPr>
        <p:spPr bwMode="auto">
          <a:xfrm>
            <a:off x="1203648" y="765110"/>
            <a:ext cx="7940351" cy="3453507"/>
          </a:xfrm>
          <a:prstGeom prst="rect">
            <a:avLst/>
          </a:prstGeom>
          <a:noFill/>
          <a:ln w="9525">
            <a:noFill/>
            <a:miter lim="800000"/>
            <a:headEnd/>
            <a:tailEnd/>
          </a:ln>
          <a:effectLst/>
        </p:spPr>
        <p:txBody>
          <a:bodyPr vert="horz" wrap="square" lIns="385641" tIns="6348" rIns="91440" bIns="0" numCol="1" anchor="ctr" anchorCtr="0" compatLnSpc="1">
            <a:prstTxWarp prst="textNoShape">
              <a:avLst/>
            </a:prstTxWarp>
            <a:spAutoFit/>
          </a:bodyPr>
          <a:lstStyle/>
          <a:p>
            <a:pPr marL="914400" marR="0" lvl="2" indent="0" algn="l" defTabSz="914400" rtl="0" eaLnBrk="1" fontAlgn="base" latinLnBrk="0" hangingPunct="1">
              <a:lnSpc>
                <a:spcPct val="100000"/>
              </a:lnSpc>
              <a:spcBef>
                <a:spcPct val="0"/>
              </a:spcBef>
              <a:spcAft>
                <a:spcPct val="0"/>
              </a:spcAft>
              <a:buClrTx/>
              <a:buSzPct val="100000"/>
              <a:buFontTx/>
              <a:buAutoNum type="romanLcPeriod"/>
              <a:tabLst>
                <a:tab pos="342900" algn="l"/>
              </a:tabLst>
            </a:pP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Tailor-made Software: </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that are developed to meet the requirement of the user on the basis of discussion between the user and developers. Such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help in maintaining effective management information system. The cost of these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softwares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very high and specific training for using these packages is also required.</a:t>
            </a:r>
          </a:p>
          <a:p>
            <a:pPr marL="914400" marR="0" lvl="2" indent="0" algn="l" defTabSz="914400" rtl="0" eaLnBrk="1" fontAlgn="base" latinLnBrk="0" hangingPunct="1">
              <a:lnSpc>
                <a:spcPct val="100000"/>
              </a:lnSpc>
              <a:spcBef>
                <a:spcPct val="0"/>
              </a:spcBef>
              <a:spcAft>
                <a:spcPct val="0"/>
              </a:spcAft>
              <a:buClrTx/>
              <a:buSzPct val="100000"/>
              <a:buFontTx/>
              <a:buAutoNum type="romanLcPeriod"/>
              <a:tabLst>
                <a:tab pos="3429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Generic Considerations Before Sourcing Accounting Software</a:t>
            </a: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endParaRPr kumimoji="0" lang="en-U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1371600" marR="0" lvl="3" indent="0" algn="l" defTabSz="914400" rtl="0" eaLnBrk="0" fontAlgn="base" latinLnBrk="0" hangingPunct="0">
              <a:lnSpc>
                <a:spcPct val="100000"/>
              </a:lnSpc>
              <a:spcBef>
                <a:spcPct val="0"/>
              </a:spcBef>
              <a:spcAft>
                <a:spcPct val="0"/>
              </a:spcAft>
              <a:buClrTx/>
              <a:buSzPct val="100000"/>
              <a:buFontTx/>
              <a:buAutoNum type="arabicPeriod"/>
              <a:tabLst>
                <a:tab pos="342900" algn="l"/>
              </a:tabLst>
            </a:pP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Flexibility: </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computer software system must be flexible in respect of data handling and report preparing.</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1371600" marR="0" lvl="3" indent="0" algn="l" defTabSz="914400" rtl="0" eaLnBrk="0" fontAlgn="base" latinLnBrk="0" hangingPunct="0">
              <a:lnSpc>
                <a:spcPct val="100000"/>
              </a:lnSpc>
              <a:spcBef>
                <a:spcPct val="0"/>
              </a:spcBef>
              <a:spcAft>
                <a:spcPct val="0"/>
              </a:spcAft>
              <a:buClrTx/>
              <a:buSzPct val="100000"/>
              <a:buFontTx/>
              <a:buAutoNum type="arabicPeriod"/>
              <a:tabLst>
                <a:tab pos="342900" algn="l"/>
              </a:tabLst>
            </a:pP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Maintenance Cost: </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accounting software must be such which has less maintenance cost.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1371600" marR="0" lvl="3" indent="0" algn="l" defTabSz="914400" rtl="0" eaLnBrk="0" fontAlgn="base" latinLnBrk="0" hangingPunct="0">
              <a:lnSpc>
                <a:spcPct val="100000"/>
              </a:lnSpc>
              <a:spcBef>
                <a:spcPct val="0"/>
              </a:spcBef>
              <a:spcAft>
                <a:spcPct val="0"/>
              </a:spcAft>
              <a:buClrTx/>
              <a:buSzPct val="100000"/>
              <a:buFontTx/>
              <a:buAutoNum type="arabicPeriod"/>
              <a:tabLst>
                <a:tab pos="342900" algn="l"/>
              </a:tabLst>
            </a:pP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Size of </a:t>
            </a:r>
            <a:r>
              <a:rPr kumimoji="0" lang="en-US" sz="1600" b="1" i="0" u="none" strike="noStrike" cap="none" normalizeH="0" baseline="0" dirty="0" err="1" smtClean="0">
                <a:ln>
                  <a:noFill/>
                </a:ln>
                <a:solidFill>
                  <a:schemeClr val="tx1"/>
                </a:solidFill>
                <a:effectLst/>
                <a:latin typeface="Gill Sans MT" pitchFamily="34" charset="0"/>
                <a:ea typeface="Times New Roman" pitchFamily="18" charset="0"/>
                <a:cs typeface="Arial" pitchFamily="34" charset="0"/>
              </a:rPr>
              <a:t>organisation</a:t>
            </a: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 </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accounting software must be according to need and size of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organisation</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15361" name="Rectangle 1"/>
          <p:cNvSpPr>
            <a:spLocks noChangeArrowheads="1"/>
          </p:cNvSpPr>
          <p:nvPr/>
        </p:nvSpPr>
        <p:spPr bwMode="auto">
          <a:xfrm>
            <a:off x="1530220" y="335902"/>
            <a:ext cx="7613780" cy="3945950"/>
          </a:xfrm>
          <a:prstGeom prst="rect">
            <a:avLst/>
          </a:prstGeom>
          <a:noFill/>
          <a:ln w="9525">
            <a:noFill/>
            <a:miter lim="800000"/>
            <a:headEnd/>
            <a:tailEnd/>
          </a:ln>
          <a:effectLst/>
        </p:spPr>
        <p:txBody>
          <a:bodyPr vert="horz" wrap="square" lIns="385641" tIns="6348" rIns="91440" bIns="0" numCol="1" anchor="ctr" anchorCtr="0" compatLnSpc="1">
            <a:prstTxWarp prst="textNoShape">
              <a:avLst/>
            </a:prstTxWarp>
            <a:spAutoFit/>
          </a:bodyPr>
          <a:lstStyle/>
          <a:p>
            <a:pPr marL="1371600" marR="0" lvl="3" indent="0" algn="l" defTabSz="914400" rtl="0" eaLnBrk="1" fontAlgn="base" latinLnBrk="0" hangingPunct="1">
              <a:lnSpc>
                <a:spcPct val="100000"/>
              </a:lnSpc>
              <a:spcBef>
                <a:spcPct val="0"/>
              </a:spcBef>
              <a:spcAft>
                <a:spcPct val="0"/>
              </a:spcAft>
              <a:buClrTx/>
              <a:buSzPct val="100000"/>
              <a:buFontTx/>
              <a:buAutoNum type="arabicPeriod"/>
              <a:tabLst>
                <a:tab pos="342900" algn="l"/>
              </a:tabLst>
            </a:pP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Easy to adaptation: </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accounting software must be such which is easy to apply in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organisation</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1371600" marR="0" lvl="3" indent="0" algn="l" defTabSz="914400" rtl="0" eaLnBrk="0" fontAlgn="base" latinLnBrk="0" hangingPunct="0">
              <a:lnSpc>
                <a:spcPct val="100000"/>
              </a:lnSpc>
              <a:spcBef>
                <a:spcPct val="0"/>
              </a:spcBef>
              <a:spcAft>
                <a:spcPct val="0"/>
              </a:spcAft>
              <a:buClrTx/>
              <a:buSzPct val="100000"/>
              <a:buFontTx/>
              <a:buAutoNum type="arabicPeriod"/>
              <a:tabLst>
                <a:tab pos="342900" algn="l"/>
              </a:tabLst>
            </a:pP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Arial" pitchFamily="34" charset="0"/>
              </a:rPr>
              <a:t>Secrecy of data: </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accounting software provide the secrecy of business data.</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Preparation of Accounts Groups</a:t>
            </a: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Groups of accounts means classifying the accounting transactions into different heads like Assets Group, Liabilities Group, Income Group and Expenses Group. By these grouping of accounts the final Accounts are meaningful for its users.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Generation of Accounting Reports</a:t>
            </a: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After collecting business data, it is converted into meaningful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informations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Such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summarised</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and converted information is known as a report.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report is more effective if it is based on accurate and timely data.</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report must be relevant to users and contain all relevant information like Debtor’s Report, Creditor’s Report, Trial Balance and Financial Statement Report and others.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916</TotalTime>
  <Words>929</Words>
  <Application>Microsoft Office PowerPoint</Application>
  <PresentationFormat>On-screen Show (16:9)</PresentationFormat>
  <Paragraphs>82</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Solstice</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38</cp:revision>
  <dcterms:modified xsi:type="dcterms:W3CDTF">2020-10-23T06:09:21Z</dcterms:modified>
</cp:coreProperties>
</file>